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5"/>
  </p:notesMasterIdLst>
  <p:sldIdLst>
    <p:sldId id="256" r:id="rId2"/>
    <p:sldId id="346" r:id="rId3"/>
    <p:sldId id="347" r:id="rId4"/>
    <p:sldId id="348" r:id="rId5"/>
    <p:sldId id="349" r:id="rId6"/>
    <p:sldId id="350" r:id="rId7"/>
    <p:sldId id="352" r:id="rId8"/>
    <p:sldId id="353" r:id="rId9"/>
    <p:sldId id="354" r:id="rId10"/>
    <p:sldId id="355" r:id="rId11"/>
    <p:sldId id="356" r:id="rId12"/>
    <p:sldId id="357" r:id="rId13"/>
    <p:sldId id="358" r:id="rId14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17F9BE-0532-452A-B322-51E7A0DF0C9E}">
  <a:tblStyle styleId="{1B17F9BE-0532-452A-B322-51E7A0DF0C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420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25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41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4554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036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014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7539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2558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0967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076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607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053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26886683-794F-696B-90B7-370F612446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defRPr>
            </a:lvl1pPr>
          </a:lstStyle>
          <a:p>
            <a:fld id="{E5AAF81F-6CF0-4B28-94C7-54193A9F2C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7DBCE4C-FCEB-9AFE-D747-76894641DA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86600" y="0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E5AAF81F-6CF0-4B28-94C7-54193A9F2C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8D232683-E438-0DFB-C7DF-CA74E54B67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86600" y="4559638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Montserrat" panose="020B0604020202020204" charset="0"/>
              </a:defRPr>
            </a:lvl1pPr>
          </a:lstStyle>
          <a:p>
            <a:fld id="{E5AAF81F-6CF0-4B28-94C7-54193A9F2C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BFAF9A-7DD1-DE5D-605A-73AEE2B41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0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AF81F-6CF0-4B28-94C7-54193A9F2C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3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643858" y="658347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1"/>
                </a:solidFill>
              </a:rPr>
              <a:t>Irancell</a:t>
            </a:r>
            <a:r>
              <a:rPr lang="en-US" dirty="0">
                <a:solidFill>
                  <a:schemeClr val="accent1"/>
                </a:solidFill>
              </a:rPr>
              <a:t> Chat Bot</a:t>
            </a:r>
            <a:endParaRPr lang="en-US" dirty="0">
              <a:solidFill>
                <a:srgbClr val="4A8C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CC894-11EA-76E8-77CB-BB2C2C6EA1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AF81F-6CF0-4B28-94C7-54193A9F2CB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6" y="4611253"/>
            <a:ext cx="422657" cy="42805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1891" y="4793090"/>
            <a:ext cx="12137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Montserrat" panose="020B0604020202020204" charset="0"/>
              </a:rPr>
              <a:t>Irancell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Montserrat" panose="020B0604020202020204" charset="0"/>
              </a:rPr>
              <a:t> Chatbot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08280-FC3A-57EC-57B3-9FC9B8699D72}"/>
              </a:ext>
            </a:extLst>
          </p:cNvPr>
          <p:cNvSpPr txBox="1"/>
          <p:nvPr/>
        </p:nvSpPr>
        <p:spPr>
          <a:xfrm>
            <a:off x="2233358" y="2710947"/>
            <a:ext cx="6181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accent2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designed to provide relevant answers to user questions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223489"/>
            <a:ext cx="7708200" cy="385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Gathering Dataset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D59F3-EB61-B5FE-0017-8F81A1FE0D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AF81F-6CF0-4B28-94C7-54193A9F2CB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6" y="4299227"/>
            <a:ext cx="422657" cy="42805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81891" y="4481064"/>
            <a:ext cx="12137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Montserrat" panose="020B0604020202020204" charset="0"/>
              </a:rPr>
              <a:t>Irancell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Montserrat" panose="020B0604020202020204" charset="0"/>
              </a:rPr>
              <a:t> Chatbot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5B4DF3-12D3-8BD6-CC71-76B5C0BFC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00" y="2515796"/>
            <a:ext cx="783360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5BDC45-6517-C98F-5F0D-0C558ED331F0}"/>
              </a:ext>
            </a:extLst>
          </p:cNvPr>
          <p:cNvSpPr txBox="1"/>
          <p:nvPr/>
        </p:nvSpPr>
        <p:spPr>
          <a:xfrm>
            <a:off x="1195200" y="1327370"/>
            <a:ext cx="675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chemeClr val="accent6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The text chunks are input into a text processing system that generates questions and answers. The resulting Q&amp;A pairs are then stored in a CSV file for further use.</a:t>
            </a:r>
            <a:endParaRPr lang="en-US" dirty="0">
              <a:solidFill>
                <a:schemeClr val="accent6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411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223489"/>
            <a:ext cx="7708200" cy="385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Workflow of the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D59F3-EB61-B5FE-0017-8F81A1FE0D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AF81F-6CF0-4B28-94C7-54193A9F2CB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6" y="4299227"/>
            <a:ext cx="422657" cy="42805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81891" y="4481064"/>
            <a:ext cx="12137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Montserrat" panose="020B0604020202020204" charset="0"/>
              </a:rPr>
              <a:t>Irancell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Montserrat" panose="020B0604020202020204" charset="0"/>
              </a:rPr>
              <a:t> Chatbot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7668B6C-B85E-3CF7-13A6-B8062FADF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66" y="1182852"/>
            <a:ext cx="8776268" cy="27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128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223489"/>
            <a:ext cx="7708200" cy="385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Metrics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D59F3-EB61-B5FE-0017-8F81A1FE0D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AF81F-6CF0-4B28-94C7-54193A9F2CB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6" y="4299227"/>
            <a:ext cx="422657" cy="42805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81891" y="4481064"/>
            <a:ext cx="12137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Montserrat" panose="020B0604020202020204" charset="0"/>
              </a:rPr>
              <a:t>Irancell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Montserrat" panose="020B0604020202020204" charset="0"/>
              </a:rPr>
              <a:t> Chatbot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5A98F3-6351-E62F-FBB1-AE47C63816BB}"/>
              </a:ext>
            </a:extLst>
          </p:cNvPr>
          <p:cNvSpPr txBox="1"/>
          <p:nvPr/>
        </p:nvSpPr>
        <p:spPr>
          <a:xfrm>
            <a:off x="4572000" y="1744783"/>
            <a:ext cx="35433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the similarity metric is implicitly used during the process of semantic.</a:t>
            </a:r>
          </a:p>
          <a:p>
            <a:endParaRPr lang="en-US" dirty="0">
              <a:latin typeface="Montserrat" panose="00000500000000000000" pitchFamily="2" charset="0"/>
            </a:endParaRPr>
          </a:p>
          <a:p>
            <a:r>
              <a:rPr lang="en-US" dirty="0">
                <a:latin typeface="Montserrat" panose="00000500000000000000" pitchFamily="2" charset="0"/>
              </a:rPr>
              <a:t>The key component responsible for this similarity calculation is the </a:t>
            </a:r>
            <a:r>
              <a:rPr lang="en-US" dirty="0" err="1">
                <a:latin typeface="Montserrat" panose="00000500000000000000" pitchFamily="2" charset="0"/>
              </a:rPr>
              <a:t>semantic_search</a:t>
            </a:r>
            <a:r>
              <a:rPr lang="en-US" dirty="0">
                <a:latin typeface="Montserrat" panose="00000500000000000000" pitchFamily="2" charset="0"/>
              </a:rPr>
              <a:t> function from the </a:t>
            </a:r>
            <a:r>
              <a:rPr lang="en-US" dirty="0" err="1">
                <a:latin typeface="Montserrat" panose="00000500000000000000" pitchFamily="2" charset="0"/>
              </a:rPr>
              <a:t>sentence_transformers</a:t>
            </a:r>
            <a:r>
              <a:rPr lang="en-US" dirty="0">
                <a:latin typeface="Montserrat" panose="00000500000000000000" pitchFamily="2" charset="0"/>
              </a:rPr>
              <a:t> library. </a:t>
            </a:r>
          </a:p>
        </p:txBody>
      </p:sp>
      <p:sp>
        <p:nvSpPr>
          <p:cNvPr id="16" name="Google Shape;185;p30">
            <a:extLst>
              <a:ext uri="{FF2B5EF4-FFF2-40B4-BE49-F238E27FC236}">
                <a16:creationId xmlns:a16="http://schemas.microsoft.com/office/drawing/2014/main" id="{55EDC8C3-F2B8-0DB0-8A13-3FAFBA34B7D1}"/>
              </a:ext>
            </a:extLst>
          </p:cNvPr>
          <p:cNvSpPr txBox="1">
            <a:spLocks/>
          </p:cNvSpPr>
          <p:nvPr/>
        </p:nvSpPr>
        <p:spPr>
          <a:xfrm>
            <a:off x="949531" y="3019352"/>
            <a:ext cx="2672886" cy="558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>
                <a:solidFill>
                  <a:schemeClr val="accent4">
                    <a:lumMod val="25000"/>
                  </a:schemeClr>
                </a:solidFill>
              </a:rPr>
              <a:t>Metric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A6D2EEA-AEA4-E7C5-B237-0E009ADD0E6D}"/>
              </a:ext>
            </a:extLst>
          </p:cNvPr>
          <p:cNvSpPr/>
          <p:nvPr/>
        </p:nvSpPr>
        <p:spPr>
          <a:xfrm>
            <a:off x="799200" y="957600"/>
            <a:ext cx="2988000" cy="3153600"/>
          </a:xfrm>
          <a:prstGeom prst="round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Metrics - Free business icons">
            <a:extLst>
              <a:ext uri="{FF2B5EF4-FFF2-40B4-BE49-F238E27FC236}">
                <a16:creationId xmlns:a16="http://schemas.microsoft.com/office/drawing/2014/main" id="{3BD711CE-6DBD-65AD-1F2F-D9F87A0CB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774" y="1345276"/>
            <a:ext cx="1286400" cy="12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745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209089"/>
            <a:ext cx="7708200" cy="385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Scalability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D59F3-EB61-B5FE-0017-8F81A1FE0D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AF81F-6CF0-4B28-94C7-54193A9F2CB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6" y="4299227"/>
            <a:ext cx="422657" cy="42805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81891" y="4481064"/>
            <a:ext cx="12137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Montserrat" panose="020B0604020202020204" charset="0"/>
              </a:rPr>
              <a:t>Irancell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Montserrat" panose="020B0604020202020204" charset="0"/>
              </a:rPr>
              <a:t> Chatbot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5A98F3-6351-E62F-FBB1-AE47C63816BB}"/>
              </a:ext>
            </a:extLst>
          </p:cNvPr>
          <p:cNvSpPr txBox="1"/>
          <p:nvPr/>
        </p:nvSpPr>
        <p:spPr>
          <a:xfrm>
            <a:off x="4422800" y="1017478"/>
            <a:ext cx="40032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The model demonstrates excellent scalability, effortlessly accommodating larger datasets.</a:t>
            </a:r>
          </a:p>
          <a:p>
            <a:endParaRPr lang="en-US" dirty="0">
              <a:latin typeface="Montserrat" panose="00000500000000000000" pitchFamily="2" charset="0"/>
            </a:endParaRPr>
          </a:p>
          <a:p>
            <a:r>
              <a:rPr lang="en-US" dirty="0">
                <a:latin typeface="Montserrat" panose="00000500000000000000" pitchFamily="2" charset="0"/>
              </a:rPr>
              <a:t>Collecting additional data would further enhance the model's capabilities.</a:t>
            </a:r>
          </a:p>
          <a:p>
            <a:endParaRPr lang="en-US" dirty="0">
              <a:latin typeface="Montserrat" panose="00000500000000000000" pitchFamily="2" charset="0"/>
            </a:endParaRPr>
          </a:p>
          <a:p>
            <a:r>
              <a:rPr lang="en-US" dirty="0">
                <a:latin typeface="Montserrat" panose="00000500000000000000" pitchFamily="2" charset="0"/>
              </a:rPr>
              <a:t>The scalability of the model is influenced by factors such as dataset size, computational resources, and semantic search response time.</a:t>
            </a:r>
          </a:p>
          <a:p>
            <a:endParaRPr lang="en-US" dirty="0">
              <a:latin typeface="Montserrat" panose="00000500000000000000" pitchFamily="2" charset="0"/>
            </a:endParaRPr>
          </a:p>
          <a:p>
            <a:r>
              <a:rPr lang="en-US" dirty="0">
                <a:latin typeface="Montserrat" panose="00000500000000000000" pitchFamily="2" charset="0"/>
              </a:rPr>
              <a:t>Notably, fine-tuning the model is a straightforward process.</a:t>
            </a:r>
          </a:p>
        </p:txBody>
      </p:sp>
      <p:sp>
        <p:nvSpPr>
          <p:cNvPr id="16" name="Google Shape;185;p30">
            <a:extLst>
              <a:ext uri="{FF2B5EF4-FFF2-40B4-BE49-F238E27FC236}">
                <a16:creationId xmlns:a16="http://schemas.microsoft.com/office/drawing/2014/main" id="{55EDC8C3-F2B8-0DB0-8A13-3FAFBA34B7D1}"/>
              </a:ext>
            </a:extLst>
          </p:cNvPr>
          <p:cNvSpPr txBox="1">
            <a:spLocks/>
          </p:cNvSpPr>
          <p:nvPr/>
        </p:nvSpPr>
        <p:spPr>
          <a:xfrm>
            <a:off x="949531" y="3019352"/>
            <a:ext cx="2672886" cy="558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>
                <a:solidFill>
                  <a:schemeClr val="accent4">
                    <a:lumMod val="25000"/>
                  </a:schemeClr>
                </a:solidFill>
              </a:rPr>
              <a:t>Scalability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A6D2EEA-AEA4-E7C5-B237-0E009ADD0E6D}"/>
              </a:ext>
            </a:extLst>
          </p:cNvPr>
          <p:cNvSpPr/>
          <p:nvPr/>
        </p:nvSpPr>
        <p:spPr>
          <a:xfrm>
            <a:off x="799200" y="957600"/>
            <a:ext cx="2988000" cy="3153600"/>
          </a:xfrm>
          <a:prstGeom prst="round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Scalability - Free ui icons">
            <a:extLst>
              <a:ext uri="{FF2B5EF4-FFF2-40B4-BE49-F238E27FC236}">
                <a16:creationId xmlns:a16="http://schemas.microsoft.com/office/drawing/2014/main" id="{837EECE7-2527-A732-4A6D-AF52BD7BD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774" y="1480948"/>
            <a:ext cx="1286400" cy="12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50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223489"/>
            <a:ext cx="7708200" cy="385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Model description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D59F3-EB61-B5FE-0017-8F81A1FE0D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AF81F-6CF0-4B28-94C7-54193A9F2CB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6" y="4299227"/>
            <a:ext cx="422657" cy="42805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81891" y="4481064"/>
            <a:ext cx="12137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Montserrat" panose="020B0604020202020204" charset="0"/>
              </a:rPr>
              <a:t>Irancell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Montserrat" panose="020B0604020202020204" charset="0"/>
              </a:rPr>
              <a:t> Chatbot</a:t>
            </a:r>
          </a:p>
        </p:txBody>
      </p:sp>
      <p:pic>
        <p:nvPicPr>
          <p:cNvPr id="1026" name="Picture 2" descr="Library, resources, coding, configuration icon - Download on Iconfinder">
            <a:extLst>
              <a:ext uri="{FF2B5EF4-FFF2-40B4-BE49-F238E27FC236}">
                <a16:creationId xmlns:a16="http://schemas.microsoft.com/office/drawing/2014/main" id="{B8248A6F-19D1-D997-3937-DC6804B93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021" y="1435878"/>
            <a:ext cx="1247906" cy="124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85;p30">
            <a:extLst>
              <a:ext uri="{FF2B5EF4-FFF2-40B4-BE49-F238E27FC236}">
                <a16:creationId xmlns:a16="http://schemas.microsoft.com/office/drawing/2014/main" id="{455014D5-0C13-6164-82D8-A7250A2C574C}"/>
              </a:ext>
            </a:extLst>
          </p:cNvPr>
          <p:cNvSpPr txBox="1">
            <a:spLocks/>
          </p:cNvSpPr>
          <p:nvPr/>
        </p:nvSpPr>
        <p:spPr>
          <a:xfrm>
            <a:off x="949531" y="2913976"/>
            <a:ext cx="2672886" cy="558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>
                <a:solidFill>
                  <a:schemeClr val="accent4">
                    <a:lumMod val="25000"/>
                  </a:schemeClr>
                </a:solidFill>
              </a:rPr>
              <a:t>Libraries</a:t>
            </a:r>
          </a:p>
        </p:txBody>
      </p:sp>
      <p:sp>
        <p:nvSpPr>
          <p:cNvPr id="9" name="Google Shape;185;p30">
            <a:extLst>
              <a:ext uri="{FF2B5EF4-FFF2-40B4-BE49-F238E27FC236}">
                <a16:creationId xmlns:a16="http://schemas.microsoft.com/office/drawing/2014/main" id="{0E692A5B-3106-D9EA-568F-EB9C346691BE}"/>
              </a:ext>
            </a:extLst>
          </p:cNvPr>
          <p:cNvSpPr txBox="1">
            <a:spLocks/>
          </p:cNvSpPr>
          <p:nvPr/>
        </p:nvSpPr>
        <p:spPr>
          <a:xfrm>
            <a:off x="4234417" y="1617236"/>
            <a:ext cx="4909583" cy="185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/>
              <a:t>We used:</a:t>
            </a:r>
          </a:p>
          <a:p>
            <a:pPr algn="l">
              <a:lnSpc>
                <a:spcPct val="150000"/>
              </a:lnSpc>
            </a:pPr>
            <a:endParaRPr lang="en-US" sz="1400" dirty="0">
              <a:solidFill>
                <a:schemeClr val="accent4">
                  <a:lumMod val="2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accent4">
                    <a:lumMod val="25000"/>
                  </a:schemeClr>
                </a:solidFill>
              </a:rPr>
              <a:t>- ‘pandas’ </a:t>
            </a:r>
            <a:r>
              <a:rPr lang="en-US" sz="1400" b="0" dirty="0">
                <a:solidFill>
                  <a:schemeClr val="accent4">
                    <a:lumMod val="25000"/>
                  </a:schemeClr>
                </a:solidFill>
              </a:rPr>
              <a:t>for data manipulation</a:t>
            </a:r>
          </a:p>
          <a:p>
            <a:pPr algn="l">
              <a:lnSpc>
                <a:spcPct val="150000"/>
              </a:lnSpc>
            </a:pPr>
            <a:endParaRPr lang="en-US" sz="1400" dirty="0">
              <a:solidFill>
                <a:schemeClr val="accent4">
                  <a:lumMod val="2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accent4">
                    <a:lumMod val="25000"/>
                  </a:schemeClr>
                </a:solidFill>
              </a:rPr>
              <a:t>- ‘torch’ </a:t>
            </a:r>
            <a:r>
              <a:rPr lang="en-US" sz="1400" b="0" dirty="0">
                <a:solidFill>
                  <a:schemeClr val="accent4">
                    <a:lumMod val="25000"/>
                  </a:schemeClr>
                </a:solidFill>
              </a:rPr>
              <a:t>for </a:t>
            </a:r>
            <a:r>
              <a:rPr lang="en-US" sz="1400" b="0" dirty="0" err="1">
                <a:solidFill>
                  <a:schemeClr val="accent4">
                    <a:lumMod val="25000"/>
                  </a:schemeClr>
                </a:solidFill>
              </a:rPr>
              <a:t>PyTorch</a:t>
            </a:r>
            <a:r>
              <a:rPr lang="en-US" sz="1400" b="0" dirty="0">
                <a:solidFill>
                  <a:schemeClr val="accent4">
                    <a:lumMod val="25000"/>
                  </a:schemeClr>
                </a:solidFill>
              </a:rPr>
              <a:t> functionality</a:t>
            </a:r>
          </a:p>
          <a:p>
            <a:pPr algn="l">
              <a:lnSpc>
                <a:spcPct val="150000"/>
              </a:lnSpc>
            </a:pPr>
            <a:endParaRPr lang="en-US" sz="1400" dirty="0">
              <a:solidFill>
                <a:schemeClr val="accent4">
                  <a:lumMod val="2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accent4">
                    <a:lumMod val="25000"/>
                  </a:schemeClr>
                </a:solidFill>
              </a:rPr>
              <a:t>‘</a:t>
            </a:r>
            <a:r>
              <a:rPr lang="en-US" sz="1400" dirty="0" err="1">
                <a:solidFill>
                  <a:schemeClr val="accent4">
                    <a:lumMod val="25000"/>
                  </a:schemeClr>
                </a:solidFill>
              </a:rPr>
              <a:t>sentence_transformers</a:t>
            </a:r>
            <a:r>
              <a:rPr lang="en-US" sz="1400" dirty="0">
                <a:solidFill>
                  <a:schemeClr val="accent4">
                    <a:lumMod val="25000"/>
                  </a:schemeClr>
                </a:solidFill>
              </a:rPr>
              <a:t>’ </a:t>
            </a:r>
            <a:r>
              <a:rPr lang="en-US" sz="1400" b="0" dirty="0">
                <a:solidFill>
                  <a:schemeClr val="accent4">
                    <a:lumMod val="25000"/>
                  </a:schemeClr>
                </a:solidFill>
              </a:rPr>
              <a:t>library for working with pre-trained sentence embeddings.</a:t>
            </a:r>
            <a:endParaRPr lang="en-US" sz="4400" b="0" dirty="0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03E6BF4-7356-2325-FA15-BEEBA9472A5F}"/>
              </a:ext>
            </a:extLst>
          </p:cNvPr>
          <p:cNvSpPr/>
          <p:nvPr/>
        </p:nvSpPr>
        <p:spPr>
          <a:xfrm>
            <a:off x="799200" y="957600"/>
            <a:ext cx="2988000" cy="3153600"/>
          </a:xfrm>
          <a:prstGeom prst="round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0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223489"/>
            <a:ext cx="7708200" cy="385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Model description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D59F3-EB61-B5FE-0017-8F81A1FE0D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AF81F-6CF0-4B28-94C7-54193A9F2CB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6" y="4299227"/>
            <a:ext cx="422657" cy="42805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81891" y="4481064"/>
            <a:ext cx="12137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Montserrat" panose="020B0604020202020204" charset="0"/>
              </a:rPr>
              <a:t>Irancell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Montserrat" panose="020B0604020202020204" charset="0"/>
              </a:rPr>
              <a:t> Chatbot</a:t>
            </a:r>
          </a:p>
        </p:txBody>
      </p:sp>
      <p:sp>
        <p:nvSpPr>
          <p:cNvPr id="8" name="Google Shape;185;p30">
            <a:extLst>
              <a:ext uri="{FF2B5EF4-FFF2-40B4-BE49-F238E27FC236}">
                <a16:creationId xmlns:a16="http://schemas.microsoft.com/office/drawing/2014/main" id="{455014D5-0C13-6164-82D8-A7250A2C574C}"/>
              </a:ext>
            </a:extLst>
          </p:cNvPr>
          <p:cNvSpPr txBox="1">
            <a:spLocks/>
          </p:cNvSpPr>
          <p:nvPr/>
        </p:nvSpPr>
        <p:spPr>
          <a:xfrm>
            <a:off x="949531" y="2940724"/>
            <a:ext cx="2672886" cy="558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>
                <a:solidFill>
                  <a:schemeClr val="accent4">
                    <a:lumMod val="25000"/>
                  </a:schemeClr>
                </a:solidFill>
              </a:rPr>
              <a:t>Dataset</a:t>
            </a:r>
          </a:p>
        </p:txBody>
      </p:sp>
      <p:sp>
        <p:nvSpPr>
          <p:cNvPr id="9" name="Google Shape;185;p30">
            <a:extLst>
              <a:ext uri="{FF2B5EF4-FFF2-40B4-BE49-F238E27FC236}">
                <a16:creationId xmlns:a16="http://schemas.microsoft.com/office/drawing/2014/main" id="{0E692A5B-3106-D9EA-568F-EB9C346691BE}"/>
              </a:ext>
            </a:extLst>
          </p:cNvPr>
          <p:cNvSpPr txBox="1">
            <a:spLocks/>
          </p:cNvSpPr>
          <p:nvPr/>
        </p:nvSpPr>
        <p:spPr>
          <a:xfrm>
            <a:off x="4414418" y="1643984"/>
            <a:ext cx="3960052" cy="185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b="0" dirty="0">
                <a:solidFill>
                  <a:schemeClr val="accent4">
                    <a:lumMod val="25000"/>
                  </a:schemeClr>
                </a:solidFill>
              </a:rPr>
              <a:t>The system relies on an external dataset stored in a CSV file.</a:t>
            </a:r>
          </a:p>
          <a:p>
            <a:pPr algn="l">
              <a:lnSpc>
                <a:spcPct val="150000"/>
              </a:lnSpc>
            </a:pPr>
            <a:endParaRPr lang="en-US" sz="1400" b="0" dirty="0">
              <a:solidFill>
                <a:schemeClr val="accent4">
                  <a:lumMod val="2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1400" b="0" dirty="0">
                <a:solidFill>
                  <a:schemeClr val="accent4">
                    <a:lumMod val="25000"/>
                  </a:schemeClr>
                </a:solidFill>
              </a:rPr>
              <a:t>It contains more than 150 questions about the </a:t>
            </a:r>
            <a:r>
              <a:rPr lang="en-US" sz="1400" b="0" dirty="0" err="1">
                <a:solidFill>
                  <a:schemeClr val="accent4">
                    <a:lumMod val="25000"/>
                  </a:schemeClr>
                </a:solidFill>
              </a:rPr>
              <a:t>Irancell</a:t>
            </a:r>
            <a:r>
              <a:rPr lang="en-US" sz="1400" b="0" dirty="0">
                <a:solidFill>
                  <a:schemeClr val="accent4">
                    <a:lumMod val="25000"/>
                  </a:schemeClr>
                </a:solidFill>
              </a:rPr>
              <a:t> </a:t>
            </a:r>
            <a:r>
              <a:rPr lang="en-US" sz="1400" b="0" dirty="0" err="1">
                <a:solidFill>
                  <a:schemeClr val="accent4">
                    <a:lumMod val="25000"/>
                  </a:schemeClr>
                </a:solidFill>
              </a:rPr>
              <a:t>Term&amp;Conditions</a:t>
            </a:r>
            <a:r>
              <a:rPr lang="en-US" sz="1400" b="0" dirty="0">
                <a:solidFill>
                  <a:schemeClr val="accent4">
                    <a:lumMod val="25000"/>
                  </a:schemeClr>
                </a:solidFill>
              </a:rPr>
              <a:t>.</a:t>
            </a:r>
          </a:p>
        </p:txBody>
      </p:sp>
      <p:pic>
        <p:nvPicPr>
          <p:cNvPr id="11" name="Picture 2" descr="Big data Special Lineal color icon">
            <a:extLst>
              <a:ext uri="{FF2B5EF4-FFF2-40B4-BE49-F238E27FC236}">
                <a16:creationId xmlns:a16="http://schemas.microsoft.com/office/drawing/2014/main" id="{0E2FC58C-CB21-C0E3-61CD-964B5B860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47" y="1478450"/>
            <a:ext cx="1317654" cy="131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483DEFA-A239-D023-3790-A5FCEF255C6B}"/>
              </a:ext>
            </a:extLst>
          </p:cNvPr>
          <p:cNvSpPr/>
          <p:nvPr/>
        </p:nvSpPr>
        <p:spPr>
          <a:xfrm>
            <a:off x="799200" y="957600"/>
            <a:ext cx="2988000" cy="3153600"/>
          </a:xfrm>
          <a:prstGeom prst="round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15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223489"/>
            <a:ext cx="7708200" cy="385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Model description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D59F3-EB61-B5FE-0017-8F81A1FE0D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AF81F-6CF0-4B28-94C7-54193A9F2CB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6" y="4299227"/>
            <a:ext cx="422657" cy="42805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81891" y="4481064"/>
            <a:ext cx="12137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Montserrat" panose="020B0604020202020204" charset="0"/>
              </a:rPr>
              <a:t>Irancell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Montserrat" panose="020B0604020202020204" charset="0"/>
              </a:rPr>
              <a:t> Chatbot</a:t>
            </a:r>
          </a:p>
        </p:txBody>
      </p:sp>
      <p:sp>
        <p:nvSpPr>
          <p:cNvPr id="8" name="Google Shape;185;p30">
            <a:extLst>
              <a:ext uri="{FF2B5EF4-FFF2-40B4-BE49-F238E27FC236}">
                <a16:creationId xmlns:a16="http://schemas.microsoft.com/office/drawing/2014/main" id="{455014D5-0C13-6164-82D8-A7250A2C574C}"/>
              </a:ext>
            </a:extLst>
          </p:cNvPr>
          <p:cNvSpPr txBox="1">
            <a:spLocks/>
          </p:cNvSpPr>
          <p:nvPr/>
        </p:nvSpPr>
        <p:spPr>
          <a:xfrm>
            <a:off x="949531" y="3038655"/>
            <a:ext cx="2672886" cy="558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>
                <a:solidFill>
                  <a:schemeClr val="accent4">
                    <a:lumMod val="25000"/>
                  </a:schemeClr>
                </a:solidFill>
              </a:rPr>
              <a:t>Embeddings</a:t>
            </a:r>
          </a:p>
        </p:txBody>
      </p:sp>
      <p:sp>
        <p:nvSpPr>
          <p:cNvPr id="9" name="Google Shape;185;p30">
            <a:extLst>
              <a:ext uri="{FF2B5EF4-FFF2-40B4-BE49-F238E27FC236}">
                <a16:creationId xmlns:a16="http://schemas.microsoft.com/office/drawing/2014/main" id="{0E692A5B-3106-D9EA-568F-EB9C346691BE}"/>
              </a:ext>
            </a:extLst>
          </p:cNvPr>
          <p:cNvSpPr txBox="1">
            <a:spLocks/>
          </p:cNvSpPr>
          <p:nvPr/>
        </p:nvSpPr>
        <p:spPr>
          <a:xfrm>
            <a:off x="4414418" y="1643984"/>
            <a:ext cx="3960052" cy="185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b="0" dirty="0">
                <a:solidFill>
                  <a:schemeClr val="accent4">
                    <a:lumMod val="25000"/>
                  </a:schemeClr>
                </a:solidFill>
              </a:rPr>
              <a:t>the pre-trained </a:t>
            </a:r>
            <a:r>
              <a:rPr lang="en-US" sz="1400" b="0" dirty="0" err="1">
                <a:solidFill>
                  <a:schemeClr val="accent4">
                    <a:lumMod val="25000"/>
                  </a:schemeClr>
                </a:solidFill>
              </a:rPr>
              <a:t>MiniLM</a:t>
            </a:r>
            <a:r>
              <a:rPr lang="en-US" sz="1400" b="0" dirty="0">
                <a:solidFill>
                  <a:schemeClr val="accent4">
                    <a:lumMod val="25000"/>
                  </a:schemeClr>
                </a:solidFill>
              </a:rPr>
              <a:t> model is used for generating sentence embeddings.</a:t>
            </a:r>
          </a:p>
          <a:p>
            <a:pPr algn="l">
              <a:lnSpc>
                <a:spcPct val="150000"/>
              </a:lnSpc>
            </a:pPr>
            <a:endParaRPr lang="en-US" sz="1400" b="0" dirty="0">
              <a:solidFill>
                <a:schemeClr val="accent4">
                  <a:lumMod val="2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1400" b="0" dirty="0">
                <a:solidFill>
                  <a:schemeClr val="accent4">
                    <a:lumMod val="25000"/>
                  </a:schemeClr>
                </a:solidFill>
              </a:rPr>
              <a:t>Embeddings for the dataset are stored in another CSV file.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483DEFA-A239-D023-3790-A5FCEF255C6B}"/>
              </a:ext>
            </a:extLst>
          </p:cNvPr>
          <p:cNvSpPr/>
          <p:nvPr/>
        </p:nvSpPr>
        <p:spPr>
          <a:xfrm>
            <a:off x="799200" y="957600"/>
            <a:ext cx="2988000" cy="3153600"/>
          </a:xfrm>
          <a:prstGeom prst="round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Device, embedded, embedding, internet, iot, system, systems icon - Free  download">
            <a:extLst>
              <a:ext uri="{FF2B5EF4-FFF2-40B4-BE49-F238E27FC236}">
                <a16:creationId xmlns:a16="http://schemas.microsoft.com/office/drawing/2014/main" id="{9D340EDC-A31E-1FD2-5524-04A1342A3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824" y="1066695"/>
            <a:ext cx="2076300" cy="20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398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223489"/>
            <a:ext cx="7708200" cy="385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Model description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D59F3-EB61-B5FE-0017-8F81A1FE0D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AF81F-6CF0-4B28-94C7-54193A9F2CB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6" y="4299227"/>
            <a:ext cx="422657" cy="42805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81891" y="4481064"/>
            <a:ext cx="12137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Montserrat" panose="020B0604020202020204" charset="0"/>
              </a:rPr>
              <a:t>Irancell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Montserrat" panose="020B0604020202020204" charset="0"/>
              </a:rPr>
              <a:t> Chatbot</a:t>
            </a:r>
          </a:p>
        </p:txBody>
      </p:sp>
      <p:sp>
        <p:nvSpPr>
          <p:cNvPr id="8" name="Google Shape;185;p30">
            <a:extLst>
              <a:ext uri="{FF2B5EF4-FFF2-40B4-BE49-F238E27FC236}">
                <a16:creationId xmlns:a16="http://schemas.microsoft.com/office/drawing/2014/main" id="{455014D5-0C13-6164-82D8-A7250A2C574C}"/>
              </a:ext>
            </a:extLst>
          </p:cNvPr>
          <p:cNvSpPr txBox="1">
            <a:spLocks/>
          </p:cNvSpPr>
          <p:nvPr/>
        </p:nvSpPr>
        <p:spPr>
          <a:xfrm>
            <a:off x="949531" y="3233154"/>
            <a:ext cx="2672886" cy="558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>
                <a:solidFill>
                  <a:schemeClr val="accent4">
                    <a:lumMod val="25000"/>
                  </a:schemeClr>
                </a:solidFill>
              </a:rPr>
              <a:t>Q&amp;A Function</a:t>
            </a:r>
          </a:p>
        </p:txBody>
      </p:sp>
      <p:sp>
        <p:nvSpPr>
          <p:cNvPr id="9" name="Google Shape;185;p30">
            <a:extLst>
              <a:ext uri="{FF2B5EF4-FFF2-40B4-BE49-F238E27FC236}">
                <a16:creationId xmlns:a16="http://schemas.microsoft.com/office/drawing/2014/main" id="{0E692A5B-3106-D9EA-568F-EB9C346691BE}"/>
              </a:ext>
            </a:extLst>
          </p:cNvPr>
          <p:cNvSpPr txBox="1">
            <a:spLocks/>
          </p:cNvSpPr>
          <p:nvPr/>
        </p:nvSpPr>
        <p:spPr>
          <a:xfrm>
            <a:off x="4414418" y="1643984"/>
            <a:ext cx="3960052" cy="185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b="0" dirty="0">
                <a:solidFill>
                  <a:schemeClr val="accent4">
                    <a:lumMod val="25000"/>
                  </a:schemeClr>
                </a:solidFill>
              </a:rPr>
              <a:t>takes a user's question as input and returns a relevant answer based on semantic search and pre-trained embeddings.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483DEFA-A239-D023-3790-A5FCEF255C6B}"/>
              </a:ext>
            </a:extLst>
          </p:cNvPr>
          <p:cNvSpPr/>
          <p:nvPr/>
        </p:nvSpPr>
        <p:spPr>
          <a:xfrm>
            <a:off x="799200" y="957600"/>
            <a:ext cx="2988000" cy="3153600"/>
          </a:xfrm>
          <a:prstGeom prst="round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Question and answer - Free communications icons">
            <a:extLst>
              <a:ext uri="{FF2B5EF4-FFF2-40B4-BE49-F238E27FC236}">
                <a16:creationId xmlns:a16="http://schemas.microsoft.com/office/drawing/2014/main" id="{1AE87755-4CA7-A039-6035-400FCDE9F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755" y="1216800"/>
            <a:ext cx="1516890" cy="151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97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223489"/>
            <a:ext cx="7708200" cy="385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Model description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D59F3-EB61-B5FE-0017-8F81A1FE0D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AF81F-6CF0-4B28-94C7-54193A9F2CB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6" y="4299227"/>
            <a:ext cx="422657" cy="42805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81891" y="4481064"/>
            <a:ext cx="12137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Montserrat" panose="020B0604020202020204" charset="0"/>
              </a:rPr>
              <a:t>Irancell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Montserrat" panose="020B0604020202020204" charset="0"/>
              </a:rPr>
              <a:t> Chatbot</a:t>
            </a:r>
          </a:p>
        </p:txBody>
      </p:sp>
      <p:sp>
        <p:nvSpPr>
          <p:cNvPr id="8" name="Google Shape;185;p30">
            <a:extLst>
              <a:ext uri="{FF2B5EF4-FFF2-40B4-BE49-F238E27FC236}">
                <a16:creationId xmlns:a16="http://schemas.microsoft.com/office/drawing/2014/main" id="{455014D5-0C13-6164-82D8-A7250A2C574C}"/>
              </a:ext>
            </a:extLst>
          </p:cNvPr>
          <p:cNvSpPr txBox="1">
            <a:spLocks/>
          </p:cNvSpPr>
          <p:nvPr/>
        </p:nvSpPr>
        <p:spPr>
          <a:xfrm>
            <a:off x="949531" y="3305154"/>
            <a:ext cx="2672886" cy="558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>
                <a:solidFill>
                  <a:schemeClr val="accent4">
                    <a:lumMod val="25000"/>
                  </a:schemeClr>
                </a:solidFill>
              </a:rPr>
              <a:t>Semantic Search</a:t>
            </a:r>
          </a:p>
        </p:txBody>
      </p:sp>
      <p:sp>
        <p:nvSpPr>
          <p:cNvPr id="9" name="Google Shape;185;p30">
            <a:extLst>
              <a:ext uri="{FF2B5EF4-FFF2-40B4-BE49-F238E27FC236}">
                <a16:creationId xmlns:a16="http://schemas.microsoft.com/office/drawing/2014/main" id="{0E692A5B-3106-D9EA-568F-EB9C346691BE}"/>
              </a:ext>
            </a:extLst>
          </p:cNvPr>
          <p:cNvSpPr txBox="1">
            <a:spLocks/>
          </p:cNvSpPr>
          <p:nvPr/>
        </p:nvSpPr>
        <p:spPr>
          <a:xfrm>
            <a:off x="4414418" y="1643984"/>
            <a:ext cx="3960052" cy="185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b="0" dirty="0">
                <a:solidFill>
                  <a:schemeClr val="accent4">
                    <a:lumMod val="25000"/>
                  </a:schemeClr>
                </a:solidFill>
              </a:rPr>
              <a:t>The user's question is encoded using the </a:t>
            </a:r>
            <a:r>
              <a:rPr lang="en-US" sz="1400" b="0" dirty="0" err="1">
                <a:solidFill>
                  <a:schemeClr val="accent4">
                    <a:lumMod val="25000"/>
                  </a:schemeClr>
                </a:solidFill>
              </a:rPr>
              <a:t>MiniLM</a:t>
            </a:r>
            <a:r>
              <a:rPr lang="en-US" sz="1400" b="0" dirty="0">
                <a:solidFill>
                  <a:schemeClr val="accent4">
                    <a:lumMod val="25000"/>
                  </a:schemeClr>
                </a:solidFill>
              </a:rPr>
              <a:t> model, and semantic search is performed to find the most relevant answers from the dataset.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483DEFA-A239-D023-3790-A5FCEF255C6B}"/>
              </a:ext>
            </a:extLst>
          </p:cNvPr>
          <p:cNvSpPr/>
          <p:nvPr/>
        </p:nvSpPr>
        <p:spPr>
          <a:xfrm>
            <a:off x="799200" y="957600"/>
            <a:ext cx="2988000" cy="3153600"/>
          </a:xfrm>
          <a:prstGeom prst="round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Semantic search Icon - Download in Colored Outline Style">
            <a:extLst>
              <a:ext uri="{FF2B5EF4-FFF2-40B4-BE49-F238E27FC236}">
                <a16:creationId xmlns:a16="http://schemas.microsoft.com/office/drawing/2014/main" id="{EE5488C9-465A-294C-F5F6-979E16F48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548" y="1279554"/>
            <a:ext cx="1360852" cy="136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009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223489"/>
            <a:ext cx="7708200" cy="385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Model description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D59F3-EB61-B5FE-0017-8F81A1FE0D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AF81F-6CF0-4B28-94C7-54193A9F2CB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6" y="4299227"/>
            <a:ext cx="422657" cy="42805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81891" y="4481064"/>
            <a:ext cx="12137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Montserrat" panose="020B0604020202020204" charset="0"/>
              </a:rPr>
              <a:t>Irancell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Montserrat" panose="020B0604020202020204" charset="0"/>
              </a:rPr>
              <a:t> Chatbot</a:t>
            </a:r>
          </a:p>
        </p:txBody>
      </p:sp>
      <p:sp>
        <p:nvSpPr>
          <p:cNvPr id="8" name="Google Shape;185;p30">
            <a:extLst>
              <a:ext uri="{FF2B5EF4-FFF2-40B4-BE49-F238E27FC236}">
                <a16:creationId xmlns:a16="http://schemas.microsoft.com/office/drawing/2014/main" id="{455014D5-0C13-6164-82D8-A7250A2C574C}"/>
              </a:ext>
            </a:extLst>
          </p:cNvPr>
          <p:cNvSpPr txBox="1">
            <a:spLocks/>
          </p:cNvSpPr>
          <p:nvPr/>
        </p:nvSpPr>
        <p:spPr>
          <a:xfrm>
            <a:off x="949531" y="3305154"/>
            <a:ext cx="2672886" cy="558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>
                <a:solidFill>
                  <a:schemeClr val="accent4">
                    <a:lumMod val="25000"/>
                  </a:schemeClr>
                </a:solidFill>
              </a:rPr>
              <a:t>Answer Filtering</a:t>
            </a:r>
          </a:p>
        </p:txBody>
      </p:sp>
      <p:sp>
        <p:nvSpPr>
          <p:cNvPr id="9" name="Google Shape;185;p30">
            <a:extLst>
              <a:ext uri="{FF2B5EF4-FFF2-40B4-BE49-F238E27FC236}">
                <a16:creationId xmlns:a16="http://schemas.microsoft.com/office/drawing/2014/main" id="{0E692A5B-3106-D9EA-568F-EB9C346691BE}"/>
              </a:ext>
            </a:extLst>
          </p:cNvPr>
          <p:cNvSpPr txBox="1">
            <a:spLocks/>
          </p:cNvSpPr>
          <p:nvPr/>
        </p:nvSpPr>
        <p:spPr>
          <a:xfrm>
            <a:off x="4414418" y="1643984"/>
            <a:ext cx="3960052" cy="185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b="0" dirty="0">
                <a:solidFill>
                  <a:schemeClr val="accent4">
                    <a:lumMod val="25000"/>
                  </a:schemeClr>
                </a:solidFill>
              </a:rPr>
              <a:t>The system filters the retrieved answers based on certain criteria to show gentle responses.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483DEFA-A239-D023-3790-A5FCEF255C6B}"/>
              </a:ext>
            </a:extLst>
          </p:cNvPr>
          <p:cNvSpPr/>
          <p:nvPr/>
        </p:nvSpPr>
        <p:spPr>
          <a:xfrm>
            <a:off x="799200" y="957600"/>
            <a:ext cx="2988000" cy="3153600"/>
          </a:xfrm>
          <a:prstGeom prst="round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Data filtering and structuring system color icon. Machine learning process.  Data mining. Funnel. Statistics gathering. Isolated vector illustration  5680092 Vector Art at Vecteezy">
            <a:extLst>
              <a:ext uri="{FF2B5EF4-FFF2-40B4-BE49-F238E27FC236}">
                <a16:creationId xmlns:a16="http://schemas.microsoft.com/office/drawing/2014/main" id="{DD44D4D7-B9C7-BB8D-4AAB-FA4910745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724" y="1148339"/>
            <a:ext cx="1786951" cy="178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925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223489"/>
            <a:ext cx="7708200" cy="385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Model description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D59F3-EB61-B5FE-0017-8F81A1FE0D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AF81F-6CF0-4B28-94C7-54193A9F2CB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6" y="4299227"/>
            <a:ext cx="422657" cy="42805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81891" y="4481064"/>
            <a:ext cx="12137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Montserrat" panose="020B0604020202020204" charset="0"/>
              </a:rPr>
              <a:t>Irancell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Montserrat" panose="020B0604020202020204" charset="0"/>
              </a:rPr>
              <a:t> Chatbot</a:t>
            </a:r>
          </a:p>
        </p:txBody>
      </p:sp>
      <p:sp>
        <p:nvSpPr>
          <p:cNvPr id="8" name="Google Shape;185;p30">
            <a:extLst>
              <a:ext uri="{FF2B5EF4-FFF2-40B4-BE49-F238E27FC236}">
                <a16:creationId xmlns:a16="http://schemas.microsoft.com/office/drawing/2014/main" id="{455014D5-0C13-6164-82D8-A7250A2C574C}"/>
              </a:ext>
            </a:extLst>
          </p:cNvPr>
          <p:cNvSpPr txBox="1">
            <a:spLocks/>
          </p:cNvSpPr>
          <p:nvPr/>
        </p:nvSpPr>
        <p:spPr>
          <a:xfrm>
            <a:off x="949531" y="3305154"/>
            <a:ext cx="2672886" cy="558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>
                <a:solidFill>
                  <a:schemeClr val="accent4">
                    <a:lumMod val="25000"/>
                  </a:schemeClr>
                </a:solidFill>
              </a:rPr>
              <a:t>Unclear Questions</a:t>
            </a:r>
          </a:p>
        </p:txBody>
      </p:sp>
      <p:sp>
        <p:nvSpPr>
          <p:cNvPr id="9" name="Google Shape;185;p30">
            <a:extLst>
              <a:ext uri="{FF2B5EF4-FFF2-40B4-BE49-F238E27FC236}">
                <a16:creationId xmlns:a16="http://schemas.microsoft.com/office/drawing/2014/main" id="{0E692A5B-3106-D9EA-568F-EB9C346691BE}"/>
              </a:ext>
            </a:extLst>
          </p:cNvPr>
          <p:cNvSpPr txBox="1">
            <a:spLocks/>
          </p:cNvSpPr>
          <p:nvPr/>
        </p:nvSpPr>
        <p:spPr>
          <a:xfrm>
            <a:off x="4414418" y="1643984"/>
            <a:ext cx="3960052" cy="185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b="0" dirty="0">
                <a:solidFill>
                  <a:schemeClr val="accent4">
                    <a:lumMod val="25000"/>
                  </a:schemeClr>
                </a:solidFill>
              </a:rPr>
              <a:t>If no suitable answers are found, the system suggests a similar question from the dataset as a fallback.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483DEFA-A239-D023-3790-A5FCEF255C6B}"/>
              </a:ext>
            </a:extLst>
          </p:cNvPr>
          <p:cNvSpPr/>
          <p:nvPr/>
        </p:nvSpPr>
        <p:spPr>
          <a:xfrm>
            <a:off x="799200" y="957600"/>
            <a:ext cx="2988000" cy="3153600"/>
          </a:xfrm>
          <a:prstGeom prst="round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Suggestion - Free communications icons">
            <a:extLst>
              <a:ext uri="{FF2B5EF4-FFF2-40B4-BE49-F238E27FC236}">
                <a16:creationId xmlns:a16="http://schemas.microsoft.com/office/drawing/2014/main" id="{17C8AAEA-9ABF-5385-8B05-A29BB637A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804" y="1123610"/>
            <a:ext cx="1410792" cy="141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826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223489"/>
            <a:ext cx="7708200" cy="385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Behind The Algorithm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D59F3-EB61-B5FE-0017-8F81A1FE0D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AF81F-6CF0-4B28-94C7-54193A9F2CB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6" y="4299227"/>
            <a:ext cx="422657" cy="42805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81891" y="4481064"/>
            <a:ext cx="12137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Montserrat" panose="020B0604020202020204" charset="0"/>
              </a:rPr>
              <a:t>Irancell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Montserrat" panose="020B0604020202020204" charset="0"/>
              </a:rPr>
              <a:t> Chatbot</a:t>
            </a:r>
          </a:p>
        </p:txBody>
      </p:sp>
      <p:pic>
        <p:nvPicPr>
          <p:cNvPr id="8194" name="Picture 2" descr="Semantic Search With HuggingFace and Elasticsearch | by Odunayo Ogundepo |  Better Programming">
            <a:extLst>
              <a:ext uri="{FF2B5EF4-FFF2-40B4-BE49-F238E27FC236}">
                <a16:creationId xmlns:a16="http://schemas.microsoft.com/office/drawing/2014/main" id="{4F1CFEF3-FF1B-8BC2-6A3F-085E97048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631" y="977964"/>
            <a:ext cx="5756538" cy="305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185;p30">
            <a:extLst>
              <a:ext uri="{FF2B5EF4-FFF2-40B4-BE49-F238E27FC236}">
                <a16:creationId xmlns:a16="http://schemas.microsoft.com/office/drawing/2014/main" id="{4D69F483-6EA6-5690-D277-C7138631A25A}"/>
              </a:ext>
            </a:extLst>
          </p:cNvPr>
          <p:cNvSpPr txBox="1">
            <a:spLocks/>
          </p:cNvSpPr>
          <p:nvPr/>
        </p:nvSpPr>
        <p:spPr>
          <a:xfrm>
            <a:off x="1795685" y="1706814"/>
            <a:ext cx="3333652" cy="558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dirty="0">
                <a:solidFill>
                  <a:schemeClr val="accent4">
                    <a:lumMod val="25000"/>
                  </a:schemeClr>
                </a:solidFill>
              </a:rPr>
              <a:t>How Semantic Search Works?</a:t>
            </a:r>
          </a:p>
        </p:txBody>
      </p:sp>
    </p:spTree>
    <p:extLst>
      <p:ext uri="{BB962C8B-B14F-4D97-AF65-F5344CB8AC3E}">
        <p14:creationId xmlns:p14="http://schemas.microsoft.com/office/powerpoint/2010/main" val="86945881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</TotalTime>
  <Words>372</Words>
  <Application>Microsoft Office PowerPoint</Application>
  <PresentationFormat>On-screen Show (16:9)</PresentationFormat>
  <Paragraphs>78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Montserrat</vt:lpstr>
      <vt:lpstr>Arial</vt:lpstr>
      <vt:lpstr>Management Consulting Toolkit by Slidesgo</vt:lpstr>
      <vt:lpstr>Irancell Chat Bot</vt:lpstr>
      <vt:lpstr>Model description</vt:lpstr>
      <vt:lpstr>Model description</vt:lpstr>
      <vt:lpstr>Model description</vt:lpstr>
      <vt:lpstr>Model description</vt:lpstr>
      <vt:lpstr>Model description</vt:lpstr>
      <vt:lpstr>Model description</vt:lpstr>
      <vt:lpstr>Model description</vt:lpstr>
      <vt:lpstr>Behind The Algorithm</vt:lpstr>
      <vt:lpstr>Gathering Dataset</vt:lpstr>
      <vt:lpstr>Workflow of the Model</vt:lpstr>
      <vt:lpstr>Metrics</vt:lpstr>
      <vt:lpstr>Scalability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Graph-Based DRL</dc:title>
  <cp:lastModifiedBy>Hamid Reza Asadian</cp:lastModifiedBy>
  <cp:revision>56</cp:revision>
  <dcterms:modified xsi:type="dcterms:W3CDTF">2023-12-20T06:23:20Z</dcterms:modified>
</cp:coreProperties>
</file>