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7" r:id="rId28"/>
    <p:sldId id="283" r:id="rId29"/>
    <p:sldId id="288" r:id="rId30"/>
    <p:sldId id="289" r:id="rId31"/>
    <p:sldId id="290" r:id="rId32"/>
    <p:sldId id="318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2" r:id="rId43"/>
    <p:sldId id="303" r:id="rId44"/>
    <p:sldId id="300" r:id="rId45"/>
    <p:sldId id="301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2020/3/10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7290" y="1357298"/>
            <a:ext cx="6172200" cy="822792"/>
          </a:xfrm>
        </p:spPr>
        <p:txBody>
          <a:bodyPr>
            <a:noAutofit/>
          </a:bodyPr>
          <a:lstStyle/>
          <a:p>
            <a:r>
              <a:rPr lang="zh-CN" altLang="en-US" sz="5400" dirty="0">
                <a:solidFill>
                  <a:schemeClr val="tx1"/>
                </a:solidFill>
              </a:rPr>
              <a:t>信息安全数学基础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3042" y="3214686"/>
            <a:ext cx="6172200" cy="1371600"/>
          </a:xfrm>
        </p:spPr>
        <p:txBody>
          <a:bodyPr>
            <a:noAutofit/>
          </a:bodyPr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</a:rPr>
              <a:t>陈秀波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18500733654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2203" y="3214686"/>
            <a:ext cx="915623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214422"/>
            <a:ext cx="55245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214553"/>
            <a:ext cx="8969771" cy="250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57158" y="1285860"/>
            <a:ext cx="8072494" cy="714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多个整数的线性，整除的性质是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保持的</a:t>
            </a:r>
            <a:endParaRPr lang="zh-CN" altLang="en-US" sz="3200" cap="small" dirty="0">
              <a:solidFill>
                <a:srgbClr val="FF0000"/>
              </a:solidFill>
              <a:ea typeface="华文楷体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4786322"/>
            <a:ext cx="54292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5" y="1428736"/>
            <a:ext cx="8299415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68181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876"/>
            <a:ext cx="81153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857364"/>
            <a:ext cx="8801162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12" y="4857760"/>
            <a:ext cx="55911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-32" y="1071546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下面我们要证明每个合数必有素因子</a:t>
            </a:r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/>
          <a:srcRect l="3937" r="14173" b="73067"/>
          <a:stretch>
            <a:fillRect/>
          </a:stretch>
        </p:blipFill>
        <p:spPr bwMode="auto">
          <a:xfrm>
            <a:off x="285720" y="1571612"/>
            <a:ext cx="8420151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 t="28728"/>
          <a:stretch>
            <a:fillRect/>
          </a:stretch>
        </p:blipFill>
        <p:spPr bwMode="auto">
          <a:xfrm>
            <a:off x="71406" y="2928934"/>
            <a:ext cx="9072594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071802" y="5786454"/>
            <a:ext cx="5572164" cy="1000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素数是乘法的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最小单元</a:t>
            </a: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，并且整数可以表示成素数的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乘积</a:t>
            </a: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。</a:t>
            </a:r>
            <a:endParaRPr lang="zh-CN" altLang="en-US" sz="3200" cap="small" dirty="0">
              <a:solidFill>
                <a:srgbClr val="FF0000"/>
              </a:solidFill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00034" y="1214422"/>
            <a:ext cx="4429156" cy="7858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dirty="0"/>
              <a:t>整数为素数的</a:t>
            </a:r>
            <a:r>
              <a:rPr lang="zh-CN" altLang="en-US" sz="3200" dirty="0">
                <a:solidFill>
                  <a:srgbClr val="FF0000"/>
                </a:solidFill>
              </a:rPr>
              <a:t>判别法则</a:t>
            </a: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143116"/>
            <a:ext cx="8501122" cy="149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457200" y="285728"/>
            <a:ext cx="8329642" cy="703282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1.1.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平凡除法 （</a:t>
            </a:r>
            <a:r>
              <a:rPr kumimoji="0" 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Eratosthenes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筛法）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89343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285728"/>
            <a:ext cx="8329642" cy="703282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1.1.</a:t>
            </a:r>
            <a:r>
              <a:rPr kumimoji="0" lang="en-US" altLang="zh-CN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kumimoji="0" lang="en-US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平凡除法 （</a:t>
            </a:r>
            <a:r>
              <a:rPr kumimoji="0" 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Eratosthenes</a:t>
            </a:r>
            <a:r>
              <a:rPr kumimoji="0" lang="zh-CN" altLang="en-US" sz="41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筛法）</a:t>
            </a:r>
            <a:endParaRPr kumimoji="0" lang="zh-CN" altLang="en-US" sz="41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14422"/>
            <a:ext cx="9044371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286124"/>
            <a:ext cx="8358247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5" y="1357297"/>
            <a:ext cx="8958679" cy="34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5214950"/>
            <a:ext cx="3781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15059"/>
            <a:ext cx="7577158" cy="57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5852" y="1857364"/>
            <a:ext cx="6257940" cy="3757626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600"/>
              </a:spcBef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1.1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整数的概念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 欧几里德除法</a:t>
            </a:r>
          </a:p>
          <a:p>
            <a:pPr>
              <a:spcBef>
                <a:spcPts val="1600"/>
              </a:spcBef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整数的表示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最大公因数与广义欧几里德除法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1.4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整除的进一步性质及最小公倍数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1.5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整数分解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spcBef>
                <a:spcPts val="1600"/>
              </a:spcBef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1.6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素数的算术基本定理</a:t>
            </a:r>
            <a:endParaRPr lang="en-US" altLang="zh-CN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600"/>
              </a:spcBef>
            </a:pP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1.7 </a:t>
            </a:r>
            <a:r>
              <a:rPr lang="zh-CN" altLang="en-US" b="1" dirty="0">
                <a:latin typeface="Times New Roman" pitchFamily="18" charset="0"/>
                <a:cs typeface="Times New Roman" pitchFamily="18" charset="0"/>
              </a:rPr>
              <a:t>素数定理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5918" y="500042"/>
            <a:ext cx="6000792" cy="1143000"/>
          </a:xfrm>
        </p:spPr>
        <p:txBody>
          <a:bodyPr>
            <a:normAutofit/>
          </a:bodyPr>
          <a:lstStyle/>
          <a:p>
            <a:pPr lvl="0"/>
            <a:r>
              <a:rPr lang="zh-CN" altLang="en-US" b="1" dirty="0">
                <a:solidFill>
                  <a:schemeClr val="tx1"/>
                </a:solidFill>
                <a:effectLst/>
              </a:rPr>
              <a:t>第一章  整数的可除性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16227"/>
            <a:ext cx="7829575" cy="564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7588043" cy="5731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7663714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28604"/>
            <a:ext cx="8372505" cy="52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97572"/>
            <a:ext cx="8807226" cy="91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8951002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平凡除法 （</a:t>
            </a:r>
            <a:r>
              <a:rPr lang="en-US" dirty="0">
                <a:solidFill>
                  <a:schemeClr val="tx1"/>
                </a:solidFill>
                <a:effectLst/>
              </a:rPr>
              <a:t>Eratosthenes</a:t>
            </a:r>
            <a:r>
              <a:rPr lang="zh-CN" altLang="en-US" dirty="0">
                <a:solidFill>
                  <a:schemeClr val="tx1"/>
                </a:solidFill>
                <a:effectLst/>
              </a:rPr>
              <a:t>筛法）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欧几里得（</a:t>
            </a:r>
            <a:r>
              <a:rPr lang="en-US" sz="3200" dirty="0">
                <a:solidFill>
                  <a:schemeClr val="tx1"/>
                </a:solidFill>
                <a:effectLst/>
              </a:rPr>
              <a:t>Euclid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）除法或带余数除法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94525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b="55224"/>
          <a:stretch>
            <a:fillRect/>
          </a:stretch>
        </p:blipFill>
        <p:spPr bwMode="auto">
          <a:xfrm>
            <a:off x="0" y="2500306"/>
            <a:ext cx="9144000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欧几里得（</a:t>
            </a:r>
            <a:r>
              <a:rPr lang="en-US" sz="3200" dirty="0">
                <a:solidFill>
                  <a:schemeClr val="tx1"/>
                </a:solidFill>
                <a:effectLst/>
              </a:rPr>
              <a:t>Euclid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）除法或带余数除法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94525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44776"/>
          <a:stretch>
            <a:fillRect/>
          </a:stretch>
        </p:blipFill>
        <p:spPr bwMode="auto">
          <a:xfrm>
            <a:off x="0" y="2500330"/>
            <a:ext cx="9144000" cy="36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329642" cy="70328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sz="32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sz="3200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欧几里得（</a:t>
            </a:r>
            <a:r>
              <a:rPr lang="en-US" sz="3200" dirty="0">
                <a:solidFill>
                  <a:schemeClr val="tx1"/>
                </a:solidFill>
                <a:effectLst/>
              </a:rPr>
              <a:t>Euclid</a:t>
            </a:r>
            <a:r>
              <a:rPr lang="zh-CN" altLang="en-US" sz="3200" dirty="0">
                <a:solidFill>
                  <a:schemeClr val="tx1"/>
                </a:solidFill>
                <a:effectLst/>
              </a:rPr>
              <a:t>）除法或带余数除法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142984"/>
            <a:ext cx="894525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571744"/>
            <a:ext cx="775691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86256"/>
            <a:ext cx="81248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zh-CN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数的平凡判别</a:t>
            </a:r>
            <a:endParaRPr lang="zh-CN" alt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090" y="1214422"/>
            <a:ext cx="885706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308323"/>
            <a:ext cx="9144032" cy="354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5588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330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57200" y="285728"/>
            <a:ext cx="7467600" cy="70328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1.1.</a:t>
            </a:r>
            <a:r>
              <a:rPr kumimoji="0" lang="en-US" altLang="zh-CN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1</a:t>
            </a:r>
            <a:r>
              <a:rPr kumimoji="0" lang="en-US" alt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zh-CN" alt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整数的概念</a:t>
            </a:r>
            <a:endParaRPr kumimoji="0" lang="zh-CN" altLang="en-US" sz="3000" b="0" i="0" u="none" strike="noStrike" kern="1200" cap="sm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285860"/>
            <a:ext cx="9144001" cy="465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3"/>
            <a:ext cx="8143932" cy="572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9067800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25718" y="404777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F605385-812B-44A7-B159-84B86A814ED5}"/>
              </a:ext>
            </a:extLst>
          </p:cNvPr>
          <p:cNvGrpSpPr/>
          <p:nvPr/>
        </p:nvGrpSpPr>
        <p:grpSpPr>
          <a:xfrm>
            <a:off x="38100" y="1071546"/>
            <a:ext cx="9067800" cy="5786454"/>
            <a:chOff x="38100" y="1071546"/>
            <a:chExt cx="9067800" cy="578645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214282" y="1071546"/>
              <a:ext cx="8358246" cy="15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" y="1142984"/>
              <a:ext cx="9067800" cy="5715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291CC73-50F7-437A-8620-CCF6C830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14945" y="2060849"/>
              <a:ext cx="320951" cy="288032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7B5D73-01BD-4035-9190-538AF3535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7944" y="2564904"/>
              <a:ext cx="216024" cy="267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10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571612"/>
            <a:ext cx="5562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欧几里得除法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736"/>
            <a:ext cx="884980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b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 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整数的表示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034" y="1285860"/>
            <a:ext cx="2544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071678"/>
            <a:ext cx="914403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8709133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3"/>
            <a:ext cx="6357982" cy="571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46386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142984"/>
            <a:ext cx="7747553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t="34783" r="12066" b="9905"/>
          <a:stretch>
            <a:fillRect/>
          </a:stretch>
        </p:blipFill>
        <p:spPr bwMode="auto">
          <a:xfrm>
            <a:off x="285721" y="3428999"/>
            <a:ext cx="7643865" cy="2928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7" y="1205412"/>
            <a:ext cx="8603993" cy="1937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b="36082"/>
          <a:stretch>
            <a:fillRect/>
          </a:stretch>
        </p:blipFill>
        <p:spPr bwMode="auto">
          <a:xfrm>
            <a:off x="0" y="1142984"/>
            <a:ext cx="900115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76702"/>
          <a:stretch>
            <a:fillRect/>
          </a:stretch>
        </p:blipFill>
        <p:spPr bwMode="auto">
          <a:xfrm>
            <a:off x="0" y="4572008"/>
            <a:ext cx="9001156" cy="10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39109"/>
            <a:ext cx="8143900" cy="561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12736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1" y="4071942"/>
            <a:ext cx="737115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 l="1729"/>
          <a:stretch>
            <a:fillRect/>
          </a:stretch>
        </p:blipFill>
        <p:spPr bwMode="auto">
          <a:xfrm>
            <a:off x="-32" y="1142983"/>
            <a:ext cx="9001188" cy="4539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5469" r="4687" b="71138"/>
          <a:stretch>
            <a:fillRect/>
          </a:stretch>
        </p:blipFill>
        <p:spPr bwMode="auto">
          <a:xfrm>
            <a:off x="-32" y="1214422"/>
            <a:ext cx="8997786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l="5469" t="30237" r="17968" b="16493"/>
          <a:stretch>
            <a:fillRect/>
          </a:stretch>
        </p:blipFill>
        <p:spPr bwMode="auto">
          <a:xfrm>
            <a:off x="-32" y="3507557"/>
            <a:ext cx="8471440" cy="335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84882"/>
          <a:stretch>
            <a:fillRect/>
          </a:stretch>
        </p:blipFill>
        <p:spPr bwMode="auto">
          <a:xfrm>
            <a:off x="0" y="1285860"/>
            <a:ext cx="914403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2333643"/>
            <a:ext cx="8799002" cy="4524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r="13104" b="92559"/>
          <a:stretch>
            <a:fillRect/>
          </a:stretch>
        </p:blipFill>
        <p:spPr bwMode="auto">
          <a:xfrm>
            <a:off x="642910" y="1214422"/>
            <a:ext cx="73581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 t="7738"/>
          <a:stretch>
            <a:fillRect/>
          </a:stretch>
        </p:blipFill>
        <p:spPr bwMode="auto">
          <a:xfrm>
            <a:off x="-32" y="2643182"/>
            <a:ext cx="9144032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33665" y="1857364"/>
            <a:ext cx="41814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357430"/>
            <a:ext cx="78486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1428736"/>
            <a:ext cx="42100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2285992"/>
            <a:ext cx="9144001" cy="45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071678"/>
            <a:ext cx="579684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6180" t="89855" r="14364"/>
          <a:stretch>
            <a:fillRect/>
          </a:stretch>
        </p:blipFill>
        <p:spPr bwMode="auto">
          <a:xfrm>
            <a:off x="377569" y="1357298"/>
            <a:ext cx="826639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00034" y="2714620"/>
            <a:ext cx="7715304" cy="257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ts val="2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0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是任何非零整数的倍数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indent="266700" fontAlgn="base">
              <a:spcBef>
                <a:spcPts val="2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Calibri" pitchFamily="34" charset="0"/>
              </a:rPr>
              <a:t>是任何整数的因数</a:t>
            </a: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  <a:p>
            <a:pPr lvl="0" indent="266700" fontAlgn="base">
              <a:spcBef>
                <a:spcPts val="2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altLang="zh-CN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Calibri" pitchFamily="34" charset="0"/>
              </a:rPr>
              <a:t>任何非零整数</a:t>
            </a:r>
            <a:r>
              <a:rPr lang="en-US" altLang="zh-CN" sz="3200" i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cs typeface="Calibri" pitchFamily="34" charset="0"/>
              </a:rPr>
              <a:t>是其自身的倍数，也是其自身的因数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1147751"/>
            <a:ext cx="42767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64"/>
            <a:ext cx="91440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5072050"/>
            <a:ext cx="914400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75057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214422"/>
            <a:ext cx="4200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857363"/>
            <a:ext cx="8643998" cy="501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.1   </a:t>
            </a:r>
            <a:r>
              <a:rPr lang="en-US" altLang="zh-CN" sz="3700" i="1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进制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357298"/>
            <a:ext cx="37528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428868"/>
            <a:ext cx="914400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142844" y="2500306"/>
            <a:ext cx="2786082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定义：大</a:t>
            </a:r>
            <a:r>
              <a:rPr lang="en-US" altLang="zh-CN" sz="2800" i="1" dirty="0">
                <a:solidFill>
                  <a:srgbClr val="FF0000"/>
                </a:solidFill>
              </a:rPr>
              <a:t>O </a:t>
            </a:r>
            <a:r>
              <a:rPr lang="zh-CN" altLang="en-US" sz="2800" dirty="0">
                <a:solidFill>
                  <a:srgbClr val="FF0000"/>
                </a:solidFill>
              </a:rPr>
              <a:t>符号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32" y="3000372"/>
            <a:ext cx="910286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298"/>
            <a:ext cx="37528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14282" y="2214554"/>
            <a:ext cx="2786082" cy="5000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定义：小</a:t>
            </a:r>
            <a:r>
              <a:rPr lang="en-US" altLang="zh-CN" sz="2400" i="1" dirty="0">
                <a:solidFill>
                  <a:srgbClr val="FF0000"/>
                </a:solidFill>
              </a:rPr>
              <a:t>o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符号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71546"/>
            <a:ext cx="5572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26"/>
            <a:ext cx="9144000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71546"/>
            <a:ext cx="5572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785925"/>
            <a:ext cx="9144032" cy="286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5043422"/>
            <a:ext cx="6858048" cy="110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US" altLang="zh-CN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.2   </a:t>
            </a:r>
            <a:r>
              <a:rPr lang="zh-CN" altLang="en-US" sz="37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计算复杂性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3735" y="2071678"/>
            <a:ext cx="795689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 传递性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 b="21568"/>
          <a:stretch>
            <a:fillRect/>
          </a:stretch>
        </p:blipFill>
        <p:spPr bwMode="auto">
          <a:xfrm>
            <a:off x="428596" y="2180674"/>
            <a:ext cx="7786742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/>
          <a:srcRect t="84835" r="40367"/>
          <a:stretch>
            <a:fillRect/>
          </a:stretch>
        </p:blipFill>
        <p:spPr bwMode="auto">
          <a:xfrm>
            <a:off x="3214679" y="5572140"/>
            <a:ext cx="5838012" cy="85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500034" y="1285860"/>
            <a:ext cx="3214710" cy="714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整除具有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传递性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212" y="1928802"/>
            <a:ext cx="8633630" cy="3571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5500702"/>
            <a:ext cx="53244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57158" y="1142984"/>
            <a:ext cx="8072494" cy="714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在加法与减法运算中，整除的性质是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保持的</a:t>
            </a:r>
            <a:endParaRPr lang="zh-CN" altLang="en-US" sz="3200" cap="small" dirty="0">
              <a:solidFill>
                <a:srgbClr val="FF0000"/>
              </a:solidFill>
              <a:ea typeface="华文楷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7467600" cy="703282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1.1.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整数的概念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14282" y="1071546"/>
            <a:ext cx="8358246" cy="1588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562" y="1928801"/>
            <a:ext cx="8762156" cy="314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57158" y="1142984"/>
            <a:ext cx="8072494" cy="7143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ct val="0"/>
              </a:spcBef>
            </a:pPr>
            <a:r>
              <a:rPr lang="zh-CN" altLang="en-US" sz="3200" b="1" cap="small" dirty="0">
                <a:latin typeface="Times New Roman" pitchFamily="18" charset="0"/>
                <a:ea typeface="华文楷体"/>
                <a:cs typeface="Times New Roman" pitchFamily="18" charset="0"/>
              </a:rPr>
              <a:t>在整数的线性组合中，整除的性质是</a:t>
            </a:r>
            <a:r>
              <a:rPr lang="zh-CN" altLang="en-US" sz="3200" b="1" cap="small" dirty="0">
                <a:solidFill>
                  <a:srgbClr val="FF0000"/>
                </a:solidFill>
                <a:latin typeface="Times New Roman" pitchFamily="18" charset="0"/>
                <a:ea typeface="华文楷体"/>
                <a:cs typeface="Times New Roman" pitchFamily="18" charset="0"/>
              </a:rPr>
              <a:t>保持的</a:t>
            </a:r>
            <a:endParaRPr lang="zh-CN" altLang="en-US" sz="3200" cap="small" dirty="0">
              <a:solidFill>
                <a:srgbClr val="FF0000"/>
              </a:solidFill>
              <a:ea typeface="华文楷体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502</Words>
  <Application>Microsoft Office PowerPoint</Application>
  <PresentationFormat>全屏显示(4:3)</PresentationFormat>
  <Paragraphs>82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Arial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信息安全数学基础</vt:lpstr>
      <vt:lpstr>第一章  整数的可除性</vt:lpstr>
      <vt:lpstr>PowerPoint 演示文稿</vt:lpstr>
      <vt:lpstr>1.1.1 整数的概念</vt:lpstr>
      <vt:lpstr>1.1.1 整数的概念</vt:lpstr>
      <vt:lpstr>1.1.1 整数的概念</vt:lpstr>
      <vt:lpstr>1.1.1 整数的概念 传递性</vt:lpstr>
      <vt:lpstr>1.1.1 整数的概念</vt:lpstr>
      <vt:lpstr>1.1.1 整数的概念</vt:lpstr>
      <vt:lpstr>1.1.1 整数的概念</vt:lpstr>
      <vt:lpstr>1.1.1 整数的概念</vt:lpstr>
      <vt:lpstr>1.1.1 整数的概念</vt:lpstr>
      <vt:lpstr>1.1.1 整数的概念</vt:lpstr>
      <vt:lpstr>1.1.2 平凡除法 （Eratosthenes筛法）</vt:lpstr>
      <vt:lpstr>PowerPoint 演示文稿</vt:lpstr>
      <vt:lpstr>PowerPoint 演示文稿</vt:lpstr>
      <vt:lpstr>1.1.2 平凡除法 （Eratosthenes筛法）</vt:lpstr>
      <vt:lpstr>1.1.2 平凡除法 （Eratosthenes筛法）</vt:lpstr>
      <vt:lpstr>1.1.2 平凡除法 （Eratosthenes筛法）</vt:lpstr>
      <vt:lpstr>1.1.2 平凡除法 （Eratosthenes筛法）</vt:lpstr>
      <vt:lpstr>1.1.2 平凡除法 （Eratosthenes筛法）</vt:lpstr>
      <vt:lpstr>1.1.2 平凡除法 （Eratosthenes筛法）</vt:lpstr>
      <vt:lpstr>PowerPoint 演示文稿</vt:lpstr>
      <vt:lpstr>1.1.2 平凡除法 （Eratosthenes筛法）</vt:lpstr>
      <vt:lpstr>1.1.3 欧几里得（Euclid）除法或带余数除法</vt:lpstr>
      <vt:lpstr>1.1.3 欧几里得（Euclid）除法或带余数除法</vt:lpstr>
      <vt:lpstr>1.1.3 欧几里得（Euclid）除法或带余数除法</vt:lpstr>
      <vt:lpstr>1.1.4 素数的平凡判别</vt:lpstr>
      <vt:lpstr>1.1.5 欧几里得除法</vt:lpstr>
      <vt:lpstr>1.1.5 欧几里得除法</vt:lpstr>
      <vt:lpstr>1.1.5 欧几里得除法</vt:lpstr>
      <vt:lpstr>1.1.5 欧几里得除法</vt:lpstr>
      <vt:lpstr>1.1.5 欧几里得除法</vt:lpstr>
      <vt:lpstr>1.1.5 欧几里得除法</vt:lpstr>
      <vt:lpstr>1.2 整数的表示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.1   b 进制</vt:lpstr>
      <vt:lpstr>1.2 .2   计算复杂性</vt:lpstr>
      <vt:lpstr>1.2 .2   计算复杂性</vt:lpstr>
      <vt:lpstr>1.2 .2   计算复杂性</vt:lpstr>
      <vt:lpstr>1.2 .2   计算复杂性</vt:lpstr>
      <vt:lpstr>1.2 .2   计算复杂性</vt:lpstr>
      <vt:lpstr>1.2 .2   计算复杂性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Lucky</dc:creator>
  <cp:lastModifiedBy>X1</cp:lastModifiedBy>
  <cp:revision>26</cp:revision>
  <dcterms:created xsi:type="dcterms:W3CDTF">2017-09-23T14:50:46Z</dcterms:created>
  <dcterms:modified xsi:type="dcterms:W3CDTF">2020-03-10T03:09:34Z</dcterms:modified>
</cp:coreProperties>
</file>