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70" r:id="rId5"/>
    <p:sldId id="273" r:id="rId6"/>
    <p:sldId id="267" r:id="rId7"/>
    <p:sldId id="257" r:id="rId8"/>
    <p:sldId id="274" r:id="rId9"/>
    <p:sldId id="275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3CAD-2C56-ED6A-97B8-5587D53AD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3FBC0-DD77-1F52-5B98-E0DE2D8F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D3E6-CDB2-CDE6-0D68-BDBFB530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AA01-BCFF-4BC8-9E3A-F4AEBF138DF4}" type="datetimeFigureOut">
              <a:rPr lang="en-PH" smtClean="0"/>
              <a:t>18/06/2024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D57C-73DD-2DBF-61D8-8519E3D4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70F3-7DBA-0892-812E-514651C8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2D-84FF-4233-A07F-B8F36EA18E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601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92FC-9DAA-519C-EE3D-67F39F45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62069-628F-ED85-0F8A-353CF74E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56F04-5B78-BE51-504E-F64ED108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AA01-BCFF-4BC8-9E3A-F4AEBF138DF4}" type="datetimeFigureOut">
              <a:rPr lang="en-PH" smtClean="0"/>
              <a:t>18/06/2024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F04A-BD7D-799D-08B6-CA51BCEF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CC71-60C5-EF3B-6AAE-DC60CCE5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2D-84FF-4233-A07F-B8F36EA18E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410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A79D9-4E4F-2F5C-751D-7A7AAD18E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E65B-14EC-A563-766F-92D1259F4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6048A-9D51-FE8E-C423-A612216E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AA01-BCFF-4BC8-9E3A-F4AEBF138DF4}" type="datetimeFigureOut">
              <a:rPr lang="en-PH" smtClean="0"/>
              <a:t>18/06/2024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87002-E46D-8548-D683-5A5C2E2B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7ABE1-B6CB-2B63-5D76-E3A81081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2D-84FF-4233-A07F-B8F36EA18E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27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3DD0-B0F7-D086-AC82-5D0C701A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8381-5F5B-468D-A097-983F7665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0BDAE-C41E-F7C8-6793-95669824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AA01-BCFF-4BC8-9E3A-F4AEBF138DF4}" type="datetimeFigureOut">
              <a:rPr lang="en-PH" smtClean="0"/>
              <a:t>18/06/2024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69F1B-B951-A14D-9739-8F9F7493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8AA79-D87C-1326-663B-39D6E737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2D-84FF-4233-A07F-B8F36EA18E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50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5074-648D-C08E-620F-191560FD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33339-225A-0EC2-FDBD-9A1AD8D4D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6B86B-97E7-D6A5-4282-60378310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AA01-BCFF-4BC8-9E3A-F4AEBF138DF4}" type="datetimeFigureOut">
              <a:rPr lang="en-PH" smtClean="0"/>
              <a:t>18/06/2024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FBC7F-B2DA-AEAF-A3E1-49495DC3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F82F-2E52-136D-10C2-592DF06E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2D-84FF-4233-A07F-B8F36EA18E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188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EC56-EC92-DF49-AE4B-CD29366E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1424-C184-A60D-E0CA-F5FF16DF2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D6A75-38BD-4379-5408-790B81C8D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184E3-8D97-8B08-7DEB-31CD42DA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AA01-BCFF-4BC8-9E3A-F4AEBF138DF4}" type="datetimeFigureOut">
              <a:rPr lang="en-PH" smtClean="0"/>
              <a:t>18/06/2024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D5D0A-358C-7918-0DE2-02491131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982C-871E-F5BA-4374-6CD19E99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2D-84FF-4233-A07F-B8F36EA18E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989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0C1F-F6C0-BC06-5510-B51956E6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7DF36-2C2A-67B1-425C-6E5AD2E66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AF46B-50EE-B05E-7C72-3FCFE59B0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D923-A23F-9AB2-C746-CCC4CA02C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79D89-1AA0-2303-EF2E-1EE343295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C766B-2798-A387-6657-04D004AE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AA01-BCFF-4BC8-9E3A-F4AEBF138DF4}" type="datetimeFigureOut">
              <a:rPr lang="en-PH" smtClean="0"/>
              <a:t>18/06/2024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C76EE-C741-6F8A-76AD-AE75618E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17CF9-7E12-E888-07CD-13CFA0F0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2D-84FF-4233-A07F-B8F36EA18E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494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4AC6-8220-7127-96EE-D2A86F1C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AEC1A-A0B2-546C-8CB4-DDBFBCBE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AA01-BCFF-4BC8-9E3A-F4AEBF138DF4}" type="datetimeFigureOut">
              <a:rPr lang="en-PH" smtClean="0"/>
              <a:t>18/06/2024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9F491-BDF6-FA3C-CEC2-CD187058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D8D5A-B354-632E-E25C-5E7E1648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2D-84FF-4233-A07F-B8F36EA18E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330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67E5C-C2BA-9E08-B8FE-D8BF7391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AA01-BCFF-4BC8-9E3A-F4AEBF138DF4}" type="datetimeFigureOut">
              <a:rPr lang="en-PH" smtClean="0"/>
              <a:t>18/06/2024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52A63-A73F-94D3-D694-B6B231ED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B1C78-557A-A153-3CF5-1A1AA443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2D-84FF-4233-A07F-B8F36EA18E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584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5860-6BAA-2B91-395A-55D7736D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6745-D1D2-43C3-1741-6E150362C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2DDE7-5D3E-00BE-58FC-873FB36C8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161A8-ADC2-1C17-7FFF-321DFCC9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AA01-BCFF-4BC8-9E3A-F4AEBF138DF4}" type="datetimeFigureOut">
              <a:rPr lang="en-PH" smtClean="0"/>
              <a:t>18/06/2024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E2ABC-E9B9-19FB-CD96-C786A497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1FBCB-37DF-F68F-7DE9-9E790648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2D-84FF-4233-A07F-B8F36EA18E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673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7589-A672-094D-6020-D53A7761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5F41B-C054-3812-4905-1A5F64186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F70F9-4CA2-270C-E503-4331846AC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DA6C1-D57A-714A-F676-A3C1CBB1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AA01-BCFF-4BC8-9E3A-F4AEBF138DF4}" type="datetimeFigureOut">
              <a:rPr lang="en-PH" smtClean="0"/>
              <a:t>18/06/2024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50BC1-A171-C54D-9E7D-0B328A41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EFC94-E465-0D30-79DF-84608F32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2D-84FF-4233-A07F-B8F36EA18E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372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D553B-47E9-FC26-BFCA-ABEBF606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FBAC1-AF0E-832C-22BD-069A99F89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1818-4436-46E8-D278-BD44DDBCE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FAA01-BCFF-4BC8-9E3A-F4AEBF138DF4}" type="datetimeFigureOut">
              <a:rPr lang="en-PH" smtClean="0"/>
              <a:t>18/06/2024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2A14-5158-0DF5-9A67-EC76F0707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29989-499B-5001-2A8B-7935A4A51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B63B2D-84FF-4233-A07F-B8F36EA18E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387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870D47-C077-FDE5-391E-A96790D29476}"/>
              </a:ext>
            </a:extLst>
          </p:cNvPr>
          <p:cNvSpPr txBox="1"/>
          <p:nvPr/>
        </p:nvSpPr>
        <p:spPr>
          <a:xfrm>
            <a:off x="0" y="809051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Personalized Quick Decision Maker for TIP Mode of Transportation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FC74D-2158-F01E-E1ED-CF3DE42F43DC}"/>
              </a:ext>
            </a:extLst>
          </p:cNvPr>
          <p:cNvSpPr txBox="1"/>
          <p:nvPr/>
        </p:nvSpPr>
        <p:spPr>
          <a:xfrm>
            <a:off x="0" y="52179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Sumilang, Kenneth</a:t>
            </a:r>
          </a:p>
          <a:p>
            <a:pPr algn="r"/>
            <a:r>
              <a:rPr lang="en-US" dirty="0" err="1"/>
              <a:t>Delloson</a:t>
            </a:r>
            <a:r>
              <a:rPr lang="en-US" dirty="0"/>
              <a:t>, Renz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797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39CBDC-3EB1-F02C-B532-540247B9C5E3}"/>
              </a:ext>
            </a:extLst>
          </p:cNvPr>
          <p:cNvSpPr txBox="1"/>
          <p:nvPr/>
        </p:nvSpPr>
        <p:spPr>
          <a:xfrm>
            <a:off x="582410" y="1313805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3</a:t>
            </a:r>
            <a:endParaRPr lang="en-P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59DAB7-206F-35BE-8E09-6FD3AA584E51}"/>
              </a:ext>
            </a:extLst>
          </p:cNvPr>
          <p:cNvSpPr/>
          <p:nvPr/>
        </p:nvSpPr>
        <p:spPr>
          <a:xfrm>
            <a:off x="208296" y="1798931"/>
            <a:ext cx="5252936" cy="3067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4658C-A4E8-6165-3E9A-1227B7BCA771}"/>
              </a:ext>
            </a:extLst>
          </p:cNvPr>
          <p:cNvSpPr txBox="1"/>
          <p:nvPr/>
        </p:nvSpPr>
        <p:spPr>
          <a:xfrm>
            <a:off x="305306" y="203051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Identification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F59EAD-C341-3B9E-3305-324D880DA418}"/>
              </a:ext>
            </a:extLst>
          </p:cNvPr>
          <p:cNvSpPr/>
          <p:nvPr/>
        </p:nvSpPr>
        <p:spPr>
          <a:xfrm>
            <a:off x="6730768" y="56796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CA6203-9C57-3097-D743-19E5ACB93922}"/>
              </a:ext>
            </a:extLst>
          </p:cNvPr>
          <p:cNvSpPr/>
          <p:nvPr/>
        </p:nvSpPr>
        <p:spPr>
          <a:xfrm>
            <a:off x="6730768" y="2400385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DD2D5B-611B-A7EB-426C-C4F3DDC83CAA}"/>
              </a:ext>
            </a:extLst>
          </p:cNvPr>
          <p:cNvSpPr/>
          <p:nvPr/>
        </p:nvSpPr>
        <p:spPr>
          <a:xfrm>
            <a:off x="6730768" y="4682191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0B742-239D-FFF6-2849-F68B03275CAC}"/>
              </a:ext>
            </a:extLst>
          </p:cNvPr>
          <p:cNvSpPr txBox="1"/>
          <p:nvPr/>
        </p:nvSpPr>
        <p:spPr>
          <a:xfrm>
            <a:off x="292900" y="2468685"/>
            <a:ext cx="508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Problem Identification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657D7-B374-49E6-057C-5E5F23AAE16A}"/>
              </a:ext>
            </a:extLst>
          </p:cNvPr>
          <p:cNvSpPr txBox="1"/>
          <p:nvPr/>
        </p:nvSpPr>
        <p:spPr>
          <a:xfrm>
            <a:off x="6815372" y="11857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Decomposition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8F7E2-7DFB-0A34-3EE3-B5AD3F5C325B}"/>
              </a:ext>
            </a:extLst>
          </p:cNvPr>
          <p:cNvSpPr txBox="1"/>
          <p:nvPr/>
        </p:nvSpPr>
        <p:spPr>
          <a:xfrm>
            <a:off x="6815372" y="2492718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Pattern Recognition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92959-C098-CEF1-C811-C04C4507E853}"/>
              </a:ext>
            </a:extLst>
          </p:cNvPr>
          <p:cNvSpPr txBox="1"/>
          <p:nvPr/>
        </p:nvSpPr>
        <p:spPr>
          <a:xfrm>
            <a:off x="6815372" y="4866802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Abstraction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030A6CB-ACD2-0EF7-DF5D-B39887BB2C8A}"/>
              </a:ext>
            </a:extLst>
          </p:cNvPr>
          <p:cNvSpPr/>
          <p:nvPr/>
        </p:nvSpPr>
        <p:spPr>
          <a:xfrm>
            <a:off x="5611368" y="5301842"/>
            <a:ext cx="484632" cy="1370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11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39CBDC-3EB1-F02C-B532-540247B9C5E3}"/>
              </a:ext>
            </a:extLst>
          </p:cNvPr>
          <p:cNvSpPr txBox="1"/>
          <p:nvPr/>
        </p:nvSpPr>
        <p:spPr>
          <a:xfrm>
            <a:off x="582410" y="1313805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4</a:t>
            </a:r>
            <a:endParaRPr lang="en-P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59DAB7-206F-35BE-8E09-6FD3AA584E51}"/>
              </a:ext>
            </a:extLst>
          </p:cNvPr>
          <p:cNvSpPr/>
          <p:nvPr/>
        </p:nvSpPr>
        <p:spPr>
          <a:xfrm>
            <a:off x="208296" y="1798931"/>
            <a:ext cx="5252936" cy="3067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4658C-A4E8-6165-3E9A-1227B7BCA771}"/>
              </a:ext>
            </a:extLst>
          </p:cNvPr>
          <p:cNvSpPr txBox="1"/>
          <p:nvPr/>
        </p:nvSpPr>
        <p:spPr>
          <a:xfrm>
            <a:off x="305306" y="203051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Identification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F59EAD-C341-3B9E-3305-324D880DA418}"/>
              </a:ext>
            </a:extLst>
          </p:cNvPr>
          <p:cNvSpPr/>
          <p:nvPr/>
        </p:nvSpPr>
        <p:spPr>
          <a:xfrm>
            <a:off x="6730768" y="56796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CA6203-9C57-3097-D743-19E5ACB93922}"/>
              </a:ext>
            </a:extLst>
          </p:cNvPr>
          <p:cNvSpPr/>
          <p:nvPr/>
        </p:nvSpPr>
        <p:spPr>
          <a:xfrm>
            <a:off x="6730768" y="2400385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DD2D5B-611B-A7EB-426C-C4F3DDC83CAA}"/>
              </a:ext>
            </a:extLst>
          </p:cNvPr>
          <p:cNvSpPr/>
          <p:nvPr/>
        </p:nvSpPr>
        <p:spPr>
          <a:xfrm>
            <a:off x="6730768" y="4682191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0B742-239D-FFF6-2849-F68B03275CAC}"/>
              </a:ext>
            </a:extLst>
          </p:cNvPr>
          <p:cNvSpPr txBox="1"/>
          <p:nvPr/>
        </p:nvSpPr>
        <p:spPr>
          <a:xfrm>
            <a:off x="292900" y="2468685"/>
            <a:ext cx="508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Problem Identification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657D7-B374-49E6-057C-5E5F23AAE16A}"/>
              </a:ext>
            </a:extLst>
          </p:cNvPr>
          <p:cNvSpPr txBox="1"/>
          <p:nvPr/>
        </p:nvSpPr>
        <p:spPr>
          <a:xfrm>
            <a:off x="6815372" y="11857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Decomposition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8F7E2-7DFB-0A34-3EE3-B5AD3F5C325B}"/>
              </a:ext>
            </a:extLst>
          </p:cNvPr>
          <p:cNvSpPr txBox="1"/>
          <p:nvPr/>
        </p:nvSpPr>
        <p:spPr>
          <a:xfrm>
            <a:off x="6815372" y="2492718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Pattern Recognition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92959-C098-CEF1-C811-C04C4507E853}"/>
              </a:ext>
            </a:extLst>
          </p:cNvPr>
          <p:cNvSpPr txBox="1"/>
          <p:nvPr/>
        </p:nvSpPr>
        <p:spPr>
          <a:xfrm>
            <a:off x="6815372" y="4866802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Abstraction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030A6CB-ACD2-0EF7-DF5D-B39887BB2C8A}"/>
              </a:ext>
            </a:extLst>
          </p:cNvPr>
          <p:cNvSpPr/>
          <p:nvPr/>
        </p:nvSpPr>
        <p:spPr>
          <a:xfrm>
            <a:off x="5611368" y="5301842"/>
            <a:ext cx="484632" cy="1370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144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39CBDC-3EB1-F02C-B532-540247B9C5E3}"/>
              </a:ext>
            </a:extLst>
          </p:cNvPr>
          <p:cNvSpPr txBox="1"/>
          <p:nvPr/>
        </p:nvSpPr>
        <p:spPr>
          <a:xfrm>
            <a:off x="582410" y="1313805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5</a:t>
            </a:r>
            <a:endParaRPr lang="en-P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59DAB7-206F-35BE-8E09-6FD3AA584E51}"/>
              </a:ext>
            </a:extLst>
          </p:cNvPr>
          <p:cNvSpPr/>
          <p:nvPr/>
        </p:nvSpPr>
        <p:spPr>
          <a:xfrm>
            <a:off x="208296" y="1798931"/>
            <a:ext cx="5252936" cy="3067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4658C-A4E8-6165-3E9A-1227B7BCA771}"/>
              </a:ext>
            </a:extLst>
          </p:cNvPr>
          <p:cNvSpPr txBox="1"/>
          <p:nvPr/>
        </p:nvSpPr>
        <p:spPr>
          <a:xfrm>
            <a:off x="305306" y="203051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Identification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F59EAD-C341-3B9E-3305-324D880DA418}"/>
              </a:ext>
            </a:extLst>
          </p:cNvPr>
          <p:cNvSpPr/>
          <p:nvPr/>
        </p:nvSpPr>
        <p:spPr>
          <a:xfrm>
            <a:off x="6730768" y="56796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CA6203-9C57-3097-D743-19E5ACB93922}"/>
              </a:ext>
            </a:extLst>
          </p:cNvPr>
          <p:cNvSpPr/>
          <p:nvPr/>
        </p:nvSpPr>
        <p:spPr>
          <a:xfrm>
            <a:off x="6730768" y="2400385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DD2D5B-611B-A7EB-426C-C4F3DDC83CAA}"/>
              </a:ext>
            </a:extLst>
          </p:cNvPr>
          <p:cNvSpPr/>
          <p:nvPr/>
        </p:nvSpPr>
        <p:spPr>
          <a:xfrm>
            <a:off x="6730768" y="4682191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657D7-B374-49E6-057C-5E5F23AAE16A}"/>
              </a:ext>
            </a:extLst>
          </p:cNvPr>
          <p:cNvSpPr txBox="1"/>
          <p:nvPr/>
        </p:nvSpPr>
        <p:spPr>
          <a:xfrm>
            <a:off x="6815372" y="11857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Decomposition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8F7E2-7DFB-0A34-3EE3-B5AD3F5C325B}"/>
              </a:ext>
            </a:extLst>
          </p:cNvPr>
          <p:cNvSpPr txBox="1"/>
          <p:nvPr/>
        </p:nvSpPr>
        <p:spPr>
          <a:xfrm>
            <a:off x="6815372" y="2492718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Pattern Recognition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92959-C098-CEF1-C811-C04C4507E853}"/>
              </a:ext>
            </a:extLst>
          </p:cNvPr>
          <p:cNvSpPr txBox="1"/>
          <p:nvPr/>
        </p:nvSpPr>
        <p:spPr>
          <a:xfrm>
            <a:off x="6815372" y="4866802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Abstraction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030A6CB-ACD2-0EF7-DF5D-B39887BB2C8A}"/>
              </a:ext>
            </a:extLst>
          </p:cNvPr>
          <p:cNvSpPr/>
          <p:nvPr/>
        </p:nvSpPr>
        <p:spPr>
          <a:xfrm>
            <a:off x="5611368" y="5301842"/>
            <a:ext cx="484632" cy="1370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837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39CBDC-3EB1-F02C-B532-540247B9C5E3}"/>
              </a:ext>
            </a:extLst>
          </p:cNvPr>
          <p:cNvSpPr txBox="1"/>
          <p:nvPr/>
        </p:nvSpPr>
        <p:spPr>
          <a:xfrm>
            <a:off x="582410" y="1313805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1</a:t>
            </a:r>
            <a:endParaRPr lang="en-P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59DAB7-206F-35BE-8E09-6FD3AA584E51}"/>
              </a:ext>
            </a:extLst>
          </p:cNvPr>
          <p:cNvSpPr/>
          <p:nvPr/>
        </p:nvSpPr>
        <p:spPr>
          <a:xfrm>
            <a:off x="208296" y="1798931"/>
            <a:ext cx="5252936" cy="3067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4658C-A4E8-6165-3E9A-1227B7BCA771}"/>
              </a:ext>
            </a:extLst>
          </p:cNvPr>
          <p:cNvSpPr txBox="1"/>
          <p:nvPr/>
        </p:nvSpPr>
        <p:spPr>
          <a:xfrm>
            <a:off x="305306" y="203051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Identification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F59EAD-C341-3B9E-3305-324D880DA418}"/>
              </a:ext>
            </a:extLst>
          </p:cNvPr>
          <p:cNvSpPr/>
          <p:nvPr/>
        </p:nvSpPr>
        <p:spPr>
          <a:xfrm>
            <a:off x="6730768" y="56796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CA6203-9C57-3097-D743-19E5ACB93922}"/>
              </a:ext>
            </a:extLst>
          </p:cNvPr>
          <p:cNvSpPr/>
          <p:nvPr/>
        </p:nvSpPr>
        <p:spPr>
          <a:xfrm>
            <a:off x="6730768" y="2400385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DD2D5B-611B-A7EB-426C-C4F3DDC83CAA}"/>
              </a:ext>
            </a:extLst>
          </p:cNvPr>
          <p:cNvSpPr/>
          <p:nvPr/>
        </p:nvSpPr>
        <p:spPr>
          <a:xfrm>
            <a:off x="6730768" y="4682191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0B742-239D-FFF6-2849-F68B03275CAC}"/>
              </a:ext>
            </a:extLst>
          </p:cNvPr>
          <p:cNvSpPr txBox="1"/>
          <p:nvPr/>
        </p:nvSpPr>
        <p:spPr>
          <a:xfrm>
            <a:off x="292900" y="2468685"/>
            <a:ext cx="508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Problem Identification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657D7-B374-49E6-057C-5E5F23AAE16A}"/>
              </a:ext>
            </a:extLst>
          </p:cNvPr>
          <p:cNvSpPr txBox="1"/>
          <p:nvPr/>
        </p:nvSpPr>
        <p:spPr>
          <a:xfrm>
            <a:off x="6815372" y="11857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Decomposition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8F7E2-7DFB-0A34-3EE3-B5AD3F5C325B}"/>
              </a:ext>
            </a:extLst>
          </p:cNvPr>
          <p:cNvSpPr txBox="1"/>
          <p:nvPr/>
        </p:nvSpPr>
        <p:spPr>
          <a:xfrm>
            <a:off x="6815372" y="2492718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Pattern Recognition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92959-C098-CEF1-C811-C04C4507E853}"/>
              </a:ext>
            </a:extLst>
          </p:cNvPr>
          <p:cNvSpPr txBox="1"/>
          <p:nvPr/>
        </p:nvSpPr>
        <p:spPr>
          <a:xfrm>
            <a:off x="6815372" y="4866802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Abstraction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030A6CB-ACD2-0EF7-DF5D-B39887BB2C8A}"/>
              </a:ext>
            </a:extLst>
          </p:cNvPr>
          <p:cNvSpPr/>
          <p:nvPr/>
        </p:nvSpPr>
        <p:spPr>
          <a:xfrm>
            <a:off x="5611368" y="5301842"/>
            <a:ext cx="484632" cy="1370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829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39CBDC-3EB1-F02C-B532-540247B9C5E3}"/>
              </a:ext>
            </a:extLst>
          </p:cNvPr>
          <p:cNvSpPr txBox="1"/>
          <p:nvPr/>
        </p:nvSpPr>
        <p:spPr>
          <a:xfrm>
            <a:off x="582410" y="1313805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1</a:t>
            </a:r>
            <a:endParaRPr lang="en-P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59DAB7-206F-35BE-8E09-6FD3AA584E51}"/>
              </a:ext>
            </a:extLst>
          </p:cNvPr>
          <p:cNvSpPr/>
          <p:nvPr/>
        </p:nvSpPr>
        <p:spPr>
          <a:xfrm>
            <a:off x="208296" y="1798931"/>
            <a:ext cx="5252936" cy="3067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4658C-A4E8-6165-3E9A-1227B7BCA771}"/>
              </a:ext>
            </a:extLst>
          </p:cNvPr>
          <p:cNvSpPr txBox="1"/>
          <p:nvPr/>
        </p:nvSpPr>
        <p:spPr>
          <a:xfrm>
            <a:off x="305306" y="203051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Identification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F59EAD-C341-3B9E-3305-324D880DA418}"/>
              </a:ext>
            </a:extLst>
          </p:cNvPr>
          <p:cNvSpPr/>
          <p:nvPr/>
        </p:nvSpPr>
        <p:spPr>
          <a:xfrm>
            <a:off x="6730768" y="56796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CA6203-9C57-3097-D743-19E5ACB93922}"/>
              </a:ext>
            </a:extLst>
          </p:cNvPr>
          <p:cNvSpPr/>
          <p:nvPr/>
        </p:nvSpPr>
        <p:spPr>
          <a:xfrm>
            <a:off x="6730768" y="2400385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DD2D5B-611B-A7EB-426C-C4F3DDC83CAA}"/>
              </a:ext>
            </a:extLst>
          </p:cNvPr>
          <p:cNvSpPr/>
          <p:nvPr/>
        </p:nvSpPr>
        <p:spPr>
          <a:xfrm>
            <a:off x="6730768" y="4682191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0B742-239D-FFF6-2849-F68B03275CAC}"/>
              </a:ext>
            </a:extLst>
          </p:cNvPr>
          <p:cNvSpPr txBox="1"/>
          <p:nvPr/>
        </p:nvSpPr>
        <p:spPr>
          <a:xfrm>
            <a:off x="292900" y="2468685"/>
            <a:ext cx="508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Problem Identification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657D7-B374-49E6-057C-5E5F23AAE16A}"/>
              </a:ext>
            </a:extLst>
          </p:cNvPr>
          <p:cNvSpPr txBox="1"/>
          <p:nvPr/>
        </p:nvSpPr>
        <p:spPr>
          <a:xfrm>
            <a:off x="6815372" y="11857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Decomposition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8F7E2-7DFB-0A34-3EE3-B5AD3F5C325B}"/>
              </a:ext>
            </a:extLst>
          </p:cNvPr>
          <p:cNvSpPr txBox="1"/>
          <p:nvPr/>
        </p:nvSpPr>
        <p:spPr>
          <a:xfrm>
            <a:off x="6815372" y="2492718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Pattern Recognition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92959-C098-CEF1-C811-C04C4507E853}"/>
              </a:ext>
            </a:extLst>
          </p:cNvPr>
          <p:cNvSpPr txBox="1"/>
          <p:nvPr/>
        </p:nvSpPr>
        <p:spPr>
          <a:xfrm>
            <a:off x="6815372" y="4866802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Abstraction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030A6CB-ACD2-0EF7-DF5D-B39887BB2C8A}"/>
              </a:ext>
            </a:extLst>
          </p:cNvPr>
          <p:cNvSpPr/>
          <p:nvPr/>
        </p:nvSpPr>
        <p:spPr>
          <a:xfrm>
            <a:off x="5611368" y="5301842"/>
            <a:ext cx="484632" cy="1370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799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39CBDC-3EB1-F02C-B532-540247B9C5E3}"/>
              </a:ext>
            </a:extLst>
          </p:cNvPr>
          <p:cNvSpPr txBox="1"/>
          <p:nvPr/>
        </p:nvSpPr>
        <p:spPr>
          <a:xfrm>
            <a:off x="582410" y="1313805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1</a:t>
            </a:r>
            <a:endParaRPr lang="en-P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59DAB7-206F-35BE-8E09-6FD3AA584E51}"/>
              </a:ext>
            </a:extLst>
          </p:cNvPr>
          <p:cNvSpPr/>
          <p:nvPr/>
        </p:nvSpPr>
        <p:spPr>
          <a:xfrm>
            <a:off x="208296" y="1798931"/>
            <a:ext cx="5252936" cy="3067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4658C-A4E8-6165-3E9A-1227B7BCA771}"/>
              </a:ext>
            </a:extLst>
          </p:cNvPr>
          <p:cNvSpPr txBox="1"/>
          <p:nvPr/>
        </p:nvSpPr>
        <p:spPr>
          <a:xfrm>
            <a:off x="305306" y="203051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Identification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F59EAD-C341-3B9E-3305-324D880DA418}"/>
              </a:ext>
            </a:extLst>
          </p:cNvPr>
          <p:cNvSpPr/>
          <p:nvPr/>
        </p:nvSpPr>
        <p:spPr>
          <a:xfrm>
            <a:off x="6730768" y="56796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CA6203-9C57-3097-D743-19E5ACB93922}"/>
              </a:ext>
            </a:extLst>
          </p:cNvPr>
          <p:cNvSpPr/>
          <p:nvPr/>
        </p:nvSpPr>
        <p:spPr>
          <a:xfrm>
            <a:off x="6730768" y="2400385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DD2D5B-611B-A7EB-426C-C4F3DDC83CAA}"/>
              </a:ext>
            </a:extLst>
          </p:cNvPr>
          <p:cNvSpPr/>
          <p:nvPr/>
        </p:nvSpPr>
        <p:spPr>
          <a:xfrm>
            <a:off x="6730768" y="4682191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0B742-239D-FFF6-2849-F68B03275CAC}"/>
              </a:ext>
            </a:extLst>
          </p:cNvPr>
          <p:cNvSpPr txBox="1"/>
          <p:nvPr/>
        </p:nvSpPr>
        <p:spPr>
          <a:xfrm>
            <a:off x="292900" y="2468685"/>
            <a:ext cx="508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Problem Identification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657D7-B374-49E6-057C-5E5F23AAE16A}"/>
              </a:ext>
            </a:extLst>
          </p:cNvPr>
          <p:cNvSpPr txBox="1"/>
          <p:nvPr/>
        </p:nvSpPr>
        <p:spPr>
          <a:xfrm>
            <a:off x="6815372" y="11857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Decomposition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8F7E2-7DFB-0A34-3EE3-B5AD3F5C325B}"/>
              </a:ext>
            </a:extLst>
          </p:cNvPr>
          <p:cNvSpPr txBox="1"/>
          <p:nvPr/>
        </p:nvSpPr>
        <p:spPr>
          <a:xfrm>
            <a:off x="6815372" y="2492718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Pattern Recognition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92959-C098-CEF1-C811-C04C4507E853}"/>
              </a:ext>
            </a:extLst>
          </p:cNvPr>
          <p:cNvSpPr txBox="1"/>
          <p:nvPr/>
        </p:nvSpPr>
        <p:spPr>
          <a:xfrm>
            <a:off x="6815372" y="4866802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Abstraction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030A6CB-ACD2-0EF7-DF5D-B39887BB2C8A}"/>
              </a:ext>
            </a:extLst>
          </p:cNvPr>
          <p:cNvSpPr/>
          <p:nvPr/>
        </p:nvSpPr>
        <p:spPr>
          <a:xfrm>
            <a:off x="5611368" y="5301842"/>
            <a:ext cx="484632" cy="1370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653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39CBDC-3EB1-F02C-B532-540247B9C5E3}"/>
              </a:ext>
            </a:extLst>
          </p:cNvPr>
          <p:cNvSpPr txBox="1"/>
          <p:nvPr/>
        </p:nvSpPr>
        <p:spPr>
          <a:xfrm>
            <a:off x="582410" y="1313805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1</a:t>
            </a:r>
            <a:endParaRPr lang="en-P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59DAB7-206F-35BE-8E09-6FD3AA584E51}"/>
              </a:ext>
            </a:extLst>
          </p:cNvPr>
          <p:cNvSpPr/>
          <p:nvPr/>
        </p:nvSpPr>
        <p:spPr>
          <a:xfrm>
            <a:off x="208296" y="1798931"/>
            <a:ext cx="5252936" cy="3067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4658C-A4E8-6165-3E9A-1227B7BCA771}"/>
              </a:ext>
            </a:extLst>
          </p:cNvPr>
          <p:cNvSpPr txBox="1"/>
          <p:nvPr/>
        </p:nvSpPr>
        <p:spPr>
          <a:xfrm>
            <a:off x="305306" y="203051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Identification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F59EAD-C341-3B9E-3305-324D880DA418}"/>
              </a:ext>
            </a:extLst>
          </p:cNvPr>
          <p:cNvSpPr/>
          <p:nvPr/>
        </p:nvSpPr>
        <p:spPr>
          <a:xfrm>
            <a:off x="6730768" y="56796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CA6203-9C57-3097-D743-19E5ACB93922}"/>
              </a:ext>
            </a:extLst>
          </p:cNvPr>
          <p:cNvSpPr/>
          <p:nvPr/>
        </p:nvSpPr>
        <p:spPr>
          <a:xfrm>
            <a:off x="6730768" y="2400385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DD2D5B-611B-A7EB-426C-C4F3DDC83CAA}"/>
              </a:ext>
            </a:extLst>
          </p:cNvPr>
          <p:cNvSpPr/>
          <p:nvPr/>
        </p:nvSpPr>
        <p:spPr>
          <a:xfrm>
            <a:off x="6730768" y="4682191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0B742-239D-FFF6-2849-F68B03275CAC}"/>
              </a:ext>
            </a:extLst>
          </p:cNvPr>
          <p:cNvSpPr txBox="1"/>
          <p:nvPr/>
        </p:nvSpPr>
        <p:spPr>
          <a:xfrm>
            <a:off x="292900" y="2468685"/>
            <a:ext cx="508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Problem Identification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657D7-B374-49E6-057C-5E5F23AAE16A}"/>
              </a:ext>
            </a:extLst>
          </p:cNvPr>
          <p:cNvSpPr txBox="1"/>
          <p:nvPr/>
        </p:nvSpPr>
        <p:spPr>
          <a:xfrm>
            <a:off x="6815372" y="11857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Decomposition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8F7E2-7DFB-0A34-3EE3-B5AD3F5C325B}"/>
              </a:ext>
            </a:extLst>
          </p:cNvPr>
          <p:cNvSpPr txBox="1"/>
          <p:nvPr/>
        </p:nvSpPr>
        <p:spPr>
          <a:xfrm>
            <a:off x="6815372" y="2492718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Pattern Recognition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92959-C098-CEF1-C811-C04C4507E853}"/>
              </a:ext>
            </a:extLst>
          </p:cNvPr>
          <p:cNvSpPr txBox="1"/>
          <p:nvPr/>
        </p:nvSpPr>
        <p:spPr>
          <a:xfrm>
            <a:off x="6815372" y="4866802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Abstraction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030A6CB-ACD2-0EF7-DF5D-B39887BB2C8A}"/>
              </a:ext>
            </a:extLst>
          </p:cNvPr>
          <p:cNvSpPr/>
          <p:nvPr/>
        </p:nvSpPr>
        <p:spPr>
          <a:xfrm>
            <a:off x="5611368" y="5301842"/>
            <a:ext cx="484632" cy="1370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824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39CBDC-3EB1-F02C-B532-540247B9C5E3}"/>
              </a:ext>
            </a:extLst>
          </p:cNvPr>
          <p:cNvSpPr txBox="1"/>
          <p:nvPr/>
        </p:nvSpPr>
        <p:spPr>
          <a:xfrm>
            <a:off x="582410" y="1313805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1</a:t>
            </a:r>
            <a:endParaRPr lang="en-P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59DAB7-206F-35BE-8E09-6FD3AA584E51}"/>
              </a:ext>
            </a:extLst>
          </p:cNvPr>
          <p:cNvSpPr/>
          <p:nvPr/>
        </p:nvSpPr>
        <p:spPr>
          <a:xfrm>
            <a:off x="208296" y="1798931"/>
            <a:ext cx="5252936" cy="3067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4658C-A4E8-6165-3E9A-1227B7BCA771}"/>
              </a:ext>
            </a:extLst>
          </p:cNvPr>
          <p:cNvSpPr txBox="1"/>
          <p:nvPr/>
        </p:nvSpPr>
        <p:spPr>
          <a:xfrm>
            <a:off x="305306" y="203051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Identification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F59EAD-C341-3B9E-3305-324D880DA418}"/>
              </a:ext>
            </a:extLst>
          </p:cNvPr>
          <p:cNvSpPr/>
          <p:nvPr/>
        </p:nvSpPr>
        <p:spPr>
          <a:xfrm>
            <a:off x="6730768" y="56796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CA6203-9C57-3097-D743-19E5ACB93922}"/>
              </a:ext>
            </a:extLst>
          </p:cNvPr>
          <p:cNvSpPr/>
          <p:nvPr/>
        </p:nvSpPr>
        <p:spPr>
          <a:xfrm>
            <a:off x="6730768" y="2400385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DD2D5B-611B-A7EB-426C-C4F3DDC83CAA}"/>
              </a:ext>
            </a:extLst>
          </p:cNvPr>
          <p:cNvSpPr/>
          <p:nvPr/>
        </p:nvSpPr>
        <p:spPr>
          <a:xfrm>
            <a:off x="6730768" y="4682191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0B742-239D-FFF6-2849-F68B03275CAC}"/>
              </a:ext>
            </a:extLst>
          </p:cNvPr>
          <p:cNvSpPr txBox="1"/>
          <p:nvPr/>
        </p:nvSpPr>
        <p:spPr>
          <a:xfrm>
            <a:off x="292900" y="2468685"/>
            <a:ext cx="508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Problem Identification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657D7-B374-49E6-057C-5E5F23AAE16A}"/>
              </a:ext>
            </a:extLst>
          </p:cNvPr>
          <p:cNvSpPr txBox="1"/>
          <p:nvPr/>
        </p:nvSpPr>
        <p:spPr>
          <a:xfrm>
            <a:off x="6815372" y="11857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Decomposition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8F7E2-7DFB-0A34-3EE3-B5AD3F5C325B}"/>
              </a:ext>
            </a:extLst>
          </p:cNvPr>
          <p:cNvSpPr txBox="1"/>
          <p:nvPr/>
        </p:nvSpPr>
        <p:spPr>
          <a:xfrm>
            <a:off x="6815372" y="2492718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Pattern Recognition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92959-C098-CEF1-C811-C04C4507E853}"/>
              </a:ext>
            </a:extLst>
          </p:cNvPr>
          <p:cNvSpPr txBox="1"/>
          <p:nvPr/>
        </p:nvSpPr>
        <p:spPr>
          <a:xfrm>
            <a:off x="6815372" y="4866802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Abstraction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030A6CB-ACD2-0EF7-DF5D-B39887BB2C8A}"/>
              </a:ext>
            </a:extLst>
          </p:cNvPr>
          <p:cNvSpPr/>
          <p:nvPr/>
        </p:nvSpPr>
        <p:spPr>
          <a:xfrm>
            <a:off x="5611368" y="5301842"/>
            <a:ext cx="484632" cy="1370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330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39CBDC-3EB1-F02C-B532-540247B9C5E3}"/>
              </a:ext>
            </a:extLst>
          </p:cNvPr>
          <p:cNvSpPr txBox="1"/>
          <p:nvPr/>
        </p:nvSpPr>
        <p:spPr>
          <a:xfrm>
            <a:off x="582410" y="1313805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1</a:t>
            </a:r>
            <a:endParaRPr lang="en-P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59DAB7-206F-35BE-8E09-6FD3AA584E51}"/>
              </a:ext>
            </a:extLst>
          </p:cNvPr>
          <p:cNvSpPr/>
          <p:nvPr/>
        </p:nvSpPr>
        <p:spPr>
          <a:xfrm>
            <a:off x="208296" y="1798931"/>
            <a:ext cx="5252936" cy="3067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4658C-A4E8-6165-3E9A-1227B7BCA771}"/>
              </a:ext>
            </a:extLst>
          </p:cNvPr>
          <p:cNvSpPr txBox="1"/>
          <p:nvPr/>
        </p:nvSpPr>
        <p:spPr>
          <a:xfrm>
            <a:off x="305306" y="203051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Identification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F59EAD-C341-3B9E-3305-324D880DA418}"/>
              </a:ext>
            </a:extLst>
          </p:cNvPr>
          <p:cNvSpPr/>
          <p:nvPr/>
        </p:nvSpPr>
        <p:spPr>
          <a:xfrm>
            <a:off x="6730768" y="56796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CA6203-9C57-3097-D743-19E5ACB93922}"/>
              </a:ext>
            </a:extLst>
          </p:cNvPr>
          <p:cNvSpPr/>
          <p:nvPr/>
        </p:nvSpPr>
        <p:spPr>
          <a:xfrm>
            <a:off x="6730768" y="2400385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DD2D5B-611B-A7EB-426C-C4F3DDC83CAA}"/>
              </a:ext>
            </a:extLst>
          </p:cNvPr>
          <p:cNvSpPr/>
          <p:nvPr/>
        </p:nvSpPr>
        <p:spPr>
          <a:xfrm>
            <a:off x="6730768" y="4682191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0B742-239D-FFF6-2849-F68B03275CAC}"/>
              </a:ext>
            </a:extLst>
          </p:cNvPr>
          <p:cNvSpPr txBox="1"/>
          <p:nvPr/>
        </p:nvSpPr>
        <p:spPr>
          <a:xfrm>
            <a:off x="292900" y="2468685"/>
            <a:ext cx="508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Problem Identification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657D7-B374-49E6-057C-5E5F23AAE16A}"/>
              </a:ext>
            </a:extLst>
          </p:cNvPr>
          <p:cNvSpPr txBox="1"/>
          <p:nvPr/>
        </p:nvSpPr>
        <p:spPr>
          <a:xfrm>
            <a:off x="6815372" y="11857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Decomposition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8F7E2-7DFB-0A34-3EE3-B5AD3F5C325B}"/>
              </a:ext>
            </a:extLst>
          </p:cNvPr>
          <p:cNvSpPr txBox="1"/>
          <p:nvPr/>
        </p:nvSpPr>
        <p:spPr>
          <a:xfrm>
            <a:off x="6815372" y="2492718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Pattern Recognition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92959-C098-CEF1-C811-C04C4507E853}"/>
              </a:ext>
            </a:extLst>
          </p:cNvPr>
          <p:cNvSpPr txBox="1"/>
          <p:nvPr/>
        </p:nvSpPr>
        <p:spPr>
          <a:xfrm>
            <a:off x="6815372" y="4866802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Abstraction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030A6CB-ACD2-0EF7-DF5D-B39887BB2C8A}"/>
              </a:ext>
            </a:extLst>
          </p:cNvPr>
          <p:cNvSpPr/>
          <p:nvPr/>
        </p:nvSpPr>
        <p:spPr>
          <a:xfrm>
            <a:off x="5611368" y="5301842"/>
            <a:ext cx="484632" cy="1370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11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A6C5133F-EACD-0474-2D4C-3E951FE77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45" y="343949"/>
            <a:ext cx="2468166" cy="567515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1CF348-E3E9-7CF9-9528-067E93627A7E}"/>
              </a:ext>
            </a:extLst>
          </p:cNvPr>
          <p:cNvCxnSpPr/>
          <p:nvPr/>
        </p:nvCxnSpPr>
        <p:spPr>
          <a:xfrm flipV="1">
            <a:off x="5268286" y="1560352"/>
            <a:ext cx="1963024" cy="562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84210E-0731-9E64-6E04-CFD510CEDF03}"/>
              </a:ext>
            </a:extLst>
          </p:cNvPr>
          <p:cNvSpPr txBox="1"/>
          <p:nvPr/>
        </p:nvSpPr>
        <p:spPr>
          <a:xfrm>
            <a:off x="7298422" y="1375686"/>
            <a:ext cx="2644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Premade weighted graph</a:t>
            </a:r>
          </a:p>
          <a:p>
            <a:r>
              <a:rPr lang="en-US" dirty="0"/>
              <a:t>Taxi: 15 minutes</a:t>
            </a:r>
          </a:p>
          <a:p>
            <a:r>
              <a:rPr lang="en-US" dirty="0"/>
              <a:t>Grab: 15 minutes</a:t>
            </a:r>
          </a:p>
          <a:p>
            <a:r>
              <a:rPr lang="en-US" dirty="0" err="1"/>
              <a:t>Angkas</a:t>
            </a:r>
            <a:r>
              <a:rPr lang="en-US" dirty="0"/>
              <a:t>: 15 minutes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930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870D47-C077-FDE5-391E-A96790D29476}"/>
              </a:ext>
            </a:extLst>
          </p:cNvPr>
          <p:cNvSpPr txBox="1"/>
          <p:nvPr/>
        </p:nvSpPr>
        <p:spPr>
          <a:xfrm>
            <a:off x="0" y="48588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Problem Discussion:</a:t>
            </a:r>
          </a:p>
          <a:p>
            <a:r>
              <a:rPr lang="en-US" sz="2400" dirty="0"/>
              <a:t>Navigating daily transportation decisions can be daunting, especially for university students balancing tight schedules and limited budgets. The problem becomes even more pronounced when a student wakes up and struggles to rationalize the best mode of transportation to get to their first class on time. This scenario necessitates a personalized decision-making tool that considers various factors such as the time of the first class, the student’s budget, and the current time, to recommend the most optimal mode of transportation.</a:t>
            </a:r>
          </a:p>
          <a:p>
            <a:endParaRPr lang="en-PH" sz="6000" dirty="0"/>
          </a:p>
        </p:txBody>
      </p:sp>
    </p:spTree>
    <p:extLst>
      <p:ext uri="{BB962C8B-B14F-4D97-AF65-F5344CB8AC3E}">
        <p14:creationId xmlns:p14="http://schemas.microsoft.com/office/powerpoint/2010/main" val="356702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870D47-C077-FDE5-391E-A96790D29476}"/>
              </a:ext>
            </a:extLst>
          </p:cNvPr>
          <p:cNvSpPr txBox="1"/>
          <p:nvPr/>
        </p:nvSpPr>
        <p:spPr>
          <a:xfrm>
            <a:off x="0" y="48588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Solution:</a:t>
            </a:r>
          </a:p>
          <a:p>
            <a:r>
              <a:rPr lang="en-US" sz="2400" dirty="0"/>
              <a:t>Develop a Python program that assists university students in selecting the best mode of transportation each day. </a:t>
            </a:r>
            <a:endParaRPr lang="en-PH" sz="6000" dirty="0"/>
          </a:p>
        </p:txBody>
      </p:sp>
    </p:spTree>
    <p:extLst>
      <p:ext uri="{BB962C8B-B14F-4D97-AF65-F5344CB8AC3E}">
        <p14:creationId xmlns:p14="http://schemas.microsoft.com/office/powerpoint/2010/main" val="32480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870D47-C077-FDE5-391E-A96790D29476}"/>
              </a:ext>
            </a:extLst>
          </p:cNvPr>
          <p:cNvSpPr txBox="1"/>
          <p:nvPr/>
        </p:nvSpPr>
        <p:spPr>
          <a:xfrm>
            <a:off x="0" y="485885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Constraints:</a:t>
            </a:r>
          </a:p>
          <a:p>
            <a:r>
              <a:rPr lang="en-US" sz="2400" dirty="0"/>
              <a:t>The program will analyze multiple factors including: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Time of First Class:</a:t>
            </a:r>
            <a:r>
              <a:rPr lang="en-US" sz="2400" dirty="0"/>
              <a:t> The program will calculate the remaining time before the first class starts and suggest a mode of transportation that ensures timely arrival.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Budget:</a:t>
            </a:r>
            <a:r>
              <a:rPr lang="en-US" sz="2400" dirty="0"/>
              <a:t> It will consider the student's budget, recommending affordable options.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Current Time:</a:t>
            </a:r>
            <a:r>
              <a:rPr lang="en-US" sz="2400" dirty="0"/>
              <a:t> The real-time traffic and availability of different transportation modes will influence the decision.</a:t>
            </a:r>
          </a:p>
          <a:p>
            <a:r>
              <a:rPr lang="en-US" sz="2400" dirty="0"/>
              <a:t>A weighted graph representing the route from home to school will be utilized, with weights varying based on the current time, time of the first class, and budget constraints.</a:t>
            </a:r>
          </a:p>
          <a:p>
            <a:endParaRPr lang="en-PH" sz="6000" dirty="0"/>
          </a:p>
        </p:txBody>
      </p:sp>
    </p:spTree>
    <p:extLst>
      <p:ext uri="{BB962C8B-B14F-4D97-AF65-F5344CB8AC3E}">
        <p14:creationId xmlns:p14="http://schemas.microsoft.com/office/powerpoint/2010/main" val="56460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870D47-C077-FDE5-391E-A96790D29476}"/>
              </a:ext>
            </a:extLst>
          </p:cNvPr>
          <p:cNvSpPr txBox="1"/>
          <p:nvPr/>
        </p:nvSpPr>
        <p:spPr>
          <a:xfrm>
            <a:off x="0" y="31789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Graph: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FCA3E4-C823-FC7C-354C-42E31AF6ABB9}"/>
              </a:ext>
            </a:extLst>
          </p:cNvPr>
          <p:cNvSpPr/>
          <p:nvPr/>
        </p:nvSpPr>
        <p:spPr>
          <a:xfrm>
            <a:off x="10803624" y="29529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T.I.P</a:t>
            </a:r>
            <a:endParaRPr lang="en-PH" sz="105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63F81B-1B77-5EB9-8FC0-3682338F6B27}"/>
              </a:ext>
            </a:extLst>
          </p:cNvPr>
          <p:cNvSpPr/>
          <p:nvPr/>
        </p:nvSpPr>
        <p:spPr>
          <a:xfrm>
            <a:off x="427838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Home</a:t>
            </a:r>
            <a:endParaRPr lang="en-PH" sz="105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512B36-C47A-4A9C-1019-FF7EBA27E00D}"/>
              </a:ext>
            </a:extLst>
          </p:cNvPr>
          <p:cNvSpPr/>
          <p:nvPr/>
        </p:nvSpPr>
        <p:spPr>
          <a:xfrm>
            <a:off x="2565634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Timog</a:t>
            </a:r>
            <a:r>
              <a:rPr lang="en-US" sz="1050" dirty="0"/>
              <a:t> Ave.</a:t>
            </a:r>
            <a:endParaRPr lang="en-PH" sz="105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B4DBB7-ACE0-2C9D-9FBF-92992A37B8EE}"/>
              </a:ext>
            </a:extLst>
          </p:cNvPr>
          <p:cNvSpPr/>
          <p:nvPr/>
        </p:nvSpPr>
        <p:spPr>
          <a:xfrm>
            <a:off x="1317070" y="46495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Angkas</a:t>
            </a:r>
            <a:endParaRPr lang="en-PH" sz="105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27EAC0-7009-5200-A206-92F40EDE986A}"/>
              </a:ext>
            </a:extLst>
          </p:cNvPr>
          <p:cNvSpPr/>
          <p:nvPr/>
        </p:nvSpPr>
        <p:spPr>
          <a:xfrm>
            <a:off x="1530990" y="14198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Grab</a:t>
            </a:r>
            <a:endParaRPr lang="en-PH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2D9196-332E-6A58-FADD-C42B5D5F1E40}"/>
              </a:ext>
            </a:extLst>
          </p:cNvPr>
          <p:cNvSpPr/>
          <p:nvPr/>
        </p:nvSpPr>
        <p:spPr>
          <a:xfrm>
            <a:off x="6361650" y="8650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Taxi</a:t>
            </a:r>
            <a:endParaRPr lang="en-PH" sz="105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A6F481-2646-6CC7-9E52-7ACDFBA321D9}"/>
              </a:ext>
            </a:extLst>
          </p:cNvPr>
          <p:cNvSpPr/>
          <p:nvPr/>
        </p:nvSpPr>
        <p:spPr>
          <a:xfrm>
            <a:off x="8772088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Anonas</a:t>
            </a:r>
            <a:endParaRPr lang="en-PH" sz="105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2571F0-CA5E-4271-85FC-3E04E9BC5500}"/>
              </a:ext>
            </a:extLst>
          </p:cNvPr>
          <p:cNvSpPr/>
          <p:nvPr/>
        </p:nvSpPr>
        <p:spPr>
          <a:xfrm>
            <a:off x="3480034" y="39050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E-Rod</a:t>
            </a:r>
            <a:endParaRPr lang="en-PH" sz="105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75E83A-E110-E4D9-405C-006509D48C3A}"/>
              </a:ext>
            </a:extLst>
          </p:cNvPr>
          <p:cNvSpPr/>
          <p:nvPr/>
        </p:nvSpPr>
        <p:spPr>
          <a:xfrm>
            <a:off x="8118796" y="52358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Araneta</a:t>
            </a:r>
            <a:endParaRPr lang="en-PH" sz="105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B3D3F8-0FE6-88E4-EE0F-3058C29D3660}"/>
              </a:ext>
            </a:extLst>
          </p:cNvPr>
          <p:cNvCxnSpPr>
            <a:cxnSpLocks/>
          </p:cNvCxnSpPr>
          <p:nvPr/>
        </p:nvCxnSpPr>
        <p:spPr>
          <a:xfrm>
            <a:off x="1459684" y="3429000"/>
            <a:ext cx="10346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43CDDF-6001-32C9-A887-895023F0AE28}"/>
              </a:ext>
            </a:extLst>
          </p:cNvPr>
          <p:cNvCxnSpPr>
            <a:cxnSpLocks/>
          </p:cNvCxnSpPr>
          <p:nvPr/>
        </p:nvCxnSpPr>
        <p:spPr>
          <a:xfrm flipV="1">
            <a:off x="2505512" y="3886200"/>
            <a:ext cx="8081394" cy="123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78F1CC-D9AC-5BAE-12D7-AB2564216F8F}"/>
              </a:ext>
            </a:extLst>
          </p:cNvPr>
          <p:cNvCxnSpPr>
            <a:cxnSpLocks/>
          </p:cNvCxnSpPr>
          <p:nvPr/>
        </p:nvCxnSpPr>
        <p:spPr>
          <a:xfrm>
            <a:off x="2565634" y="1858162"/>
            <a:ext cx="7928994" cy="111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73D13A-62FC-8EEE-C610-E41EFC975650}"/>
              </a:ext>
            </a:extLst>
          </p:cNvPr>
          <p:cNvCxnSpPr>
            <a:cxnSpLocks/>
          </p:cNvCxnSpPr>
          <p:nvPr/>
        </p:nvCxnSpPr>
        <p:spPr>
          <a:xfrm>
            <a:off x="3657600" y="3410125"/>
            <a:ext cx="49998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931CCA-5BB9-E0B2-8654-CC3F5D6ED8C5}"/>
              </a:ext>
            </a:extLst>
          </p:cNvPr>
          <p:cNvCxnSpPr>
            <a:cxnSpLocks/>
          </p:cNvCxnSpPr>
          <p:nvPr/>
        </p:nvCxnSpPr>
        <p:spPr>
          <a:xfrm>
            <a:off x="1459684" y="3691156"/>
            <a:ext cx="1871446" cy="501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AA107A-AFD8-7C05-44BC-3E51A287AB49}"/>
              </a:ext>
            </a:extLst>
          </p:cNvPr>
          <p:cNvCxnSpPr>
            <a:cxnSpLocks/>
          </p:cNvCxnSpPr>
          <p:nvPr/>
        </p:nvCxnSpPr>
        <p:spPr>
          <a:xfrm>
            <a:off x="4433233" y="4519569"/>
            <a:ext cx="3460807" cy="975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0B60B6-023F-2147-3074-FBEA491835A3}"/>
              </a:ext>
            </a:extLst>
          </p:cNvPr>
          <p:cNvCxnSpPr>
            <a:cxnSpLocks/>
          </p:cNvCxnSpPr>
          <p:nvPr/>
        </p:nvCxnSpPr>
        <p:spPr>
          <a:xfrm flipV="1">
            <a:off x="9152389" y="3941776"/>
            <a:ext cx="1837189" cy="1374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F9B2A1-C8BC-FD52-261B-CC4C113D80C5}"/>
              </a:ext>
            </a:extLst>
          </p:cNvPr>
          <p:cNvCxnSpPr>
            <a:cxnSpLocks/>
          </p:cNvCxnSpPr>
          <p:nvPr/>
        </p:nvCxnSpPr>
        <p:spPr>
          <a:xfrm flipV="1">
            <a:off x="3594683" y="1692439"/>
            <a:ext cx="2562836" cy="1327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7FFC3F-64D1-7617-CBFC-2AC3A2A07C15}"/>
              </a:ext>
            </a:extLst>
          </p:cNvPr>
          <p:cNvCxnSpPr>
            <a:cxnSpLocks/>
          </p:cNvCxnSpPr>
          <p:nvPr/>
        </p:nvCxnSpPr>
        <p:spPr>
          <a:xfrm>
            <a:off x="7480181" y="1322274"/>
            <a:ext cx="3391951" cy="1593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ECBB65-6731-8718-05C4-85AA0C39DD19}"/>
              </a:ext>
            </a:extLst>
          </p:cNvPr>
          <p:cNvCxnSpPr>
            <a:cxnSpLocks/>
          </p:cNvCxnSpPr>
          <p:nvPr/>
        </p:nvCxnSpPr>
        <p:spPr>
          <a:xfrm>
            <a:off x="9857064" y="3410125"/>
            <a:ext cx="855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2411BA-CD8A-8723-A28C-E2319AF65A75}"/>
              </a:ext>
            </a:extLst>
          </p:cNvPr>
          <p:cNvCxnSpPr>
            <a:cxnSpLocks/>
          </p:cNvCxnSpPr>
          <p:nvPr/>
        </p:nvCxnSpPr>
        <p:spPr>
          <a:xfrm>
            <a:off x="1057013" y="3941776"/>
            <a:ext cx="429936" cy="663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BC2AD8-B584-CCA6-2770-1F6B22A8BF95}"/>
              </a:ext>
            </a:extLst>
          </p:cNvPr>
          <p:cNvCxnSpPr>
            <a:cxnSpLocks/>
          </p:cNvCxnSpPr>
          <p:nvPr/>
        </p:nvCxnSpPr>
        <p:spPr>
          <a:xfrm flipV="1">
            <a:off x="1092315" y="2334237"/>
            <a:ext cx="562066" cy="568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16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39CBDC-3EB1-F02C-B532-540247B9C5E3}"/>
              </a:ext>
            </a:extLst>
          </p:cNvPr>
          <p:cNvSpPr txBox="1"/>
          <p:nvPr/>
        </p:nvSpPr>
        <p:spPr>
          <a:xfrm>
            <a:off x="582410" y="1313805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1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4658C-A4E8-6165-3E9A-1227B7BCA771}"/>
              </a:ext>
            </a:extLst>
          </p:cNvPr>
          <p:cNvSpPr txBox="1"/>
          <p:nvPr/>
        </p:nvSpPr>
        <p:spPr>
          <a:xfrm>
            <a:off x="305306" y="203051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Identification: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F59EAD-C341-3B9E-3305-324D880DA418}"/>
              </a:ext>
            </a:extLst>
          </p:cNvPr>
          <p:cNvSpPr/>
          <p:nvPr/>
        </p:nvSpPr>
        <p:spPr>
          <a:xfrm>
            <a:off x="6730768" y="56796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CA6203-9C57-3097-D743-19E5ACB93922}"/>
              </a:ext>
            </a:extLst>
          </p:cNvPr>
          <p:cNvSpPr/>
          <p:nvPr/>
        </p:nvSpPr>
        <p:spPr>
          <a:xfrm>
            <a:off x="6730768" y="2400385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DD2D5B-611B-A7EB-426C-C4F3DDC83CAA}"/>
              </a:ext>
            </a:extLst>
          </p:cNvPr>
          <p:cNvSpPr/>
          <p:nvPr/>
        </p:nvSpPr>
        <p:spPr>
          <a:xfrm>
            <a:off x="6730768" y="4682191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657D7-B374-49E6-057C-5E5F23AAE16A}"/>
              </a:ext>
            </a:extLst>
          </p:cNvPr>
          <p:cNvSpPr txBox="1"/>
          <p:nvPr/>
        </p:nvSpPr>
        <p:spPr>
          <a:xfrm>
            <a:off x="6815372" y="11857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Decomposition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8F7E2-7DFB-0A34-3EE3-B5AD3F5C325B}"/>
              </a:ext>
            </a:extLst>
          </p:cNvPr>
          <p:cNvSpPr txBox="1"/>
          <p:nvPr/>
        </p:nvSpPr>
        <p:spPr>
          <a:xfrm>
            <a:off x="6815372" y="2492718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Pattern Recognition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92959-C098-CEF1-C811-C04C4507E853}"/>
              </a:ext>
            </a:extLst>
          </p:cNvPr>
          <p:cNvSpPr txBox="1"/>
          <p:nvPr/>
        </p:nvSpPr>
        <p:spPr>
          <a:xfrm>
            <a:off x="6815372" y="4866802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Abstraction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030A6CB-ACD2-0EF7-DF5D-B39887BB2C8A}"/>
              </a:ext>
            </a:extLst>
          </p:cNvPr>
          <p:cNvSpPr/>
          <p:nvPr/>
        </p:nvSpPr>
        <p:spPr>
          <a:xfrm>
            <a:off x="5611368" y="5301842"/>
            <a:ext cx="484632" cy="1370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C0CE6B-AA61-DCE6-E53E-48C334D751B4}"/>
              </a:ext>
            </a:extLst>
          </p:cNvPr>
          <p:cNvSpPr/>
          <p:nvPr/>
        </p:nvSpPr>
        <p:spPr>
          <a:xfrm>
            <a:off x="208296" y="1798931"/>
            <a:ext cx="5252936" cy="3067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DF1B9-84A4-7623-3AD1-2F7031059427}"/>
              </a:ext>
            </a:extLst>
          </p:cNvPr>
          <p:cNvSpPr txBox="1"/>
          <p:nvPr/>
        </p:nvSpPr>
        <p:spPr>
          <a:xfrm>
            <a:off x="305306" y="203051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Identification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B9287-B2D7-794E-344E-3A1C327AC86D}"/>
              </a:ext>
            </a:extLst>
          </p:cNvPr>
          <p:cNvSpPr txBox="1"/>
          <p:nvPr/>
        </p:nvSpPr>
        <p:spPr>
          <a:xfrm>
            <a:off x="292900" y="2468685"/>
            <a:ext cx="508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How can we analyze the current situation of a student waking up and having difficulty deciding on the best mode of transportation to use to reach their university on time, considering the first class, budget, and current time?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2A6F0-F23F-2CF3-2026-96603A858888}"/>
              </a:ext>
            </a:extLst>
          </p:cNvPr>
          <p:cNvSpPr txBox="1"/>
          <p:nvPr/>
        </p:nvSpPr>
        <p:spPr>
          <a:xfrm>
            <a:off x="6815372" y="481654"/>
            <a:ext cx="508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931F3-EAC8-DE26-3CFF-B19698D5B0D9}"/>
              </a:ext>
            </a:extLst>
          </p:cNvPr>
          <p:cNvSpPr txBox="1"/>
          <p:nvPr/>
        </p:nvSpPr>
        <p:spPr>
          <a:xfrm>
            <a:off x="6815372" y="2887116"/>
            <a:ext cx="508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Analyzing existing navigation apps that suggest routes based on time and traffic.Using historical data to understand peak times and traffic conditions.Studying budgeting apps that help in managing daily expenses.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9FE162-A650-1E6F-FB80-A77E746031FD}"/>
              </a:ext>
            </a:extLst>
          </p:cNvPr>
          <p:cNvSpPr txBox="1"/>
          <p:nvPr/>
        </p:nvSpPr>
        <p:spPr>
          <a:xfrm>
            <a:off x="6815372" y="5295280"/>
            <a:ext cx="508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Relevant information: first class time, budget, current time, transportation </a:t>
            </a:r>
            <a:r>
              <a:rPr lang="en-US" sz="1200" dirty="0" err="1">
                <a:solidFill>
                  <a:schemeClr val="bg1"/>
                </a:solidFill>
              </a:rPr>
              <a:t>modes.Less</a:t>
            </a:r>
            <a:r>
              <a:rPr lang="en-US" sz="1200" dirty="0">
                <a:solidFill>
                  <a:schemeClr val="bg1"/>
                </a:solidFill>
              </a:rPr>
              <a:t> relevant information that can be ignored: detailed breakdown of traffic data not directly impacting the route at the current moment.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821B01-CBB7-05EB-9B82-D436918BB26F}"/>
              </a:ext>
            </a:extLst>
          </p:cNvPr>
          <p:cNvSpPr txBox="1"/>
          <p:nvPr/>
        </p:nvSpPr>
        <p:spPr>
          <a:xfrm>
            <a:off x="6857674" y="557883"/>
            <a:ext cx="508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Identify and list all available modes of </a:t>
            </a:r>
            <a:r>
              <a:rPr lang="en-US" sz="1200" dirty="0" err="1">
                <a:solidFill>
                  <a:schemeClr val="bg1"/>
                </a:solidFill>
              </a:rPr>
              <a:t>transportation.Gather</a:t>
            </a:r>
            <a:r>
              <a:rPr lang="en-US" sz="1200" dirty="0">
                <a:solidFill>
                  <a:schemeClr val="bg1"/>
                </a:solidFill>
              </a:rPr>
              <a:t> and input data for each mode (time, cost, availability).Create a weighted graph of the route from home to </a:t>
            </a:r>
            <a:r>
              <a:rPr lang="en-US" sz="1200" dirty="0" err="1">
                <a:solidFill>
                  <a:schemeClr val="bg1"/>
                </a:solidFill>
              </a:rPr>
              <a:t>school.Implement</a:t>
            </a:r>
            <a:r>
              <a:rPr lang="en-US" sz="1200" dirty="0">
                <a:solidFill>
                  <a:schemeClr val="bg1"/>
                </a:solidFill>
              </a:rPr>
              <a:t> an algorithm to find the optimal route considering time and cost.</a:t>
            </a:r>
          </a:p>
        </p:txBody>
      </p:sp>
    </p:spTree>
    <p:extLst>
      <p:ext uri="{BB962C8B-B14F-4D97-AF65-F5344CB8AC3E}">
        <p14:creationId xmlns:p14="http://schemas.microsoft.com/office/powerpoint/2010/main" val="182886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39CBDC-3EB1-F02C-B532-540247B9C5E3}"/>
              </a:ext>
            </a:extLst>
          </p:cNvPr>
          <p:cNvSpPr txBox="1"/>
          <p:nvPr/>
        </p:nvSpPr>
        <p:spPr>
          <a:xfrm>
            <a:off x="582410" y="1313805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2</a:t>
            </a:r>
            <a:endParaRPr lang="en-P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59DAB7-206F-35BE-8E09-6FD3AA584E51}"/>
              </a:ext>
            </a:extLst>
          </p:cNvPr>
          <p:cNvSpPr/>
          <p:nvPr/>
        </p:nvSpPr>
        <p:spPr>
          <a:xfrm>
            <a:off x="208296" y="1798931"/>
            <a:ext cx="5252936" cy="3067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4658C-A4E8-6165-3E9A-1227B7BCA771}"/>
              </a:ext>
            </a:extLst>
          </p:cNvPr>
          <p:cNvSpPr txBox="1"/>
          <p:nvPr/>
        </p:nvSpPr>
        <p:spPr>
          <a:xfrm>
            <a:off x="305306" y="203051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Identification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F59EAD-C341-3B9E-3305-324D880DA418}"/>
              </a:ext>
            </a:extLst>
          </p:cNvPr>
          <p:cNvSpPr/>
          <p:nvPr/>
        </p:nvSpPr>
        <p:spPr>
          <a:xfrm>
            <a:off x="6730768" y="56796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CA6203-9C57-3097-D743-19E5ACB93922}"/>
              </a:ext>
            </a:extLst>
          </p:cNvPr>
          <p:cNvSpPr/>
          <p:nvPr/>
        </p:nvSpPr>
        <p:spPr>
          <a:xfrm>
            <a:off x="6730768" y="2400385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DD2D5B-611B-A7EB-426C-C4F3DDC83CAA}"/>
              </a:ext>
            </a:extLst>
          </p:cNvPr>
          <p:cNvSpPr/>
          <p:nvPr/>
        </p:nvSpPr>
        <p:spPr>
          <a:xfrm>
            <a:off x="6730768" y="4682191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0B742-239D-FFF6-2849-F68B03275CAC}"/>
              </a:ext>
            </a:extLst>
          </p:cNvPr>
          <p:cNvSpPr txBox="1"/>
          <p:nvPr/>
        </p:nvSpPr>
        <p:spPr>
          <a:xfrm>
            <a:off x="292900" y="2468685"/>
            <a:ext cx="508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 want to develop an algorithm that recommends the best mode of transportation for a student to reach the university on time, based on the first class time, budget, and current time.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657D7-B374-49E6-057C-5E5F23AAE16A}"/>
              </a:ext>
            </a:extLst>
          </p:cNvPr>
          <p:cNvSpPr txBox="1"/>
          <p:nvPr/>
        </p:nvSpPr>
        <p:spPr>
          <a:xfrm>
            <a:off x="6815372" y="11857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Decomposition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8F7E2-7DFB-0A34-3EE3-B5AD3F5C325B}"/>
              </a:ext>
            </a:extLst>
          </p:cNvPr>
          <p:cNvSpPr txBox="1"/>
          <p:nvPr/>
        </p:nvSpPr>
        <p:spPr>
          <a:xfrm>
            <a:off x="6815372" y="2492718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Pattern Recognition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92959-C098-CEF1-C811-C04C4507E853}"/>
              </a:ext>
            </a:extLst>
          </p:cNvPr>
          <p:cNvSpPr txBox="1"/>
          <p:nvPr/>
        </p:nvSpPr>
        <p:spPr>
          <a:xfrm>
            <a:off x="6815372" y="4866802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Abstraction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030A6CB-ACD2-0EF7-DF5D-B39887BB2C8A}"/>
              </a:ext>
            </a:extLst>
          </p:cNvPr>
          <p:cNvSpPr/>
          <p:nvPr/>
        </p:nvSpPr>
        <p:spPr>
          <a:xfrm>
            <a:off x="5611368" y="5301842"/>
            <a:ext cx="484632" cy="1370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AA2FE-5AA4-647E-2844-C3303D455833}"/>
              </a:ext>
            </a:extLst>
          </p:cNvPr>
          <p:cNvSpPr txBox="1"/>
          <p:nvPr/>
        </p:nvSpPr>
        <p:spPr>
          <a:xfrm>
            <a:off x="6857674" y="521260"/>
            <a:ext cx="5083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Define criteria for "best" mode (e.g., shortest time, lowest cost).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Collect and update real-time data (traffic, availability, cost).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Calculate the total travel time for each mode considering current conditions.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Compare costs and travel times to provide the optimal recommendation.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9CD50-18BC-7937-8FDA-75165E195ACE}"/>
              </a:ext>
            </a:extLst>
          </p:cNvPr>
          <p:cNvSpPr txBox="1"/>
          <p:nvPr/>
        </p:nvSpPr>
        <p:spPr>
          <a:xfrm>
            <a:off x="6857674" y="2954383"/>
            <a:ext cx="508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Reviewing navigation and transportation apps for real-time data usage.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Analyzing patterns in student transportation choices and timings.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Evaluating budget management tools for effective cost analysis.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D3821-D8D3-01AB-55B2-66D8357DB714}"/>
              </a:ext>
            </a:extLst>
          </p:cNvPr>
          <p:cNvSpPr txBox="1"/>
          <p:nvPr/>
        </p:nvSpPr>
        <p:spPr>
          <a:xfrm>
            <a:off x="6857674" y="5236134"/>
            <a:ext cx="508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Focus on dynamic data inputs: current time, budget, first class schedule.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Ignore static elements that don’t change (e.g., fixed cost of transportation that doesn’t fluctuate daily).</a:t>
            </a:r>
            <a:endParaRPr lang="en-P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0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39CBDC-3EB1-F02C-B532-540247B9C5E3}"/>
              </a:ext>
            </a:extLst>
          </p:cNvPr>
          <p:cNvSpPr txBox="1"/>
          <p:nvPr/>
        </p:nvSpPr>
        <p:spPr>
          <a:xfrm>
            <a:off x="582410" y="1313805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2</a:t>
            </a:r>
            <a:endParaRPr lang="en-P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59DAB7-206F-35BE-8E09-6FD3AA584E51}"/>
              </a:ext>
            </a:extLst>
          </p:cNvPr>
          <p:cNvSpPr/>
          <p:nvPr/>
        </p:nvSpPr>
        <p:spPr>
          <a:xfrm>
            <a:off x="208296" y="1798931"/>
            <a:ext cx="5252936" cy="3067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4658C-A4E8-6165-3E9A-1227B7BCA771}"/>
              </a:ext>
            </a:extLst>
          </p:cNvPr>
          <p:cNvSpPr txBox="1"/>
          <p:nvPr/>
        </p:nvSpPr>
        <p:spPr>
          <a:xfrm>
            <a:off x="305306" y="203051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Identification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F59EAD-C341-3B9E-3305-324D880DA418}"/>
              </a:ext>
            </a:extLst>
          </p:cNvPr>
          <p:cNvSpPr/>
          <p:nvPr/>
        </p:nvSpPr>
        <p:spPr>
          <a:xfrm>
            <a:off x="6730768" y="56796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CA6203-9C57-3097-D743-19E5ACB93922}"/>
              </a:ext>
            </a:extLst>
          </p:cNvPr>
          <p:cNvSpPr/>
          <p:nvPr/>
        </p:nvSpPr>
        <p:spPr>
          <a:xfrm>
            <a:off x="6730768" y="2400385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DD2D5B-611B-A7EB-426C-C4F3DDC83CAA}"/>
              </a:ext>
            </a:extLst>
          </p:cNvPr>
          <p:cNvSpPr/>
          <p:nvPr/>
        </p:nvSpPr>
        <p:spPr>
          <a:xfrm>
            <a:off x="6730768" y="4682191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0B742-239D-FFF6-2849-F68B03275CAC}"/>
              </a:ext>
            </a:extLst>
          </p:cNvPr>
          <p:cNvSpPr txBox="1"/>
          <p:nvPr/>
        </p:nvSpPr>
        <p:spPr>
          <a:xfrm>
            <a:off x="292900" y="2468685"/>
            <a:ext cx="508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How do we define best?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657D7-B374-49E6-057C-5E5F23AAE16A}"/>
              </a:ext>
            </a:extLst>
          </p:cNvPr>
          <p:cNvSpPr txBox="1"/>
          <p:nvPr/>
        </p:nvSpPr>
        <p:spPr>
          <a:xfrm>
            <a:off x="6815372" y="11857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Decomposition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8F7E2-7DFB-0A34-3EE3-B5AD3F5C325B}"/>
              </a:ext>
            </a:extLst>
          </p:cNvPr>
          <p:cNvSpPr txBox="1"/>
          <p:nvPr/>
        </p:nvSpPr>
        <p:spPr>
          <a:xfrm>
            <a:off x="6815372" y="2492718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Pattern Recognition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92959-C098-CEF1-C811-C04C4507E853}"/>
              </a:ext>
            </a:extLst>
          </p:cNvPr>
          <p:cNvSpPr txBox="1"/>
          <p:nvPr/>
        </p:nvSpPr>
        <p:spPr>
          <a:xfrm>
            <a:off x="6815372" y="4866802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Abstraction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030A6CB-ACD2-0EF7-DF5D-B39887BB2C8A}"/>
              </a:ext>
            </a:extLst>
          </p:cNvPr>
          <p:cNvSpPr/>
          <p:nvPr/>
        </p:nvSpPr>
        <p:spPr>
          <a:xfrm>
            <a:off x="5611368" y="5301842"/>
            <a:ext cx="484632" cy="1370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AA2FE-5AA4-647E-2844-C3303D455833}"/>
              </a:ext>
            </a:extLst>
          </p:cNvPr>
          <p:cNvSpPr txBox="1"/>
          <p:nvPr/>
        </p:nvSpPr>
        <p:spPr>
          <a:xfrm>
            <a:off x="6857674" y="521260"/>
            <a:ext cx="508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-Test Case 1: Least Cost Optimization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-Test Case 2: Least amount of time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9CD50-18BC-7937-8FDA-75165E195ACE}"/>
              </a:ext>
            </a:extLst>
          </p:cNvPr>
          <p:cNvSpPr txBox="1"/>
          <p:nvPr/>
        </p:nvSpPr>
        <p:spPr>
          <a:xfrm>
            <a:off x="6857674" y="2954383"/>
            <a:ext cx="508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Reviewing navigation and transportation apps for real-time data usage.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Analyzing patterns in student transportation choices and timings.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Evaluating budget management tools for effective cost analysis.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D3821-D8D3-01AB-55B2-66D8357DB714}"/>
              </a:ext>
            </a:extLst>
          </p:cNvPr>
          <p:cNvSpPr txBox="1"/>
          <p:nvPr/>
        </p:nvSpPr>
        <p:spPr>
          <a:xfrm>
            <a:off x="6857674" y="5236134"/>
            <a:ext cx="508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Focus on dynamic data inputs: current time, budget, first class schedule.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Ignore static elements that don’t change (e.g., fixed cost of transportation that doesn’t fluctuate daily).</a:t>
            </a:r>
            <a:endParaRPr lang="en-P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9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39CBDC-3EB1-F02C-B532-540247B9C5E3}"/>
              </a:ext>
            </a:extLst>
          </p:cNvPr>
          <p:cNvSpPr txBox="1"/>
          <p:nvPr/>
        </p:nvSpPr>
        <p:spPr>
          <a:xfrm>
            <a:off x="582410" y="1313805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2</a:t>
            </a:r>
            <a:endParaRPr lang="en-P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59DAB7-206F-35BE-8E09-6FD3AA584E51}"/>
              </a:ext>
            </a:extLst>
          </p:cNvPr>
          <p:cNvSpPr/>
          <p:nvPr/>
        </p:nvSpPr>
        <p:spPr>
          <a:xfrm>
            <a:off x="208296" y="1798931"/>
            <a:ext cx="5252936" cy="3067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4658C-A4E8-6165-3E9A-1227B7BCA771}"/>
              </a:ext>
            </a:extLst>
          </p:cNvPr>
          <p:cNvSpPr txBox="1"/>
          <p:nvPr/>
        </p:nvSpPr>
        <p:spPr>
          <a:xfrm>
            <a:off x="305306" y="203051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Identification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F59EAD-C341-3B9E-3305-324D880DA418}"/>
              </a:ext>
            </a:extLst>
          </p:cNvPr>
          <p:cNvSpPr/>
          <p:nvPr/>
        </p:nvSpPr>
        <p:spPr>
          <a:xfrm>
            <a:off x="6730768" y="56796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CA6203-9C57-3097-D743-19E5ACB93922}"/>
              </a:ext>
            </a:extLst>
          </p:cNvPr>
          <p:cNvSpPr/>
          <p:nvPr/>
        </p:nvSpPr>
        <p:spPr>
          <a:xfrm>
            <a:off x="6730768" y="2400385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DD2D5B-611B-A7EB-426C-C4F3DDC83CAA}"/>
              </a:ext>
            </a:extLst>
          </p:cNvPr>
          <p:cNvSpPr/>
          <p:nvPr/>
        </p:nvSpPr>
        <p:spPr>
          <a:xfrm>
            <a:off x="6730768" y="4682191"/>
            <a:ext cx="5252936" cy="2057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0B742-239D-FFF6-2849-F68B03275CAC}"/>
              </a:ext>
            </a:extLst>
          </p:cNvPr>
          <p:cNvSpPr txBox="1"/>
          <p:nvPr/>
        </p:nvSpPr>
        <p:spPr>
          <a:xfrm>
            <a:off x="292900" y="2468685"/>
            <a:ext cx="508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How do we define best in the context?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657D7-B374-49E6-057C-5E5F23AAE16A}"/>
              </a:ext>
            </a:extLst>
          </p:cNvPr>
          <p:cNvSpPr txBox="1"/>
          <p:nvPr/>
        </p:nvSpPr>
        <p:spPr>
          <a:xfrm>
            <a:off x="6815372" y="118579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Decomposition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8F7E2-7DFB-0A34-3EE3-B5AD3F5C325B}"/>
              </a:ext>
            </a:extLst>
          </p:cNvPr>
          <p:cNvSpPr txBox="1"/>
          <p:nvPr/>
        </p:nvSpPr>
        <p:spPr>
          <a:xfrm>
            <a:off x="6815372" y="2492718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Pattern Recognition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92959-C098-CEF1-C811-C04C4507E853}"/>
              </a:ext>
            </a:extLst>
          </p:cNvPr>
          <p:cNvSpPr txBox="1"/>
          <p:nvPr/>
        </p:nvSpPr>
        <p:spPr>
          <a:xfrm>
            <a:off x="6815372" y="4866802"/>
            <a:ext cx="5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Abstraction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030A6CB-ACD2-0EF7-DF5D-B39887BB2C8A}"/>
              </a:ext>
            </a:extLst>
          </p:cNvPr>
          <p:cNvSpPr/>
          <p:nvPr/>
        </p:nvSpPr>
        <p:spPr>
          <a:xfrm>
            <a:off x="5611368" y="5301842"/>
            <a:ext cx="484632" cy="1370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AA2FE-5AA4-647E-2844-C3303D455833}"/>
              </a:ext>
            </a:extLst>
          </p:cNvPr>
          <p:cNvSpPr txBox="1"/>
          <p:nvPr/>
        </p:nvSpPr>
        <p:spPr>
          <a:xfrm>
            <a:off x="6857674" y="521260"/>
            <a:ext cx="508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-Priority 1: not get late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-Priority 2: least amount of money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`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9CD50-18BC-7937-8FDA-75165E195ACE}"/>
              </a:ext>
            </a:extLst>
          </p:cNvPr>
          <p:cNvSpPr txBox="1"/>
          <p:nvPr/>
        </p:nvSpPr>
        <p:spPr>
          <a:xfrm>
            <a:off x="6857674" y="2954383"/>
            <a:ext cx="508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Reviewing navigation and transportation apps for real-time data usage.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Analyzing patterns in student transportation choices and timings.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Evaluating budget management tools for effective cost analysis.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D3821-D8D3-01AB-55B2-66D8357DB714}"/>
              </a:ext>
            </a:extLst>
          </p:cNvPr>
          <p:cNvSpPr txBox="1"/>
          <p:nvPr/>
        </p:nvSpPr>
        <p:spPr>
          <a:xfrm>
            <a:off x="6857674" y="5236134"/>
            <a:ext cx="508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Focus on dynamic data inputs: current time, budget, first class schedule.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Ignore static elements that don’t change (e.g., fixed cost of transportation that doesn’t fluctuate daily).</a:t>
            </a:r>
            <a:endParaRPr lang="en-P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6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868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Sumilang</dc:creator>
  <cp:lastModifiedBy>Kenneth Sumilang</cp:lastModifiedBy>
  <cp:revision>1</cp:revision>
  <dcterms:created xsi:type="dcterms:W3CDTF">2024-06-18T09:23:17Z</dcterms:created>
  <dcterms:modified xsi:type="dcterms:W3CDTF">2024-06-18T11:01:25Z</dcterms:modified>
</cp:coreProperties>
</file>