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144602"/>
            <a:ext cx="8071510" cy="135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530477"/>
            <a:ext cx="8071510" cy="432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427" y="2155317"/>
            <a:ext cx="7071995" cy="645160"/>
            <a:chOff x="957427" y="2155317"/>
            <a:chExt cx="7071995" cy="645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450" y="2603281"/>
              <a:ext cx="7008641" cy="1970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27" y="2155317"/>
              <a:ext cx="7071385" cy="47485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16901" y="2963036"/>
            <a:ext cx="4827270" cy="663575"/>
            <a:chOff x="916901" y="2963036"/>
            <a:chExt cx="4827270" cy="6635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826" y="3426306"/>
              <a:ext cx="4570996" cy="1997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901" y="2963036"/>
              <a:ext cx="4613694" cy="4748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5865" y="3538897"/>
              <a:ext cx="177862" cy="465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6663" y="3248261"/>
              <a:ext cx="173126" cy="5056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809848" y="2963036"/>
            <a:ext cx="2266315" cy="663575"/>
            <a:chOff x="5809848" y="2963036"/>
            <a:chExt cx="2266315" cy="6635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9848" y="3426306"/>
              <a:ext cx="2262164" cy="1997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0249" y="2963036"/>
              <a:ext cx="2265553" cy="47485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10689" y="4177106"/>
            <a:ext cx="5721985" cy="1383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35" b="1">
                <a:latin typeface="Times New Roman"/>
                <a:cs typeface="Times New Roman"/>
              </a:rPr>
              <a:t>AGRICULTURE</a:t>
            </a:r>
            <a:r>
              <a:rPr dirty="0" sz="3200" spc="4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DOCS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CHAIN</a:t>
            </a:r>
            <a:endParaRPr sz="3200">
              <a:latin typeface="Times New Roman"/>
              <a:cs typeface="Times New Roman"/>
            </a:endParaRPr>
          </a:p>
          <a:p>
            <a:pPr marL="2122805" marR="193040" indent="-1366520">
              <a:lnSpc>
                <a:spcPct val="100699"/>
              </a:lnSpc>
              <a:spcBef>
                <a:spcPts val="90"/>
              </a:spcBef>
            </a:pPr>
            <a:r>
              <a:rPr dirty="0" sz="2800" b="1">
                <a:latin typeface="Times New Roman"/>
                <a:cs typeface="Times New Roman"/>
              </a:rPr>
              <a:t>TEAM ID:</a:t>
            </a:r>
            <a:r>
              <a:rPr dirty="0" sz="2800">
                <a:latin typeface="Times New Roman"/>
                <a:cs typeface="Times New Roman"/>
              </a:rPr>
              <a:t>NM2023TMID00980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ZONE:08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2718" y="253227"/>
            <a:ext cx="1218983" cy="13233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3334" y="437006"/>
            <a:ext cx="1371177" cy="1198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07263"/>
            <a:ext cx="7982584" cy="487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393065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/>
              <a:t>	</a:t>
            </a:r>
            <a:r>
              <a:rPr dirty="0" sz="3000" spc="-5">
                <a:latin typeface="Times New Roman"/>
                <a:cs typeface="Times New Roman"/>
              </a:rPr>
              <a:t>Grain </a:t>
            </a:r>
            <a:r>
              <a:rPr dirty="0" sz="3000">
                <a:latin typeface="Times New Roman"/>
                <a:cs typeface="Times New Roman"/>
              </a:rPr>
              <a:t>processor </a:t>
            </a:r>
            <a:r>
              <a:rPr dirty="0" sz="3000" spc="-5">
                <a:latin typeface="Times New Roman"/>
                <a:cs typeface="Times New Roman"/>
              </a:rPr>
              <a:t>purchases </a:t>
            </a:r>
            <a:r>
              <a:rPr dirty="0" sz="3000">
                <a:latin typeface="Times New Roman"/>
                <a:cs typeface="Times New Roman"/>
              </a:rPr>
              <a:t>grain from 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elevator,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refines it,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removes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foreign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matter,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produces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finished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product.</a:t>
            </a:r>
            <a:endParaRPr sz="3000">
              <a:latin typeface="Times New Roman"/>
              <a:cs typeface="Times New Roman"/>
            </a:endParaRPr>
          </a:p>
          <a:p>
            <a:pPr marL="356870" marR="265430" indent="-34480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Retailer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purchases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traceable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items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from 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manufacturers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sells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them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0">
                <a:latin typeface="Times New Roman"/>
                <a:cs typeface="Times New Roman"/>
              </a:rPr>
              <a:t> small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quantities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consumers.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Distributor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charge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product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distribution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procedure.</a:t>
            </a:r>
            <a:endParaRPr sz="3000">
              <a:latin typeface="Times New Roman"/>
              <a:cs typeface="Times New Roman"/>
            </a:endParaRPr>
          </a:p>
          <a:p>
            <a:pPr marL="356870" marR="149860" indent="-34480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Customer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person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who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uses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product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consumes </a:t>
            </a:r>
            <a:r>
              <a:rPr dirty="0" sz="3000">
                <a:latin typeface="Times New Roman"/>
                <a:cs typeface="Times New Roman"/>
              </a:rPr>
              <a:t>it.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6055" rIns="0" bIns="0" rtlCol="0" vert="horz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5"/>
              <a:t> </a:t>
            </a:r>
            <a:r>
              <a:rPr dirty="0"/>
              <a:t>following</a:t>
            </a:r>
            <a:r>
              <a:rPr dirty="0" spc="-70"/>
              <a:t> </a:t>
            </a:r>
            <a:r>
              <a:rPr dirty="0" spc="-20"/>
              <a:t>are</a:t>
            </a:r>
            <a:r>
              <a:rPr dirty="0" spc="5"/>
              <a:t> </a:t>
            </a:r>
            <a:r>
              <a:rPr dirty="0" spc="-10"/>
              <a:t>some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5"/>
              <a:t>most</a:t>
            </a:r>
            <a:r>
              <a:rPr dirty="0" spc="30"/>
              <a:t> </a:t>
            </a:r>
            <a:r>
              <a:rPr dirty="0"/>
              <a:t>significant </a:t>
            </a:r>
            <a:r>
              <a:rPr dirty="0" spc="-735"/>
              <a:t> </a:t>
            </a:r>
            <a:r>
              <a:rPr dirty="0" spc="-15"/>
              <a:t>smart</a:t>
            </a:r>
            <a:r>
              <a:rPr dirty="0" spc="40"/>
              <a:t> </a:t>
            </a:r>
            <a:r>
              <a:rPr dirty="0" spc="-5"/>
              <a:t>agriculture</a:t>
            </a:r>
            <a:r>
              <a:rPr dirty="0" spc="-15"/>
              <a:t> </a:t>
            </a:r>
            <a:r>
              <a:rPr dirty="0"/>
              <a:t>notions: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39824"/>
            <a:ext cx="7839075" cy="395477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Sensors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>
                <a:latin typeface="Times New Roman"/>
                <a:cs typeface="Times New Roman"/>
              </a:rPr>
              <a:t> surveillance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cameras.</a:t>
            </a:r>
            <a:endParaRPr sz="3000">
              <a:latin typeface="Times New Roman"/>
              <a:cs typeface="Times New Roman"/>
            </a:endParaRPr>
          </a:p>
          <a:p>
            <a:pPr marL="356870" marR="67310" indent="-34480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network participants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like</a:t>
            </a:r>
            <a:r>
              <a:rPr dirty="0" sz="3000" spc="-5">
                <a:latin typeface="Times New Roman"/>
                <a:cs typeface="Times New Roman"/>
              </a:rPr>
              <a:t> farmers,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suppliers,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customers,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so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on.</a:t>
            </a:r>
            <a:endParaRPr sz="3000">
              <a:latin typeface="Times New Roman"/>
              <a:cs typeface="Times New Roman"/>
            </a:endParaRPr>
          </a:p>
          <a:p>
            <a:pPr marL="356870" marR="823594" indent="-34480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/>
              <a:t>	</a:t>
            </a:r>
            <a:r>
              <a:rPr dirty="0" sz="3000" spc="-5">
                <a:latin typeface="Times New Roman"/>
                <a:cs typeface="Times New Roman"/>
              </a:rPr>
              <a:t>Computing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equipment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like </a:t>
            </a:r>
            <a:r>
              <a:rPr dirty="0" sz="3000" spc="-5">
                <a:latin typeface="Times New Roman"/>
                <a:cs typeface="Times New Roman"/>
              </a:rPr>
              <a:t>microcontroller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systems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cloud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computing.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2800">
                <a:latin typeface="Times New Roman"/>
                <a:cs typeface="Times New Roman"/>
              </a:rPr>
              <a:t>Applications </a:t>
            </a:r>
            <a:r>
              <a:rPr dirty="0" sz="2800" spc="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libraries include </a:t>
            </a:r>
            <a:r>
              <a:rPr dirty="0" sz="2800" spc="-5">
                <a:latin typeface="Times New Roman"/>
                <a:cs typeface="Times New Roman"/>
              </a:rPr>
              <a:t>mobile </a:t>
            </a:r>
            <a:r>
              <a:rPr dirty="0" sz="2800" spc="5">
                <a:latin typeface="Times New Roman"/>
                <a:cs typeface="Times New Roman"/>
              </a:rPr>
              <a:t>device 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apps,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machine-to-machine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communication,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API,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blockchain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app.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4058"/>
            <a:ext cx="7810500" cy="521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The </a:t>
            </a:r>
            <a:r>
              <a:rPr dirty="0" sz="3000" b="1">
                <a:latin typeface="Times New Roman"/>
                <a:cs typeface="Times New Roman"/>
              </a:rPr>
              <a:t>steps </a:t>
            </a:r>
            <a:r>
              <a:rPr dirty="0" sz="3000" spc="5" b="1">
                <a:latin typeface="Times New Roman"/>
                <a:cs typeface="Times New Roman"/>
              </a:rPr>
              <a:t>for </a:t>
            </a:r>
            <a:r>
              <a:rPr dirty="0" sz="3000" b="1">
                <a:latin typeface="Times New Roman"/>
                <a:cs typeface="Times New Roman"/>
              </a:rPr>
              <a:t>the interactions between </a:t>
            </a:r>
            <a:r>
              <a:rPr dirty="0" sz="3000" spc="-10" b="1">
                <a:latin typeface="Times New Roman"/>
                <a:cs typeface="Times New Roman"/>
              </a:rPr>
              <a:t>some </a:t>
            </a:r>
            <a:r>
              <a:rPr dirty="0" sz="3000" spc="-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agricultural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supply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chain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entities</a:t>
            </a:r>
            <a:r>
              <a:rPr dirty="0" sz="3000" spc="-70" b="1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Times New Roman"/>
                <a:cs typeface="Times New Roman"/>
              </a:rPr>
              <a:t>are</a:t>
            </a:r>
            <a:r>
              <a:rPr dirty="0" sz="3000" b="1">
                <a:latin typeface="Times New Roman"/>
                <a:cs typeface="Times New Roman"/>
              </a:rPr>
              <a:t> as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5" b="1">
                <a:latin typeface="Times New Roman"/>
                <a:cs typeface="Times New Roman"/>
              </a:rPr>
              <a:t>follows:</a:t>
            </a:r>
            <a:endParaRPr sz="3000">
              <a:latin typeface="Times New Roman"/>
              <a:cs typeface="Times New Roman"/>
            </a:endParaRPr>
          </a:p>
          <a:p>
            <a:pPr marL="356870" marR="1214120" indent="-344805">
              <a:lnSpc>
                <a:spcPct val="100000"/>
              </a:lnSpc>
              <a:spcBef>
                <a:spcPts val="270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 spc="-10">
                <a:latin typeface="Times New Roman"/>
                <a:cs typeface="Times New Roman"/>
              </a:rPr>
              <a:t>farmer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lodges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insurance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claim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AgriOnBlock.</a:t>
            </a:r>
            <a:endParaRPr sz="3000">
              <a:latin typeface="Times New Roman"/>
              <a:cs typeface="Times New Roman"/>
            </a:endParaRPr>
          </a:p>
          <a:p>
            <a:pPr marL="356870" marR="583565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dirty="0" sz="3000">
                <a:latin typeface="Times New Roman"/>
                <a:cs typeface="Times New Roman"/>
              </a:rPr>
              <a:t>AgriOnBlock </a:t>
            </a:r>
            <a:r>
              <a:rPr dirty="0" sz="3000" spc="-5">
                <a:latin typeface="Times New Roman"/>
                <a:cs typeface="Times New Roman"/>
              </a:rPr>
              <a:t>delivers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information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insurance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carrier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when</a:t>
            </a:r>
            <a:r>
              <a:rPr dirty="0" sz="3000">
                <a:latin typeface="Times New Roman"/>
                <a:cs typeface="Times New Roman"/>
              </a:rPr>
              <a:t> it gets verified.</a:t>
            </a:r>
            <a:endParaRPr sz="3000">
              <a:latin typeface="Times New Roman"/>
              <a:cs typeface="Times New Roman"/>
            </a:endParaRPr>
          </a:p>
          <a:p>
            <a:pPr marL="356870" marR="610235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dirty="0" sz="3000" spc="-5">
                <a:latin typeface="Times New Roman"/>
                <a:cs typeface="Times New Roman"/>
              </a:rPr>
              <a:t>The</a:t>
            </a:r>
            <a:r>
              <a:rPr dirty="0" sz="3000">
                <a:latin typeface="Times New Roman"/>
                <a:cs typeface="Times New Roman"/>
              </a:rPr>
              <a:t> insurance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company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sends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claim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surveyor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for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physical</a:t>
            </a:r>
            <a:r>
              <a:rPr dirty="0" sz="3000">
                <a:latin typeface="Times New Roman"/>
                <a:cs typeface="Times New Roman"/>
              </a:rPr>
              <a:t> inspection.</a:t>
            </a:r>
            <a:endParaRPr sz="3000">
              <a:latin typeface="Times New Roman"/>
              <a:cs typeface="Times New Roman"/>
            </a:endParaRPr>
          </a:p>
          <a:p>
            <a:pPr marL="356870" marR="249554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surveyor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physically</a:t>
            </a:r>
            <a:r>
              <a:rPr dirty="0" sz="3000">
                <a:latin typeface="Times New Roman"/>
                <a:cs typeface="Times New Roman"/>
              </a:rPr>
              <a:t> visits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site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survey.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912316"/>
            <a:ext cx="7860030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410845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surveyor </a:t>
            </a:r>
            <a:r>
              <a:rPr dirty="0" sz="3000" spc="-5">
                <a:latin typeface="Times New Roman"/>
                <a:cs typeface="Times New Roman"/>
              </a:rPr>
              <a:t>submits </a:t>
            </a:r>
            <a:r>
              <a:rPr dirty="0" sz="3000">
                <a:latin typeface="Times New Roman"/>
                <a:cs typeface="Times New Roman"/>
              </a:rPr>
              <a:t>a report to the insurance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35">
                <a:latin typeface="Times New Roman"/>
                <a:cs typeface="Times New Roman"/>
              </a:rPr>
              <a:t>company,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accompanied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amount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insurance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claim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for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payment.</a:t>
            </a:r>
            <a:endParaRPr sz="3000">
              <a:latin typeface="Times New Roman"/>
              <a:cs typeface="Times New Roman"/>
            </a:endParaRPr>
          </a:p>
          <a:p>
            <a:pPr marL="356870" marR="395605" indent="-34480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insurance </a:t>
            </a:r>
            <a:r>
              <a:rPr dirty="0" sz="3000" spc="-10">
                <a:latin typeface="Times New Roman"/>
                <a:cs typeface="Times New Roman"/>
              </a:rPr>
              <a:t>company </a:t>
            </a:r>
            <a:r>
              <a:rPr dirty="0" sz="3000">
                <a:latin typeface="Times New Roman"/>
                <a:cs typeface="Times New Roman"/>
              </a:rPr>
              <a:t>notifies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bank to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reimburse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farmer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after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obtaining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report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from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surveyor.</a:t>
            </a:r>
            <a:endParaRPr sz="3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bank </a:t>
            </a:r>
            <a:r>
              <a:rPr dirty="0" sz="3000" spc="-10">
                <a:latin typeface="Times New Roman"/>
                <a:cs typeface="Times New Roman"/>
              </a:rPr>
              <a:t>pays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farmer.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insurance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company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informs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AgriOnBlock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transaction.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399669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95"/>
              <a:t>ADVANTAGES: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7870825" cy="4220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20637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Reduction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product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losses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transportation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storage.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Increasing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sales.</a:t>
            </a:r>
            <a:endParaRPr sz="3200">
              <a:latin typeface="Times New Roman"/>
              <a:cs typeface="Times New Roman"/>
            </a:endParaRPr>
          </a:p>
          <a:p>
            <a:pPr marL="356870" marR="10223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latin typeface="Times New Roman"/>
                <a:cs typeface="Times New Roman"/>
              </a:rPr>
              <a:t>Dissemination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technology,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advanced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techniques,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capital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knowledge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among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chain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partners.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Better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information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about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flow 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products,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markets</a:t>
            </a:r>
            <a:r>
              <a:rPr dirty="0" sz="3200" spc="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technologies.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2842"/>
            <a:ext cx="7870825" cy="28555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15">
                <a:latin typeface="Times New Roman"/>
                <a:cs typeface="Times New Roman"/>
              </a:rPr>
              <a:t>Transparency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supply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chain.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20">
                <a:latin typeface="Times New Roman"/>
                <a:cs typeface="Times New Roman"/>
              </a:rPr>
              <a:t>Tracking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&amp;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tracing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source.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Better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control 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product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safety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quality.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20">
                <a:latin typeface="Times New Roman"/>
                <a:cs typeface="Times New Roman"/>
              </a:rPr>
              <a:t>Large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investments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risks are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shared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among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partners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chain.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35661"/>
            <a:ext cx="28841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/>
              <a:t>PROG</a:t>
            </a:r>
            <a:r>
              <a:rPr dirty="0" sz="4000" spc="15"/>
              <a:t>R</a:t>
            </a:r>
            <a:r>
              <a:rPr dirty="0" sz="4000" spc="5"/>
              <a:t>AM: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44" y="842898"/>
            <a:ext cx="4350385" cy="574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1.Solidity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Times New Roman"/>
                <a:cs typeface="Times New Roman"/>
              </a:rPr>
              <a:t>Smart</a:t>
            </a:r>
            <a:r>
              <a:rPr dirty="0" sz="3000" b="1">
                <a:latin typeface="Times New Roman"/>
                <a:cs typeface="Times New Roman"/>
              </a:rPr>
              <a:t> Contract: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dirty="0" sz="2100" spc="-5">
                <a:latin typeface="Times New Roman"/>
                <a:cs typeface="Times New Roman"/>
              </a:rPr>
              <a:t>Solidity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Times New Roman"/>
                <a:cs typeface="Times New Roman"/>
              </a:rPr>
              <a:t>//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SPDX-License-Identifier:</a:t>
            </a:r>
            <a:r>
              <a:rPr dirty="0" sz="2100" spc="6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MIT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Times New Roman"/>
                <a:cs typeface="Times New Roman"/>
              </a:rPr>
              <a:t>pragma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solidity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^0.8.0;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contract</a:t>
            </a:r>
            <a:r>
              <a:rPr dirty="0" sz="2100" spc="-1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AgricultureDocumentChain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{</a:t>
            </a:r>
            <a:endParaRPr sz="21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509"/>
              </a:spcBef>
            </a:pPr>
            <a:r>
              <a:rPr dirty="0" sz="2100">
                <a:latin typeface="Times New Roman"/>
                <a:cs typeface="Times New Roman"/>
              </a:rPr>
              <a:t>address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public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owner;</a:t>
            </a:r>
            <a:endParaRPr sz="21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500"/>
              </a:spcBef>
            </a:pPr>
            <a:r>
              <a:rPr dirty="0" sz="2100">
                <a:latin typeface="Times New Roman"/>
                <a:cs typeface="Times New Roman"/>
              </a:rPr>
              <a:t>uint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documentCount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=</a:t>
            </a:r>
            <a:r>
              <a:rPr dirty="0" sz="2100">
                <a:latin typeface="Times New Roman"/>
                <a:cs typeface="Times New Roman"/>
              </a:rPr>
              <a:t> 0;</a:t>
            </a:r>
            <a:endParaRPr sz="2100">
              <a:latin typeface="Times New Roman"/>
              <a:cs typeface="Times New Roman"/>
            </a:endParaRPr>
          </a:p>
          <a:p>
            <a:pPr marL="814069" marR="1892935" indent="-335915">
              <a:lnSpc>
                <a:spcPct val="120100"/>
              </a:lnSpc>
              <a:spcBef>
                <a:spcPts val="5"/>
              </a:spcBef>
            </a:pPr>
            <a:r>
              <a:rPr dirty="0" sz="2100" spc="-5">
                <a:latin typeface="Times New Roman"/>
                <a:cs typeface="Times New Roman"/>
              </a:rPr>
              <a:t>struct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Document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{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uint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id;</a:t>
            </a:r>
            <a:endParaRPr sz="2100">
              <a:latin typeface="Times New Roman"/>
              <a:cs typeface="Times New Roman"/>
            </a:endParaRPr>
          </a:p>
          <a:p>
            <a:pPr marL="814069" marR="1992630">
              <a:lnSpc>
                <a:spcPts val="3030"/>
              </a:lnSpc>
              <a:spcBef>
                <a:spcPts val="180"/>
              </a:spcBef>
            </a:pPr>
            <a:r>
              <a:rPr dirty="0" sz="2100" spc="-5">
                <a:latin typeface="Times New Roman"/>
                <a:cs typeface="Times New Roman"/>
              </a:rPr>
              <a:t>string </a:t>
            </a:r>
            <a:r>
              <a:rPr dirty="0" sz="2100" spc="-10">
                <a:latin typeface="Times New Roman"/>
                <a:cs typeface="Times New Roman"/>
              </a:rPr>
              <a:t>title; </a:t>
            </a:r>
            <a:r>
              <a:rPr dirty="0" sz="2100" spc="-5">
                <a:latin typeface="Times New Roman"/>
                <a:cs typeface="Times New Roman"/>
              </a:rPr>
              <a:t> string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content;</a:t>
            </a:r>
            <a:endParaRPr sz="21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310"/>
              </a:spcBef>
            </a:pPr>
            <a:r>
              <a:rPr dirty="0" sz="2100">
                <a:latin typeface="Times New Roman"/>
                <a:cs typeface="Times New Roman"/>
              </a:rPr>
              <a:t>address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owner;</a:t>
            </a:r>
            <a:endParaRPr sz="21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09"/>
              </a:spcBef>
            </a:pPr>
            <a:r>
              <a:rPr dirty="0" sz="2100" spc="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972816"/>
            <a:ext cx="7232650" cy="4855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0" marR="622300">
              <a:lnSpc>
                <a:spcPct val="120000"/>
              </a:lnSpc>
              <a:spcBef>
                <a:spcPts val="95"/>
              </a:spcBef>
            </a:pPr>
            <a:r>
              <a:rPr dirty="0" sz="2400" spc="-5">
                <a:latin typeface="Times New Roman"/>
                <a:cs typeface="Times New Roman"/>
              </a:rPr>
              <a:t>mapping(uint </a:t>
            </a:r>
            <a:r>
              <a:rPr dirty="0" sz="2400">
                <a:latin typeface="Times New Roman"/>
                <a:cs typeface="Times New Roman"/>
              </a:rPr>
              <a:t>=&gt; </a:t>
            </a:r>
            <a:r>
              <a:rPr dirty="0" sz="2400" spc="-5">
                <a:latin typeface="Times New Roman"/>
                <a:cs typeface="Times New Roman"/>
              </a:rPr>
              <a:t>Document) </a:t>
            </a:r>
            <a:r>
              <a:rPr dirty="0" sz="2400">
                <a:latin typeface="Times New Roman"/>
                <a:cs typeface="Times New Roman"/>
              </a:rPr>
              <a:t>public documents;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event DocumentCreated(uint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id, </a:t>
            </a: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title,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address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owner);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constructor()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owner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msg.sender;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modifier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onlyOwner()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require(msg.sender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==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owner,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"Only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owner</a:t>
            </a:r>
            <a:endParaRPr sz="2400">
              <a:latin typeface="Times New Roman"/>
              <a:cs typeface="Times New Roman"/>
            </a:endParaRPr>
          </a:p>
          <a:p>
            <a:pPr algn="ctr" marR="4076065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action");</a:t>
            </a:r>
            <a:endParaRPr sz="2400">
              <a:latin typeface="Times New Roman"/>
              <a:cs typeface="Times New Roman"/>
            </a:endParaRPr>
          </a:p>
          <a:p>
            <a:pPr algn="ctr" marR="406590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_;</a:t>
            </a:r>
            <a:endParaRPr sz="2400">
              <a:latin typeface="Times New Roman"/>
              <a:cs typeface="Times New Roman"/>
            </a:endParaRPr>
          </a:p>
          <a:p>
            <a:pPr algn="ctr" marR="552831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451915"/>
            <a:ext cx="7836534" cy="385635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991235">
              <a:lnSpc>
                <a:spcPct val="100000"/>
              </a:lnSpc>
              <a:spcBef>
                <a:spcPts val="775"/>
              </a:spcBef>
            </a:pPr>
            <a:r>
              <a:rPr dirty="0" sz="2400" spc="-5">
                <a:latin typeface="Times New Roman"/>
                <a:cs typeface="Times New Roman"/>
              </a:rPr>
              <a:t>function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createDocument(string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memory </a:t>
            </a:r>
            <a:r>
              <a:rPr dirty="0" sz="2400">
                <a:latin typeface="Times New Roman"/>
                <a:cs typeface="Times New Roman"/>
              </a:rPr>
              <a:t>title,</a:t>
            </a:r>
            <a:endParaRPr sz="2400">
              <a:latin typeface="Times New Roman"/>
              <a:cs typeface="Times New Roman"/>
            </a:endParaRPr>
          </a:p>
          <a:p>
            <a:pPr marL="1079500" marR="3900804" indent="-1067435">
              <a:lnSpc>
                <a:spcPct val="120100"/>
              </a:lnSpc>
              <a:spcBef>
                <a:spcPts val="95"/>
              </a:spcBef>
            </a:pPr>
            <a:r>
              <a:rPr dirty="0" sz="2400" spc="-5">
                <a:latin typeface="Times New Roman"/>
                <a:cs typeface="Times New Roman"/>
              </a:rPr>
              <a:t>string memory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content)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documentCount++;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documents[documentCount]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Document(documentCount,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title,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content,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msg.sender);</a:t>
            </a:r>
            <a:endParaRPr sz="2400">
              <a:latin typeface="Times New Roman"/>
              <a:cs typeface="Times New Roman"/>
            </a:endParaRPr>
          </a:p>
          <a:p>
            <a:pPr marL="12700" marR="1242695" indent="990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emit DocumentCreated(documentCount, </a:t>
            </a:r>
            <a:r>
              <a:rPr dirty="0" sz="2400">
                <a:latin typeface="Times New Roman"/>
                <a:cs typeface="Times New Roman"/>
              </a:rPr>
              <a:t>title,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msg.sender);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84072"/>
            <a:ext cx="6654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JavaScript</a:t>
            </a:r>
            <a:r>
              <a:rPr dirty="0" spc="-50"/>
              <a:t> </a:t>
            </a:r>
            <a:r>
              <a:rPr dirty="0" spc="-5"/>
              <a:t>Front-End</a:t>
            </a:r>
            <a:r>
              <a:rPr dirty="0" spc="-40"/>
              <a:t> </a:t>
            </a:r>
            <a:r>
              <a:rPr dirty="0" spc="5"/>
              <a:t>(using</a:t>
            </a:r>
            <a:r>
              <a:rPr dirty="0" spc="-70"/>
              <a:t> </a:t>
            </a:r>
            <a:r>
              <a:rPr dirty="0" spc="5"/>
              <a:t>web3.js):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32"/>
            <a:ext cx="8021955" cy="38315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25">
                <a:latin typeface="Times New Roman"/>
                <a:cs typeface="Times New Roman"/>
              </a:rPr>
              <a:t>Avascript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 spc="-50">
                <a:latin typeface="Times New Roman"/>
                <a:cs typeface="Times New Roman"/>
              </a:rPr>
              <a:t> Web3</a:t>
            </a:r>
            <a:r>
              <a:rPr dirty="0" sz="2400">
                <a:latin typeface="Times New Roman"/>
                <a:cs typeface="Times New Roman"/>
              </a:rPr>
              <a:t> = </a:t>
            </a:r>
            <a:r>
              <a:rPr dirty="0" sz="2400" spc="-10">
                <a:latin typeface="Times New Roman"/>
                <a:cs typeface="Times New Roman"/>
              </a:rPr>
              <a:t>require('web3');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const web3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Web3('YOUR_ETHEREUM_PROVIDER');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Replace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your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Ethereum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provider</a:t>
            </a:r>
            <a:r>
              <a:rPr dirty="0" sz="2400">
                <a:latin typeface="Times New Roman"/>
                <a:cs typeface="Times New Roman"/>
              </a:rPr>
              <a:t> URL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contractAddress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'YOUR_CONTRACT_ADDRESS';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Replace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your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contract's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contractAbi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[YOUR_CONTRACT_ABI];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Replace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your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contract's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ABI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320421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0"/>
              <a:t>ABSTRAC</a:t>
            </a:r>
            <a:r>
              <a:rPr dirty="0" sz="4400" spc="-360"/>
              <a:t>T</a:t>
            </a:r>
            <a:r>
              <a:rPr dirty="0" sz="4400" spc="-5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5891"/>
            <a:ext cx="7745095" cy="44627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marR="214629" indent="-34480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Agriculture is a big </a:t>
            </a:r>
            <a:r>
              <a:rPr dirty="0" sz="3000" spc="-5">
                <a:latin typeface="Times New Roman"/>
                <a:cs typeface="Times New Roman"/>
              </a:rPr>
              <a:t>part </a:t>
            </a:r>
            <a:r>
              <a:rPr dirty="0" sz="3000">
                <a:latin typeface="Times New Roman"/>
                <a:cs typeface="Times New Roman"/>
              </a:rPr>
              <a:t>of the </a:t>
            </a:r>
            <a:r>
              <a:rPr dirty="0" sz="3000" spc="-10">
                <a:latin typeface="Times New Roman"/>
                <a:cs typeface="Times New Roman"/>
              </a:rPr>
              <a:t>economy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-5">
                <a:latin typeface="Times New Roman"/>
                <a:cs typeface="Times New Roman"/>
              </a:rPr>
              <a:t>any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country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because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 helps </a:t>
            </a:r>
            <a:r>
              <a:rPr dirty="0" sz="3000" spc="-10">
                <a:latin typeface="Times New Roman"/>
                <a:cs typeface="Times New Roman"/>
              </a:rPr>
              <a:t>feed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entire </a:t>
            </a:r>
            <a:r>
              <a:rPr dirty="0" sz="3000">
                <a:latin typeface="Times New Roman"/>
                <a:cs typeface="Times New Roman"/>
              </a:rPr>
              <a:t> population.</a:t>
            </a:r>
            <a:endParaRPr sz="3000">
              <a:latin typeface="Times New Roman"/>
              <a:cs typeface="Times New Roman"/>
            </a:endParaRPr>
          </a:p>
          <a:p>
            <a:pPr marL="356870" marR="546735" indent="-34480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connects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and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communicates</a:t>
            </a:r>
            <a:r>
              <a:rPr dirty="0" sz="3000" spc="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with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all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related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industries.</a:t>
            </a:r>
            <a:endParaRPr sz="3000">
              <a:latin typeface="Times New Roman"/>
              <a:cs typeface="Times New Roman"/>
            </a:endParaRPr>
          </a:p>
          <a:p>
            <a:pPr marL="356870" marR="382905" indent="-344805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agriculture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base</a:t>
            </a:r>
            <a:r>
              <a:rPr dirty="0" sz="3000">
                <a:latin typeface="Times New Roman"/>
                <a:cs typeface="Times New Roman"/>
              </a:rPr>
              <a:t> is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strong,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 is</a:t>
            </a:r>
            <a:r>
              <a:rPr dirty="0" sz="3000" spc="-5">
                <a:latin typeface="Times New Roman"/>
                <a:cs typeface="Times New Roman"/>
              </a:rPr>
              <a:t> generally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regarded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as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socially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politically stable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society.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Many </a:t>
            </a:r>
            <a:r>
              <a:rPr dirty="0" sz="3000" spc="-10">
                <a:latin typeface="Times New Roman"/>
                <a:cs typeface="Times New Roman"/>
              </a:rPr>
              <a:t>modern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farms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make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use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cutting-edge 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technology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50">
                <a:latin typeface="Times New Roman"/>
                <a:cs typeface="Times New Roman"/>
              </a:rPr>
              <a:t>scienti„c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technological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ideas.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87219"/>
            <a:ext cx="7555865" cy="558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83310">
              <a:lnSpc>
                <a:spcPct val="120000"/>
              </a:lnSpc>
              <a:spcBef>
                <a:spcPts val="95"/>
              </a:spcBef>
            </a:pP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contract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web3.eth.Contract(contractAbi,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contractAddress);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account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'YOUR_ACCOUNT_ADDRESS';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Replace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your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Ethereum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account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function createDocument(title,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content)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contract.methods.createDocument(title,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content)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.send({ from: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account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})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.on('transactionHash',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(hash)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=&gt;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console.log('Transaction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hash:',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hash);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432"/>
            <a:ext cx="6170295" cy="3465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0" marR="554990" indent="-533400">
              <a:lnSpc>
                <a:spcPct val="1201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.on('receipt',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(receipt)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=&gt;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console.log('Document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created:',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receipt.events.DocumentCreated.returnValues);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usage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createDocument("Sample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Document",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"This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content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document.");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234759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0"/>
              <a:t>RESU</a:t>
            </a:r>
            <a:r>
              <a:rPr dirty="0" sz="4400" spc="-425"/>
              <a:t>L</a:t>
            </a:r>
            <a:r>
              <a:rPr dirty="0" sz="4400" spc="-350"/>
              <a:t>T</a:t>
            </a:r>
            <a:r>
              <a:rPr dirty="0" sz="4400" spc="-5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33384" cy="3867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Throughput is probably the </a:t>
            </a:r>
            <a:r>
              <a:rPr dirty="0" sz="3000" spc="-10">
                <a:latin typeface="Times New Roman"/>
                <a:cs typeface="Times New Roman"/>
              </a:rPr>
              <a:t>most </a:t>
            </a:r>
            <a:r>
              <a:rPr dirty="0" sz="3000">
                <a:latin typeface="Times New Roman"/>
                <a:cs typeface="Times New Roman"/>
              </a:rPr>
              <a:t>misunderstood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performance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testing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principle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beginner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testers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occasionally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have</a:t>
            </a:r>
            <a:r>
              <a:rPr dirty="0" sz="3000">
                <a:latin typeface="Times New Roman"/>
                <a:cs typeface="Times New Roman"/>
              </a:rPr>
              <a:t> trouble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mastering.</a:t>
            </a:r>
            <a:endParaRPr sz="3000">
              <a:latin typeface="Times New Roman"/>
              <a:cs typeface="Times New Roman"/>
            </a:endParaRPr>
          </a:p>
          <a:p>
            <a:pPr marL="356870" marR="356235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general,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“throughput”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refers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volume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transactions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generated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throughout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test.</a:t>
            </a:r>
            <a:endParaRPr sz="3000">
              <a:latin typeface="Times New Roman"/>
              <a:cs typeface="Times New Roman"/>
            </a:endParaRPr>
          </a:p>
          <a:p>
            <a:pPr marL="356870" marR="159385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It </a:t>
            </a:r>
            <a:r>
              <a:rPr dirty="0" sz="3000" spc="-15">
                <a:latin typeface="Times New Roman"/>
                <a:cs typeface="Times New Roman"/>
              </a:rPr>
              <a:t>may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also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described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as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minimum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amount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capacity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that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application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website</a:t>
            </a:r>
            <a:r>
              <a:rPr dirty="0" sz="3000" spc="-10">
                <a:latin typeface="Times New Roman"/>
                <a:cs typeface="Times New Roman"/>
              </a:rPr>
              <a:t> can 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handle.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398843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0"/>
              <a:t>CO</a:t>
            </a:r>
            <a:r>
              <a:rPr dirty="0" sz="4400" spc="-25"/>
              <a:t>N</a:t>
            </a:r>
            <a:r>
              <a:rPr dirty="0" sz="4400" spc="-10"/>
              <a:t>CLUSI</a:t>
            </a:r>
            <a:r>
              <a:rPr dirty="0" sz="4400" spc="-25"/>
              <a:t>O</a:t>
            </a:r>
            <a:r>
              <a:rPr dirty="0" sz="4400" spc="-5"/>
              <a:t>N: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0477"/>
            <a:ext cx="7892415" cy="432498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6870" marR="6350" indent="-344805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In conclusion, </a:t>
            </a:r>
            <a:r>
              <a:rPr dirty="0" sz="3000" spc="-5">
                <a:latin typeface="Times New Roman"/>
                <a:cs typeface="Times New Roman"/>
              </a:rPr>
              <a:t>blockchain and </a:t>
            </a:r>
            <a:r>
              <a:rPr dirty="0" sz="3000" spc="5">
                <a:latin typeface="Times New Roman"/>
                <a:cs typeface="Times New Roman"/>
              </a:rPr>
              <a:t>IoT </a:t>
            </a:r>
            <a:r>
              <a:rPr dirty="0" sz="3000">
                <a:latin typeface="Times New Roman"/>
                <a:cs typeface="Times New Roman"/>
              </a:rPr>
              <a:t>technologies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can </a:t>
            </a:r>
            <a:r>
              <a:rPr dirty="0" sz="3000" spc="-5">
                <a:latin typeface="Times New Roman"/>
                <a:cs typeface="Times New Roman"/>
              </a:rPr>
              <a:t>aid </a:t>
            </a:r>
            <a:r>
              <a:rPr dirty="0" sz="3000">
                <a:latin typeface="Times New Roman"/>
                <a:cs typeface="Times New Roman"/>
              </a:rPr>
              <a:t>in developing a </a:t>
            </a:r>
            <a:r>
              <a:rPr dirty="0" sz="3000" spc="-5">
                <a:latin typeface="Times New Roman"/>
                <a:cs typeface="Times New Roman"/>
              </a:rPr>
              <a:t>secure, </a:t>
            </a:r>
            <a:r>
              <a:rPr dirty="0" sz="3000">
                <a:latin typeface="Times New Roman"/>
                <a:cs typeface="Times New Roman"/>
              </a:rPr>
              <a:t>transparent, open,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innovative </a:t>
            </a:r>
            <a:r>
              <a:rPr dirty="0" sz="3000" spc="-5">
                <a:latin typeface="Times New Roman"/>
                <a:cs typeface="Times New Roman"/>
              </a:rPr>
              <a:t>ecological </a:t>
            </a:r>
            <a:r>
              <a:rPr dirty="0" sz="3000">
                <a:latin typeface="Times New Roman"/>
                <a:cs typeface="Times New Roman"/>
              </a:rPr>
              <a:t>agriculture system </a:t>
            </a:r>
            <a:r>
              <a:rPr dirty="0" sz="3000" spc="-5">
                <a:latin typeface="Times New Roman"/>
                <a:cs typeface="Times New Roman"/>
              </a:rPr>
              <a:t>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involves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all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participants.</a:t>
            </a:r>
            <a:endParaRPr sz="3000">
              <a:latin typeface="Times New Roman"/>
              <a:cs typeface="Times New Roman"/>
            </a:endParaRPr>
          </a:p>
          <a:p>
            <a:pPr marL="356870" marR="5080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is work </a:t>
            </a:r>
            <a:r>
              <a:rPr dirty="0" sz="3000" spc="-10">
                <a:latin typeface="Times New Roman"/>
                <a:cs typeface="Times New Roman"/>
              </a:rPr>
              <a:t>aims </a:t>
            </a:r>
            <a:r>
              <a:rPr dirty="0" sz="3000">
                <a:latin typeface="Times New Roman"/>
                <a:cs typeface="Times New Roman"/>
              </a:rPr>
              <a:t>to provide a possible technique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build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practical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blockchain-based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applications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change </a:t>
            </a:r>
            <a:r>
              <a:rPr dirty="0" sz="3000">
                <a:latin typeface="Times New Roman"/>
                <a:cs typeface="Times New Roman"/>
              </a:rPr>
              <a:t>the agriculture </a:t>
            </a:r>
            <a:r>
              <a:rPr dirty="0" sz="3000" spc="-20">
                <a:latin typeface="Times New Roman"/>
                <a:cs typeface="Times New Roman"/>
              </a:rPr>
              <a:t>industry, </a:t>
            </a:r>
            <a:r>
              <a:rPr dirty="0" sz="3000" spc="-10">
                <a:latin typeface="Times New Roman"/>
                <a:cs typeface="Times New Roman"/>
              </a:rPr>
              <a:t>even </a:t>
            </a:r>
            <a:r>
              <a:rPr dirty="0" sz="3000">
                <a:latin typeface="Times New Roman"/>
                <a:cs typeface="Times New Roman"/>
              </a:rPr>
              <a:t>though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evolution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blockchain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agriculture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research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studies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still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its</a:t>
            </a:r>
            <a:r>
              <a:rPr dirty="0" sz="3000" spc="-25">
                <a:latin typeface="Times New Roman"/>
                <a:cs typeface="Times New Roman"/>
              </a:rPr>
              <a:t> infancy.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is </a:t>
            </a:r>
            <a:r>
              <a:rPr dirty="0" sz="3000" spc="-10">
                <a:latin typeface="Times New Roman"/>
                <a:cs typeface="Times New Roman"/>
              </a:rPr>
              <a:t>model </a:t>
            </a:r>
            <a:r>
              <a:rPr dirty="0" sz="3000">
                <a:latin typeface="Times New Roman"/>
                <a:cs typeface="Times New Roman"/>
              </a:rPr>
              <a:t>is considered a prototype </a:t>
            </a:r>
            <a:r>
              <a:rPr dirty="0" sz="3000" spc="5">
                <a:latin typeface="Times New Roman"/>
                <a:cs typeface="Times New Roman"/>
              </a:rPr>
              <a:t>for 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reducing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financial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loss</a:t>
            </a:r>
            <a:r>
              <a:rPr dirty="0" sz="3000" spc="-5">
                <a:latin typeface="Times New Roman"/>
                <a:cs typeface="Times New Roman"/>
              </a:rPr>
              <a:t> and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agricultural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pollution.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8"/>
            <a:ext cx="9144000" cy="6842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466915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0"/>
              <a:t>INTR</a:t>
            </a:r>
            <a:r>
              <a:rPr dirty="0" sz="4400" spc="-35"/>
              <a:t>O</a:t>
            </a:r>
            <a:r>
              <a:rPr dirty="0" sz="4400" spc="-10"/>
              <a:t>DUCT</a:t>
            </a:r>
            <a:r>
              <a:rPr dirty="0" sz="4400" spc="-20"/>
              <a:t>I</a:t>
            </a:r>
            <a:r>
              <a:rPr dirty="0" sz="4400" spc="-10"/>
              <a:t>ON: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5891"/>
            <a:ext cx="7698105" cy="43713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marR="153035" indent="-34480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following </a:t>
            </a:r>
            <a:r>
              <a:rPr dirty="0" sz="3000" spc="-5">
                <a:latin typeface="Times New Roman"/>
                <a:cs typeface="Times New Roman"/>
              </a:rPr>
              <a:t>are some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reasons </a:t>
            </a:r>
            <a:r>
              <a:rPr dirty="0" sz="3000" spc="5">
                <a:latin typeface="Times New Roman"/>
                <a:cs typeface="Times New Roman"/>
              </a:rPr>
              <a:t>for </a:t>
            </a:r>
            <a:r>
              <a:rPr dirty="0" sz="3000">
                <a:latin typeface="Times New Roman"/>
                <a:cs typeface="Times New Roman"/>
              </a:rPr>
              <a:t>food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supply </a:t>
            </a:r>
            <a:r>
              <a:rPr dirty="0" sz="3000" spc="-5">
                <a:latin typeface="Times New Roman"/>
                <a:cs typeface="Times New Roman"/>
              </a:rPr>
              <a:t>chain problems </a:t>
            </a:r>
            <a:r>
              <a:rPr dirty="0" sz="3000">
                <a:latin typeface="Times New Roman"/>
                <a:cs typeface="Times New Roman"/>
              </a:rPr>
              <a:t>and processing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environment challenges.</a:t>
            </a:r>
            <a:endParaRPr sz="3000">
              <a:latin typeface="Times New Roman"/>
              <a:cs typeface="Times New Roman"/>
            </a:endParaRPr>
          </a:p>
          <a:p>
            <a:pPr marL="356870" marR="339725" indent="-34480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</a:t>
            </a:r>
            <a:r>
              <a:rPr dirty="0" sz="3000" spc="-10">
                <a:latin typeface="Times New Roman"/>
                <a:cs typeface="Times New Roman"/>
              </a:rPr>
              <a:t>maximization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220">
                <a:latin typeface="Times New Roman"/>
                <a:cs typeface="Times New Roman"/>
              </a:rPr>
              <a:t>prot„s</a:t>
            </a:r>
            <a:r>
              <a:rPr dirty="0" sz="3000" spc="-2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relies </a:t>
            </a:r>
            <a:r>
              <a:rPr dirty="0" sz="3000">
                <a:latin typeface="Times New Roman"/>
                <a:cs typeface="Times New Roman"/>
              </a:rPr>
              <a:t>on </a:t>
            </a:r>
            <a:r>
              <a:rPr dirty="0" sz="3000" spc="-5">
                <a:latin typeface="Times New Roman"/>
                <a:cs typeface="Times New Roman"/>
              </a:rPr>
              <a:t>some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far</a:t>
            </a:r>
            <a:r>
              <a:rPr dirty="0" sz="3000" spc="-25">
                <a:latin typeface="Times New Roman"/>
                <a:cs typeface="Times New Roman"/>
              </a:rPr>
              <a:t>m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1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’</a:t>
            </a:r>
            <a:r>
              <a:rPr dirty="0" sz="3000" spc="-19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v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 spc="5">
                <a:latin typeface="Times New Roman"/>
                <a:cs typeface="Times New Roman"/>
              </a:rPr>
              <a:t>g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tab</a:t>
            </a:r>
            <a:r>
              <a:rPr dirty="0" sz="3000" spc="5">
                <a:latin typeface="Times New Roman"/>
                <a:cs typeface="Times New Roman"/>
              </a:rPr>
              <a:t>l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n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</a:t>
            </a:r>
            <a:r>
              <a:rPr dirty="0" sz="3000" spc="5">
                <a:latin typeface="Times New Roman"/>
                <a:cs typeface="Times New Roman"/>
              </a:rPr>
              <a:t>ru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wit</a:t>
            </a:r>
            <a:r>
              <a:rPr dirty="0" sz="3000">
                <a:latin typeface="Times New Roman"/>
                <a:cs typeface="Times New Roman"/>
              </a:rPr>
              <a:t>h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h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 spc="-30">
                <a:latin typeface="Times New Roman"/>
                <a:cs typeface="Times New Roman"/>
              </a:rPr>
              <a:t>m</a:t>
            </a:r>
            <a:r>
              <a:rPr dirty="0" sz="3000">
                <a:latin typeface="Times New Roman"/>
                <a:cs typeface="Times New Roman"/>
              </a:rPr>
              <a:t>ic</a:t>
            </a:r>
            <a:r>
              <a:rPr dirty="0" sz="3000" spc="-20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l</a:t>
            </a:r>
            <a:r>
              <a:rPr dirty="0" sz="3000" spc="10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10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10">
                <a:latin typeface="Times New Roman"/>
                <a:cs typeface="Times New Roman"/>
              </a:rPr>
              <a:t>Chemical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fertilizers, </a:t>
            </a:r>
            <a:r>
              <a:rPr dirty="0" sz="3000" spc="-5">
                <a:latin typeface="Times New Roman"/>
                <a:cs typeface="Times New Roman"/>
              </a:rPr>
              <a:t>insecticides,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>
                <a:latin typeface="Times New Roman"/>
                <a:cs typeface="Times New Roman"/>
              </a:rPr>
              <a:t> other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compounds are </a:t>
            </a:r>
            <a:r>
              <a:rPr dirty="0" sz="3000">
                <a:latin typeface="Times New Roman"/>
                <a:cs typeface="Times New Roman"/>
              </a:rPr>
              <a:t>used in </a:t>
            </a:r>
            <a:r>
              <a:rPr dirty="0" sz="3000" spc="-5">
                <a:latin typeface="Times New Roman"/>
                <a:cs typeface="Times New Roman"/>
              </a:rPr>
              <a:t>several </a:t>
            </a:r>
            <a:r>
              <a:rPr dirty="0" sz="3000">
                <a:latin typeface="Times New Roman"/>
                <a:cs typeface="Times New Roman"/>
              </a:rPr>
              <a:t>plants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fruits.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As </a:t>
            </a:r>
            <a:r>
              <a:rPr dirty="0" sz="3000">
                <a:latin typeface="Times New Roman"/>
                <a:cs typeface="Times New Roman"/>
              </a:rPr>
              <a:t>a result, pesticide </a:t>
            </a:r>
            <a:r>
              <a:rPr dirty="0" sz="3000" spc="-5">
                <a:latin typeface="Times New Roman"/>
                <a:cs typeface="Times New Roman"/>
              </a:rPr>
              <a:t>residues </a:t>
            </a:r>
            <a:r>
              <a:rPr dirty="0" sz="3000">
                <a:latin typeface="Times New Roman"/>
                <a:cs typeface="Times New Roman"/>
              </a:rPr>
              <a:t>in </a:t>
            </a:r>
            <a:r>
              <a:rPr dirty="0" sz="3000" spc="-5">
                <a:latin typeface="Times New Roman"/>
                <a:cs typeface="Times New Roman"/>
              </a:rPr>
              <a:t>vegetables and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fruits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become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excessive.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 a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135">
                <a:latin typeface="Times New Roman"/>
                <a:cs typeface="Times New Roman"/>
              </a:rPr>
              <a:t>signic„ant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health </a:t>
            </a:r>
            <a:r>
              <a:rPr dirty="0" sz="3000">
                <a:latin typeface="Times New Roman"/>
                <a:cs typeface="Times New Roman"/>
              </a:rPr>
              <a:t> risk.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537718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5"/>
              <a:t>EXISTING</a:t>
            </a:r>
            <a:r>
              <a:rPr dirty="0" sz="4400" spc="-30"/>
              <a:t> </a:t>
            </a:r>
            <a:r>
              <a:rPr dirty="0" sz="4400" spc="-10"/>
              <a:t>SYSTEM: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5891"/>
            <a:ext cx="8016875" cy="43713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>
                <a:latin typeface="Times New Roman"/>
                <a:cs typeface="Times New Roman"/>
              </a:rPr>
              <a:t>The key</a:t>
            </a:r>
            <a:r>
              <a:rPr dirty="0" sz="3000">
                <a:latin typeface="Times New Roman"/>
                <a:cs typeface="Times New Roman"/>
              </a:rPr>
              <a:t> reason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we</a:t>
            </a:r>
            <a:r>
              <a:rPr dirty="0" sz="3000">
                <a:latin typeface="Times New Roman"/>
                <a:cs typeface="Times New Roman"/>
              </a:rPr>
              <a:t> chose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work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with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blockchain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incorporate </a:t>
            </a:r>
            <a:r>
              <a:rPr dirty="0" sz="3000" spc="-5">
                <a:latin typeface="Times New Roman"/>
                <a:cs typeface="Times New Roman"/>
              </a:rPr>
              <a:t>its features </a:t>
            </a:r>
            <a:r>
              <a:rPr dirty="0" sz="3000">
                <a:latin typeface="Times New Roman"/>
                <a:cs typeface="Times New Roman"/>
              </a:rPr>
              <a:t>into our </a:t>
            </a:r>
            <a:r>
              <a:rPr dirty="0" sz="3000" spc="-5">
                <a:latin typeface="Times New Roman"/>
                <a:cs typeface="Times New Roman"/>
              </a:rPr>
              <a:t>architecture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was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absence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need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for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third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parties.</a:t>
            </a:r>
            <a:endParaRPr sz="3000">
              <a:latin typeface="Times New Roman"/>
              <a:cs typeface="Times New Roman"/>
            </a:endParaRPr>
          </a:p>
          <a:p>
            <a:pPr marL="356870" marR="7620" indent="-34480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15">
                <a:latin typeface="Times New Roman"/>
                <a:cs typeface="Times New Roman"/>
              </a:rPr>
              <a:t>Additionally, </a:t>
            </a:r>
            <a:r>
              <a:rPr dirty="0" sz="3000">
                <a:latin typeface="Times New Roman"/>
                <a:cs typeface="Times New Roman"/>
              </a:rPr>
              <a:t>the control </a:t>
            </a:r>
            <a:r>
              <a:rPr dirty="0" sz="3000" spc="-5">
                <a:latin typeface="Times New Roman"/>
                <a:cs typeface="Times New Roman"/>
              </a:rPr>
              <a:t>over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5">
                <a:latin typeface="Times New Roman"/>
                <a:cs typeface="Times New Roman"/>
              </a:rPr>
              <a:t>decentralized </a:t>
            </a:r>
            <a:r>
              <a:rPr dirty="0" sz="3000">
                <a:latin typeface="Times New Roman"/>
                <a:cs typeface="Times New Roman"/>
              </a:rPr>
              <a:t> ledger </a:t>
            </a:r>
            <a:r>
              <a:rPr dirty="0" sz="3000" spc="-5">
                <a:latin typeface="Times New Roman"/>
                <a:cs typeface="Times New Roman"/>
              </a:rPr>
              <a:t>stays </a:t>
            </a:r>
            <a:r>
              <a:rPr dirty="0" sz="3000">
                <a:latin typeface="Times New Roman"/>
                <a:cs typeface="Times New Roman"/>
              </a:rPr>
              <a:t>with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>
                <a:latin typeface="Times New Roman"/>
                <a:cs typeface="Times New Roman"/>
              </a:rPr>
              <a:t>user </a:t>
            </a:r>
            <a:r>
              <a:rPr dirty="0" sz="3000" spc="-5">
                <a:latin typeface="Times New Roman"/>
                <a:cs typeface="Times New Roman"/>
              </a:rPr>
              <a:t>rather </a:t>
            </a:r>
            <a:r>
              <a:rPr dirty="0" sz="3000">
                <a:latin typeface="Times New Roman"/>
                <a:cs typeface="Times New Roman"/>
              </a:rPr>
              <a:t>than a </a:t>
            </a:r>
            <a:r>
              <a:rPr dirty="0" sz="3000" spc="-5">
                <a:latin typeface="Times New Roman"/>
                <a:cs typeface="Times New Roman"/>
              </a:rPr>
              <a:t>centralized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authority.</a:t>
            </a:r>
            <a:endParaRPr sz="3000">
              <a:latin typeface="Times New Roman"/>
              <a:cs typeface="Times New Roman"/>
            </a:endParaRPr>
          </a:p>
          <a:p>
            <a:pPr marL="356870" marR="88265" indent="-344805">
              <a:lnSpc>
                <a:spcPct val="90000"/>
              </a:lnSpc>
              <a:spcBef>
                <a:spcPts val="6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>
                <a:latin typeface="Times New Roman"/>
                <a:cs typeface="Times New Roman"/>
              </a:rPr>
              <a:t>Another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benefit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blockchain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that</a:t>
            </a:r>
            <a:r>
              <a:rPr dirty="0" sz="3000">
                <a:latin typeface="Times New Roman"/>
                <a:cs typeface="Times New Roman"/>
              </a:rPr>
              <a:t> there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data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breaches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hacks.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However,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scalability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a </a:t>
            </a:r>
            <a:r>
              <a:rPr dirty="0" sz="3000" spc="-5">
                <a:latin typeface="Times New Roman"/>
                <a:cs typeface="Times New Roman"/>
              </a:rPr>
              <a:t>centralized </a:t>
            </a:r>
            <a:r>
              <a:rPr dirty="0" sz="3000">
                <a:latin typeface="Times New Roman"/>
                <a:cs typeface="Times New Roman"/>
              </a:rPr>
              <a:t>system with a single server is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limited.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859358"/>
            <a:ext cx="8032750" cy="5001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34290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Most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blockchain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systems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implement</a:t>
            </a:r>
            <a:r>
              <a:rPr dirty="0" sz="3200" spc="12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smart 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contracts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provided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Ethereum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platform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its extension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platform,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Quorum: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they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compile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using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Solidity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Serpent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into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Ethereum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virtual </a:t>
            </a:r>
            <a:r>
              <a:rPr dirty="0" sz="3200" spc="-15">
                <a:latin typeface="Times New Roman"/>
                <a:cs typeface="Times New Roman"/>
              </a:rPr>
              <a:t>machine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(EVM)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bytecodes.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Hyperledger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Fabric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Sawtooth,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most 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active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platforms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Hyperledger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45">
                <a:latin typeface="Times New Roman"/>
                <a:cs typeface="Times New Roman"/>
              </a:rPr>
              <a:t>family,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use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Golong,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Java,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Python,</a:t>
            </a:r>
            <a:r>
              <a:rPr dirty="0" sz="3200" spc="-5">
                <a:latin typeface="Times New Roman"/>
                <a:cs typeface="Times New Roman"/>
              </a:rPr>
              <a:t> 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JavaScript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major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programming</a:t>
            </a:r>
            <a:r>
              <a:rPr dirty="0" sz="3200" spc="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languages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smart 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contract </a:t>
            </a:r>
            <a:r>
              <a:rPr dirty="0" sz="3200" spc="-10">
                <a:latin typeface="Times New Roman"/>
                <a:cs typeface="Times New Roman"/>
              </a:rPr>
              <a:t>development.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80"/>
              </a:spcBef>
            </a:pPr>
            <a:r>
              <a:rPr dirty="0" sz="4400" spc="-10"/>
              <a:t>CHALLENGES</a:t>
            </a:r>
            <a:r>
              <a:rPr dirty="0" sz="4400" spc="50"/>
              <a:t> </a:t>
            </a:r>
            <a:r>
              <a:rPr dirty="0" sz="4400" spc="-5"/>
              <a:t>IN</a:t>
            </a:r>
            <a:r>
              <a:rPr dirty="0" sz="4400" spc="-45"/>
              <a:t> </a:t>
            </a:r>
            <a:r>
              <a:rPr dirty="0" sz="4400" spc="-5"/>
              <a:t>EXISTING </a:t>
            </a:r>
            <a:r>
              <a:rPr dirty="0" sz="4400" spc="-1085"/>
              <a:t> </a:t>
            </a:r>
            <a:r>
              <a:rPr dirty="0" sz="4400" spc="-5"/>
              <a:t>SYSTEM: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0477"/>
            <a:ext cx="7995284" cy="432498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6870" marR="287020" indent="-344805">
              <a:lnSpc>
                <a:spcPct val="80000"/>
              </a:lnSpc>
              <a:spcBef>
                <a:spcPts val="820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b="1">
                <a:latin typeface="Times New Roman"/>
                <a:cs typeface="Times New Roman"/>
              </a:rPr>
              <a:t>Contract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Owner: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contract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owner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more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control </a:t>
            </a:r>
            <a:r>
              <a:rPr dirty="0" sz="3000" spc="-5">
                <a:latin typeface="Times New Roman"/>
                <a:cs typeface="Times New Roman"/>
              </a:rPr>
              <a:t>over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system than anyone else. The </a:t>
            </a:r>
            <a:r>
              <a:rPr dirty="0" sz="3000">
                <a:latin typeface="Times New Roman"/>
                <a:cs typeface="Times New Roman"/>
              </a:rPr>
              <a:t> owner </a:t>
            </a:r>
            <a:r>
              <a:rPr dirty="0" sz="3000" spc="-5">
                <a:latin typeface="Times New Roman"/>
                <a:cs typeface="Times New Roman"/>
              </a:rPr>
              <a:t>enters </a:t>
            </a:r>
            <a:r>
              <a:rPr dirty="0" sz="3000" spc="5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contract </a:t>
            </a:r>
            <a:r>
              <a:rPr dirty="0" sz="3000">
                <a:latin typeface="Times New Roman"/>
                <a:cs typeface="Times New Roman"/>
              </a:rPr>
              <a:t>into the system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checks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>
                <a:latin typeface="Times New Roman"/>
                <a:cs typeface="Times New Roman"/>
              </a:rPr>
              <a:t> rule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gets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correctly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implemented.</a:t>
            </a:r>
            <a:endParaRPr sz="3000">
              <a:latin typeface="Times New Roman"/>
              <a:cs typeface="Times New Roman"/>
            </a:endParaRPr>
          </a:p>
          <a:p>
            <a:pPr marL="356870" marR="1181735" indent="-344805">
              <a:lnSpc>
                <a:spcPts val="2880"/>
              </a:lnSpc>
              <a:spcBef>
                <a:spcPts val="69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spc="-10" b="1">
                <a:latin typeface="Times New Roman"/>
                <a:cs typeface="Times New Roman"/>
              </a:rPr>
              <a:t>Seed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Storage: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Seed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other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agricultural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products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stored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seed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storage.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spcBef>
                <a:spcPts val="750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000" spc="-10" b="1">
                <a:latin typeface="Times New Roman"/>
                <a:cs typeface="Times New Roman"/>
              </a:rPr>
              <a:t>Producers:</a:t>
            </a:r>
            <a:r>
              <a:rPr dirty="0" sz="3000" spc="30" b="1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farmers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are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considered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most </a:t>
            </a:r>
            <a:r>
              <a:rPr dirty="0" sz="3000" spc="-5">
                <a:latin typeface="Times New Roman"/>
                <a:cs typeface="Times New Roman"/>
              </a:rPr>
              <a:t> basic </a:t>
            </a:r>
            <a:r>
              <a:rPr dirty="0" sz="3000" spc="5">
                <a:latin typeface="Times New Roman"/>
                <a:cs typeface="Times New Roman"/>
              </a:rPr>
              <a:t>rung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production.</a:t>
            </a:r>
            <a:r>
              <a:rPr dirty="0" sz="3000" spc="-1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They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charge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all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tasks relating to agricultural planting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 harvesting.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30961"/>
            <a:ext cx="8022590" cy="530161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905"/>
              </a:spcBef>
              <a:buSzPct val="96969"/>
              <a:buFont typeface="Wingdings"/>
              <a:buChar char=""/>
              <a:tabLst>
                <a:tab pos="357505" algn="l"/>
              </a:tabLst>
            </a:pPr>
            <a:r>
              <a:rPr dirty="0" sz="3300" spc="5" b="1">
                <a:latin typeface="Times New Roman"/>
                <a:cs typeface="Times New Roman"/>
              </a:rPr>
              <a:t>Distributors: </a:t>
            </a:r>
            <a:r>
              <a:rPr dirty="0" sz="3300">
                <a:latin typeface="Times New Roman"/>
                <a:cs typeface="Times New Roman"/>
              </a:rPr>
              <a:t>Distributors </a:t>
            </a:r>
            <a:r>
              <a:rPr dirty="0" sz="3300" spc="5">
                <a:latin typeface="Times New Roman"/>
                <a:cs typeface="Times New Roman"/>
              </a:rPr>
              <a:t>are in </a:t>
            </a:r>
            <a:r>
              <a:rPr dirty="0" sz="3300" spc="-10">
                <a:latin typeface="Times New Roman"/>
                <a:cs typeface="Times New Roman"/>
              </a:rPr>
              <a:t>charge </a:t>
            </a:r>
            <a:r>
              <a:rPr dirty="0" sz="3300" spc="5">
                <a:latin typeface="Times New Roman"/>
                <a:cs typeface="Times New Roman"/>
              </a:rPr>
              <a:t>of 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 spc="-5">
                <a:latin typeface="Times New Roman"/>
                <a:cs typeface="Times New Roman"/>
              </a:rPr>
              <a:t>safely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transporting</a:t>
            </a:r>
            <a:r>
              <a:rPr dirty="0" sz="3300" spc="-65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crops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 spc="-5">
                <a:latin typeface="Times New Roman"/>
                <a:cs typeface="Times New Roman"/>
              </a:rPr>
              <a:t>from</a:t>
            </a:r>
            <a:r>
              <a:rPr dirty="0" sz="3300" spc="5">
                <a:latin typeface="Times New Roman"/>
                <a:cs typeface="Times New Roman"/>
              </a:rPr>
              <a:t> one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 spc="-5">
                <a:latin typeface="Times New Roman"/>
                <a:cs typeface="Times New Roman"/>
              </a:rPr>
              <a:t>location</a:t>
            </a:r>
            <a:r>
              <a:rPr dirty="0" sz="3300" spc="-4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to </a:t>
            </a:r>
            <a:r>
              <a:rPr dirty="0" sz="3300" spc="-810">
                <a:latin typeface="Times New Roman"/>
                <a:cs typeface="Times New Roman"/>
              </a:rPr>
              <a:t> </a:t>
            </a:r>
            <a:r>
              <a:rPr dirty="0" sz="3300" spc="-25">
                <a:latin typeface="Times New Roman"/>
                <a:cs typeface="Times New Roman"/>
              </a:rPr>
              <a:t>another.</a:t>
            </a:r>
            <a:endParaRPr sz="3300">
              <a:latin typeface="Times New Roman"/>
              <a:cs typeface="Times New Roman"/>
            </a:endParaRPr>
          </a:p>
          <a:p>
            <a:pPr marL="356870" marR="59055" indent="-344805">
              <a:lnSpc>
                <a:spcPct val="80300"/>
              </a:lnSpc>
              <a:spcBef>
                <a:spcPts val="760"/>
              </a:spcBef>
              <a:buSzPct val="96875"/>
              <a:buFont typeface="Wingdings"/>
              <a:buChar char=""/>
              <a:tabLst>
                <a:tab pos="35750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Wholesalers</a:t>
            </a:r>
            <a:r>
              <a:rPr dirty="0" sz="3000" spc="-5" b="1">
                <a:latin typeface="Times New Roman"/>
                <a:cs typeface="Times New Roman"/>
              </a:rPr>
              <a:t>: </a:t>
            </a:r>
            <a:r>
              <a:rPr dirty="0" sz="3000">
                <a:latin typeface="Times New Roman"/>
                <a:cs typeface="Times New Roman"/>
              </a:rPr>
              <a:t>Wholesalers buy a </a:t>
            </a:r>
            <a:r>
              <a:rPr dirty="0" sz="3000" spc="-5">
                <a:latin typeface="Times New Roman"/>
                <a:cs typeface="Times New Roman"/>
              </a:rPr>
              <a:t>decent </a:t>
            </a:r>
            <a:r>
              <a:rPr dirty="0" sz="3000">
                <a:latin typeface="Times New Roman"/>
                <a:cs typeface="Times New Roman"/>
              </a:rPr>
              <a:t>quantity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crops and agriproducts </a:t>
            </a:r>
            <a:r>
              <a:rPr dirty="0" sz="3000" spc="-5">
                <a:latin typeface="Times New Roman"/>
                <a:cs typeface="Times New Roman"/>
              </a:rPr>
              <a:t>and resell </a:t>
            </a:r>
            <a:r>
              <a:rPr dirty="0" sz="3000">
                <a:latin typeface="Times New Roman"/>
                <a:cs typeface="Times New Roman"/>
              </a:rPr>
              <a:t>them to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retailers.</a:t>
            </a:r>
            <a:endParaRPr sz="3000">
              <a:latin typeface="Times New Roman"/>
              <a:cs typeface="Times New Roman"/>
            </a:endParaRPr>
          </a:p>
          <a:p>
            <a:pPr marL="356870" marR="885825" indent="-344805">
              <a:lnSpc>
                <a:spcPts val="2880"/>
              </a:lnSpc>
              <a:spcBef>
                <a:spcPts val="700"/>
              </a:spcBef>
              <a:buSzPct val="96666"/>
              <a:buFont typeface="Wingdings"/>
              <a:buChar char=""/>
              <a:tabLst>
                <a:tab pos="357505" algn="l"/>
              </a:tabLst>
            </a:pPr>
            <a:r>
              <a:rPr dirty="0" sz="3000" spc="-5" b="1">
                <a:latin typeface="Times New Roman"/>
                <a:cs typeface="Times New Roman"/>
              </a:rPr>
              <a:t>Retailers:</a:t>
            </a:r>
            <a:r>
              <a:rPr dirty="0" sz="3000" spc="40" b="1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Retailers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buy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commodities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 </a:t>
            </a:r>
            <a:r>
              <a:rPr dirty="0" sz="3000">
                <a:latin typeface="Times New Roman"/>
                <a:cs typeface="Times New Roman"/>
              </a:rPr>
              <a:t> products </a:t>
            </a:r>
            <a:r>
              <a:rPr dirty="0" sz="3000" spc="5">
                <a:latin typeface="Times New Roman"/>
                <a:cs typeface="Times New Roman"/>
              </a:rPr>
              <a:t>from </a:t>
            </a:r>
            <a:r>
              <a:rPr dirty="0" sz="3000" spc="-5">
                <a:latin typeface="Times New Roman"/>
                <a:cs typeface="Times New Roman"/>
              </a:rPr>
              <a:t>wholesalers and sell </a:t>
            </a:r>
            <a:r>
              <a:rPr dirty="0" sz="3000">
                <a:latin typeface="Times New Roman"/>
                <a:cs typeface="Times New Roman"/>
              </a:rPr>
              <a:t>them to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consumers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10">
                <a:latin typeface="Times New Roman"/>
                <a:cs typeface="Times New Roman"/>
              </a:rPr>
              <a:t>small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scale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open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markets.</a:t>
            </a:r>
            <a:endParaRPr sz="3000">
              <a:latin typeface="Times New Roman"/>
              <a:cs typeface="Times New Roman"/>
            </a:endParaRPr>
          </a:p>
          <a:p>
            <a:pPr marL="356870" marR="339725" indent="-344805">
              <a:lnSpc>
                <a:spcPct val="80000"/>
              </a:lnSpc>
              <a:spcBef>
                <a:spcPts val="750"/>
              </a:spcBef>
              <a:buSzPct val="96666"/>
              <a:buFont typeface="Wingdings"/>
              <a:buChar char=""/>
              <a:tabLst>
                <a:tab pos="357505" algn="l"/>
              </a:tabLst>
            </a:pPr>
            <a:r>
              <a:rPr dirty="0" sz="3000" spc="-10" b="1">
                <a:latin typeface="Times New Roman"/>
                <a:cs typeface="Times New Roman"/>
              </a:rPr>
              <a:t>Consumers: </a:t>
            </a:r>
            <a:r>
              <a:rPr dirty="0" sz="3000">
                <a:latin typeface="Times New Roman"/>
                <a:cs typeface="Times New Roman"/>
              </a:rPr>
              <a:t>They </a:t>
            </a:r>
            <a:r>
              <a:rPr dirty="0" sz="3000" spc="-5">
                <a:latin typeface="Times New Roman"/>
                <a:cs typeface="Times New Roman"/>
              </a:rPr>
              <a:t>are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10">
                <a:latin typeface="Times New Roman"/>
                <a:cs typeface="Times New Roman"/>
              </a:rPr>
              <a:t>large </a:t>
            </a:r>
            <a:r>
              <a:rPr dirty="0" sz="3000" spc="5">
                <a:latin typeface="Times New Roman"/>
                <a:cs typeface="Times New Roman"/>
              </a:rPr>
              <a:t>group of 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individuals </a:t>
            </a:r>
            <a:r>
              <a:rPr dirty="0" sz="3000" spc="-5">
                <a:latin typeface="Times New Roman"/>
                <a:cs typeface="Times New Roman"/>
              </a:rPr>
              <a:t>that </a:t>
            </a:r>
            <a:r>
              <a:rPr dirty="0" sz="3000">
                <a:latin typeface="Times New Roman"/>
                <a:cs typeface="Times New Roman"/>
              </a:rPr>
              <a:t>rely on agricultural products.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They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play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big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system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constantly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creating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demand.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2700" marR="5080">
              <a:lnSpc>
                <a:spcPts val="4710"/>
              </a:lnSpc>
              <a:spcBef>
                <a:spcPts val="295"/>
              </a:spcBef>
            </a:pPr>
            <a:r>
              <a:rPr dirty="0" sz="4000"/>
              <a:t>BLOCK</a:t>
            </a:r>
            <a:r>
              <a:rPr dirty="0" sz="4000" spc="-45"/>
              <a:t> </a:t>
            </a:r>
            <a:r>
              <a:rPr dirty="0" sz="4000" spc="5"/>
              <a:t>DIAGRAM</a:t>
            </a:r>
            <a:r>
              <a:rPr dirty="0" sz="4000" spc="-90"/>
              <a:t> </a:t>
            </a:r>
            <a:r>
              <a:rPr dirty="0" sz="4000" spc="5"/>
              <a:t>OF</a:t>
            </a:r>
            <a:r>
              <a:rPr dirty="0" sz="4000" spc="-180"/>
              <a:t> </a:t>
            </a:r>
            <a:r>
              <a:rPr dirty="0" sz="4000" spc="5"/>
              <a:t>EXISTING </a:t>
            </a:r>
            <a:r>
              <a:rPr dirty="0" sz="4000" spc="-985"/>
              <a:t> </a:t>
            </a:r>
            <a:r>
              <a:rPr dirty="0" sz="4000"/>
              <a:t>SYSTEM: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88" y="2030089"/>
            <a:ext cx="8010271" cy="3739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8249"/>
            <a:ext cx="568706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0"/>
              <a:t>PROPOSED</a:t>
            </a:r>
            <a:r>
              <a:rPr dirty="0" sz="4400"/>
              <a:t> </a:t>
            </a:r>
            <a:r>
              <a:rPr dirty="0" sz="4400" spc="-10"/>
              <a:t>SYSTEM: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2844"/>
            <a:ext cx="7950200" cy="422084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1464945">
              <a:lnSpc>
                <a:spcPts val="3460"/>
              </a:lnSpc>
              <a:spcBef>
                <a:spcPts val="525"/>
              </a:spcBef>
            </a:pPr>
            <a:r>
              <a:rPr dirty="0" sz="3200" spc="-5" b="1">
                <a:latin typeface="Times New Roman"/>
                <a:cs typeface="Times New Roman"/>
              </a:rPr>
              <a:t>The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smart</a:t>
            </a:r>
            <a:r>
              <a:rPr dirty="0" sz="3200" spc="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contracts</a:t>
            </a:r>
            <a:r>
              <a:rPr dirty="0" sz="3200" spc="3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interact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with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the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blockchain</a:t>
            </a:r>
            <a:r>
              <a:rPr dirty="0" sz="3200" spc="2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participants: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460"/>
              </a:lnSpc>
              <a:spcBef>
                <a:spcPts val="76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Seed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company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maintains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local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records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produces seeds.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These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seeds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get labeled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EANUCC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global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standard.</a:t>
            </a:r>
            <a:endParaRPr sz="3200">
              <a:latin typeface="Times New Roman"/>
              <a:cs typeface="Times New Roman"/>
            </a:endParaRPr>
          </a:p>
          <a:p>
            <a:pPr marL="356870" marR="26034" indent="-344805">
              <a:lnSpc>
                <a:spcPct val="90000"/>
              </a:lnSpc>
              <a:spcBef>
                <a:spcPts val="715"/>
              </a:spcBef>
              <a:buFont typeface="Wingdings"/>
              <a:buChar char=""/>
              <a:tabLst>
                <a:tab pos="457834" algn="l"/>
              </a:tabLst>
            </a:pPr>
            <a:r>
              <a:rPr dirty="0" sz="3200" spc="-15">
                <a:latin typeface="Times New Roman"/>
                <a:cs typeface="Times New Roman"/>
              </a:rPr>
              <a:t>Farmer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purchases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recognized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seeds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from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seed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companies,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harvests 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crop,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sets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up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smart</a:t>
            </a:r>
            <a:r>
              <a:rPr dirty="0" sz="3200" spc="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contract. Data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are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also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saved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decentralized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file </a:t>
            </a:r>
            <a:r>
              <a:rPr dirty="0" sz="3200" spc="-10">
                <a:latin typeface="Times New Roman"/>
                <a:cs typeface="Times New Roman"/>
              </a:rPr>
              <a:t>system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IPFS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by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farmer.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2023-10-17T18:18:03Z</dcterms:created>
  <dcterms:modified xsi:type="dcterms:W3CDTF">2023-10-17T18:18:03Z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2023-10-17T00:00:00Z</vt:filetime>
  </property>
</Properties>
</file>