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 id="2147483796" r:id="rId2"/>
  </p:sldMasterIdLst>
  <p:notesMasterIdLst>
    <p:notesMasterId r:id="rId30"/>
  </p:notesMasterIdLst>
  <p:handoutMasterIdLst>
    <p:handoutMasterId r:id="rId31"/>
  </p:handoutMasterIdLst>
  <p:sldIdLst>
    <p:sldId id="257" r:id="rId3"/>
    <p:sldId id="290" r:id="rId4"/>
    <p:sldId id="291" r:id="rId5"/>
    <p:sldId id="292" r:id="rId6"/>
    <p:sldId id="293" r:id="rId7"/>
    <p:sldId id="294" r:id="rId8"/>
    <p:sldId id="296" r:id="rId9"/>
    <p:sldId id="271" r:id="rId10"/>
    <p:sldId id="258" r:id="rId11"/>
    <p:sldId id="272" r:id="rId12"/>
    <p:sldId id="298" r:id="rId13"/>
    <p:sldId id="299" r:id="rId14"/>
    <p:sldId id="268" r:id="rId15"/>
    <p:sldId id="264" r:id="rId16"/>
    <p:sldId id="297" r:id="rId17"/>
    <p:sldId id="266" r:id="rId18"/>
    <p:sldId id="267" r:id="rId19"/>
    <p:sldId id="261" r:id="rId20"/>
    <p:sldId id="274" r:id="rId21"/>
    <p:sldId id="289" r:id="rId22"/>
    <p:sldId id="283" r:id="rId23"/>
    <p:sldId id="295" r:id="rId24"/>
    <p:sldId id="286" r:id="rId25"/>
    <p:sldId id="288" r:id="rId26"/>
    <p:sldId id="287" r:id="rId27"/>
    <p:sldId id="278" r:id="rId28"/>
    <p:sldId id="285" r:id="rId2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 userDrawn="1">
          <p15:clr>
            <a:srgbClr val="A4A3A4"/>
          </p15:clr>
        </p15:guide>
        <p15:guide id="2" pos="400" userDrawn="1">
          <p15:clr>
            <a:srgbClr val="A4A3A4"/>
          </p15:clr>
        </p15:guide>
        <p15:guide id="3" pos="7032"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jtps140" initials="dej"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2E"/>
    <a:srgbClr val="0000CC"/>
    <a:srgbClr val="006600"/>
    <a:srgbClr val="8D4307"/>
    <a:srgbClr val="00682F"/>
    <a:srgbClr val="007E39"/>
    <a:srgbClr val="3333CC"/>
    <a:srgbClr val="4BACC6"/>
    <a:srgbClr val="8064A2"/>
    <a:srgbClr val="5579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34" autoAdjust="0"/>
    <p:restoredTop sz="93807" autoAdjust="0"/>
  </p:normalViewPr>
  <p:slideViewPr>
    <p:cSldViewPr snapToGrid="0">
      <p:cViewPr varScale="1">
        <p:scale>
          <a:sx n="107" d="100"/>
          <a:sy n="107" d="100"/>
        </p:scale>
        <p:origin x="928" y="168"/>
      </p:cViewPr>
      <p:guideLst>
        <p:guide orient="horz" pos="1008"/>
        <p:guide pos="400"/>
        <p:guide pos="7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06"/>
    </p:cViewPr>
  </p:sorterViewPr>
  <p:notesViewPr>
    <p:cSldViewPr snapToGrid="0">
      <p:cViewPr varScale="1">
        <p:scale>
          <a:sx n="70" d="100"/>
          <a:sy n="70" d="100"/>
        </p:scale>
        <p:origin x="-2226" y="-1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State average</c:v>
          </c:tx>
          <c:spPr>
            <a:solidFill>
              <a:srgbClr val="006600"/>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2000" b="1" i="0" u="none" strike="noStrike" kern="1200" baseline="0">
                    <a:solidFill>
                      <a:schemeClr val="tx1">
                        <a:lumMod val="50000"/>
                        <a:lumOff val="50000"/>
                      </a:schemeClr>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Sheet1!$A$2:$A$4</c:f>
              <c:numCache>
                <c:formatCode>General</c:formatCode>
                <c:ptCount val="3"/>
                <c:pt idx="0">
                  <c:v>2018</c:v>
                </c:pt>
                <c:pt idx="1">
                  <c:v>2019</c:v>
                </c:pt>
                <c:pt idx="2">
                  <c:v>2020</c:v>
                </c:pt>
              </c:numCache>
            </c:numRef>
          </c:cat>
          <c:val>
            <c:numRef>
              <c:f>Sheet1!$B$2:$B$4</c:f>
              <c:numCache>
                <c:formatCode>General</c:formatCode>
                <c:ptCount val="3"/>
                <c:pt idx="0">
                  <c:v>60</c:v>
                </c:pt>
                <c:pt idx="1">
                  <c:v>62</c:v>
                </c:pt>
                <c:pt idx="2">
                  <c:v>63</c:v>
                </c:pt>
              </c:numCache>
            </c:numRef>
          </c:val>
          <c:extLst>
            <c:ext xmlns:c16="http://schemas.microsoft.com/office/drawing/2014/chart" uri="{C3380CC4-5D6E-409C-BE32-E72D297353CC}">
              <c16:uniqueId val="{00000000-6200-4AD8-AE9C-9965CCEA55A0}"/>
            </c:ext>
          </c:extLst>
        </c:ser>
        <c:ser>
          <c:idx val="1"/>
          <c:order val="1"/>
          <c:tx>
            <c:v>Agency</c:v>
          </c:tx>
          <c:spPr>
            <a:solidFill>
              <a:srgbClr val="0000CC"/>
            </a:solidFill>
            <a:ln>
              <a:noFill/>
            </a:ln>
            <a:effectLst/>
          </c:spPr>
          <c:invertIfNegative val="0"/>
          <c:dLbls>
            <c:numFmt formatCode="General" sourceLinked="0"/>
            <c:spPr>
              <a:noFill/>
              <a:ln>
                <a:noFill/>
              </a:ln>
              <a:effectLst/>
            </c:spPr>
            <c:txPr>
              <a:bodyPr rot="-5400000" spcFirstLastPara="1" vertOverflow="clip" horzOverflow="clip" vert="horz" wrap="square" lIns="38100" tIns="19050" rIns="38100" bIns="19050" anchor="ctr" anchorCtr="1">
                <a:spAutoFit/>
              </a:bodyPr>
              <a:lstStyle/>
              <a:p>
                <a:pPr>
                  <a:defRPr sz="2000" b="1" i="0" u="none" strike="noStrike" kern="1200" baseline="0">
                    <a:solidFill>
                      <a:schemeClr val="tx1">
                        <a:lumMod val="50000"/>
                        <a:lumOff val="50000"/>
                      </a:schemeClr>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Sheet1!$A$2:$A$4</c:f>
              <c:numCache>
                <c:formatCode>General</c:formatCode>
                <c:ptCount val="3"/>
                <c:pt idx="0">
                  <c:v>2018</c:v>
                </c:pt>
                <c:pt idx="1">
                  <c:v>2019</c:v>
                </c:pt>
                <c:pt idx="2">
                  <c:v>2020</c:v>
                </c:pt>
              </c:numCache>
            </c:numRef>
          </c:cat>
          <c:val>
            <c:numRef>
              <c:f>Sheet1!$C$2:$C$4</c:f>
              <c:numCache>
                <c:formatCode>General</c:formatCode>
                <c:ptCount val="3"/>
                <c:pt idx="0">
                  <c:v>68</c:v>
                </c:pt>
                <c:pt idx="1">
                  <c:v>72</c:v>
                </c:pt>
                <c:pt idx="2">
                  <c:v>73</c:v>
                </c:pt>
              </c:numCache>
            </c:numRef>
          </c:val>
          <c:extLst>
            <c:ext xmlns:c16="http://schemas.microsoft.com/office/drawing/2014/chart" uri="{C3380CC4-5D6E-409C-BE32-E72D297353CC}">
              <c16:uniqueId val="{00000001-6200-4AD8-AE9C-9965CCEA55A0}"/>
            </c:ext>
          </c:extLst>
        </c:ser>
        <c:ser>
          <c:idx val="2"/>
          <c:order val="2"/>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Sheet1!$A$2:$A$4</c:f>
              <c:numCache>
                <c:formatCode>General</c:formatCode>
                <c:ptCount val="3"/>
                <c:pt idx="0">
                  <c:v>2018</c:v>
                </c:pt>
                <c:pt idx="1">
                  <c:v>2019</c:v>
                </c:pt>
                <c:pt idx="2">
                  <c:v>2020</c:v>
                </c:pt>
              </c:numCache>
            </c:numRef>
          </c:cat>
          <c:val>
            <c:numRef>
              <c:f>Sheet1!$D$2:$D$4</c:f>
              <c:numCache>
                <c:formatCode>General</c:formatCode>
                <c:ptCount val="3"/>
              </c:numCache>
            </c:numRef>
          </c:val>
          <c:extLst>
            <c:ext xmlns:c16="http://schemas.microsoft.com/office/drawing/2014/chart" uri="{C3380CC4-5D6E-409C-BE32-E72D297353CC}">
              <c16:uniqueId val="{00000002-6200-4AD8-AE9C-9965CCEA55A0}"/>
            </c:ext>
          </c:extLst>
        </c:ser>
        <c:dLbls>
          <c:showLegendKey val="0"/>
          <c:showVal val="0"/>
          <c:showCatName val="0"/>
          <c:showSerName val="0"/>
          <c:showPercent val="0"/>
          <c:showBubbleSize val="0"/>
        </c:dLbls>
        <c:gapWidth val="444"/>
        <c:overlap val="-43"/>
        <c:axId val="465608544"/>
        <c:axId val="465609200"/>
      </c:barChart>
      <c:catAx>
        <c:axId val="4656085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cap="all" spc="120" normalizeH="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465609200"/>
        <c:crosses val="autoZero"/>
        <c:auto val="1"/>
        <c:lblAlgn val="ctr"/>
        <c:lblOffset val="100"/>
        <c:noMultiLvlLbl val="0"/>
      </c:catAx>
      <c:valAx>
        <c:axId val="465609200"/>
        <c:scaling>
          <c:orientation val="minMax"/>
        </c:scaling>
        <c:delete val="1"/>
        <c:axPos val="l"/>
        <c:numFmt formatCode="General" sourceLinked="1"/>
        <c:majorTickMark val="none"/>
        <c:minorTickMark val="none"/>
        <c:tickLblPos val="nextTo"/>
        <c:crossAx val="465608544"/>
        <c:crosses val="autoZero"/>
        <c:crossBetween val="between"/>
      </c:valAx>
      <c:spPr>
        <a:noFill/>
        <a:ln>
          <a:noFill/>
        </a:ln>
        <a:effectLst/>
      </c:spPr>
    </c:plotArea>
    <c:legend>
      <c:legendPos val="t"/>
      <c:legendEntry>
        <c:idx val="2"/>
        <c:delete val="1"/>
      </c:legendEntry>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State average</c:v>
          </c:tx>
          <c:spPr>
            <a:solidFill>
              <a:schemeClr val="accent2">
                <a:lumMod val="75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2000" b="1" i="0" u="none" strike="noStrike" kern="1200" baseline="0">
                    <a:solidFill>
                      <a:schemeClr val="tx1">
                        <a:lumMod val="50000"/>
                        <a:lumOff val="50000"/>
                      </a:schemeClr>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Sheet1!$A$2:$A$4</c:f>
              <c:numCache>
                <c:formatCode>General</c:formatCode>
                <c:ptCount val="3"/>
                <c:pt idx="0">
                  <c:v>2018</c:v>
                </c:pt>
                <c:pt idx="1">
                  <c:v>2019</c:v>
                </c:pt>
                <c:pt idx="2">
                  <c:v>2020</c:v>
                </c:pt>
              </c:numCache>
            </c:numRef>
          </c:cat>
          <c:val>
            <c:numRef>
              <c:f>Sheet1!$B$2:$B$4</c:f>
              <c:numCache>
                <c:formatCode>General</c:formatCode>
                <c:ptCount val="3"/>
                <c:pt idx="0">
                  <c:v>46</c:v>
                </c:pt>
                <c:pt idx="1">
                  <c:v>48</c:v>
                </c:pt>
                <c:pt idx="2">
                  <c:v>0</c:v>
                </c:pt>
              </c:numCache>
            </c:numRef>
          </c:val>
          <c:extLst>
            <c:ext xmlns:c16="http://schemas.microsoft.com/office/drawing/2014/chart" uri="{C3380CC4-5D6E-409C-BE32-E72D297353CC}">
              <c16:uniqueId val="{00000000-6200-4AD8-AE9C-9965CCEA55A0}"/>
            </c:ext>
          </c:extLst>
        </c:ser>
        <c:ser>
          <c:idx val="1"/>
          <c:order val="1"/>
          <c:tx>
            <c:v>Agency</c:v>
          </c:tx>
          <c:spPr>
            <a:solidFill>
              <a:srgbClr val="7030A0"/>
            </a:solidFill>
            <a:ln>
              <a:noFill/>
            </a:ln>
            <a:effectLst/>
          </c:spPr>
          <c:invertIfNegative val="0"/>
          <c:dLbls>
            <c:numFmt formatCode="General" sourceLinked="0"/>
            <c:spPr>
              <a:noFill/>
              <a:ln>
                <a:noFill/>
              </a:ln>
              <a:effectLst/>
            </c:spPr>
            <c:txPr>
              <a:bodyPr rot="-5400000" spcFirstLastPara="1" vertOverflow="clip" horzOverflow="clip" vert="horz" wrap="square" lIns="38100" tIns="19050" rIns="38100" bIns="19050" anchor="ctr" anchorCtr="1">
                <a:spAutoFit/>
              </a:bodyPr>
              <a:lstStyle/>
              <a:p>
                <a:pPr>
                  <a:defRPr sz="2000" b="1" i="0" u="none" strike="noStrike" kern="1200" baseline="0">
                    <a:solidFill>
                      <a:schemeClr val="tx1">
                        <a:lumMod val="50000"/>
                        <a:lumOff val="50000"/>
                      </a:schemeClr>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Sheet1!$A$2:$A$4</c:f>
              <c:numCache>
                <c:formatCode>General</c:formatCode>
                <c:ptCount val="3"/>
                <c:pt idx="0">
                  <c:v>2018</c:v>
                </c:pt>
                <c:pt idx="1">
                  <c:v>2019</c:v>
                </c:pt>
                <c:pt idx="2">
                  <c:v>2020</c:v>
                </c:pt>
              </c:numCache>
            </c:numRef>
          </c:cat>
          <c:val>
            <c:numRef>
              <c:f>Sheet1!$C$2:$C$4</c:f>
              <c:numCache>
                <c:formatCode>General</c:formatCode>
                <c:ptCount val="3"/>
                <c:pt idx="0">
                  <c:v>59</c:v>
                </c:pt>
                <c:pt idx="1">
                  <c:v>64</c:v>
                </c:pt>
                <c:pt idx="2">
                  <c:v>77</c:v>
                </c:pt>
              </c:numCache>
            </c:numRef>
          </c:val>
          <c:extLst>
            <c:ext xmlns:c16="http://schemas.microsoft.com/office/drawing/2014/chart" uri="{C3380CC4-5D6E-409C-BE32-E72D297353CC}">
              <c16:uniqueId val="{00000001-6200-4AD8-AE9C-9965CCEA55A0}"/>
            </c:ext>
          </c:extLst>
        </c:ser>
        <c:ser>
          <c:idx val="2"/>
          <c:order val="2"/>
          <c:spPr>
            <a:solidFill>
              <a:schemeClr val="accent6"/>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Sheet1!$A$2:$A$4</c:f>
              <c:numCache>
                <c:formatCode>General</c:formatCode>
                <c:ptCount val="3"/>
                <c:pt idx="0">
                  <c:v>2018</c:v>
                </c:pt>
                <c:pt idx="1">
                  <c:v>2019</c:v>
                </c:pt>
                <c:pt idx="2">
                  <c:v>2020</c:v>
                </c:pt>
              </c:numCache>
            </c:numRef>
          </c:cat>
          <c:val>
            <c:numRef>
              <c:f>Sheet1!$D$2:$D$4</c:f>
              <c:numCache>
                <c:formatCode>General</c:formatCode>
                <c:ptCount val="3"/>
              </c:numCache>
            </c:numRef>
          </c:val>
          <c:extLst>
            <c:ext xmlns:c16="http://schemas.microsoft.com/office/drawing/2014/chart" uri="{C3380CC4-5D6E-409C-BE32-E72D297353CC}">
              <c16:uniqueId val="{00000002-6200-4AD8-AE9C-9965CCEA55A0}"/>
            </c:ext>
          </c:extLst>
        </c:ser>
        <c:dLbls>
          <c:showLegendKey val="0"/>
          <c:showVal val="0"/>
          <c:showCatName val="0"/>
          <c:showSerName val="0"/>
          <c:showPercent val="0"/>
          <c:showBubbleSize val="0"/>
        </c:dLbls>
        <c:gapWidth val="444"/>
        <c:overlap val="-72"/>
        <c:axId val="465608544"/>
        <c:axId val="465609200"/>
      </c:barChart>
      <c:catAx>
        <c:axId val="4656085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465609200"/>
        <c:crosses val="autoZero"/>
        <c:auto val="1"/>
        <c:lblAlgn val="ctr"/>
        <c:lblOffset val="100"/>
        <c:noMultiLvlLbl val="0"/>
      </c:catAx>
      <c:valAx>
        <c:axId val="465609200"/>
        <c:scaling>
          <c:orientation val="minMax"/>
        </c:scaling>
        <c:delete val="1"/>
        <c:axPos val="l"/>
        <c:numFmt formatCode="General" sourceLinked="1"/>
        <c:majorTickMark val="none"/>
        <c:minorTickMark val="none"/>
        <c:tickLblPos val="nextTo"/>
        <c:crossAx val="465608544"/>
        <c:crosses val="autoZero"/>
        <c:crossBetween val="between"/>
      </c:valAx>
      <c:spPr>
        <a:noFill/>
        <a:ln>
          <a:noFill/>
        </a:ln>
        <a:effectLst/>
      </c:spPr>
    </c:plotArea>
    <c:legend>
      <c:legendPos val="t"/>
      <c:legendEntry>
        <c:idx val="0"/>
        <c:txPr>
          <a:bodyPr rot="0" spcFirstLastPara="1" vertOverflow="ellipsis" vert="horz" wrap="square" anchor="ctr" anchorCtr="1"/>
          <a:lstStyle/>
          <a:p>
            <a:pPr>
              <a:defRPr sz="2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legendEntry>
      <c:legendEntry>
        <c:idx val="1"/>
        <c:txPr>
          <a:bodyPr rot="0" spcFirstLastPara="1" vertOverflow="ellipsis" vert="horz" wrap="square" anchor="ctr" anchorCtr="1"/>
          <a:lstStyle/>
          <a:p>
            <a:pPr>
              <a:defRPr sz="2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legendEntry>
      <c:legendEntry>
        <c:idx val="2"/>
        <c:delete val="1"/>
      </c:legendEntry>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5138"/>
          </a:xfrm>
          <a:prstGeom prst="rect">
            <a:avLst/>
          </a:prstGeom>
        </p:spPr>
        <p:txBody>
          <a:bodyPr vert="horz" lIns="91427" tIns="45713" rIns="91427" bIns="45713"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5138"/>
          </a:xfrm>
          <a:prstGeom prst="rect">
            <a:avLst/>
          </a:prstGeom>
        </p:spPr>
        <p:txBody>
          <a:bodyPr vert="horz" lIns="91427" tIns="45713" rIns="91427" bIns="45713" rtlCol="0"/>
          <a:lstStyle>
            <a:lvl1pPr algn="r">
              <a:defRPr sz="1200"/>
            </a:lvl1pPr>
          </a:lstStyle>
          <a:p>
            <a:fld id="{F425FAB2-21C2-439D-B1FF-70D737B2596B}" type="datetimeFigureOut">
              <a:rPr lang="en-US" smtClean="0"/>
              <a:pPr/>
              <a:t>6/22/21</a:t>
            </a:fld>
            <a:endParaRPr lang="en-US" dirty="0"/>
          </a:p>
        </p:txBody>
      </p:sp>
      <p:sp>
        <p:nvSpPr>
          <p:cNvPr id="4" name="Footer Placeholder 3"/>
          <p:cNvSpPr>
            <a:spLocks noGrp="1"/>
          </p:cNvSpPr>
          <p:nvPr>
            <p:ph type="ftr" sz="quarter" idx="2"/>
          </p:nvPr>
        </p:nvSpPr>
        <p:spPr>
          <a:xfrm>
            <a:off x="0" y="8829675"/>
            <a:ext cx="3037840" cy="465138"/>
          </a:xfrm>
          <a:prstGeom prst="rect">
            <a:avLst/>
          </a:prstGeom>
        </p:spPr>
        <p:txBody>
          <a:bodyPr vert="horz" lIns="91427" tIns="45713" rIns="91427" bIns="45713"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675"/>
            <a:ext cx="3037840" cy="465138"/>
          </a:xfrm>
          <a:prstGeom prst="rect">
            <a:avLst/>
          </a:prstGeom>
        </p:spPr>
        <p:txBody>
          <a:bodyPr vert="horz" lIns="91427" tIns="45713" rIns="91427" bIns="45713" rtlCol="0" anchor="b"/>
          <a:lstStyle>
            <a:lvl1pPr algn="r">
              <a:defRPr sz="1200"/>
            </a:lvl1pPr>
          </a:lstStyle>
          <a:p>
            <a:fld id="{B8F1F607-4320-46F1-A576-375C385EF401}" type="slidenum">
              <a:rPr lang="en-US" smtClean="0"/>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27" tIns="45713" rIns="91427" bIns="45713"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1427" tIns="45713" rIns="91427" bIns="45713" rtlCol="0"/>
          <a:lstStyle>
            <a:lvl1pPr algn="r">
              <a:defRPr sz="1200"/>
            </a:lvl1pPr>
          </a:lstStyle>
          <a:p>
            <a:fld id="{35AB6CA0-AE49-4551-A151-66BF5FC6D555}" type="datetimeFigureOut">
              <a:rPr lang="en-US" smtClean="0"/>
              <a:pPr/>
              <a:t>6/22/21</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1427" tIns="45713" rIns="91427" bIns="45713" rtlCol="0" anchor="ctr"/>
          <a:lstStyle/>
          <a:p>
            <a:endParaRPr lang="en-US" dirty="0"/>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1427" tIns="45713" rIns="91427" bIns="4571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1427" tIns="45713" rIns="91427" bIns="45713"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1427" tIns="45713" rIns="91427" bIns="45713" rtlCol="0" anchor="b"/>
          <a:lstStyle>
            <a:lvl1pPr algn="r">
              <a:defRPr sz="1200"/>
            </a:lvl1pPr>
          </a:lstStyle>
          <a:p>
            <a:fld id="{01E280C0-BDF8-403E-A4DF-2D20AFB84D73}"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5"/>
          </p:nvPr>
        </p:nvSpPr>
        <p:spPr/>
        <p:txBody>
          <a:bodyPr/>
          <a:lstStyle/>
          <a:p>
            <a:fld id="{01E280C0-BDF8-403E-A4DF-2D20AFB84D73}" type="slidenum">
              <a:rPr lang="en-US" smtClean="0"/>
              <a:pPr/>
              <a:t>1</a:t>
            </a:fld>
            <a:endParaRPr lang="en-US" dirty="0"/>
          </a:p>
        </p:txBody>
      </p:sp>
    </p:spTree>
    <p:extLst>
      <p:ext uri="{BB962C8B-B14F-4D97-AF65-F5344CB8AC3E}">
        <p14:creationId xmlns:p14="http://schemas.microsoft.com/office/powerpoint/2010/main" val="913354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fontScale="92500" lnSpcReduction="10000"/>
          </a:bodyPr>
          <a:lstStyle/>
          <a:p>
            <a:r>
              <a:rPr lang="en-US" sz="1200" b="1" kern="1200" dirty="0">
                <a:solidFill>
                  <a:schemeClr val="tx1"/>
                </a:solidFill>
                <a:effectLst/>
                <a:latin typeface="+mn-lt"/>
                <a:ea typeface="+mn-ea"/>
                <a:cs typeface="+mn-cs"/>
              </a:rPr>
              <a:t>4 minutes –</a:t>
            </a:r>
            <a:r>
              <a:rPr lang="en-US" sz="1200" b="1" kern="1200" baseline="0" dirty="0">
                <a:solidFill>
                  <a:schemeClr val="tx1"/>
                </a:solidFill>
                <a:effectLst/>
                <a:latin typeface="+mn-lt"/>
                <a:ea typeface="+mn-ea"/>
                <a:cs typeface="+mn-cs"/>
              </a:rPr>
              <a:t> Morgan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decided to hold two series of focus groups – one with leaders nominated for a Leadership Award and a second with employees of those leaders.  In total, 43 employee participated.</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By engaging with employees, we were able to identify the vital behaviors that lead to engaged employees at Revenue (not just any organization, we wanted to know what behaviors mattered here).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 want to give you an abbreviated version of that focus group and because there are so many of us here today, we are going to use chat. I am going to read the question out loud,</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 am going to place a question in the chat and then give you just a minute to respond. Grammar doesn’t count. Just give me a sentence or two:</a:t>
            </a:r>
          </a:p>
          <a:p>
            <a:pPr lvl="1"/>
            <a:r>
              <a:rPr lang="en-US" sz="1200" b="1" kern="1200" dirty="0">
                <a:solidFill>
                  <a:schemeClr val="tx1"/>
                </a:solidFill>
                <a:effectLst/>
                <a:latin typeface="+mn-lt"/>
                <a:ea typeface="+mn-ea"/>
                <a:cs typeface="+mn-cs"/>
              </a:rPr>
              <a:t>Chat: </a:t>
            </a:r>
            <a:r>
              <a:rPr lang="en-US" sz="1200" kern="1200" dirty="0">
                <a:solidFill>
                  <a:schemeClr val="tx1"/>
                </a:solidFill>
                <a:effectLst/>
                <a:latin typeface="+mn-lt"/>
                <a:ea typeface="+mn-ea"/>
                <a:cs typeface="+mn-cs"/>
              </a:rPr>
              <a:t>“What about your leader’s style makes you want to come to work?</a:t>
            </a:r>
          </a:p>
          <a:p>
            <a:pPr lvl="1"/>
            <a:r>
              <a:rPr lang="en-US" sz="1200" b="1" kern="1200" dirty="0">
                <a:solidFill>
                  <a:schemeClr val="tx1"/>
                </a:solidFill>
                <a:effectLst/>
                <a:latin typeface="+mn-lt"/>
                <a:ea typeface="+mn-ea"/>
                <a:cs typeface="+mn-cs"/>
              </a:rPr>
              <a:t>Chat:</a:t>
            </a:r>
            <a:r>
              <a:rPr lang="en-US" sz="1200" b="1"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“What does your leader do to create an engaging experience for you?</a:t>
            </a:r>
          </a:p>
          <a:p>
            <a:pPr lvl="1"/>
            <a:r>
              <a:rPr lang="en-US" sz="1200" b="1" kern="1200" dirty="0">
                <a:solidFill>
                  <a:schemeClr val="tx1"/>
                </a:solidFill>
                <a:effectLst/>
                <a:latin typeface="+mn-lt"/>
                <a:ea typeface="+mn-ea"/>
                <a:cs typeface="+mn-cs"/>
              </a:rPr>
              <a:t>Chat: </a:t>
            </a:r>
            <a:r>
              <a:rPr lang="en-US" sz="1200" kern="1200" dirty="0">
                <a:solidFill>
                  <a:schemeClr val="tx1"/>
                </a:solidFill>
                <a:effectLst/>
                <a:latin typeface="+mn-lt"/>
                <a:ea typeface="+mn-ea"/>
                <a:cs typeface="+mn-cs"/>
              </a:rPr>
              <a:t>“How does your leader show that they value and care about you?</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Thank you, we thought it would be fun to put your responses into a word cloud and send that to you so you could see what stood out in terms of response for this group of people here today.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collected and categorized all of the responses and comments we heard</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from our employees.</a:t>
            </a:r>
            <a:r>
              <a:rPr lang="en-US" sz="1200" kern="1200" baseline="0" dirty="0">
                <a:solidFill>
                  <a:schemeClr val="tx1"/>
                </a:solidFill>
                <a:effectLst/>
                <a:latin typeface="+mn-lt"/>
                <a:ea typeface="+mn-ea"/>
                <a:cs typeface="+mn-cs"/>
              </a:rPr>
              <a:t> We</a:t>
            </a:r>
            <a:r>
              <a:rPr lang="en-US" sz="1200" kern="1200" dirty="0">
                <a:solidFill>
                  <a:schemeClr val="tx1"/>
                </a:solidFill>
                <a:effectLst/>
                <a:latin typeface="+mn-lt"/>
                <a:ea typeface="+mn-ea"/>
                <a:cs typeface="+mn-cs"/>
              </a:rPr>
              <a:t> spent time reviewing them, theming them, and placed them into a pivot</a:t>
            </a:r>
            <a:r>
              <a:rPr lang="en-US" sz="1200" kern="1200" baseline="0" dirty="0">
                <a:solidFill>
                  <a:schemeClr val="tx1"/>
                </a:solidFill>
                <a:effectLst/>
                <a:latin typeface="+mn-lt"/>
                <a:ea typeface="+mn-ea"/>
                <a:cs typeface="+mn-cs"/>
              </a:rPr>
              <a:t> table within Excel so we could see common themes. </a:t>
            </a:r>
            <a:r>
              <a:rPr lang="en-US" sz="1200" kern="1200" baseline="0">
                <a:solidFill>
                  <a:schemeClr val="tx1"/>
                </a:solidFill>
                <a:effectLst/>
                <a:latin typeface="+mn-lt"/>
                <a:ea typeface="+mn-ea"/>
                <a:cs typeface="+mn-cs"/>
              </a:rPr>
              <a:t>H</a:t>
            </a:r>
            <a:r>
              <a:rPr lang="en-US" sz="1200" kern="1200">
                <a:solidFill>
                  <a:schemeClr val="tx1"/>
                </a:solidFill>
                <a:effectLst/>
                <a:latin typeface="+mn-lt"/>
                <a:ea typeface="+mn-ea"/>
                <a:cs typeface="+mn-cs"/>
              </a:rPr>
              <a:t>ere </a:t>
            </a:r>
            <a:r>
              <a:rPr lang="en-US" sz="1200" kern="1200" dirty="0">
                <a:solidFill>
                  <a:schemeClr val="tx1"/>
                </a:solidFill>
                <a:effectLst/>
                <a:latin typeface="+mn-lt"/>
                <a:ea typeface="+mn-ea"/>
                <a:cs typeface="+mn-cs"/>
              </a:rPr>
              <a:t>is what the data told us.</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01E280C0-BDF8-403E-A4DF-2D20AFB84D73}" type="slidenum">
              <a:rPr lang="en-US" smtClean="0"/>
              <a:pPr/>
              <a:t>12</a:t>
            </a:fld>
            <a:endParaRPr lang="en-US" dirty="0"/>
          </a:p>
        </p:txBody>
      </p:sp>
    </p:spTree>
    <p:extLst>
      <p:ext uri="{BB962C8B-B14F-4D97-AF65-F5344CB8AC3E}">
        <p14:creationId xmlns:p14="http://schemas.microsoft.com/office/powerpoint/2010/main" val="1816767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b="1" baseline="0" dirty="0"/>
              <a:t>1 Minute -Morgan</a:t>
            </a:r>
          </a:p>
          <a:p>
            <a:r>
              <a:rPr lang="en-US" dirty="0"/>
              <a:t>There was one behavior that stood out</a:t>
            </a:r>
            <a:r>
              <a:rPr lang="en-US" baseline="0" dirty="0"/>
              <a:t> – head and shoulders above the rest. And it’s this. . . </a:t>
            </a:r>
          </a:p>
          <a:p>
            <a:endParaRPr lang="en-US" baseline="0" dirty="0"/>
          </a:p>
          <a:p>
            <a:r>
              <a:rPr lang="en-US" b="0" dirty="0"/>
              <a:t>Get to know your employees as individuals and build trusting relationships</a:t>
            </a:r>
          </a:p>
          <a:p>
            <a:endParaRPr lang="en-US" dirty="0"/>
          </a:p>
          <a:p>
            <a:r>
              <a:rPr lang="en-US" dirty="0"/>
              <a:t>This theme</a:t>
            </a:r>
            <a:r>
              <a:rPr lang="en-US" baseline="0" dirty="0"/>
              <a:t> was brought up 50% more than the next common theme. </a:t>
            </a:r>
          </a:p>
          <a:p>
            <a:endParaRPr lang="en-US" baseline="0" dirty="0"/>
          </a:p>
          <a:p>
            <a:r>
              <a:rPr lang="en-US" baseline="0" dirty="0"/>
              <a:t>Our employees want us to get to know them as individuals – to know their strengths, their goals, where they want to grow, and understand them as whole people (not just employees of DOR).</a:t>
            </a:r>
          </a:p>
          <a:p>
            <a:pPr marL="171450" indent="-171450">
              <a:buFont typeface="Arial" panose="020B0604020202020204" pitchFamily="34" charset="0"/>
              <a:buChar char="•"/>
            </a:pPr>
            <a:r>
              <a:rPr lang="en-US" baseline="0" dirty="0"/>
              <a:t>Give them individual time, like one on one meetings</a:t>
            </a:r>
          </a:p>
          <a:p>
            <a:pPr marL="171450" indent="-171450">
              <a:buFont typeface="Arial" panose="020B0604020202020204" pitchFamily="34" charset="0"/>
              <a:buChar char="•"/>
            </a:pPr>
            <a:r>
              <a:rPr lang="en-US" baseline="0" dirty="0"/>
              <a:t>Focus on employee when talking with them</a:t>
            </a:r>
          </a:p>
          <a:p>
            <a:pPr marL="171450" indent="-171450">
              <a:buFont typeface="Arial" panose="020B0604020202020204" pitchFamily="34" charset="0"/>
              <a:buChar char="•"/>
            </a:pPr>
            <a:r>
              <a:rPr lang="en-US" baseline="0" dirty="0"/>
              <a:t>Take time to get to know their strengths and goals</a:t>
            </a:r>
          </a:p>
          <a:p>
            <a:pPr marL="171450" indent="-171450">
              <a:buFont typeface="Arial" panose="020B0604020202020204" pitchFamily="34" charset="0"/>
              <a:buChar char="•"/>
            </a:pPr>
            <a:r>
              <a:rPr lang="en-US" baseline="0" dirty="0"/>
              <a:t>Delegate responsibilities </a:t>
            </a:r>
          </a:p>
          <a:p>
            <a:pPr marL="171450" indent="-171450">
              <a:buFont typeface="Arial" panose="020B0604020202020204" pitchFamily="34" charset="0"/>
              <a:buChar char="•"/>
            </a:pPr>
            <a:r>
              <a:rPr lang="en-US" baseline="0" dirty="0"/>
              <a:t>Create a safe environment, be approachable, be humble</a:t>
            </a:r>
          </a:p>
          <a:p>
            <a:pPr marL="0" indent="0">
              <a:buFont typeface="Arial" panose="020B0604020202020204" pitchFamily="34" charset="0"/>
              <a:buNone/>
            </a:pPr>
            <a:endParaRPr lang="en-US" baseline="0" dirty="0"/>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endParaRPr lang="en-US" baseline="0" dirty="0"/>
          </a:p>
          <a:p>
            <a:endParaRPr lang="en-US" dirty="0"/>
          </a:p>
        </p:txBody>
      </p:sp>
      <p:sp>
        <p:nvSpPr>
          <p:cNvPr id="4" name="Slide Number Placeholder 3"/>
          <p:cNvSpPr>
            <a:spLocks noGrp="1"/>
          </p:cNvSpPr>
          <p:nvPr>
            <p:ph type="sldNum" sz="quarter" idx="5"/>
          </p:nvPr>
        </p:nvSpPr>
        <p:spPr/>
        <p:txBody>
          <a:bodyPr/>
          <a:lstStyle/>
          <a:p>
            <a:fld id="{01E280C0-BDF8-403E-A4DF-2D20AFB84D73}" type="slidenum">
              <a:rPr lang="en-US" smtClean="0"/>
              <a:pPr/>
              <a:t>13</a:t>
            </a:fld>
            <a:endParaRPr lang="en-US" dirty="0"/>
          </a:p>
        </p:txBody>
      </p:sp>
    </p:spTree>
    <p:extLst>
      <p:ext uri="{BB962C8B-B14F-4D97-AF65-F5344CB8AC3E}">
        <p14:creationId xmlns:p14="http://schemas.microsoft.com/office/powerpoint/2010/main" val="2274724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b="1" dirty="0"/>
              <a:t>1 Minute - Morgan</a:t>
            </a:r>
          </a:p>
          <a:p>
            <a:r>
              <a:rPr lang="en-US" b="0" dirty="0"/>
              <a:t>#2 - Give honest feedback to help them achieve their goals.</a:t>
            </a:r>
          </a:p>
          <a:p>
            <a:endParaRPr lang="en-US" dirty="0"/>
          </a:p>
          <a:p>
            <a:r>
              <a:rPr lang="en-US" dirty="0"/>
              <a:t>This</a:t>
            </a:r>
            <a:r>
              <a:rPr lang="en-US" baseline="0" dirty="0"/>
              <a:t> was the second most common theme. </a:t>
            </a:r>
          </a:p>
          <a:p>
            <a:endParaRPr lang="en-US" baseline="0" dirty="0"/>
          </a:p>
          <a:p>
            <a:r>
              <a:rPr lang="en-US" baseline="0" dirty="0"/>
              <a:t>Our employees want to hear our feedback that helps them improve – both positive and negative. </a:t>
            </a:r>
          </a:p>
          <a:p>
            <a:endParaRPr lang="en-US" baseline="0" dirty="0"/>
          </a:p>
          <a:p>
            <a:r>
              <a:rPr lang="en-US" baseline="0" dirty="0"/>
              <a:t>Giving another person constructive criticism is the highest form of respect for that individual. It’s easy to recognize an opportunity for constructive feedback and simply ignore it. </a:t>
            </a:r>
          </a:p>
          <a:p>
            <a:r>
              <a:rPr lang="en-US" baseline="0" dirty="0"/>
              <a:t>It takes courage for leaders to share honest feedback. </a:t>
            </a:r>
          </a:p>
          <a:p>
            <a:endParaRPr lang="en-US" baseline="0" dirty="0"/>
          </a:p>
          <a:p>
            <a:r>
              <a:rPr lang="en-US" baseline="0" dirty="0"/>
              <a:t>You’ll notice that this behavior is secondary to the first one . . . You can’t give honest feedback (or it won’t be taken the right way) if you don’t first have a trusting relationship. </a:t>
            </a:r>
          </a:p>
          <a:p>
            <a:endParaRPr lang="en-US" baseline="0" dirty="0"/>
          </a:p>
          <a:p>
            <a:endParaRPr lang="en-US" dirty="0"/>
          </a:p>
        </p:txBody>
      </p:sp>
      <p:sp>
        <p:nvSpPr>
          <p:cNvPr id="4" name="Slide Number Placeholder 3"/>
          <p:cNvSpPr>
            <a:spLocks noGrp="1"/>
          </p:cNvSpPr>
          <p:nvPr>
            <p:ph type="sldNum" sz="quarter" idx="5"/>
          </p:nvPr>
        </p:nvSpPr>
        <p:spPr/>
        <p:txBody>
          <a:bodyPr/>
          <a:lstStyle/>
          <a:p>
            <a:fld id="{01E280C0-BDF8-403E-A4DF-2D20AFB84D73}" type="slidenum">
              <a:rPr lang="en-US" smtClean="0"/>
              <a:pPr/>
              <a:t>14</a:t>
            </a:fld>
            <a:endParaRPr lang="en-US" dirty="0"/>
          </a:p>
        </p:txBody>
      </p:sp>
    </p:spTree>
    <p:extLst>
      <p:ext uri="{BB962C8B-B14F-4D97-AF65-F5344CB8AC3E}">
        <p14:creationId xmlns:p14="http://schemas.microsoft.com/office/powerpoint/2010/main" val="454558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b="1" dirty="0"/>
              <a:t>1</a:t>
            </a:r>
            <a:r>
              <a:rPr lang="en-US" b="1" baseline="0" dirty="0"/>
              <a:t> Minute - Morgan</a:t>
            </a:r>
            <a:endParaRPr lang="en-US" b="1" dirty="0"/>
          </a:p>
          <a:p>
            <a:r>
              <a:rPr lang="en-US" b="0" dirty="0"/>
              <a:t>#3 - Listen and welcome their perspectives…</a:t>
            </a:r>
          </a:p>
          <a:p>
            <a:endParaRPr lang="en-US" dirty="0"/>
          </a:p>
          <a:p>
            <a:endParaRPr lang="en-US" dirty="0"/>
          </a:p>
          <a:p>
            <a:r>
              <a:rPr lang="en-US" dirty="0"/>
              <a:t>We</a:t>
            </a:r>
            <a:r>
              <a:rPr lang="en-US" baseline="0" dirty="0"/>
              <a:t> heard that staff want us to listen like they are they only one in the room. We need to turn away from the computer, ignore our cell phones and give them our full attention. </a:t>
            </a:r>
          </a:p>
          <a:p>
            <a:endParaRPr lang="en-US" baseline="0" dirty="0"/>
          </a:p>
          <a:p>
            <a:r>
              <a:rPr lang="en-US" baseline="0" dirty="0"/>
              <a:t>Welcoming their perspectives also means putting aside my own biases and perspectives and truly listening to understand the other person. </a:t>
            </a:r>
          </a:p>
          <a:p>
            <a:endParaRPr lang="en-US" baseline="0" dirty="0"/>
          </a:p>
          <a:p>
            <a:r>
              <a:rPr lang="en-US" baseline="0" dirty="0"/>
              <a:t>Welcome diverse perspectives, listen to concerns, make it ok to ask questions. Value your employee’s input.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1E280C0-BDF8-403E-A4DF-2D20AFB84D73}" type="slidenum">
              <a:rPr lang="en-US" smtClean="0"/>
              <a:pPr/>
              <a:t>15</a:t>
            </a:fld>
            <a:endParaRPr lang="en-US" dirty="0"/>
          </a:p>
        </p:txBody>
      </p:sp>
    </p:spTree>
    <p:extLst>
      <p:ext uri="{BB962C8B-B14F-4D97-AF65-F5344CB8AC3E}">
        <p14:creationId xmlns:p14="http://schemas.microsoft.com/office/powerpoint/2010/main" val="282136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b="1" dirty="0"/>
              <a:t>1 Minute - Morgan</a:t>
            </a:r>
          </a:p>
          <a:p>
            <a:r>
              <a:rPr lang="en-US" b="0" dirty="0"/>
              <a:t>#4 - Recognize them often</a:t>
            </a:r>
          </a:p>
          <a:p>
            <a:endParaRPr lang="en-US" dirty="0"/>
          </a:p>
          <a:p>
            <a:r>
              <a:rPr lang="en-US" baseline="0" dirty="0"/>
              <a:t>Employees are craving day-to-day recognition from their supervisors. Help them see the small victories in their work. </a:t>
            </a:r>
          </a:p>
          <a:p>
            <a:endParaRPr lang="en-US" baseline="0" dirty="0"/>
          </a:p>
          <a:p>
            <a:r>
              <a:rPr lang="en-US" baseline="0" dirty="0"/>
              <a:t>Frequent recognition for a job well done – or for employees living out our agency’s values. </a:t>
            </a:r>
          </a:p>
          <a:p>
            <a:endParaRPr lang="en-US" baseline="0" dirty="0"/>
          </a:p>
          <a:p>
            <a:endParaRPr lang="en-US" dirty="0"/>
          </a:p>
          <a:p>
            <a:endParaRPr lang="en-US" dirty="0"/>
          </a:p>
        </p:txBody>
      </p:sp>
      <p:sp>
        <p:nvSpPr>
          <p:cNvPr id="4" name="Slide Number Placeholder 3"/>
          <p:cNvSpPr>
            <a:spLocks noGrp="1"/>
          </p:cNvSpPr>
          <p:nvPr>
            <p:ph type="sldNum" sz="quarter" idx="5"/>
          </p:nvPr>
        </p:nvSpPr>
        <p:spPr/>
        <p:txBody>
          <a:bodyPr/>
          <a:lstStyle/>
          <a:p>
            <a:fld id="{01E280C0-BDF8-403E-A4DF-2D20AFB84D73}" type="slidenum">
              <a:rPr lang="en-US" smtClean="0"/>
              <a:pPr/>
              <a:t>16</a:t>
            </a:fld>
            <a:endParaRPr lang="en-US" dirty="0"/>
          </a:p>
        </p:txBody>
      </p:sp>
    </p:spTree>
    <p:extLst>
      <p:ext uri="{BB962C8B-B14F-4D97-AF65-F5344CB8AC3E}">
        <p14:creationId xmlns:p14="http://schemas.microsoft.com/office/powerpoint/2010/main" val="4286170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b="1" dirty="0"/>
              <a:t>1</a:t>
            </a:r>
            <a:r>
              <a:rPr lang="en-US" b="1" baseline="0" dirty="0"/>
              <a:t> Minute - Morgan</a:t>
            </a:r>
            <a:endParaRPr lang="en-US" b="1" dirty="0"/>
          </a:p>
          <a:p>
            <a:r>
              <a:rPr lang="en-US" b="0" dirty="0"/>
              <a:t>#5 - Collaborate with them to solve problems</a:t>
            </a:r>
          </a:p>
          <a:p>
            <a:endParaRPr lang="en-US" dirty="0"/>
          </a:p>
          <a:p>
            <a:endParaRPr lang="en-US" baseline="0" dirty="0"/>
          </a:p>
          <a:p>
            <a:r>
              <a:rPr lang="en-US" baseline="0" dirty="0"/>
              <a:t>Involve your employees in decision making. Ask them for their input and perspectives. </a:t>
            </a:r>
          </a:p>
          <a:p>
            <a:endParaRPr lang="en-US" baseline="0" dirty="0"/>
          </a:p>
          <a:p>
            <a:r>
              <a:rPr lang="en-US" baseline="0" dirty="0"/>
              <a:t>Our staff know the work better than we do. Let’s collaborate with them. </a:t>
            </a:r>
          </a:p>
          <a:p>
            <a:endParaRPr lang="en-US" baseline="0" dirty="0"/>
          </a:p>
          <a:p>
            <a:r>
              <a:rPr lang="en-US" baseline="0" dirty="0"/>
              <a:t>This is a lean culture – one that empowers staff to fix what bugs them. </a:t>
            </a:r>
            <a:endParaRPr lang="en-US" dirty="0"/>
          </a:p>
        </p:txBody>
      </p:sp>
      <p:sp>
        <p:nvSpPr>
          <p:cNvPr id="4" name="Slide Number Placeholder 3"/>
          <p:cNvSpPr>
            <a:spLocks noGrp="1"/>
          </p:cNvSpPr>
          <p:nvPr>
            <p:ph type="sldNum" sz="quarter" idx="5"/>
          </p:nvPr>
        </p:nvSpPr>
        <p:spPr/>
        <p:txBody>
          <a:bodyPr/>
          <a:lstStyle/>
          <a:p>
            <a:fld id="{01E280C0-BDF8-403E-A4DF-2D20AFB84D73}" type="slidenum">
              <a:rPr lang="en-US" smtClean="0"/>
              <a:pPr/>
              <a:t>17</a:t>
            </a:fld>
            <a:endParaRPr lang="en-US" dirty="0"/>
          </a:p>
        </p:txBody>
      </p:sp>
    </p:spTree>
    <p:extLst>
      <p:ext uri="{BB962C8B-B14F-4D97-AF65-F5344CB8AC3E}">
        <p14:creationId xmlns:p14="http://schemas.microsoft.com/office/powerpoint/2010/main" val="18177708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5 Minutes - Janet</a:t>
            </a:r>
          </a:p>
          <a:p>
            <a:r>
              <a:rPr lang="en-US" sz="1200" kern="1200" dirty="0">
                <a:solidFill>
                  <a:schemeClr val="tx1"/>
                </a:solidFill>
                <a:effectLst/>
                <a:latin typeface="+mn-lt"/>
                <a:ea typeface="+mn-ea"/>
                <a:cs typeface="+mn-cs"/>
              </a:rPr>
              <a:t>What’s in</a:t>
            </a:r>
            <a:r>
              <a:rPr lang="en-US" sz="1200" kern="1200" baseline="0" dirty="0">
                <a:solidFill>
                  <a:schemeClr val="tx1"/>
                </a:solidFill>
                <a:effectLst/>
                <a:latin typeface="+mn-lt"/>
                <a:ea typeface="+mn-ea"/>
                <a:cs typeface="+mn-cs"/>
              </a:rPr>
              <a:t> it for you to have </a:t>
            </a:r>
            <a:r>
              <a:rPr lang="en-US" sz="1200" kern="1200" dirty="0">
                <a:solidFill>
                  <a:schemeClr val="tx1"/>
                </a:solidFill>
                <a:effectLst/>
                <a:latin typeface="+mn-lt"/>
                <a:ea typeface="+mn-ea"/>
                <a:cs typeface="+mn-cs"/>
              </a:rPr>
              <a:t>engaged employees? </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Chat: </a:t>
            </a:r>
            <a:r>
              <a:rPr lang="en-US" sz="1200" kern="1200" dirty="0">
                <a:solidFill>
                  <a:schemeClr val="tx1"/>
                </a:solidFill>
                <a:effectLst/>
                <a:latin typeface="+mn-lt"/>
                <a:ea typeface="+mn-ea"/>
                <a:cs typeface="+mn-cs"/>
              </a:rPr>
              <a:t>What are the benefits of working with engaged employees?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We asked our leaders this questions and this are some of the things they identified </a:t>
            </a:r>
            <a:r>
              <a:rPr lang="en-US" sz="1200" i="1" kern="1200" dirty="0">
                <a:solidFill>
                  <a:schemeClr val="tx1"/>
                </a:solidFill>
                <a:effectLst/>
                <a:latin typeface="+mn-lt"/>
                <a:ea typeface="+mn-ea"/>
                <a:cs typeface="+mn-cs"/>
              </a:rPr>
              <a:t>(call out any that are unique)</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1E280C0-BDF8-403E-A4DF-2D20AFB84D73}" type="slidenum">
              <a:rPr lang="en-US" smtClean="0"/>
              <a:pPr/>
              <a:t>18</a:t>
            </a:fld>
            <a:endParaRPr lang="en-US" dirty="0"/>
          </a:p>
        </p:txBody>
      </p:sp>
    </p:spTree>
    <p:extLst>
      <p:ext uri="{BB962C8B-B14F-4D97-AF65-F5344CB8AC3E}">
        <p14:creationId xmlns:p14="http://schemas.microsoft.com/office/powerpoint/2010/main" val="1095298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Janet</a:t>
            </a:r>
          </a:p>
          <a:p>
            <a:r>
              <a:rPr lang="en-US" sz="1200" kern="1200" dirty="0">
                <a:solidFill>
                  <a:schemeClr val="tx1"/>
                </a:solidFill>
                <a:effectLst/>
                <a:latin typeface="+mn-lt"/>
                <a:ea typeface="+mn-ea"/>
                <a:cs typeface="+mn-cs"/>
              </a:rPr>
              <a:t>It is important</a:t>
            </a:r>
            <a:r>
              <a:rPr lang="en-US" sz="1200" kern="1200" baseline="0" dirty="0">
                <a:solidFill>
                  <a:schemeClr val="tx1"/>
                </a:solidFill>
                <a:effectLst/>
                <a:latin typeface="+mn-lt"/>
                <a:ea typeface="+mn-ea"/>
                <a:cs typeface="+mn-cs"/>
              </a:rPr>
              <a:t> that we share these vital behaviors, and continue to remind leaders of the importance of investing time in employee engagement. It’s not (in addition to the work); it is part of our work!</a:t>
            </a:r>
            <a:endParaRPr lang="en-US" sz="1200" kern="1200" dirty="0">
              <a:solidFill>
                <a:schemeClr val="tx1"/>
              </a:solidFill>
              <a:effectLst/>
              <a:latin typeface="+mn-lt"/>
              <a:ea typeface="+mn-ea"/>
              <a:cs typeface="+mn-cs"/>
            </a:endParaRPr>
          </a:p>
          <a:p>
            <a:pPr marL="228600" indent="-228600">
              <a:buAutoNum type="arabicPeriod"/>
            </a:pPr>
            <a:r>
              <a:rPr lang="en-US" sz="1200" kern="1200" dirty="0">
                <a:solidFill>
                  <a:schemeClr val="tx1"/>
                </a:solidFill>
                <a:effectLst/>
                <a:latin typeface="+mn-lt"/>
                <a:ea typeface="+mn-ea"/>
                <a:cs typeface="+mn-cs"/>
              </a:rPr>
              <a:t>Documented</a:t>
            </a:r>
            <a:r>
              <a:rPr lang="en-US" sz="1200" kern="1200" baseline="0" dirty="0">
                <a:solidFill>
                  <a:schemeClr val="tx1"/>
                </a:solidFill>
                <a:effectLst/>
                <a:latin typeface="+mn-lt"/>
                <a:ea typeface="+mn-ea"/>
                <a:cs typeface="+mn-cs"/>
              </a:rPr>
              <a:t> and shared the results of our research with Revenue managers and supervisors at the 2019 Leadership Summit. This rack card was given to everyone as a visual reminder.</a:t>
            </a:r>
            <a:endParaRPr lang="en-US" sz="1200" kern="1200" dirty="0">
              <a:solidFill>
                <a:schemeClr val="tx1"/>
              </a:solidFill>
              <a:effectLst/>
              <a:latin typeface="+mn-lt"/>
              <a:ea typeface="+mn-ea"/>
              <a:cs typeface="+mn-cs"/>
            </a:endParaRPr>
          </a:p>
          <a:p>
            <a:pPr marL="228600" indent="-228600">
              <a:buAutoNum type="arabicPeriod"/>
            </a:pPr>
            <a:r>
              <a:rPr lang="en-US" sz="1200" kern="1200" dirty="0">
                <a:solidFill>
                  <a:schemeClr val="tx1"/>
                </a:solidFill>
                <a:effectLst/>
                <a:latin typeface="+mn-lt"/>
                <a:ea typeface="+mn-ea"/>
                <a:cs typeface="+mn-cs"/>
              </a:rPr>
              <a:t>Included “Engaged Employees” in the foundational elements</a:t>
            </a:r>
            <a:r>
              <a:rPr lang="en-US" sz="1200" kern="1200" baseline="0" dirty="0">
                <a:solidFill>
                  <a:schemeClr val="tx1"/>
                </a:solidFill>
                <a:effectLst/>
                <a:latin typeface="+mn-lt"/>
                <a:ea typeface="+mn-ea"/>
                <a:cs typeface="+mn-cs"/>
              </a:rPr>
              <a:t> of our strategic pyramid. This visual is part of agency culture, on our internet site and visible in our offices. </a:t>
            </a:r>
          </a:p>
          <a:p>
            <a:pPr marL="228600" indent="-228600">
              <a:buAutoNum type="arabicPeriod"/>
            </a:pPr>
            <a:r>
              <a:rPr lang="en-US" sz="1200" kern="1200" baseline="0" dirty="0">
                <a:solidFill>
                  <a:schemeClr val="tx1"/>
                </a:solidFill>
                <a:effectLst/>
                <a:latin typeface="+mn-lt"/>
                <a:ea typeface="+mn-ea"/>
                <a:cs typeface="+mn-cs"/>
              </a:rPr>
              <a:t>Engaging behaviors are shared and part of our Lean Leadership and new supervisor performance</a:t>
            </a:r>
            <a:r>
              <a:rPr lang="en-US" sz="1200" kern="1200" dirty="0">
                <a:solidFill>
                  <a:schemeClr val="tx1"/>
                </a:solidFill>
                <a:effectLst/>
                <a:latin typeface="+mn-lt"/>
                <a:ea typeface="+mn-ea"/>
                <a:cs typeface="+mn-cs"/>
              </a:rPr>
              <a:t> management training.  They are all elements of providing effective engagement with our employees during the building of our expectation for performance throughout the year.  Providing regular feedback and engaging with the employee to help them reach the goals of the agency is vitally important to engagement, which includes recognizing good performance often.</a:t>
            </a:r>
          </a:p>
          <a:p>
            <a:pPr marL="0" indent="0">
              <a:buNone/>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E280C0-BDF8-403E-A4DF-2D20AFB84D73}" type="slidenum">
              <a:rPr lang="en-US" smtClean="0"/>
              <a:pPr/>
              <a:t>19</a:t>
            </a:fld>
            <a:endParaRPr lang="en-US" dirty="0"/>
          </a:p>
        </p:txBody>
      </p:sp>
    </p:spTree>
    <p:extLst>
      <p:ext uri="{BB962C8B-B14F-4D97-AF65-F5344CB8AC3E}">
        <p14:creationId xmlns:p14="http://schemas.microsoft.com/office/powerpoint/2010/main" val="1214236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b="1" dirty="0"/>
              <a:t>Janet</a:t>
            </a:r>
          </a:p>
          <a:p>
            <a:r>
              <a:rPr lang="en-US" b="0" dirty="0"/>
              <a:t>Let’s look at this</a:t>
            </a:r>
            <a:r>
              <a:rPr lang="en-US" b="0" baseline="0" dirty="0"/>
              <a:t> measurement which reflects how well we are “</a:t>
            </a:r>
            <a:r>
              <a:rPr lang="en-US" b="1" baseline="0" dirty="0"/>
              <a:t>Listening and Welcoming Perspectives</a:t>
            </a:r>
            <a:r>
              <a:rPr lang="en-US" b="0" baseline="0" dirty="0"/>
              <a:t>.” This is pulled from our annual Employee Engagement Survey. </a:t>
            </a:r>
          </a:p>
          <a:p>
            <a:endParaRPr lang="en-US" b="0" baseline="0" dirty="0"/>
          </a:p>
          <a:p>
            <a:r>
              <a:rPr lang="en-US" b="0" baseline="0" dirty="0"/>
              <a:t>Because t</a:t>
            </a:r>
            <a:r>
              <a:rPr lang="en-US" b="0" dirty="0"/>
              <a:t>here are many</a:t>
            </a:r>
            <a:r>
              <a:rPr lang="en-US" b="0" baseline="0" dirty="0"/>
              <a:t> factors that impact employee engagement, we can’t directly pinpoint that our work helped this trend upward, I’m confident that it influenced the results.  </a:t>
            </a:r>
          </a:p>
          <a:p>
            <a:endParaRPr lang="en-US" b="0" baseline="0" dirty="0"/>
          </a:p>
          <a:p>
            <a:r>
              <a:rPr lang="en-US" sz="1200" b="0" kern="1200" dirty="0">
                <a:solidFill>
                  <a:schemeClr val="tx1"/>
                </a:solidFill>
                <a:effectLst/>
                <a:latin typeface="+mn-lt"/>
                <a:ea typeface="+mn-ea"/>
                <a:cs typeface="+mn-cs"/>
              </a:rPr>
              <a:t>The grey</a:t>
            </a:r>
            <a:r>
              <a:rPr lang="en-US" sz="1200" b="0" kern="1200" baseline="0" dirty="0">
                <a:solidFill>
                  <a:schemeClr val="tx1"/>
                </a:solidFill>
                <a:effectLst/>
                <a:latin typeface="+mn-lt"/>
                <a:ea typeface="+mn-ea"/>
                <a:cs typeface="+mn-cs"/>
              </a:rPr>
              <a:t> bar on this graph shows the statewide average and the black bar is specific to Revenue. This represents the % of employees that reported “this always” or “usually happens.” The dotted line is our trend line and the solid green line is our goal of 80%. </a:t>
            </a:r>
            <a:endParaRPr lang="en-US" b="0" dirty="0"/>
          </a:p>
        </p:txBody>
      </p:sp>
      <p:sp>
        <p:nvSpPr>
          <p:cNvPr id="4" name="Slide Number Placeholder 3"/>
          <p:cNvSpPr>
            <a:spLocks noGrp="1"/>
          </p:cNvSpPr>
          <p:nvPr>
            <p:ph type="sldNum" sz="quarter" idx="10"/>
          </p:nvPr>
        </p:nvSpPr>
        <p:spPr/>
        <p:txBody>
          <a:bodyPr/>
          <a:lstStyle/>
          <a:p>
            <a:fld id="{01E280C0-BDF8-403E-A4DF-2D20AFB84D73}" type="slidenum">
              <a:rPr lang="en-US" smtClean="0"/>
              <a:pPr/>
              <a:t>20</a:t>
            </a:fld>
            <a:endParaRPr lang="en-US" dirty="0"/>
          </a:p>
        </p:txBody>
      </p:sp>
    </p:spTree>
    <p:extLst>
      <p:ext uri="{BB962C8B-B14F-4D97-AF65-F5344CB8AC3E}">
        <p14:creationId xmlns:p14="http://schemas.microsoft.com/office/powerpoint/2010/main" val="35347579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01E280C0-BDF8-403E-A4DF-2D20AFB84D73}" type="slidenum">
              <a:rPr lang="en-US" smtClean="0"/>
              <a:pPr/>
              <a:t>21</a:t>
            </a:fld>
            <a:endParaRPr lang="en-US" dirty="0"/>
          </a:p>
        </p:txBody>
      </p:sp>
    </p:spTree>
    <p:extLst>
      <p:ext uri="{BB962C8B-B14F-4D97-AF65-F5344CB8AC3E}">
        <p14:creationId xmlns:p14="http://schemas.microsoft.com/office/powerpoint/2010/main" val="2157703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186300" y="15813088"/>
            <a:ext cx="140565188" cy="79068612"/>
          </a:xfrm>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6F7D25-770E-4F77-8331-8C84F68246B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384570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b="1" dirty="0"/>
              <a:t>Janet</a:t>
            </a:r>
          </a:p>
          <a:p>
            <a:r>
              <a:rPr lang="en-US" b="0" dirty="0"/>
              <a:t>Let’s look at this</a:t>
            </a:r>
            <a:r>
              <a:rPr lang="en-US" b="0" baseline="0" dirty="0"/>
              <a:t> measurement which reflects how well we are “</a:t>
            </a:r>
            <a:r>
              <a:rPr lang="en-US" b="1" baseline="0" dirty="0"/>
              <a:t>Listening and Welcoming Perspectives</a:t>
            </a:r>
            <a:r>
              <a:rPr lang="en-US" b="0" baseline="0" dirty="0"/>
              <a:t>.” This is pulled from our annual Employee Engagement Survey. </a:t>
            </a:r>
          </a:p>
          <a:p>
            <a:endParaRPr lang="en-US" b="0" baseline="0" dirty="0"/>
          </a:p>
          <a:p>
            <a:r>
              <a:rPr lang="en-US" b="0" baseline="0" dirty="0"/>
              <a:t>Because t</a:t>
            </a:r>
            <a:r>
              <a:rPr lang="en-US" b="0" dirty="0"/>
              <a:t>here are many</a:t>
            </a:r>
            <a:r>
              <a:rPr lang="en-US" b="0" baseline="0" dirty="0"/>
              <a:t> factors that impact employee engagement, we can’t directly pinpoint that our work helped this trend upward, I’m confident that it influenced the results.  </a:t>
            </a:r>
          </a:p>
          <a:p>
            <a:endParaRPr lang="en-US" b="0" baseline="0" dirty="0"/>
          </a:p>
          <a:p>
            <a:r>
              <a:rPr lang="en-US" sz="1200" b="0" kern="1200" dirty="0">
                <a:solidFill>
                  <a:schemeClr val="tx1"/>
                </a:solidFill>
                <a:effectLst/>
                <a:latin typeface="+mn-lt"/>
                <a:ea typeface="+mn-ea"/>
                <a:cs typeface="+mn-cs"/>
              </a:rPr>
              <a:t>The grey</a:t>
            </a:r>
            <a:r>
              <a:rPr lang="en-US" sz="1200" b="0" kern="1200" baseline="0" dirty="0">
                <a:solidFill>
                  <a:schemeClr val="tx1"/>
                </a:solidFill>
                <a:effectLst/>
                <a:latin typeface="+mn-lt"/>
                <a:ea typeface="+mn-ea"/>
                <a:cs typeface="+mn-cs"/>
              </a:rPr>
              <a:t> bar on this graph shows the statewide average and the black bar is specific to Revenue. This represents the % of employees that reported “this always” or “usually happens.” The dotted line is our trend line and the solid green line is our goal of 80%. </a:t>
            </a:r>
            <a:endParaRPr lang="en-US" b="0" dirty="0"/>
          </a:p>
        </p:txBody>
      </p:sp>
      <p:sp>
        <p:nvSpPr>
          <p:cNvPr id="4" name="Slide Number Placeholder 3"/>
          <p:cNvSpPr>
            <a:spLocks noGrp="1"/>
          </p:cNvSpPr>
          <p:nvPr>
            <p:ph type="sldNum" sz="quarter" idx="10"/>
          </p:nvPr>
        </p:nvSpPr>
        <p:spPr/>
        <p:txBody>
          <a:bodyPr/>
          <a:lstStyle/>
          <a:p>
            <a:fld id="{01E280C0-BDF8-403E-A4DF-2D20AFB84D73}" type="slidenum">
              <a:rPr lang="en-US" smtClean="0"/>
              <a:pPr/>
              <a:t>22</a:t>
            </a:fld>
            <a:endParaRPr lang="en-US" dirty="0"/>
          </a:p>
        </p:txBody>
      </p:sp>
    </p:spTree>
    <p:extLst>
      <p:ext uri="{BB962C8B-B14F-4D97-AF65-F5344CB8AC3E}">
        <p14:creationId xmlns:p14="http://schemas.microsoft.com/office/powerpoint/2010/main" val="565285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r>
              <a:rPr lang="en-US" b="1" dirty="0"/>
              <a:t>Janet</a:t>
            </a:r>
          </a:p>
          <a:p>
            <a:r>
              <a:rPr lang="en-US" dirty="0"/>
              <a:t>Rapid change –</a:t>
            </a:r>
            <a:r>
              <a:rPr lang="en-US" baseline="0" dirty="0"/>
              <a:t> impact greater than any other time in our lives. An annual survey wasn’t enough, so we started doing pulse surveys – roughly every 6 months since the start of the pandemic. The last one included 13 questions. </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survey included questions around </a:t>
            </a:r>
            <a:r>
              <a:rPr lang="en-US" b="1" dirty="0"/>
              <a:t>teleworking, agency pandemic</a:t>
            </a:r>
            <a:r>
              <a:rPr lang="en-US" b="1" baseline="0" dirty="0"/>
              <a:t> </a:t>
            </a:r>
            <a:r>
              <a:rPr lang="en-US" b="1" dirty="0"/>
              <a:t>communications, general health and wellbeing, equipment and tools, and workplace productivity.</a:t>
            </a:r>
          </a:p>
          <a:p>
            <a:endParaRPr lang="en-US" dirty="0"/>
          </a:p>
          <a:p>
            <a:r>
              <a:rPr lang="en-US" b="1" dirty="0"/>
              <a:t>Some highlights of the survey: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87.5%</a:t>
            </a:r>
            <a:r>
              <a:rPr lang="en-US" sz="1200" dirty="0"/>
              <a:t> of employees said they are </a:t>
            </a:r>
            <a:r>
              <a:rPr lang="en-US" sz="1200" b="1" dirty="0"/>
              <a:t>doing “Great” or “Okay” with telework.</a:t>
            </a:r>
            <a:br>
              <a:rPr lang="en-US" b="1" dirty="0"/>
            </a:br>
            <a:r>
              <a:rPr lang="en-US" b="1" dirty="0"/>
              <a:t> </a:t>
            </a:r>
          </a:p>
        </p:txBody>
      </p:sp>
      <p:sp>
        <p:nvSpPr>
          <p:cNvPr id="4" name="Slide Number Placeholder 3"/>
          <p:cNvSpPr>
            <a:spLocks noGrp="1"/>
          </p:cNvSpPr>
          <p:nvPr>
            <p:ph type="sldNum" sz="quarter" idx="10"/>
          </p:nvPr>
        </p:nvSpPr>
        <p:spPr/>
        <p:txBody>
          <a:bodyPr/>
          <a:lstStyle/>
          <a:p>
            <a:fld id="{01E280C0-BDF8-403E-A4DF-2D20AFB84D73}" type="slidenum">
              <a:rPr lang="en-US" smtClean="0"/>
              <a:pPr/>
              <a:t>23</a:t>
            </a:fld>
            <a:endParaRPr lang="en-US" dirty="0"/>
          </a:p>
        </p:txBody>
      </p:sp>
    </p:spTree>
    <p:extLst>
      <p:ext uri="{BB962C8B-B14F-4D97-AF65-F5344CB8AC3E}">
        <p14:creationId xmlns:p14="http://schemas.microsoft.com/office/powerpoint/2010/main" val="32516216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Janet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74%</a:t>
            </a:r>
            <a:r>
              <a:rPr lang="en-US" sz="1200" dirty="0"/>
              <a:t> said they wanted to </a:t>
            </a:r>
            <a:r>
              <a:rPr lang="en-US" sz="1200" b="1" dirty="0"/>
              <a:t>telework 3-4 days a week. </a:t>
            </a:r>
          </a:p>
        </p:txBody>
      </p:sp>
      <p:sp>
        <p:nvSpPr>
          <p:cNvPr id="4" name="Slide Number Placeholder 3"/>
          <p:cNvSpPr>
            <a:spLocks noGrp="1"/>
          </p:cNvSpPr>
          <p:nvPr>
            <p:ph type="sldNum" sz="quarter" idx="10"/>
          </p:nvPr>
        </p:nvSpPr>
        <p:spPr/>
        <p:txBody>
          <a:bodyPr/>
          <a:lstStyle/>
          <a:p>
            <a:fld id="{01E280C0-BDF8-403E-A4DF-2D20AFB84D73}" type="slidenum">
              <a:rPr lang="en-US" smtClean="0"/>
              <a:pPr/>
              <a:t>24</a:t>
            </a:fld>
            <a:endParaRPr lang="en-US" dirty="0"/>
          </a:p>
        </p:txBody>
      </p:sp>
    </p:spTree>
    <p:extLst>
      <p:ext uri="{BB962C8B-B14F-4D97-AF65-F5344CB8AC3E}">
        <p14:creationId xmlns:p14="http://schemas.microsoft.com/office/powerpoint/2010/main" val="17726804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r>
              <a:rPr lang="en-US" b="1" dirty="0"/>
              <a:t>Janet</a:t>
            </a:r>
          </a:p>
          <a:p>
            <a:r>
              <a:rPr lang="en-US" b="1" dirty="0"/>
              <a:t>92% </a:t>
            </a:r>
            <a:r>
              <a:rPr lang="en-US" dirty="0"/>
              <a:t>responded that the biggest benefit of telework has been </a:t>
            </a:r>
            <a:r>
              <a:rPr lang="en-US" b="1" dirty="0"/>
              <a:t>not having to commute </a:t>
            </a:r>
            <a:r>
              <a:rPr lang="en-US" dirty="0"/>
              <a:t>to the office.</a:t>
            </a:r>
          </a:p>
          <a:p>
            <a:endParaRPr lang="en-US" dirty="0"/>
          </a:p>
          <a:p>
            <a:r>
              <a:rPr lang="en-US" b="1" dirty="0"/>
              <a:t>80%</a:t>
            </a:r>
            <a:r>
              <a:rPr lang="en-US" dirty="0"/>
              <a:t> responded that the </a:t>
            </a:r>
            <a:r>
              <a:rPr lang="en-US" b="1" dirty="0"/>
              <a:t>improved work/life balance </a:t>
            </a:r>
            <a:r>
              <a:rPr lang="en-US" dirty="0"/>
              <a:t>was the biggest benefit.</a:t>
            </a:r>
            <a:br>
              <a:rPr lang="en-US" dirty="0"/>
            </a:br>
            <a:r>
              <a:rPr lang="en-US" dirty="0"/>
              <a:t> </a:t>
            </a:r>
          </a:p>
          <a:p>
            <a:r>
              <a:rPr lang="en-US" dirty="0"/>
              <a:t>About </a:t>
            </a:r>
            <a:r>
              <a:rPr lang="en-US" b="1" dirty="0"/>
              <a:t>37% of employees noted the lack of informal collaboration </a:t>
            </a:r>
            <a:r>
              <a:rPr lang="en-US" dirty="0"/>
              <a:t>as their biggest concern around teleworking in the future, while </a:t>
            </a:r>
            <a:r>
              <a:rPr lang="en-US" b="1" dirty="0"/>
              <a:t>relationships with co-workers </a:t>
            </a:r>
            <a:r>
              <a:rPr lang="en-US" dirty="0"/>
              <a:t>and </a:t>
            </a:r>
            <a:r>
              <a:rPr lang="en-US" b="1" dirty="0"/>
              <a:t>ergonomics</a:t>
            </a:r>
            <a:r>
              <a:rPr lang="en-US" dirty="0"/>
              <a:t> both came as close seconds in the list of concerns.</a:t>
            </a:r>
          </a:p>
          <a:p>
            <a:endParaRPr lang="en-US" dirty="0"/>
          </a:p>
          <a:p>
            <a:r>
              <a:rPr lang="en-US" dirty="0"/>
              <a:t>This</a:t>
            </a:r>
            <a:r>
              <a:rPr lang="en-US" baseline="0" dirty="0"/>
              <a:t> information reminds us that </a:t>
            </a:r>
            <a:r>
              <a:rPr lang="en-US" b="1" baseline="0" dirty="0">
                <a:solidFill>
                  <a:schemeClr val="tx1"/>
                </a:solidFill>
              </a:rPr>
              <a:t>employee engagement is never done. There is no finish line</a:t>
            </a:r>
            <a:r>
              <a:rPr lang="en-US" b="1" baseline="0" dirty="0"/>
              <a:t>. </a:t>
            </a:r>
            <a:r>
              <a:rPr lang="en-US" baseline="0" dirty="0"/>
              <a:t>This is something that needs to be continually managed as engagement is </a:t>
            </a:r>
            <a:r>
              <a:rPr lang="en-US" b="1" baseline="0" dirty="0">
                <a:solidFill>
                  <a:schemeClr val="tx1"/>
                </a:solidFill>
              </a:rPr>
              <a:t>constantly evolving</a:t>
            </a:r>
            <a:r>
              <a:rPr lang="en-US" baseline="0" dirty="0"/>
              <a:t>. </a:t>
            </a:r>
            <a:endParaRPr lang="en-US" dirty="0"/>
          </a:p>
        </p:txBody>
      </p:sp>
      <p:sp>
        <p:nvSpPr>
          <p:cNvPr id="4" name="Slide Number Placeholder 3"/>
          <p:cNvSpPr>
            <a:spLocks noGrp="1"/>
          </p:cNvSpPr>
          <p:nvPr>
            <p:ph type="sldNum" sz="quarter" idx="10"/>
          </p:nvPr>
        </p:nvSpPr>
        <p:spPr/>
        <p:txBody>
          <a:bodyPr/>
          <a:lstStyle/>
          <a:p>
            <a:fld id="{01E280C0-BDF8-403E-A4DF-2D20AFB84D73}" type="slidenum">
              <a:rPr lang="en-US" smtClean="0"/>
              <a:pPr/>
              <a:t>25</a:t>
            </a:fld>
            <a:endParaRPr lang="en-US" dirty="0"/>
          </a:p>
        </p:txBody>
      </p:sp>
    </p:spTree>
    <p:extLst>
      <p:ext uri="{BB962C8B-B14F-4D97-AF65-F5344CB8AC3E}">
        <p14:creationId xmlns:p14="http://schemas.microsoft.com/office/powerpoint/2010/main" val="32730893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2150"/>
            <a:ext cx="6196013" cy="3486150"/>
          </a:xfrm>
        </p:spPr>
      </p:sp>
      <p:sp>
        <p:nvSpPr>
          <p:cNvPr id="3" name="Notes Placeholder 2"/>
          <p:cNvSpPr>
            <a:spLocks noGrp="1"/>
          </p:cNvSpPr>
          <p:nvPr>
            <p:ph type="body" idx="1"/>
          </p:nvPr>
        </p:nvSpPr>
        <p:spPr>
          <a:xfrm>
            <a:off x="228611" y="4267208"/>
            <a:ext cx="6618765" cy="5029200"/>
          </a:xfrm>
        </p:spPr>
        <p:txBody>
          <a:bodyPr>
            <a:normAutofit/>
          </a:bodyPr>
          <a:lstStyle/>
          <a:p>
            <a:r>
              <a:rPr lang="en-US" sz="1200" b="1" kern="1200" dirty="0">
                <a:solidFill>
                  <a:schemeClr val="tx1"/>
                </a:solidFill>
                <a:effectLst/>
                <a:latin typeface="+mn-lt"/>
                <a:ea typeface="+mn-ea"/>
                <a:cs typeface="+mn-cs"/>
              </a:rPr>
              <a:t>Janet</a:t>
            </a:r>
          </a:p>
          <a:p>
            <a:r>
              <a:rPr lang="en-US" sz="1200" b="0" kern="1200" dirty="0">
                <a:solidFill>
                  <a:schemeClr val="tx1"/>
                </a:solidFill>
                <a:effectLst/>
                <a:latin typeface="+mn-lt"/>
                <a:ea typeface="+mn-ea"/>
                <a:cs typeface="+mn-cs"/>
              </a:rPr>
              <a:t>Take</a:t>
            </a:r>
            <a:r>
              <a:rPr lang="en-US" sz="1200" b="0" kern="1200" baseline="0" dirty="0">
                <a:solidFill>
                  <a:schemeClr val="tx1"/>
                </a:solidFill>
                <a:effectLst/>
                <a:latin typeface="+mn-lt"/>
                <a:ea typeface="+mn-ea"/>
                <a:cs typeface="+mn-cs"/>
              </a:rPr>
              <a:t> a few moments to think about:</a:t>
            </a: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We</a:t>
            </a:r>
            <a:r>
              <a:rPr lang="en-US" sz="1200" b="0" kern="1200" baseline="0" dirty="0">
                <a:solidFill>
                  <a:schemeClr val="tx1"/>
                </a:solidFill>
                <a:effectLst/>
                <a:latin typeface="+mn-lt"/>
                <a:ea typeface="+mn-ea"/>
                <a:cs typeface="+mn-cs"/>
              </a:rPr>
              <a:t> want to give you some time to reflect on what you’ve heard today and identify </a:t>
            </a:r>
            <a:endParaRPr lang="en-US" sz="1200" b="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What is something you want to do as a result of the content we shared with you today? What are your first actions toward making that happen? </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If</a:t>
            </a:r>
            <a:r>
              <a:rPr lang="en-US" sz="1200" b="1" kern="1200" baseline="0" dirty="0">
                <a:solidFill>
                  <a:schemeClr val="tx1"/>
                </a:solidFill>
                <a:effectLst/>
                <a:latin typeface="+mn-lt"/>
                <a:ea typeface="+mn-ea"/>
                <a:cs typeface="+mn-cs"/>
              </a:rPr>
              <a:t> you want to share, chat your response. </a:t>
            </a:r>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85696C2-F047-4B20-A44B-DB7B838DD749}" type="slidenum">
              <a:rPr lang="en-US" smtClean="0"/>
              <a:pPr/>
              <a:t>26</a:t>
            </a:fld>
            <a:endParaRPr lang="en-US" dirty="0"/>
          </a:p>
        </p:txBody>
      </p:sp>
    </p:spTree>
    <p:extLst>
      <p:ext uri="{BB962C8B-B14F-4D97-AF65-F5344CB8AC3E}">
        <p14:creationId xmlns:p14="http://schemas.microsoft.com/office/powerpoint/2010/main" val="15124133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accent4"/>
                </a:solidFill>
                <a:effectLst/>
                <a:latin typeface="+mn-lt"/>
                <a:ea typeface="+mn-ea"/>
                <a:cs typeface="+mn-cs"/>
              </a:rPr>
              <a:t>Janet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accent4"/>
                </a:solidFill>
                <a:effectLst/>
                <a:latin typeface="+mn-lt"/>
                <a:ea typeface="+mn-ea"/>
                <a:cs typeface="+mn-cs"/>
              </a:rPr>
              <a:t>Thank</a:t>
            </a:r>
            <a:r>
              <a:rPr lang="en-US" sz="1200" b="0" kern="1200" baseline="0" dirty="0">
                <a:solidFill>
                  <a:schemeClr val="accent4"/>
                </a:solidFill>
                <a:effectLst/>
                <a:latin typeface="+mn-lt"/>
                <a:ea typeface="+mn-ea"/>
                <a:cs typeface="+mn-cs"/>
              </a:rPr>
              <a:t> you for joining us today. We hope that you come out of today’s session knowing: </a:t>
            </a:r>
          </a:p>
          <a:p>
            <a:pPr marL="171450" indent="-171450">
              <a:buFont typeface="Arial" panose="020B0604020202020204" pitchFamily="34" charset="0"/>
              <a:buChar char="•"/>
            </a:pPr>
            <a:r>
              <a:rPr lang="en-US" sz="1200" b="0" kern="1200" dirty="0">
                <a:solidFill>
                  <a:schemeClr val="accent4"/>
                </a:solidFill>
                <a:effectLst/>
                <a:latin typeface="+mn-lt"/>
                <a:ea typeface="+mn-ea"/>
                <a:cs typeface="+mn-cs"/>
              </a:rPr>
              <a:t>Everyone</a:t>
            </a:r>
            <a:r>
              <a:rPr lang="en-US" sz="1200" b="0" kern="1200" baseline="0" dirty="0">
                <a:solidFill>
                  <a:schemeClr val="accent4"/>
                </a:solidFill>
                <a:effectLst/>
                <a:latin typeface="+mn-lt"/>
                <a:ea typeface="+mn-ea"/>
                <a:cs typeface="+mn-cs"/>
              </a:rPr>
              <a:t> is on their own journey, we all have to start somewhere.</a:t>
            </a:r>
          </a:p>
          <a:p>
            <a:pPr marL="171450" indent="-171450">
              <a:buFont typeface="Arial" panose="020B0604020202020204" pitchFamily="34" charset="0"/>
              <a:buChar char="•"/>
            </a:pPr>
            <a:r>
              <a:rPr lang="en-US" sz="1200" b="0" kern="1200" baseline="0" dirty="0">
                <a:solidFill>
                  <a:schemeClr val="accent4"/>
                </a:solidFill>
                <a:effectLst/>
                <a:latin typeface="+mn-lt"/>
                <a:ea typeface="+mn-ea"/>
                <a:cs typeface="+mn-cs"/>
              </a:rPr>
              <a:t>When you invest in employee engagement (EX) you are advancing customer satisfaction (CX/UX). </a:t>
            </a:r>
          </a:p>
          <a:p>
            <a:pPr marL="171450" indent="-171450">
              <a:buFont typeface="Arial" panose="020B0604020202020204" pitchFamily="34" charset="0"/>
              <a:buChar char="•"/>
            </a:pPr>
            <a:r>
              <a:rPr lang="en-US" sz="1200" b="0" kern="1200" baseline="0" dirty="0">
                <a:solidFill>
                  <a:schemeClr val="accent4"/>
                </a:solidFill>
                <a:effectLst/>
                <a:latin typeface="+mn-lt"/>
                <a:ea typeface="+mn-ea"/>
                <a:cs typeface="+mn-cs"/>
              </a:rPr>
              <a:t>If our employees feel valued and engaged, they will want to provide outstanding service and create positive customer experiences. And we are more likely to keep them on our teams. </a:t>
            </a:r>
          </a:p>
          <a:p>
            <a:pPr marL="171450" indent="-171450">
              <a:buFont typeface="Arial" panose="020B0604020202020204" pitchFamily="34" charset="0"/>
              <a:buChar char="•"/>
            </a:pPr>
            <a:r>
              <a:rPr lang="en-US" sz="1200" b="0" kern="1200" baseline="0" dirty="0">
                <a:solidFill>
                  <a:schemeClr val="accent4"/>
                </a:solidFill>
                <a:effectLst/>
                <a:latin typeface="+mn-lt"/>
                <a:ea typeface="+mn-ea"/>
                <a:cs typeface="+mn-cs"/>
              </a:rPr>
              <a:t>Getting input and feedback from your team members is so valuable. It’s the first step in understanding what engages them. No assumptions – go directly to staff and find ways to create continuous listening channels.</a:t>
            </a:r>
          </a:p>
          <a:p>
            <a:pPr marL="171450" indent="-171450">
              <a:buFont typeface="Arial" panose="020B0604020202020204" pitchFamily="34" charset="0"/>
              <a:buChar char="•"/>
            </a:pPr>
            <a:r>
              <a:rPr lang="en-US" sz="1200" b="0" kern="1200" baseline="0" dirty="0">
                <a:solidFill>
                  <a:schemeClr val="accent4"/>
                </a:solidFill>
                <a:effectLst/>
                <a:latin typeface="+mn-lt"/>
                <a:ea typeface="+mn-ea"/>
                <a:cs typeface="+mn-cs"/>
              </a:rPr>
              <a:t>The supervisor and team member relationship is so important. When you know the whole person, you are better able to support and engage that person. This is especially important today!</a:t>
            </a:r>
          </a:p>
          <a:p>
            <a:endParaRPr lang="en-US" dirty="0"/>
          </a:p>
        </p:txBody>
      </p:sp>
      <p:sp>
        <p:nvSpPr>
          <p:cNvPr id="4" name="Slide Number Placeholder 3"/>
          <p:cNvSpPr>
            <a:spLocks noGrp="1"/>
          </p:cNvSpPr>
          <p:nvPr>
            <p:ph type="sldNum" sz="quarter" idx="10"/>
          </p:nvPr>
        </p:nvSpPr>
        <p:spPr/>
        <p:txBody>
          <a:bodyPr/>
          <a:lstStyle/>
          <a:p>
            <a:fld id="{01E280C0-BDF8-403E-A4DF-2D20AFB84D73}" type="slidenum">
              <a:rPr lang="en-US" smtClean="0"/>
              <a:pPr/>
              <a:t>27</a:t>
            </a:fld>
            <a:endParaRPr lang="en-US" dirty="0"/>
          </a:p>
        </p:txBody>
      </p:sp>
    </p:spTree>
    <p:extLst>
      <p:ext uri="{BB962C8B-B14F-4D97-AF65-F5344CB8AC3E}">
        <p14:creationId xmlns:p14="http://schemas.microsoft.com/office/powerpoint/2010/main" val="2731672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BFF0FA-22D3-4B42-982A-80017FFEF0D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7459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280C0-BDF8-403E-A4DF-2D20AFB84D73}" type="slidenum">
              <a:rPr lang="en-US" smtClean="0"/>
              <a:pPr/>
              <a:t>4</a:t>
            </a:fld>
            <a:endParaRPr lang="en-US" dirty="0"/>
          </a:p>
        </p:txBody>
      </p:sp>
    </p:spTree>
    <p:extLst>
      <p:ext uri="{BB962C8B-B14F-4D97-AF65-F5344CB8AC3E}">
        <p14:creationId xmlns:p14="http://schemas.microsoft.com/office/powerpoint/2010/main" val="3320279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b="1" baseline="0" dirty="0"/>
          </a:p>
          <a:p>
            <a:r>
              <a:rPr lang="en-US" b="1" dirty="0"/>
              <a:t>Janet</a:t>
            </a:r>
            <a:endParaRPr lang="en-US" baseline="0" dirty="0"/>
          </a:p>
        </p:txBody>
      </p:sp>
      <p:sp>
        <p:nvSpPr>
          <p:cNvPr id="4" name="Slide Number Placeholder 3"/>
          <p:cNvSpPr>
            <a:spLocks noGrp="1"/>
          </p:cNvSpPr>
          <p:nvPr>
            <p:ph type="sldNum" sz="quarter" idx="5"/>
          </p:nvPr>
        </p:nvSpPr>
        <p:spPr/>
        <p:txBody>
          <a:bodyPr/>
          <a:lstStyle/>
          <a:p>
            <a:fld id="{01E280C0-BDF8-403E-A4DF-2D20AFB84D73}" type="slidenum">
              <a:rPr lang="en-US" smtClean="0"/>
              <a:pPr/>
              <a:t>7</a:t>
            </a:fld>
            <a:endParaRPr lang="en-US" dirty="0"/>
          </a:p>
        </p:txBody>
      </p:sp>
    </p:spTree>
    <p:extLst>
      <p:ext uri="{BB962C8B-B14F-4D97-AF65-F5344CB8AC3E}">
        <p14:creationId xmlns:p14="http://schemas.microsoft.com/office/powerpoint/2010/main" val="2259331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a:xfrm>
            <a:off x="228608" y="4232572"/>
            <a:ext cx="6553200" cy="4865715"/>
          </a:xfrm>
        </p:spPr>
        <p:txBody>
          <a:bodyPr>
            <a:normAutofit fontScale="77500" lnSpcReduction="20000"/>
          </a:bodyPr>
          <a:lstStyle/>
          <a:p>
            <a:r>
              <a:rPr lang="en-US" sz="1200" b="1" kern="1200" baseline="0" dirty="0">
                <a:solidFill>
                  <a:schemeClr val="tx1"/>
                </a:solidFill>
                <a:effectLst/>
                <a:latin typeface="+mn-lt"/>
                <a:ea typeface="+mn-ea"/>
                <a:cs typeface="+mn-cs"/>
              </a:rPr>
              <a:t>Janet</a:t>
            </a:r>
            <a:endParaRPr lang="en-US"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Revenue’s Director, Vikki</a:t>
            </a:r>
            <a:r>
              <a:rPr lang="en-US" sz="1200" kern="1200" baseline="0" dirty="0">
                <a:solidFill>
                  <a:schemeClr val="tx1"/>
                </a:solidFill>
                <a:effectLst/>
                <a:latin typeface="+mn-lt"/>
                <a:ea typeface="+mn-ea"/>
                <a:cs typeface="+mn-cs"/>
              </a:rPr>
              <a:t> Smith is known for championing the idea that you can’t have happy customer if you don’t have happy employees.</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Research shows there is a link between employee engagement and organizational performance.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An engaged employee is more likely to feel ownership over their work. They are connected to the organizational objectives. An engaged employee is more likely to feel passionate about their work and put in extra effort to serve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their customers. This means that if you have an engaged workforce you are more likely to have satisfied customers.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Engaged employees show up to work with intent, they are empowered to fix problems, they create more value for their customers, and ultimately build trust in government. </a:t>
            </a:r>
          </a:p>
          <a:p>
            <a:r>
              <a:rPr lang="en-US" sz="1200" kern="1200" dirty="0">
                <a:solidFill>
                  <a:schemeClr val="tx1"/>
                </a:solidFill>
                <a:effectLst/>
                <a:latin typeface="+mn-lt"/>
                <a:ea typeface="+mn-ea"/>
                <a:cs typeface="+mn-cs"/>
              </a:rPr>
              <a:t> </a:t>
            </a:r>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We are going launch a poll</a:t>
            </a:r>
            <a:r>
              <a:rPr lang="en-US" sz="1200" b="1" kern="1200" baseline="0" dirty="0">
                <a:solidFill>
                  <a:schemeClr val="tx1"/>
                </a:solidFill>
                <a:effectLst/>
                <a:latin typeface="+mn-lt"/>
                <a:ea typeface="+mn-ea"/>
                <a:cs typeface="+mn-cs"/>
              </a:rPr>
              <a:t> to </a:t>
            </a:r>
            <a:r>
              <a:rPr lang="en-US" sz="1200" b="1" kern="1200" dirty="0">
                <a:solidFill>
                  <a:schemeClr val="tx1"/>
                </a:solidFill>
                <a:effectLst/>
                <a:latin typeface="+mn-lt"/>
                <a:ea typeface="+mn-ea"/>
                <a:cs typeface="+mn-cs"/>
              </a:rPr>
              <a:t>get a sense of where you think your teams are today with engagement levels.</a:t>
            </a:r>
            <a:r>
              <a:rPr lang="en-US" sz="1200" b="1" kern="1200" baseline="0" dirty="0">
                <a:solidFill>
                  <a:schemeClr val="tx1"/>
                </a:solidFill>
                <a:effectLst/>
                <a:latin typeface="+mn-lt"/>
                <a:ea typeface="+mn-ea"/>
                <a:cs typeface="+mn-cs"/>
              </a:rPr>
              <a:t> </a:t>
            </a:r>
            <a:endParaRPr lang="en-US" sz="1200" b="1"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1. On a scale of 1 – 3, how engaged is your team today</a:t>
            </a:r>
            <a:r>
              <a:rPr lang="en-US" sz="1200" b="1" kern="1200" baseline="0" dirty="0">
                <a:solidFill>
                  <a:schemeClr val="tx1"/>
                </a:solidFill>
                <a:effectLst/>
                <a:latin typeface="+mn-lt"/>
                <a:ea typeface="+mn-ea"/>
                <a:cs typeface="+mn-cs"/>
              </a:rPr>
              <a:t>?  </a:t>
            </a:r>
            <a:endParaRPr lang="en-US" sz="1200" b="1"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3</a:t>
            </a:r>
            <a:r>
              <a:rPr lang="en-US" sz="1200" b="1" kern="1200" baseline="0" dirty="0">
                <a:solidFill>
                  <a:schemeClr val="tx1"/>
                </a:solidFill>
                <a:effectLst/>
                <a:latin typeface="+mn-lt"/>
                <a:ea typeface="+mn-ea"/>
                <a:cs typeface="+mn-cs"/>
              </a:rPr>
              <a:t> – Engaged</a:t>
            </a:r>
          </a:p>
          <a:p>
            <a:pPr lvl="0"/>
            <a:r>
              <a:rPr lang="en-US" sz="1200" b="1" kern="1200" baseline="0" dirty="0">
                <a:solidFill>
                  <a:schemeClr val="tx1"/>
                </a:solidFill>
                <a:effectLst/>
                <a:latin typeface="+mn-lt"/>
                <a:ea typeface="+mn-ea"/>
                <a:cs typeface="+mn-cs"/>
              </a:rPr>
              <a:t>2 – Neutral</a:t>
            </a:r>
          </a:p>
          <a:p>
            <a:pPr lvl="0"/>
            <a:r>
              <a:rPr lang="en-US" sz="1200" b="1" kern="1200" baseline="0" dirty="0">
                <a:solidFill>
                  <a:schemeClr val="tx1"/>
                </a:solidFill>
                <a:effectLst/>
                <a:latin typeface="+mn-lt"/>
                <a:ea typeface="+mn-ea"/>
                <a:cs typeface="+mn-cs"/>
              </a:rPr>
              <a:t>1 - Disengaged</a:t>
            </a:r>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If</a:t>
            </a:r>
            <a:r>
              <a:rPr lang="en-US" sz="1200" b="1" kern="1200" baseline="0" dirty="0">
                <a:solidFill>
                  <a:schemeClr val="tx1"/>
                </a:solidFill>
                <a:effectLst/>
                <a:latin typeface="+mn-lt"/>
                <a:ea typeface="+mn-ea"/>
                <a:cs typeface="+mn-cs"/>
              </a:rPr>
              <a:t> you don’t see the poll pop up, please chat in your response. If you are joining us by phone only today, unfortunately we don’t have a way for you to participate. </a:t>
            </a:r>
          </a:p>
          <a:p>
            <a:endParaRPr lang="en-US" sz="1200" b="1" kern="1200" baseline="0" dirty="0">
              <a:solidFill>
                <a:schemeClr val="tx1"/>
              </a:solidFill>
              <a:effectLst/>
              <a:latin typeface="+mn-lt"/>
              <a:ea typeface="+mn-ea"/>
              <a:cs typeface="+mn-cs"/>
            </a:endParaRPr>
          </a:p>
          <a:p>
            <a:r>
              <a:rPr lang="en-US" sz="1200" b="1" kern="1200" baseline="0" dirty="0">
                <a:solidFill>
                  <a:schemeClr val="tx1"/>
                </a:solidFill>
                <a:effectLst/>
                <a:latin typeface="+mn-lt"/>
                <a:ea typeface="+mn-ea"/>
                <a:cs typeface="+mn-cs"/>
              </a:rPr>
              <a:t>(Make comment about what you are seeing in poll to fill space. “Looks like the majority of us are at….”</a:t>
            </a:r>
          </a:p>
          <a:p>
            <a:endParaRPr lang="en-US" sz="1200" b="1" kern="1200" baseline="0" dirty="0">
              <a:solidFill>
                <a:schemeClr val="tx1"/>
              </a:solidFill>
              <a:effectLst/>
              <a:latin typeface="+mn-lt"/>
              <a:ea typeface="+mn-ea"/>
              <a:cs typeface="+mn-cs"/>
            </a:endParaRPr>
          </a:p>
          <a:p>
            <a:r>
              <a:rPr lang="en-US" sz="1200" b="1" kern="1200" baseline="0" dirty="0">
                <a:solidFill>
                  <a:schemeClr val="tx1"/>
                </a:solidFill>
                <a:effectLst/>
                <a:latin typeface="+mn-lt"/>
                <a:ea typeface="+mn-ea"/>
                <a:cs typeface="+mn-cs"/>
              </a:rPr>
              <a:t>Do we really know? It’s not a finish line. . . We will hopefully give you some nuggets to help you with this today. </a:t>
            </a:r>
          </a:p>
          <a:p>
            <a:endParaRPr lang="en-US" sz="1200" b="1" kern="1200" baseline="0" dirty="0">
              <a:solidFill>
                <a:schemeClr val="tx1"/>
              </a:solidFill>
              <a:effectLst/>
              <a:latin typeface="+mn-lt"/>
              <a:ea typeface="+mn-ea"/>
              <a:cs typeface="+mn-cs"/>
            </a:endParaRPr>
          </a:p>
          <a:p>
            <a:r>
              <a:rPr lang="en-US" sz="1200" b="1" kern="1200" baseline="0" dirty="0">
                <a:solidFill>
                  <a:schemeClr val="tx1"/>
                </a:solidFill>
                <a:effectLst/>
                <a:latin typeface="+mn-lt"/>
                <a:ea typeface="+mn-ea"/>
                <a:cs typeface="+mn-cs"/>
              </a:rPr>
              <a:t>Thank you. We have a follow up question, so we will open a second poll. </a:t>
            </a:r>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2. How do</a:t>
            </a:r>
            <a:r>
              <a:rPr lang="en-US" sz="1200" b="1" kern="1200" baseline="0" dirty="0">
                <a:solidFill>
                  <a:schemeClr val="tx1"/>
                </a:solidFill>
                <a:effectLst/>
                <a:latin typeface="+mn-lt"/>
                <a:ea typeface="+mn-ea"/>
                <a:cs typeface="+mn-cs"/>
              </a:rPr>
              <a:t> you think</a:t>
            </a:r>
            <a:r>
              <a:rPr lang="en-US" sz="1200" b="1" kern="1200" dirty="0">
                <a:solidFill>
                  <a:schemeClr val="tx1"/>
                </a:solidFill>
                <a:effectLst/>
                <a:latin typeface="+mn-lt"/>
                <a:ea typeface="+mn-ea"/>
                <a:cs typeface="+mn-cs"/>
              </a:rPr>
              <a:t> the engagement of your team has changed</a:t>
            </a:r>
            <a:r>
              <a:rPr lang="en-US" sz="1200" b="1" kern="1200" baseline="0" dirty="0">
                <a:solidFill>
                  <a:schemeClr val="tx1"/>
                </a:solidFill>
                <a:effectLst/>
                <a:latin typeface="+mn-lt"/>
                <a:ea typeface="+mn-ea"/>
                <a:cs typeface="+mn-cs"/>
              </a:rPr>
              <a:t> since</a:t>
            </a:r>
            <a:r>
              <a:rPr lang="en-US" sz="1200" b="1" kern="1200" dirty="0">
                <a:solidFill>
                  <a:schemeClr val="tx1"/>
                </a:solidFill>
                <a:effectLst/>
                <a:latin typeface="+mn-lt"/>
                <a:ea typeface="+mn-ea"/>
                <a:cs typeface="+mn-cs"/>
              </a:rPr>
              <a:t> the pandemic?</a:t>
            </a:r>
          </a:p>
          <a:p>
            <a:r>
              <a:rPr lang="en-US" sz="1200" b="1" kern="1200" dirty="0">
                <a:solidFill>
                  <a:schemeClr val="tx1"/>
                </a:solidFill>
                <a:effectLst/>
                <a:latin typeface="+mn-lt"/>
                <a:ea typeface="+mn-ea"/>
                <a:cs typeface="+mn-cs"/>
              </a:rPr>
              <a:t> </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Engagement has increased</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Engagement is about the same</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Engagement has decreased</a:t>
            </a:r>
          </a:p>
          <a:p>
            <a:r>
              <a:rPr lang="en-US" sz="1200" b="1"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 If</a:t>
            </a:r>
            <a:r>
              <a:rPr lang="en-US" sz="1200" b="1" kern="1200" baseline="0" dirty="0">
                <a:solidFill>
                  <a:schemeClr val="tx1"/>
                </a:solidFill>
                <a:effectLst/>
                <a:latin typeface="+mn-lt"/>
                <a:ea typeface="+mn-ea"/>
                <a:cs typeface="+mn-cs"/>
              </a:rPr>
              <a:t> you don’t see the pop up, please chat in your response. </a:t>
            </a:r>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endParaRPr lang="en-US" sz="1400" dirty="0">
              <a:solidFill>
                <a:schemeClr val="tx2"/>
              </a:solidFill>
            </a:endParaRPr>
          </a:p>
        </p:txBody>
      </p:sp>
      <p:sp>
        <p:nvSpPr>
          <p:cNvPr id="4" name="Slide Number Placeholder 3"/>
          <p:cNvSpPr>
            <a:spLocks noGrp="1"/>
          </p:cNvSpPr>
          <p:nvPr>
            <p:ph type="sldNum" sz="quarter" idx="10"/>
          </p:nvPr>
        </p:nvSpPr>
        <p:spPr/>
        <p:txBody>
          <a:bodyPr/>
          <a:lstStyle/>
          <a:p>
            <a:fld id="{FE58137C-9D25-4F7A-81CA-428647BC7FF9}" type="slidenum">
              <a:rPr lang="en-US" smtClean="0"/>
              <a:pPr/>
              <a:t>8</a:t>
            </a:fld>
            <a:endParaRPr lang="en-US" dirty="0"/>
          </a:p>
        </p:txBody>
      </p:sp>
    </p:spTree>
    <p:extLst>
      <p:ext uri="{BB962C8B-B14F-4D97-AF65-F5344CB8AC3E}">
        <p14:creationId xmlns:p14="http://schemas.microsoft.com/office/powerpoint/2010/main" val="1966456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fontScale="92500" lnSpcReduction="20000"/>
          </a:bodyPr>
          <a:lstStyle/>
          <a:p>
            <a:r>
              <a:rPr lang="en-US" sz="1200" b="1" kern="1200" baseline="0" dirty="0">
                <a:solidFill>
                  <a:schemeClr val="tx1"/>
                </a:solidFill>
                <a:effectLst/>
                <a:latin typeface="+mn-lt"/>
                <a:ea typeface="+mn-ea"/>
                <a:cs typeface="+mn-cs"/>
              </a:rPr>
              <a:t>Janet</a:t>
            </a:r>
            <a:endParaRPr lang="en-US"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 took the Influencer training class a few years ago and one of my take-always was the importance of seeking out the positive deviants – those doing the </a:t>
            </a:r>
            <a:r>
              <a:rPr lang="en-US" sz="1200" b="1" kern="1200" dirty="0">
                <a:solidFill>
                  <a:schemeClr val="tx1"/>
                </a:solidFill>
                <a:effectLst/>
                <a:latin typeface="+mn-lt"/>
                <a:ea typeface="+mn-ea"/>
                <a:cs typeface="+mn-cs"/>
              </a:rPr>
              <a:t>vital behaviors that influence others</a:t>
            </a:r>
            <a:r>
              <a:rPr lang="en-US" sz="1200" kern="1200" dirty="0">
                <a:solidFill>
                  <a:schemeClr val="tx1"/>
                </a:solidFill>
                <a:effectLst/>
                <a:latin typeface="+mn-lt"/>
                <a:ea typeface="+mn-ea"/>
                <a:cs typeface="+mn-cs"/>
              </a:rPr>
              <a:t>. It made me reflect on how we could leverage positive deviants at Revenue to increase employee engagement.</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I wanted to:</a:t>
            </a:r>
          </a:p>
          <a:p>
            <a:pPr lvl="0"/>
            <a:r>
              <a:rPr lang="en-US" sz="1200" b="0" kern="1200" dirty="0">
                <a:solidFill>
                  <a:schemeClr val="tx1"/>
                </a:solidFill>
                <a:effectLst/>
                <a:latin typeface="+mn-lt"/>
                <a:ea typeface="+mn-ea"/>
                <a:cs typeface="+mn-cs"/>
              </a:rPr>
              <a:t>Identify engagement behaviors in a clear and simple way for leaders throughout our organizational. </a:t>
            </a:r>
          </a:p>
          <a:p>
            <a:pPr lvl="0"/>
            <a:r>
              <a:rPr lang="en-US" sz="1200" b="0" kern="1200" dirty="0">
                <a:solidFill>
                  <a:schemeClr val="tx1"/>
                </a:solidFill>
                <a:effectLst/>
                <a:latin typeface="+mn-lt"/>
                <a:ea typeface="+mn-ea"/>
                <a:cs typeface="+mn-cs"/>
              </a:rPr>
              <a:t>Make all leaders aware of these behaviors and regularly reflect on how they could use these to increase engagement on a daily basis.</a:t>
            </a:r>
          </a:p>
          <a:p>
            <a:pPr lvl="0"/>
            <a:r>
              <a:rPr lang="en-US" sz="1200" b="0" kern="1200" dirty="0">
                <a:solidFill>
                  <a:schemeClr val="tx1"/>
                </a:solidFill>
                <a:effectLst/>
                <a:latin typeface="+mn-lt"/>
                <a:ea typeface="+mn-ea"/>
                <a:cs typeface="+mn-cs"/>
              </a:rPr>
              <a:t>Make these behaviors visible so that we could build habits and make them part of our culture.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 went back to the office from the training and check</a:t>
            </a:r>
            <a:r>
              <a:rPr lang="en-US" sz="1200" kern="1200" baseline="0" dirty="0">
                <a:solidFill>
                  <a:schemeClr val="tx1"/>
                </a:solidFill>
                <a:effectLst/>
                <a:latin typeface="+mn-lt"/>
                <a:ea typeface="+mn-ea"/>
                <a:cs typeface="+mn-cs"/>
              </a:rPr>
              <a:t>ed with </a:t>
            </a:r>
            <a:r>
              <a:rPr lang="en-US" sz="1200" kern="1200" dirty="0">
                <a:solidFill>
                  <a:schemeClr val="tx1"/>
                </a:solidFill>
                <a:effectLst/>
                <a:latin typeface="+mn-lt"/>
                <a:ea typeface="+mn-ea"/>
                <a:cs typeface="+mn-cs"/>
              </a:rPr>
              <a:t>Morgan and others from our Lean Transformation Office how we could accomplish these things.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Our Lean Administrator</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suggested pulling the 2017 Leadership Award nominations. So I asked our Human Resources office and they gave me the list. As I was reading through, there were several things that stood out to me. Here are a few things I read:</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“She cares about her staff and their success and meets with them regularly.”</a:t>
            </a:r>
          </a:p>
          <a:p>
            <a:r>
              <a:rPr lang="en-US" sz="1200" b="0" kern="1200" dirty="0">
                <a:solidFill>
                  <a:schemeClr val="tx1"/>
                </a:solidFill>
                <a:effectLst/>
                <a:latin typeface="+mn-lt"/>
                <a:ea typeface="+mn-ea"/>
                <a:cs typeface="+mn-cs"/>
              </a:rPr>
              <a:t>“ When people make mistakes, he coaches them in the right direction without ever making them feel “less than”</a:t>
            </a:r>
          </a:p>
          <a:p>
            <a:r>
              <a:rPr lang="en-US" sz="1200" b="0" kern="1200" dirty="0">
                <a:solidFill>
                  <a:schemeClr val="tx1"/>
                </a:solidFill>
                <a:effectLst/>
                <a:latin typeface="+mn-lt"/>
                <a:ea typeface="+mn-ea"/>
                <a:cs typeface="+mn-cs"/>
              </a:rPr>
              <a:t>“He is quick to thank people for their help and encourages everyone to participate”</a:t>
            </a:r>
          </a:p>
          <a:p>
            <a:r>
              <a:rPr lang="en-US" sz="1200" b="0" kern="1200" dirty="0">
                <a:solidFill>
                  <a:schemeClr val="tx1"/>
                </a:solidFill>
                <a:effectLst/>
                <a:latin typeface="+mn-lt"/>
                <a:ea typeface="+mn-ea"/>
                <a:cs typeface="+mn-cs"/>
              </a:rPr>
              <a:t>“He manages with integrity, decisiveness, and a killer sense of humor.” </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01E280C0-BDF8-403E-A4DF-2D20AFB84D73}" type="slidenum">
              <a:rPr lang="en-US" smtClean="0"/>
              <a:pPr/>
              <a:t>9</a:t>
            </a:fld>
            <a:endParaRPr lang="en-US" dirty="0"/>
          </a:p>
        </p:txBody>
      </p:sp>
    </p:spTree>
    <p:extLst>
      <p:ext uri="{BB962C8B-B14F-4D97-AF65-F5344CB8AC3E}">
        <p14:creationId xmlns:p14="http://schemas.microsoft.com/office/powerpoint/2010/main" val="2125682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fontScale="92500" lnSpcReduction="10000"/>
          </a:bodyPr>
          <a:lstStyle/>
          <a:p>
            <a:r>
              <a:rPr lang="en-US" sz="1200" b="1" kern="1200" dirty="0">
                <a:solidFill>
                  <a:schemeClr val="tx1"/>
                </a:solidFill>
                <a:effectLst/>
                <a:latin typeface="+mn-lt"/>
                <a:ea typeface="+mn-ea"/>
                <a:cs typeface="+mn-cs"/>
              </a:rPr>
              <a:t>4 minutes –</a:t>
            </a:r>
            <a:r>
              <a:rPr lang="en-US" sz="1200" b="1" kern="1200" baseline="0" dirty="0">
                <a:solidFill>
                  <a:schemeClr val="tx1"/>
                </a:solidFill>
                <a:effectLst/>
                <a:latin typeface="+mn-lt"/>
                <a:ea typeface="+mn-ea"/>
                <a:cs typeface="+mn-cs"/>
              </a:rPr>
              <a:t> Morgan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decided to hold two series of focus groups – one with leaders nominated for a Leadership Award and a second with employees of those leaders.  In total, 43 employee participated.</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By engaging with employees, we were able to identify the vital behaviors that lead to engaged employees at Revenue (not just any organization, we wanted to know what behaviors mattered here).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 want to give you an abbreviated version of that focus group and because there are so many of us here today, we are going to use chat. I am going to read the question out loud,</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 am going to place a question in the chat and then give you just a minute to respond. Grammar doesn’t count. Just give me a sentence or two:</a:t>
            </a:r>
          </a:p>
          <a:p>
            <a:pPr lvl="1"/>
            <a:r>
              <a:rPr lang="en-US" sz="1200" b="1" kern="1200" dirty="0">
                <a:solidFill>
                  <a:schemeClr val="tx1"/>
                </a:solidFill>
                <a:effectLst/>
                <a:latin typeface="+mn-lt"/>
                <a:ea typeface="+mn-ea"/>
                <a:cs typeface="+mn-cs"/>
              </a:rPr>
              <a:t>Chat: </a:t>
            </a:r>
            <a:r>
              <a:rPr lang="en-US" sz="1200" kern="1200" dirty="0">
                <a:solidFill>
                  <a:schemeClr val="tx1"/>
                </a:solidFill>
                <a:effectLst/>
                <a:latin typeface="+mn-lt"/>
                <a:ea typeface="+mn-ea"/>
                <a:cs typeface="+mn-cs"/>
              </a:rPr>
              <a:t>“What about your leader’s style makes you want to come to work?</a:t>
            </a:r>
          </a:p>
          <a:p>
            <a:pPr lvl="1"/>
            <a:r>
              <a:rPr lang="en-US" sz="1200" b="1" kern="1200" dirty="0">
                <a:solidFill>
                  <a:schemeClr val="tx1"/>
                </a:solidFill>
                <a:effectLst/>
                <a:latin typeface="+mn-lt"/>
                <a:ea typeface="+mn-ea"/>
                <a:cs typeface="+mn-cs"/>
              </a:rPr>
              <a:t>Chat:</a:t>
            </a:r>
            <a:r>
              <a:rPr lang="en-US" sz="1200" b="1"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“What does your leader do to create an engaging experience for you?</a:t>
            </a:r>
          </a:p>
          <a:p>
            <a:pPr lvl="1"/>
            <a:r>
              <a:rPr lang="en-US" sz="1200" b="1" kern="1200" dirty="0">
                <a:solidFill>
                  <a:schemeClr val="tx1"/>
                </a:solidFill>
                <a:effectLst/>
                <a:latin typeface="+mn-lt"/>
                <a:ea typeface="+mn-ea"/>
                <a:cs typeface="+mn-cs"/>
              </a:rPr>
              <a:t>Chat: </a:t>
            </a:r>
            <a:r>
              <a:rPr lang="en-US" sz="1200" kern="1200" dirty="0">
                <a:solidFill>
                  <a:schemeClr val="tx1"/>
                </a:solidFill>
                <a:effectLst/>
                <a:latin typeface="+mn-lt"/>
                <a:ea typeface="+mn-ea"/>
                <a:cs typeface="+mn-cs"/>
              </a:rPr>
              <a:t>“How does your leader show that they value and care about you?</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Thank you, we thought it would be fun to put your responses into a word cloud and send that to you so you could see what stood out in terms of response for this group of people here today.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collected and categorized all of the responses and comments we heard</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from our employees.</a:t>
            </a:r>
            <a:r>
              <a:rPr lang="en-US" sz="1200" kern="1200" baseline="0" dirty="0">
                <a:solidFill>
                  <a:schemeClr val="tx1"/>
                </a:solidFill>
                <a:effectLst/>
                <a:latin typeface="+mn-lt"/>
                <a:ea typeface="+mn-ea"/>
                <a:cs typeface="+mn-cs"/>
              </a:rPr>
              <a:t> We</a:t>
            </a:r>
            <a:r>
              <a:rPr lang="en-US" sz="1200" kern="1200" dirty="0">
                <a:solidFill>
                  <a:schemeClr val="tx1"/>
                </a:solidFill>
                <a:effectLst/>
                <a:latin typeface="+mn-lt"/>
                <a:ea typeface="+mn-ea"/>
                <a:cs typeface="+mn-cs"/>
              </a:rPr>
              <a:t> spent time reviewing them, theming them, and placed them into a pivot</a:t>
            </a:r>
            <a:r>
              <a:rPr lang="en-US" sz="1200" kern="1200" baseline="0" dirty="0">
                <a:solidFill>
                  <a:schemeClr val="tx1"/>
                </a:solidFill>
                <a:effectLst/>
                <a:latin typeface="+mn-lt"/>
                <a:ea typeface="+mn-ea"/>
                <a:cs typeface="+mn-cs"/>
              </a:rPr>
              <a:t> table within Excel so we could see common themes. H</a:t>
            </a:r>
            <a:r>
              <a:rPr lang="en-US" sz="1200" kern="1200" dirty="0">
                <a:solidFill>
                  <a:schemeClr val="tx1"/>
                </a:solidFill>
                <a:effectLst/>
                <a:latin typeface="+mn-lt"/>
                <a:ea typeface="+mn-ea"/>
                <a:cs typeface="+mn-cs"/>
              </a:rPr>
              <a:t>ere is what the data told us.</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01E280C0-BDF8-403E-A4DF-2D20AFB84D73}" type="slidenum">
              <a:rPr lang="en-US" smtClean="0"/>
              <a:pPr/>
              <a:t>10</a:t>
            </a:fld>
            <a:endParaRPr lang="en-US" dirty="0"/>
          </a:p>
        </p:txBody>
      </p:sp>
    </p:spTree>
    <p:extLst>
      <p:ext uri="{BB962C8B-B14F-4D97-AF65-F5344CB8AC3E}">
        <p14:creationId xmlns:p14="http://schemas.microsoft.com/office/powerpoint/2010/main" val="3973590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fontScale="92500" lnSpcReduction="10000"/>
          </a:bodyPr>
          <a:lstStyle/>
          <a:p>
            <a:r>
              <a:rPr lang="en-US" sz="1200" b="1" kern="1200" dirty="0">
                <a:solidFill>
                  <a:schemeClr val="tx1"/>
                </a:solidFill>
                <a:effectLst/>
                <a:latin typeface="+mn-lt"/>
                <a:ea typeface="+mn-ea"/>
                <a:cs typeface="+mn-cs"/>
              </a:rPr>
              <a:t>4 minutes –</a:t>
            </a:r>
            <a:r>
              <a:rPr lang="en-US" sz="1200" b="1" kern="1200" baseline="0" dirty="0">
                <a:solidFill>
                  <a:schemeClr val="tx1"/>
                </a:solidFill>
                <a:effectLst/>
                <a:latin typeface="+mn-lt"/>
                <a:ea typeface="+mn-ea"/>
                <a:cs typeface="+mn-cs"/>
              </a:rPr>
              <a:t> Morgan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decided to hold two series of focus groups – one with leaders nominated for a Leadership Award and a second with employees of those leaders.  In total, 43 employee participated.</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By engaging with employees, we were able to identify the vital behaviors that lead to engaged employees at Revenue (not just any organization, we wanted to know what behaviors mattered here).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 want to give you an abbreviated version of that focus group and because there are so many of us here today, we are going to use chat. I am going to read the question out loud,</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 am going to place a question in the chat and then give you just a minute to respond. Grammar doesn’t count. Just give me a sentence or two:</a:t>
            </a:r>
          </a:p>
          <a:p>
            <a:pPr lvl="1"/>
            <a:r>
              <a:rPr lang="en-US" sz="1200" b="1" kern="1200" dirty="0">
                <a:solidFill>
                  <a:schemeClr val="tx1"/>
                </a:solidFill>
                <a:effectLst/>
                <a:latin typeface="+mn-lt"/>
                <a:ea typeface="+mn-ea"/>
                <a:cs typeface="+mn-cs"/>
              </a:rPr>
              <a:t>Chat: </a:t>
            </a:r>
            <a:r>
              <a:rPr lang="en-US" sz="1200" kern="1200" dirty="0">
                <a:solidFill>
                  <a:schemeClr val="tx1"/>
                </a:solidFill>
                <a:effectLst/>
                <a:latin typeface="+mn-lt"/>
                <a:ea typeface="+mn-ea"/>
                <a:cs typeface="+mn-cs"/>
              </a:rPr>
              <a:t>“What about your leader’s style makes you want to come to work?</a:t>
            </a:r>
          </a:p>
          <a:p>
            <a:pPr lvl="1"/>
            <a:r>
              <a:rPr lang="en-US" sz="1200" b="1" kern="1200" dirty="0">
                <a:solidFill>
                  <a:schemeClr val="tx1"/>
                </a:solidFill>
                <a:effectLst/>
                <a:latin typeface="+mn-lt"/>
                <a:ea typeface="+mn-ea"/>
                <a:cs typeface="+mn-cs"/>
              </a:rPr>
              <a:t>Chat:</a:t>
            </a:r>
            <a:r>
              <a:rPr lang="en-US" sz="1200" b="1"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“What does your leader do to create an engaging experience for you?</a:t>
            </a:r>
          </a:p>
          <a:p>
            <a:pPr lvl="1"/>
            <a:r>
              <a:rPr lang="en-US" sz="1200" b="1" kern="1200" dirty="0">
                <a:solidFill>
                  <a:schemeClr val="tx1"/>
                </a:solidFill>
                <a:effectLst/>
                <a:latin typeface="+mn-lt"/>
                <a:ea typeface="+mn-ea"/>
                <a:cs typeface="+mn-cs"/>
              </a:rPr>
              <a:t>Chat: </a:t>
            </a:r>
            <a:r>
              <a:rPr lang="en-US" sz="1200" kern="1200" dirty="0">
                <a:solidFill>
                  <a:schemeClr val="tx1"/>
                </a:solidFill>
                <a:effectLst/>
                <a:latin typeface="+mn-lt"/>
                <a:ea typeface="+mn-ea"/>
                <a:cs typeface="+mn-cs"/>
              </a:rPr>
              <a:t>“How does your leader show that they value and care about you?</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Thank you, we thought it would be fun to put your responses into a word cloud and send that to you so you could see what stood out in terms of response for this group of people here today.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collected and categorized all of the responses and comments we heard</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from our employees.</a:t>
            </a:r>
            <a:r>
              <a:rPr lang="en-US" sz="1200" kern="1200" baseline="0" dirty="0">
                <a:solidFill>
                  <a:schemeClr val="tx1"/>
                </a:solidFill>
                <a:effectLst/>
                <a:latin typeface="+mn-lt"/>
                <a:ea typeface="+mn-ea"/>
                <a:cs typeface="+mn-cs"/>
              </a:rPr>
              <a:t> We</a:t>
            </a:r>
            <a:r>
              <a:rPr lang="en-US" sz="1200" kern="1200" dirty="0">
                <a:solidFill>
                  <a:schemeClr val="tx1"/>
                </a:solidFill>
                <a:effectLst/>
                <a:latin typeface="+mn-lt"/>
                <a:ea typeface="+mn-ea"/>
                <a:cs typeface="+mn-cs"/>
              </a:rPr>
              <a:t> spent time reviewing them, theming them, and placed them into a pivot</a:t>
            </a:r>
            <a:r>
              <a:rPr lang="en-US" sz="1200" kern="1200" baseline="0" dirty="0">
                <a:solidFill>
                  <a:schemeClr val="tx1"/>
                </a:solidFill>
                <a:effectLst/>
                <a:latin typeface="+mn-lt"/>
                <a:ea typeface="+mn-ea"/>
                <a:cs typeface="+mn-cs"/>
              </a:rPr>
              <a:t> table within Excel so we could see common themes. </a:t>
            </a:r>
            <a:r>
              <a:rPr lang="en-US" sz="1200" kern="1200" baseline="0">
                <a:solidFill>
                  <a:schemeClr val="tx1"/>
                </a:solidFill>
                <a:effectLst/>
                <a:latin typeface="+mn-lt"/>
                <a:ea typeface="+mn-ea"/>
                <a:cs typeface="+mn-cs"/>
              </a:rPr>
              <a:t>H</a:t>
            </a:r>
            <a:r>
              <a:rPr lang="en-US" sz="1200" kern="1200">
                <a:solidFill>
                  <a:schemeClr val="tx1"/>
                </a:solidFill>
                <a:effectLst/>
                <a:latin typeface="+mn-lt"/>
                <a:ea typeface="+mn-ea"/>
                <a:cs typeface="+mn-cs"/>
              </a:rPr>
              <a:t>ere </a:t>
            </a:r>
            <a:r>
              <a:rPr lang="en-US" sz="1200" kern="1200" dirty="0">
                <a:solidFill>
                  <a:schemeClr val="tx1"/>
                </a:solidFill>
                <a:effectLst/>
                <a:latin typeface="+mn-lt"/>
                <a:ea typeface="+mn-ea"/>
                <a:cs typeface="+mn-cs"/>
              </a:rPr>
              <a:t>is what the data told us.</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01E280C0-BDF8-403E-A4DF-2D20AFB84D73}" type="slidenum">
              <a:rPr lang="en-US" smtClean="0"/>
              <a:pPr/>
              <a:t>11</a:t>
            </a:fld>
            <a:endParaRPr lang="en-US" dirty="0"/>
          </a:p>
        </p:txBody>
      </p:sp>
    </p:spTree>
    <p:extLst>
      <p:ext uri="{BB962C8B-B14F-4D97-AF65-F5344CB8AC3E}">
        <p14:creationId xmlns:p14="http://schemas.microsoft.com/office/powerpoint/2010/main" val="25888239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7.png"/><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2E81153-2822-6441-A541-6D72F234DAE8}"/>
              </a:ext>
            </a:extLst>
          </p:cNvPr>
          <p:cNvPicPr>
            <a:picLocks noChangeAspect="1"/>
          </p:cNvPicPr>
          <p:nvPr userDrawn="1"/>
        </p:nvPicPr>
        <p:blipFill>
          <a:blip r:embed="rId2"/>
          <a:stretch>
            <a:fillRect/>
          </a:stretch>
        </p:blipFill>
        <p:spPr>
          <a:xfrm>
            <a:off x="0" y="0"/>
            <a:ext cx="12192000" cy="1638300"/>
          </a:xfrm>
          <a:prstGeom prst="rect">
            <a:avLst/>
          </a:prstGeom>
        </p:spPr>
      </p:pic>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 name="Title Placeholder 8"/>
          <p:cNvSpPr>
            <a:spLocks noGrp="1"/>
          </p:cNvSpPr>
          <p:nvPr>
            <p:ph type="title"/>
          </p:nvPr>
        </p:nvSpPr>
        <p:spPr>
          <a:xfrm>
            <a:off x="622300" y="912813"/>
            <a:ext cx="8686801" cy="525462"/>
          </a:xfrm>
          <a:prstGeom prst="rect">
            <a:avLst/>
          </a:prstGeom>
        </p:spPr>
        <p:txBody>
          <a:bodyPr vert="horz" anchor="t">
            <a:noAutofit/>
            <a:scene3d>
              <a:camera prst="orthographicFront"/>
              <a:lightRig rig="soft" dir="t"/>
            </a:scene3d>
            <a:sp3d prstMaterial="softEdge"/>
          </a:bodyPr>
          <a:lstStyle>
            <a:lvl1pPr>
              <a:defRPr sz="3000"/>
            </a:lvl1pPr>
            <a:extLst/>
          </a:lstStyle>
          <a:p>
            <a:r>
              <a:rPr kumimoji="0" lang="en-US" dirty="0"/>
              <a:t>Click to edit Master title style</a:t>
            </a:r>
          </a:p>
        </p:txBody>
      </p:sp>
      <p:sp>
        <p:nvSpPr>
          <p:cNvPr id="6" name="Content Placeholder 2"/>
          <p:cNvSpPr>
            <a:spLocks noGrp="1"/>
          </p:cNvSpPr>
          <p:nvPr>
            <p:ph idx="1"/>
          </p:nvPr>
        </p:nvSpPr>
        <p:spPr>
          <a:xfrm>
            <a:off x="622300" y="1857376"/>
            <a:ext cx="10972801" cy="4525963"/>
          </a:xfrm>
        </p:spPr>
        <p:txBody>
          <a:bodyPr/>
          <a:lstStyle>
            <a:lvl1pPr eaLnBrk="1" latinLnBrk="0" hangingPunct="1">
              <a:defRPr>
                <a:solidFill>
                  <a:schemeClr val="tx1">
                    <a:lumMod val="85000"/>
                    <a:lumOff val="15000"/>
                  </a:schemeClr>
                </a:solidFill>
              </a:defRPr>
            </a:lvl1pPr>
            <a:lvl2pPr eaLnBrk="1" latinLnBrk="0" hangingPunct="1">
              <a:defRPr>
                <a:solidFill>
                  <a:schemeClr val="tx1">
                    <a:lumMod val="85000"/>
                    <a:lumOff val="15000"/>
                  </a:schemeClr>
                </a:solidFill>
              </a:defRPr>
            </a:lvl2pPr>
            <a:lvl3pPr eaLnBrk="1" latinLnBrk="0" hangingPunct="1">
              <a:defRPr>
                <a:solidFill>
                  <a:schemeClr val="tx1">
                    <a:lumMod val="85000"/>
                    <a:lumOff val="15000"/>
                  </a:schemeClr>
                </a:solidFill>
              </a:defRPr>
            </a:lvl3pPr>
            <a:lvl4pPr eaLnBrk="1" latinLnBrk="0" hangingPunct="1">
              <a:defRPr>
                <a:solidFill>
                  <a:schemeClr val="tx1">
                    <a:lumMod val="85000"/>
                    <a:lumOff val="15000"/>
                  </a:schemeClr>
                </a:solidFill>
              </a:defRPr>
            </a:lvl4pPr>
            <a:lvl5pPr eaLnBrk="1" latinLnBrk="0" hangingPunct="1">
              <a:defRPr>
                <a:solidFill>
                  <a:schemeClr val="tx1">
                    <a:lumMod val="85000"/>
                    <a:lumOff val="15000"/>
                  </a:schemeClr>
                </a:solidFill>
              </a:defRPr>
            </a:lvl5pPr>
            <a:extLst/>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 Third level</a:t>
            </a:r>
          </a:p>
          <a:p>
            <a:pPr lvl="3" eaLnBrk="1" latinLnBrk="0" hangingPunct="1"/>
            <a:r>
              <a:rPr kumimoji="0" lang="en-US" dirty="0"/>
              <a:t>Fourth level</a:t>
            </a:r>
          </a:p>
          <a:p>
            <a:pPr lvl="4" eaLnBrk="1" latinLnBrk="0" hangingPunct="1"/>
            <a:r>
              <a:rPr kumimoji="0" lang="en-US" dirty="0"/>
              <a:t>Fifth level</a:t>
            </a:r>
          </a:p>
        </p:txBody>
      </p:sp>
      <p:sp>
        <p:nvSpPr>
          <p:cNvPr id="3" name="Rectangle 2"/>
          <p:cNvSpPr/>
          <p:nvPr userDrawn="1"/>
        </p:nvSpPr>
        <p:spPr>
          <a:xfrm>
            <a:off x="11595101" y="6417749"/>
            <a:ext cx="484428" cy="369332"/>
          </a:xfrm>
          <a:prstGeom prst="rect">
            <a:avLst/>
          </a:prstGeom>
        </p:spPr>
        <p:txBody>
          <a:bodyPr wrap="none">
            <a:spAutoFit/>
          </a:bodyPr>
          <a:lstStyle/>
          <a:p>
            <a:pPr defTabSz="548640"/>
            <a:fld id="{D983F1FA-211D-3044-9E35-958DFBC26156}" type="slidenum">
              <a:rPr lang="en-US" sz="1800" smtClean="0">
                <a:solidFill>
                  <a:schemeClr val="tx1"/>
                </a:solidFill>
              </a:rPr>
              <a:pPr defTabSz="548640"/>
              <a:t>‹#›</a:t>
            </a:fld>
            <a:endParaRPr lang="en-US" sz="1800" dirty="0">
              <a:solidFill>
                <a:schemeClr val="tx1"/>
              </a:solidFill>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2E81153-2822-6441-A541-6D72F234DAE8}"/>
              </a:ext>
            </a:extLst>
          </p:cNvPr>
          <p:cNvPicPr>
            <a:picLocks noChangeAspect="1"/>
          </p:cNvPicPr>
          <p:nvPr userDrawn="1"/>
        </p:nvPicPr>
        <p:blipFill>
          <a:blip r:embed="rId2"/>
          <a:stretch>
            <a:fillRect/>
          </a:stretch>
        </p:blipFill>
        <p:spPr>
          <a:xfrm>
            <a:off x="0" y="0"/>
            <a:ext cx="12192000" cy="1638300"/>
          </a:xfrm>
          <a:prstGeom prst="rect">
            <a:avLst/>
          </a:prstGeom>
        </p:spPr>
      </p:pic>
      <p:sp>
        <p:nvSpPr>
          <p:cNvPr id="3" name="Title Placeholder 8"/>
          <p:cNvSpPr>
            <a:spLocks noGrp="1"/>
          </p:cNvSpPr>
          <p:nvPr>
            <p:ph type="title"/>
          </p:nvPr>
        </p:nvSpPr>
        <p:spPr>
          <a:xfrm>
            <a:off x="622300" y="912473"/>
            <a:ext cx="8686801" cy="544852"/>
          </a:xfrm>
          <a:prstGeom prst="rect">
            <a:avLst/>
          </a:prstGeom>
        </p:spPr>
        <p:txBody>
          <a:bodyPr vert="horz" anchor="t">
            <a:noAutofit/>
            <a:scene3d>
              <a:camera prst="orthographicFront"/>
              <a:lightRig rig="soft" dir="t"/>
            </a:scene3d>
            <a:sp3d prstMaterial="softEdge"/>
          </a:bodyPr>
          <a:lstStyle>
            <a:lvl1pPr>
              <a:defRPr sz="3000">
                <a:solidFill>
                  <a:schemeClr val="tx1">
                    <a:lumMod val="85000"/>
                    <a:lumOff val="15000"/>
                  </a:schemeClr>
                </a:solidFill>
                <a:latin typeface="Gill Sans MT" pitchFamily="34" charset="0"/>
              </a:defRPr>
            </a:lvl1pPr>
            <a:extLst/>
          </a:lstStyle>
          <a:p>
            <a:r>
              <a:rPr kumimoji="0" lang="en-US" dirty="0"/>
              <a:t>Click to edit Master title style</a:t>
            </a:r>
          </a:p>
        </p:txBody>
      </p:sp>
      <p:sp>
        <p:nvSpPr>
          <p:cNvPr id="5" name="Content Placeholder 2"/>
          <p:cNvSpPr>
            <a:spLocks noGrp="1"/>
          </p:cNvSpPr>
          <p:nvPr>
            <p:ph idx="1"/>
          </p:nvPr>
        </p:nvSpPr>
        <p:spPr>
          <a:xfrm>
            <a:off x="622300" y="1863311"/>
            <a:ext cx="10972801" cy="4525963"/>
          </a:xfrm>
        </p:spPr>
        <p:txBody>
          <a:bodyPr/>
          <a:lstStyle>
            <a:lvl1pPr eaLnBrk="1" latinLnBrk="0" hangingPunct="1">
              <a:defRPr>
                <a:solidFill>
                  <a:schemeClr val="tx1">
                    <a:lumMod val="85000"/>
                    <a:lumOff val="15000"/>
                  </a:schemeClr>
                </a:solidFill>
              </a:defRPr>
            </a:lvl1pPr>
            <a:lvl2pPr eaLnBrk="1" latinLnBrk="0" hangingPunct="1">
              <a:defRPr>
                <a:solidFill>
                  <a:schemeClr val="tx1">
                    <a:lumMod val="85000"/>
                    <a:lumOff val="15000"/>
                  </a:schemeClr>
                </a:solidFill>
              </a:defRPr>
            </a:lvl2pPr>
            <a:lvl3pPr eaLnBrk="1" latinLnBrk="0" hangingPunct="1">
              <a:defRPr>
                <a:solidFill>
                  <a:schemeClr val="tx1">
                    <a:lumMod val="85000"/>
                    <a:lumOff val="15000"/>
                  </a:schemeClr>
                </a:solidFill>
              </a:defRPr>
            </a:lvl3pPr>
            <a:lvl4pPr eaLnBrk="1" latinLnBrk="0" hangingPunct="1">
              <a:defRPr>
                <a:solidFill>
                  <a:schemeClr val="tx1">
                    <a:lumMod val="85000"/>
                    <a:lumOff val="15000"/>
                  </a:schemeClr>
                </a:solidFill>
              </a:defRPr>
            </a:lvl4pPr>
            <a:lvl5pPr eaLnBrk="1" latinLnBrk="0" hangingPunct="1">
              <a:defRPr>
                <a:solidFill>
                  <a:schemeClr val="tx1">
                    <a:lumMod val="85000"/>
                    <a:lumOff val="15000"/>
                  </a:schemeClr>
                </a:solidFill>
              </a:defRPr>
            </a:lvl5pPr>
            <a:extLst/>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 Third level</a:t>
            </a:r>
          </a:p>
          <a:p>
            <a:pPr lvl="3" eaLnBrk="1" latinLnBrk="0" hangingPunct="1"/>
            <a:r>
              <a:rPr kumimoji="0" lang="en-US" dirty="0"/>
              <a:t>Fourth level</a:t>
            </a:r>
          </a:p>
          <a:p>
            <a:pPr lvl="4" eaLnBrk="1" latinLnBrk="0" hangingPunct="1"/>
            <a:r>
              <a:rPr kumimoji="0" lang="en-US" dirty="0"/>
              <a:t>Fifth level</a:t>
            </a:r>
          </a:p>
        </p:txBody>
      </p:sp>
      <p:sp>
        <p:nvSpPr>
          <p:cNvPr id="2" name="Rectangle 1"/>
          <p:cNvSpPr/>
          <p:nvPr userDrawn="1"/>
        </p:nvSpPr>
        <p:spPr>
          <a:xfrm>
            <a:off x="11595101" y="6429619"/>
            <a:ext cx="484428" cy="369332"/>
          </a:xfrm>
          <a:prstGeom prst="rect">
            <a:avLst/>
          </a:prstGeom>
        </p:spPr>
        <p:txBody>
          <a:bodyPr wrap="none">
            <a:spAutoFit/>
          </a:bodyPr>
          <a:lstStyle/>
          <a:p>
            <a:pPr defTabSz="548640"/>
            <a:fld id="{D983F1FA-211D-3044-9E35-958DFBC26156}" type="slidenum">
              <a:rPr lang="en-US" sz="1800" smtClean="0">
                <a:solidFill>
                  <a:schemeClr val="tx1"/>
                </a:solidFill>
              </a:rPr>
              <a:pPr defTabSz="548640"/>
              <a:t>‹#›</a:t>
            </a:fld>
            <a:endParaRPr lang="en-US" sz="1800" dirty="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2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152400"/>
            <a:ext cx="8331200" cy="411162"/>
          </a:xfrm>
          <a:prstGeom prst="rect">
            <a:avLst/>
          </a:prstGeom>
        </p:spPr>
        <p:txBody>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4002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2122" y="1590"/>
          <a:ext cx="2116" cy="1586"/>
        </p:xfrm>
        <a:graphic>
          <a:graphicData uri="http://schemas.openxmlformats.org/presentationml/2006/ole">
            <mc:AlternateContent xmlns:mc="http://schemas.openxmlformats.org/markup-compatibility/2006">
              <mc:Choice xmlns:v="urn:schemas-microsoft-com:vml" Requires="v">
                <p:oleObj spid="_x0000_s2049" name="think-cell Slide" r:id="rId4" imgW="270" imgH="270" progId="TCLayout.ActiveDocument.1">
                  <p:embed/>
                </p:oleObj>
              </mc:Choice>
              <mc:Fallback>
                <p:oleObj name="think-cell Slide" r:id="rId4" imgW="270" imgH="270" progId="TCLayout.ActiveDocument.1">
                  <p:embed/>
                  <p:pic>
                    <p:nvPicPr>
                      <p:cNvPr id="4" name="Object 3" hidden="1"/>
                      <p:cNvPicPr/>
                      <p:nvPr/>
                    </p:nvPicPr>
                    <p:blipFill>
                      <a:blip r:embed="rId5"/>
                      <a:stretch>
                        <a:fillRect/>
                      </a:stretch>
                    </p:blipFill>
                    <p:spPr>
                      <a:xfrm>
                        <a:off x="2122" y="1590"/>
                        <a:ext cx="2116" cy="1586"/>
                      </a:xfrm>
                      <a:prstGeom prst="rect">
                        <a:avLst/>
                      </a:prstGeom>
                    </p:spPr>
                  </p:pic>
                </p:oleObj>
              </mc:Fallback>
            </mc:AlternateContent>
          </a:graphicData>
        </a:graphic>
      </p:graphicFrame>
      <p:sp>
        <p:nvSpPr>
          <p:cNvPr id="2" name="Title 1"/>
          <p:cNvSpPr>
            <a:spLocks noGrp="1"/>
          </p:cNvSpPr>
          <p:nvPr>
            <p:ph type="ctrTitle"/>
          </p:nvPr>
        </p:nvSpPr>
        <p:spPr>
          <a:xfrm>
            <a:off x="3934673" y="2591313"/>
            <a:ext cx="7928345" cy="1905254"/>
          </a:xfrm>
        </p:spPr>
        <p:txBody>
          <a:bodyPr/>
          <a:lstStyle>
            <a:lvl1pPr algn="l">
              <a:defRPr>
                <a:solidFill>
                  <a:schemeClr val="accent2"/>
                </a:solidFill>
              </a:defRPr>
            </a:lvl1pPr>
          </a:lstStyle>
          <a:p>
            <a:r>
              <a:rPr lang="en-US"/>
              <a:t>Click to edit Master title style</a:t>
            </a:r>
          </a:p>
        </p:txBody>
      </p:sp>
      <p:sp>
        <p:nvSpPr>
          <p:cNvPr id="3" name="Subtitle 2"/>
          <p:cNvSpPr>
            <a:spLocks noGrp="1"/>
          </p:cNvSpPr>
          <p:nvPr>
            <p:ph type="subTitle" idx="1" hasCustomPrompt="1"/>
          </p:nvPr>
        </p:nvSpPr>
        <p:spPr>
          <a:xfrm>
            <a:off x="3895118" y="4803731"/>
            <a:ext cx="7968015" cy="450535"/>
          </a:xfrm>
        </p:spPr>
        <p:txBody>
          <a:bodyPr/>
          <a:lstStyle>
            <a:lvl1pPr marL="0" indent="0" algn="l">
              <a:buNone/>
              <a:defRPr sz="2400">
                <a:solidFill>
                  <a:schemeClr val="tx1"/>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Date</a:t>
            </a:r>
          </a:p>
        </p:txBody>
      </p:sp>
      <p:sp>
        <p:nvSpPr>
          <p:cNvPr id="7" name="Slide Number Placeholder 5"/>
          <p:cNvSpPr txBox="1">
            <a:spLocks/>
          </p:cNvSpPr>
          <p:nvPr userDrawn="1"/>
        </p:nvSpPr>
        <p:spPr>
          <a:xfrm>
            <a:off x="9250441" y="6400233"/>
            <a:ext cx="2844800" cy="365125"/>
          </a:xfrm>
          <a:prstGeom prst="rect">
            <a:avLst/>
          </a:prstGeom>
        </p:spPr>
        <p:txBody>
          <a:bodyPr vert="horz" lIns="109728" tIns="54864" rIns="109728" bIns="54864" rtlCol="0" anchor="ctr"/>
          <a:lstStyle>
            <a:defPPr>
              <a:defRPr lang="en-US"/>
            </a:defPPr>
            <a:lvl1pPr marL="0" algn="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D983F1FA-211D-3044-9E35-958DFBC26156}" type="slidenum">
              <a:rPr kumimoji="0" lang="en-US" sz="144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440" b="0" i="0" u="none" strike="noStrike" kern="1200" cap="none" spc="0" normalizeH="0" baseline="0" noProof="0" dirty="0">
              <a:ln>
                <a:noFill/>
              </a:ln>
              <a:solidFill>
                <a:prstClr val="white"/>
              </a:solidFill>
              <a:effectLst/>
              <a:uLnTx/>
              <a:uFillTx/>
              <a:latin typeface="Calibri"/>
              <a:ea typeface="+mn-ea"/>
              <a:cs typeface="+mn-cs"/>
            </a:endParaRPr>
          </a:p>
        </p:txBody>
      </p:sp>
      <p:sp>
        <p:nvSpPr>
          <p:cNvPr id="8" name="Rectangle 7"/>
          <p:cNvSpPr/>
          <p:nvPr userDrawn="1"/>
        </p:nvSpPr>
        <p:spPr>
          <a:xfrm>
            <a:off x="0" y="5376955"/>
            <a:ext cx="12192000" cy="1481138"/>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09728" tIns="54864" rIns="109728" bIns="54864"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160" b="0" i="0" u="none" strike="noStrike" kern="1200" cap="none" spc="0" normalizeH="0" baseline="0" noProof="0" dirty="0">
              <a:ln>
                <a:noFill/>
              </a:ln>
              <a:solidFill>
                <a:prstClr val="white"/>
              </a:solidFill>
              <a:effectLst/>
              <a:uLnTx/>
              <a:uFillTx/>
              <a:latin typeface="Calibri"/>
              <a:ea typeface="+mn-ea"/>
              <a:cs typeface="+mn-cs"/>
            </a:endParaRPr>
          </a:p>
        </p:txBody>
      </p:sp>
      <p:pic>
        <p:nvPicPr>
          <p:cNvPr id="12" name="Picture 11" descr="3. VA-PRIMARY-HORIZONTAL-WHITE-VECTOR2.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84168" y="5664458"/>
            <a:ext cx="4065120" cy="906131"/>
          </a:xfrm>
          <a:prstGeom prst="rect">
            <a:avLst/>
          </a:prstGeom>
        </p:spPr>
      </p:pic>
    </p:spTree>
    <p:extLst>
      <p:ext uri="{BB962C8B-B14F-4D97-AF65-F5344CB8AC3E}">
        <p14:creationId xmlns:p14="http://schemas.microsoft.com/office/powerpoint/2010/main" val="3080867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2122" y="1590"/>
          <a:ext cx="2116" cy="1586"/>
        </p:xfrm>
        <a:graphic>
          <a:graphicData uri="http://schemas.openxmlformats.org/presentationml/2006/ole">
            <mc:AlternateContent xmlns:mc="http://schemas.openxmlformats.org/markup-compatibility/2006">
              <mc:Choice xmlns:v="urn:schemas-microsoft-com:vml" Requires="v">
                <p:oleObj spid="_x0000_s3073" name="think-cell Slide" r:id="rId4" imgW="270" imgH="270" progId="TCLayout.ActiveDocument.1">
                  <p:embed/>
                </p:oleObj>
              </mc:Choice>
              <mc:Fallback>
                <p:oleObj name="think-cell Slide" r:id="rId4" imgW="270" imgH="270" progId="TCLayout.ActiveDocument.1">
                  <p:embed/>
                  <p:pic>
                    <p:nvPicPr>
                      <p:cNvPr id="4" name="Object 3" hidden="1"/>
                      <p:cNvPicPr/>
                      <p:nvPr/>
                    </p:nvPicPr>
                    <p:blipFill>
                      <a:blip r:embed="rId5"/>
                      <a:stretch>
                        <a:fillRect/>
                      </a:stretch>
                    </p:blipFill>
                    <p:spPr>
                      <a:xfrm>
                        <a:off x="2122" y="1590"/>
                        <a:ext cx="2116" cy="1586"/>
                      </a:xfrm>
                      <a:prstGeom prst="rect">
                        <a:avLst/>
                      </a:prstGeom>
                    </p:spPr>
                  </p:pic>
                </p:oleObj>
              </mc:Fallback>
            </mc:AlternateContent>
          </a:graphicData>
        </a:graphic>
      </p:graphicFrame>
      <p:sp>
        <p:nvSpPr>
          <p:cNvPr id="3" name="Content Placeholder 2"/>
          <p:cNvSpPr>
            <a:spLocks noGrp="1"/>
          </p:cNvSpPr>
          <p:nvPr>
            <p:ph idx="1"/>
          </p:nvPr>
        </p:nvSpPr>
        <p:spPr>
          <a:xfrm>
            <a:off x="609600" y="838203"/>
            <a:ext cx="10972800" cy="5287964"/>
          </a:xfrm>
        </p:spPr>
        <p:txBody>
          <a:bodyPr>
            <a:normAutofit/>
          </a:bodyPr>
          <a:lstStyle>
            <a:lvl1pPr>
              <a:defRPr sz="2400"/>
            </a:lvl1pPr>
            <a:lvl2pPr>
              <a:defRPr sz="2160"/>
            </a:lvl2pPr>
            <a:lvl3pPr>
              <a:defRPr sz="1920"/>
            </a:lvl3pPr>
            <a:lvl4pPr>
              <a:defRPr sz="1680"/>
            </a:lvl4pPr>
            <a:lvl5pPr>
              <a:defRPr sz="216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2"/>
          </p:nvPr>
        </p:nvSpPr>
        <p:spPr/>
        <p:txBody>
          <a:bodyPr/>
          <a:lstStyle>
            <a:lvl1pPr>
              <a:defRPr sz="2000"/>
            </a:lvl1pPr>
          </a:lstStyle>
          <a:p>
            <a:pPr>
              <a:defRPr/>
            </a:pPr>
            <a:fld id="{D983F1FA-211D-3044-9E35-958DFBC26156}" type="slidenum">
              <a:rPr lang="en-US" smtClean="0">
                <a:solidFill>
                  <a:prstClr val="white"/>
                </a:solidFill>
              </a:rPr>
              <a:pPr>
                <a:defRPr/>
              </a:pPr>
              <a:t>‹#›</a:t>
            </a:fld>
            <a:endParaRPr lang="en-US" sz="1440" dirty="0">
              <a:solidFill>
                <a:prstClr val="white"/>
              </a:solidFill>
            </a:endParaRPr>
          </a:p>
        </p:txBody>
      </p:sp>
      <p:sp>
        <p:nvSpPr>
          <p:cNvPr id="5" name="Rectangle 4"/>
          <p:cNvSpPr/>
          <p:nvPr userDrawn="1"/>
        </p:nvSpPr>
        <p:spPr>
          <a:xfrm>
            <a:off x="0" y="95"/>
            <a:ext cx="12192000" cy="685799"/>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lIns="109728" tIns="54864" rIns="109728" bIns="54864" rtlCol="0" anchor="ctr"/>
          <a:lstStyle/>
          <a:p>
            <a:pPr marL="0" marR="0" lvl="0" indent="0" algn="ctr" defTabSz="548640" rtl="0" eaLnBrk="1" fontAlgn="auto" latinLnBrk="0" hangingPunct="1">
              <a:lnSpc>
                <a:spcPct val="100000"/>
              </a:lnSpc>
              <a:spcBef>
                <a:spcPts val="0"/>
              </a:spcBef>
              <a:spcAft>
                <a:spcPts val="0"/>
              </a:spcAft>
              <a:buClrTx/>
              <a:buSzTx/>
              <a:buFontTx/>
              <a:buNone/>
              <a:tabLst/>
              <a:defRPr/>
            </a:pPr>
            <a:endParaRPr kumimoji="0" lang="en-US" sz="2160" b="0" i="0" u="none" strike="noStrike" kern="1200" cap="none" spc="0" normalizeH="0" baseline="0" noProof="0" dirty="0">
              <a:ln>
                <a:noFill/>
              </a:ln>
              <a:solidFill>
                <a:prstClr val="white"/>
              </a:solidFill>
              <a:effectLst/>
              <a:uLnTx/>
              <a:uFillTx/>
              <a:latin typeface="Calibri"/>
              <a:ea typeface="+mn-ea"/>
              <a:cs typeface="+mn-cs"/>
            </a:endParaRPr>
          </a:p>
        </p:txBody>
      </p:sp>
      <p:sp>
        <p:nvSpPr>
          <p:cNvPr id="2" name="Title 1"/>
          <p:cNvSpPr>
            <a:spLocks noGrp="1"/>
          </p:cNvSpPr>
          <p:nvPr>
            <p:ph type="title"/>
          </p:nvPr>
        </p:nvSpPr>
        <p:spPr>
          <a:xfrm>
            <a:off x="0" y="0"/>
            <a:ext cx="12192000" cy="685800"/>
          </a:xfrm>
        </p:spPr>
        <p:txBody>
          <a:bodyPr>
            <a:noAutofit/>
          </a:bodyPr>
          <a:lstStyle>
            <a:lvl1pPr>
              <a:defRPr sz="3840" b="1">
                <a:solidFill>
                  <a:schemeClr val="bg1"/>
                </a:solidFill>
              </a:defRPr>
            </a:lvl1pPr>
          </a:lstStyle>
          <a:p>
            <a:r>
              <a:rPr lang="en-US"/>
              <a:t>Click to edit Master title style</a:t>
            </a:r>
          </a:p>
        </p:txBody>
      </p:sp>
    </p:spTree>
    <p:extLst>
      <p:ext uri="{BB962C8B-B14F-4D97-AF65-F5344CB8AC3E}">
        <p14:creationId xmlns:p14="http://schemas.microsoft.com/office/powerpoint/2010/main" val="18000899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heme" Target="../theme/theme2.xml"/><Relationship Id="rId7" Type="http://schemas.openxmlformats.org/officeDocument/2006/relationships/image" Target="../media/image3.emf"/><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oleObject" Target="../embeddings/oleObject1.bin"/><Relationship Id="rId5" Type="http://schemas.openxmlformats.org/officeDocument/2006/relationships/tags" Target="../tags/tag1.xml"/><Relationship Id="rId10" Type="http://schemas.openxmlformats.org/officeDocument/2006/relationships/image" Target="../media/image6.png"/><Relationship Id="rId4" Type="http://schemas.openxmlformats.org/officeDocument/2006/relationships/vmlDrawing" Target="../drawings/vmlDrawing1.vml"/><Relationship Id="rId9"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2E81153-2822-6441-A541-6D72F234DAE8}"/>
              </a:ext>
            </a:extLst>
          </p:cNvPr>
          <p:cNvPicPr>
            <a:picLocks noChangeAspect="1"/>
          </p:cNvPicPr>
          <p:nvPr userDrawn="1"/>
        </p:nvPicPr>
        <p:blipFill>
          <a:blip r:embed="rId5"/>
          <a:stretch>
            <a:fillRect/>
          </a:stretch>
        </p:blipFill>
        <p:spPr>
          <a:xfrm>
            <a:off x="0" y="0"/>
            <a:ext cx="12192000" cy="1638300"/>
          </a:xfrm>
          <a:prstGeom prst="rect">
            <a:avLst/>
          </a:prstGeom>
        </p:spPr>
      </p:pic>
      <p:sp>
        <p:nvSpPr>
          <p:cNvPr id="9" name="Title Placeholder 8"/>
          <p:cNvSpPr>
            <a:spLocks noGrp="1"/>
          </p:cNvSpPr>
          <p:nvPr>
            <p:ph type="title"/>
          </p:nvPr>
        </p:nvSpPr>
        <p:spPr>
          <a:xfrm>
            <a:off x="622301" y="912813"/>
            <a:ext cx="8686799" cy="525462"/>
          </a:xfrm>
          <a:prstGeom prst="rect">
            <a:avLst/>
          </a:prstGeom>
        </p:spPr>
        <p:txBody>
          <a:bodyPr vert="horz" anchor="t">
            <a:noAutofit/>
            <a:scene3d>
              <a:camera prst="orthographicFront"/>
              <a:lightRig rig="soft" dir="t"/>
            </a:scene3d>
            <a:sp3d prstMaterial="softEdge"/>
          </a:bodyPr>
          <a:lstStyle/>
          <a:p>
            <a:r>
              <a:rPr kumimoji="0" lang="en-US" dirty="0"/>
              <a:t>Click to edit Master title style</a:t>
            </a:r>
          </a:p>
        </p:txBody>
      </p:sp>
      <p:sp>
        <p:nvSpPr>
          <p:cNvPr id="30" name="Text Placeholder 29"/>
          <p:cNvSpPr>
            <a:spLocks noGrp="1"/>
          </p:cNvSpPr>
          <p:nvPr>
            <p:ph type="body" idx="1"/>
          </p:nvPr>
        </p:nvSpPr>
        <p:spPr>
          <a:xfrm>
            <a:off x="622301" y="1781360"/>
            <a:ext cx="10972800" cy="4525963"/>
          </a:xfrm>
          <a:prstGeom prst="rect">
            <a:avLst/>
          </a:prstGeom>
        </p:spPr>
        <p:txBody>
          <a:bodyPr vert="horz">
            <a:no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 Third level</a:t>
            </a:r>
          </a:p>
          <a:p>
            <a:pPr lvl="3" eaLnBrk="1" latinLnBrk="0" hangingPunct="1"/>
            <a:r>
              <a:rPr kumimoji="0" lang="en-US" dirty="0"/>
              <a:t>Fourth level</a:t>
            </a:r>
          </a:p>
          <a:p>
            <a:pPr lvl="4" eaLnBrk="1" latinLnBrk="0" hangingPunct="1"/>
            <a:r>
              <a:rPr kumimoji="0" lang="en-US" dirty="0"/>
              <a:t>Fifth level</a:t>
            </a:r>
          </a:p>
        </p:txBody>
      </p:sp>
      <p:sp>
        <p:nvSpPr>
          <p:cNvPr id="2" name="Rectangle 1"/>
          <p:cNvSpPr/>
          <p:nvPr userDrawn="1"/>
        </p:nvSpPr>
        <p:spPr>
          <a:xfrm>
            <a:off x="11595101" y="6450383"/>
            <a:ext cx="484428" cy="369332"/>
          </a:xfrm>
          <a:prstGeom prst="rect">
            <a:avLst/>
          </a:prstGeom>
        </p:spPr>
        <p:txBody>
          <a:bodyPr wrap="none">
            <a:spAutoFit/>
          </a:bodyPr>
          <a:lstStyle/>
          <a:p>
            <a:pPr defTabSz="548640"/>
            <a:fld id="{D983F1FA-211D-3044-9E35-958DFBC26156}" type="slidenum">
              <a:rPr lang="en-US" sz="1800" smtClean="0">
                <a:solidFill>
                  <a:schemeClr val="tx1"/>
                </a:solidFill>
              </a:rPr>
              <a:pPr defTabSz="548640"/>
              <a:t>‹#›</a:t>
            </a:fld>
            <a:endParaRPr lang="en-US" sz="180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Lst>
  <p:hf hdr="0" ftr="0" dt="0"/>
  <p:txStyles>
    <p:titleStyle>
      <a:lvl1pPr algn="l" rtl="0" eaLnBrk="1" latinLnBrk="0" hangingPunct="1">
        <a:spcBef>
          <a:spcPct val="0"/>
        </a:spcBef>
        <a:buNone/>
        <a:defRPr kumimoji="0" sz="3000" b="0" kern="1200">
          <a:solidFill>
            <a:schemeClr val="tx1">
              <a:lumMod val="85000"/>
              <a:lumOff val="15000"/>
            </a:schemeClr>
          </a:solidFill>
          <a:effectLst/>
          <a:latin typeface="Gill Sans MT" pitchFamily="34" charset="0"/>
          <a:ea typeface="+mj-ea"/>
          <a:cs typeface="Arial" pitchFamily="34" charset="0"/>
        </a:defRPr>
      </a:lvl1pPr>
      <a:extLst/>
    </p:titleStyle>
    <p:bodyStyle>
      <a:lvl1pPr marL="365760" indent="-256032" algn="l" rtl="0" eaLnBrk="1" latinLnBrk="0" hangingPunct="1">
        <a:spcBef>
          <a:spcPts val="400"/>
        </a:spcBef>
        <a:spcAft>
          <a:spcPts val="1800"/>
        </a:spcAft>
        <a:buClr>
          <a:schemeClr val="tx1">
            <a:lumMod val="50000"/>
            <a:lumOff val="50000"/>
          </a:schemeClr>
        </a:buClr>
        <a:buSzPct val="95000"/>
        <a:buFont typeface="Arial" pitchFamily="34" charset="0"/>
        <a:buChar char="•"/>
        <a:defRPr kumimoji="0" sz="2000" kern="1200">
          <a:solidFill>
            <a:schemeClr val="tx1"/>
          </a:solidFill>
          <a:latin typeface="Gill Sans MT" pitchFamily="34" charset="0"/>
          <a:ea typeface="+mn-ea"/>
          <a:cs typeface="Arial" pitchFamily="34" charset="0"/>
        </a:defRPr>
      </a:lvl1pPr>
      <a:lvl2pPr marL="621792" indent="-228600" algn="l" rtl="0" eaLnBrk="1" latinLnBrk="0" hangingPunct="1">
        <a:spcBef>
          <a:spcPts val="324"/>
        </a:spcBef>
        <a:spcAft>
          <a:spcPts val="1800"/>
        </a:spcAft>
        <a:buClr>
          <a:schemeClr val="tx1">
            <a:lumMod val="50000"/>
            <a:lumOff val="50000"/>
          </a:schemeClr>
        </a:buClr>
        <a:buSzPct val="80000"/>
        <a:buFont typeface="Courier New" pitchFamily="49" charset="0"/>
        <a:buChar char="o"/>
        <a:defRPr kumimoji="0" sz="2000" kern="1200">
          <a:solidFill>
            <a:schemeClr val="tx1"/>
          </a:solidFill>
          <a:latin typeface="Gill Sans MT" pitchFamily="34" charset="0"/>
          <a:ea typeface="+mn-ea"/>
          <a:cs typeface="Arial" pitchFamily="34" charset="0"/>
        </a:defRPr>
      </a:lvl2pPr>
      <a:lvl3pPr marL="859536" indent="-228600" algn="l" rtl="0" eaLnBrk="1" latinLnBrk="0" hangingPunct="1">
        <a:spcBef>
          <a:spcPts val="350"/>
        </a:spcBef>
        <a:spcAft>
          <a:spcPts val="1800"/>
        </a:spcAft>
        <a:buClr>
          <a:schemeClr val="tx1">
            <a:lumMod val="50000"/>
            <a:lumOff val="50000"/>
          </a:schemeClr>
        </a:buClr>
        <a:buSzPct val="95000"/>
        <a:buFont typeface="Wingdings" pitchFamily="2" charset="2"/>
        <a:buChar char="ü"/>
        <a:defRPr kumimoji="0" sz="1600" kern="1200" baseline="0">
          <a:solidFill>
            <a:schemeClr val="tx1"/>
          </a:solidFill>
          <a:latin typeface="Gill Sans MT" pitchFamily="34" charset="0"/>
          <a:ea typeface="+mn-ea"/>
          <a:cs typeface="Arial" pitchFamily="34" charset="0"/>
        </a:defRPr>
      </a:lvl3pPr>
      <a:lvl4pPr marL="1143000" indent="-228600" algn="l" rtl="0" eaLnBrk="1" latinLnBrk="0" hangingPunct="1">
        <a:spcBef>
          <a:spcPts val="350"/>
        </a:spcBef>
        <a:spcAft>
          <a:spcPts val="1800"/>
        </a:spcAft>
        <a:buClr>
          <a:schemeClr val="tx1">
            <a:lumMod val="50000"/>
            <a:lumOff val="50000"/>
          </a:schemeClr>
        </a:buClr>
        <a:buSzPct val="85000"/>
        <a:buFont typeface="Wingdings" pitchFamily="2" charset="2"/>
        <a:buChar char="Ø"/>
        <a:defRPr kumimoji="0" sz="1600" kern="1200">
          <a:solidFill>
            <a:schemeClr val="tx1"/>
          </a:solidFill>
          <a:latin typeface="Gill Sans MT" pitchFamily="34" charset="0"/>
          <a:ea typeface="+mn-ea"/>
          <a:cs typeface="Arial" pitchFamily="34" charset="0"/>
        </a:defRPr>
      </a:lvl4pPr>
      <a:lvl5pPr marL="1371600" indent="-228600" algn="l" rtl="0" eaLnBrk="1" latinLnBrk="0" hangingPunct="1">
        <a:spcBef>
          <a:spcPts val="350"/>
        </a:spcBef>
        <a:spcAft>
          <a:spcPts val="1800"/>
        </a:spcAft>
        <a:buClr>
          <a:schemeClr val="tx1">
            <a:lumMod val="50000"/>
            <a:lumOff val="50000"/>
          </a:schemeClr>
        </a:buClr>
        <a:buSzPct val="90000"/>
        <a:buFont typeface="Wingdings" pitchFamily="2" charset="2"/>
        <a:buChar char="§"/>
        <a:defRPr kumimoji="0" sz="1600" kern="1200">
          <a:solidFill>
            <a:schemeClr val="tx1"/>
          </a:solidFill>
          <a:latin typeface="Gill Sans MT" pitchFamily="34" charset="0"/>
          <a:ea typeface="+mn-ea"/>
          <a:cs typeface="Arial" pitchFamily="34" charset="0"/>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5"/>
            </p:custDataLst>
          </p:nvPr>
        </p:nvGraphicFramePr>
        <p:xfrm>
          <a:off x="2122" y="1590"/>
          <a:ext cx="2116" cy="1586"/>
        </p:xfrm>
        <a:graphic>
          <a:graphicData uri="http://schemas.openxmlformats.org/presentationml/2006/ole">
            <mc:AlternateContent xmlns:mc="http://schemas.openxmlformats.org/markup-compatibility/2006">
              <mc:Choice xmlns:v="urn:schemas-microsoft-com:vml" Requires="v">
                <p:oleObj spid="_x0000_s1025" name="think-cell Slide" r:id="rId6" imgW="270" imgH="270" progId="TCLayout.ActiveDocument.1">
                  <p:embed/>
                </p:oleObj>
              </mc:Choice>
              <mc:Fallback>
                <p:oleObj name="think-cell Slide" r:id="rId6" imgW="270" imgH="270" progId="TCLayout.ActiveDocument.1">
                  <p:embed/>
                  <p:pic>
                    <p:nvPicPr>
                      <p:cNvPr id="4" name="Object 3" hidden="1"/>
                      <p:cNvPicPr/>
                      <p:nvPr/>
                    </p:nvPicPr>
                    <p:blipFill>
                      <a:blip r:embed="rId7"/>
                      <a:stretch>
                        <a:fillRect/>
                      </a:stretch>
                    </p:blipFill>
                    <p:spPr>
                      <a:xfrm>
                        <a:off x="2122" y="1590"/>
                        <a:ext cx="2116" cy="1586"/>
                      </a:xfrm>
                      <a:prstGeom prst="rect">
                        <a:avLst/>
                      </a:prstGeom>
                    </p:spPr>
                  </p:pic>
                </p:oleObj>
              </mc:Fallback>
            </mc:AlternateContent>
          </a:graphicData>
        </a:graphic>
      </p:graphicFrame>
      <p:sp>
        <p:nvSpPr>
          <p:cNvPr id="2" name="Title Placeholder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95"/>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7" name="Group 6"/>
          <p:cNvGrpSpPr/>
          <p:nvPr/>
        </p:nvGrpSpPr>
        <p:grpSpPr>
          <a:xfrm>
            <a:off x="0" y="6140682"/>
            <a:ext cx="12192000" cy="731839"/>
            <a:chOff x="0" y="6126163"/>
            <a:chExt cx="9144000" cy="731838"/>
          </a:xfrm>
        </p:grpSpPr>
        <p:sp>
          <p:nvSpPr>
            <p:cNvPr id="8" name="Rectangle 7"/>
            <p:cNvSpPr/>
            <p:nvPr/>
          </p:nvSpPr>
          <p:spPr>
            <a:xfrm>
              <a:off x="0" y="6126163"/>
              <a:ext cx="9144000" cy="731838"/>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48640"/>
              <a:endParaRPr lang="en-US" sz="2160" dirty="0">
                <a:solidFill>
                  <a:prstClr val="white"/>
                </a:solidFill>
              </a:endParaRPr>
            </a:p>
          </p:txBody>
        </p:sp>
        <p:pic>
          <p:nvPicPr>
            <p:cNvPr id="9" name="Picture 8" descr="3. VA-PRIMARY-HORIZONTAL-WHITE-VECTOR2.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90974" y="6256892"/>
              <a:ext cx="2209800" cy="491986"/>
            </a:xfrm>
            <a:prstGeom prst="rect">
              <a:avLst/>
            </a:prstGeom>
          </p:spPr>
        </p:pic>
      </p:grpSp>
      <p:sp>
        <p:nvSpPr>
          <p:cNvPr id="6" name="Slide Number Placeholder 5"/>
          <p:cNvSpPr>
            <a:spLocks noGrp="1"/>
          </p:cNvSpPr>
          <p:nvPr>
            <p:ph type="sldNum" sz="quarter" idx="4"/>
          </p:nvPr>
        </p:nvSpPr>
        <p:spPr>
          <a:xfrm>
            <a:off x="9250441" y="6349711"/>
            <a:ext cx="2844800" cy="365125"/>
          </a:xfrm>
          <a:prstGeom prst="rect">
            <a:avLst/>
          </a:prstGeom>
        </p:spPr>
        <p:txBody>
          <a:bodyPr vert="horz" lIns="91440" tIns="45720" rIns="91440" bIns="45720" rtlCol="0" anchor="ctr"/>
          <a:lstStyle>
            <a:lvl1pPr algn="r">
              <a:defRPr sz="1440">
                <a:solidFill>
                  <a:schemeClr val="bg1"/>
                </a:solidFill>
              </a:defRPr>
            </a:lvl1pPr>
          </a:lstStyle>
          <a:p>
            <a:pPr defTabSz="548640"/>
            <a:fld id="{D983F1FA-211D-3044-9E35-958DFBC26156}" type="slidenum">
              <a:rPr lang="en-US" smtClean="0">
                <a:solidFill>
                  <a:prstClr val="white"/>
                </a:solidFill>
              </a:rPr>
              <a:pPr defTabSz="548640"/>
              <a:t>‹#›</a:t>
            </a:fld>
            <a:endParaRPr lang="en-US" dirty="0">
              <a:solidFill>
                <a:prstClr val="white"/>
              </a:solidFill>
            </a:endParaRPr>
          </a:p>
        </p:txBody>
      </p:sp>
      <p:sp>
        <p:nvSpPr>
          <p:cNvPr id="10" name="Rectangle 9"/>
          <p:cNvSpPr/>
          <p:nvPr userDrawn="1"/>
        </p:nvSpPr>
        <p:spPr>
          <a:xfrm>
            <a:off x="0" y="6140682"/>
            <a:ext cx="12192000" cy="731839"/>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09728" tIns="54864" rIns="109728" bIns="54864" rtlCol="0" anchor="ctr"/>
          <a:lstStyle/>
          <a:p>
            <a:pPr algn="ctr" defTabSz="548640"/>
            <a:endParaRPr lang="en-US" sz="2160" dirty="0">
              <a:solidFill>
                <a:prstClr val="white"/>
              </a:solidFill>
            </a:endParaRPr>
          </a:p>
        </p:txBody>
      </p:sp>
      <p:sp>
        <p:nvSpPr>
          <p:cNvPr id="11" name="Slide Number Placeholder 5"/>
          <p:cNvSpPr txBox="1">
            <a:spLocks/>
          </p:cNvSpPr>
          <p:nvPr userDrawn="1"/>
        </p:nvSpPr>
        <p:spPr>
          <a:xfrm>
            <a:off x="9250441" y="6349711"/>
            <a:ext cx="2844800" cy="365125"/>
          </a:xfrm>
          <a:prstGeom prst="rect">
            <a:avLst/>
          </a:prstGeom>
        </p:spPr>
        <p:txBody>
          <a:bodyPr vert="horz" lIns="109728" tIns="54864" rIns="109728" bIns="54864"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48640"/>
            <a:endParaRPr lang="en-US" sz="1440" dirty="0">
              <a:solidFill>
                <a:prstClr val="white"/>
              </a:solidFill>
            </a:endParaRPr>
          </a:p>
        </p:txBody>
      </p:sp>
      <p:pic>
        <p:nvPicPr>
          <p:cNvPr id="12" name="Picture 2" descr="C:\Users\vacoGrovem\AppData\Local\Microsoft\Windows\Temporary Internet Files\Content.Outlook\83QVOJUE\CHOOSE-VA-rev.pn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112785" y="6172200"/>
            <a:ext cx="2716744" cy="658368"/>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Picture 12" descr="VEONewsBanner.png"/>
          <p:cNvPicPr>
            <a:picLocks noChangeAspect="1"/>
          </p:cNvPicPr>
          <p:nvPr userDrawn="1"/>
        </p:nvPicPr>
        <p:blipFill rotWithShape="1">
          <a:blip r:embed="rId10">
            <a:extLst>
              <a:ext uri="{28A0092B-C50C-407E-A947-70E740481C1C}">
                <a14:useLocalDpi xmlns:a14="http://schemas.microsoft.com/office/drawing/2010/main" val="0"/>
              </a:ext>
            </a:extLst>
          </a:blip>
          <a:srcRect t="15826"/>
          <a:stretch/>
        </p:blipFill>
        <p:spPr>
          <a:xfrm>
            <a:off x="9153682" y="6238753"/>
            <a:ext cx="2643233" cy="718822"/>
          </a:xfrm>
          <a:prstGeom prst="rect">
            <a:avLst/>
          </a:prstGeom>
        </p:spPr>
      </p:pic>
    </p:spTree>
    <p:extLst>
      <p:ext uri="{BB962C8B-B14F-4D97-AF65-F5344CB8AC3E}">
        <p14:creationId xmlns:p14="http://schemas.microsoft.com/office/powerpoint/2010/main" val="3324017242"/>
      </p:ext>
    </p:extLst>
  </p:cSld>
  <p:clrMap bg1="lt1" tx1="dk1" bg2="lt2" tx2="dk2" accent1="accent1" accent2="accent2" accent3="accent3" accent4="accent4" accent5="accent5" accent6="accent6" hlink="hlink" folHlink="folHlink"/>
  <p:sldLayoutIdLst>
    <p:sldLayoutId id="2147483797" r:id="rId1"/>
    <p:sldLayoutId id="2147483798" r:id="rId2"/>
  </p:sldLayoutIdLst>
  <p:hf hdr="0" ftr="0" dt="0"/>
  <p:txStyles>
    <p:titleStyle>
      <a:lvl1pPr algn="ctr" defTabSz="548640" rtl="0" eaLnBrk="1" latinLnBrk="0" hangingPunct="1">
        <a:spcBef>
          <a:spcPct val="0"/>
        </a:spcBef>
        <a:buNone/>
        <a:defRPr sz="5280" kern="1200">
          <a:solidFill>
            <a:schemeClr val="tx1"/>
          </a:solidFill>
          <a:latin typeface="+mj-lt"/>
          <a:ea typeface="+mj-ea"/>
          <a:cs typeface="+mj-cs"/>
        </a:defRPr>
      </a:lvl1pPr>
    </p:titleStyle>
    <p:bodyStyle>
      <a:lvl1pPr marL="411480" indent="-411480" algn="l" defTabSz="548640" rtl="0" eaLnBrk="1" latinLnBrk="0" hangingPunct="1">
        <a:spcBef>
          <a:spcPct val="20000"/>
        </a:spcBef>
        <a:buFont typeface="Arial"/>
        <a:buChar char="•"/>
        <a:defRPr sz="3840" kern="1200">
          <a:solidFill>
            <a:schemeClr val="tx1"/>
          </a:solidFill>
          <a:latin typeface="+mn-lt"/>
          <a:ea typeface="+mn-ea"/>
          <a:cs typeface="+mn-cs"/>
        </a:defRPr>
      </a:lvl1pPr>
      <a:lvl2pPr marL="891540" indent="-342900" algn="l" defTabSz="548640" rtl="0" eaLnBrk="1" latinLnBrk="0" hangingPunct="1">
        <a:spcBef>
          <a:spcPct val="20000"/>
        </a:spcBef>
        <a:buFont typeface="Arial"/>
        <a:buChar char="–"/>
        <a:defRPr sz="3360" kern="1200">
          <a:solidFill>
            <a:schemeClr val="tx1"/>
          </a:solidFill>
          <a:latin typeface="+mn-lt"/>
          <a:ea typeface="+mn-ea"/>
          <a:cs typeface="+mn-cs"/>
        </a:defRPr>
      </a:lvl2pPr>
      <a:lvl3pPr marL="1371600" indent="-274320" algn="l" defTabSz="548640" rtl="0" eaLnBrk="1" latinLnBrk="0" hangingPunct="1">
        <a:spcBef>
          <a:spcPct val="20000"/>
        </a:spcBef>
        <a:buFont typeface="Arial"/>
        <a:buChar char="•"/>
        <a:defRPr sz="2880" kern="1200">
          <a:solidFill>
            <a:schemeClr val="tx1"/>
          </a:solidFill>
          <a:latin typeface="+mn-lt"/>
          <a:ea typeface="+mn-ea"/>
          <a:cs typeface="+mn-cs"/>
        </a:defRPr>
      </a:lvl3pPr>
      <a:lvl4pPr marL="1920240" indent="-274320" algn="l" defTabSz="548640" rtl="0" eaLnBrk="1" latinLnBrk="0" hangingPunct="1">
        <a:spcBef>
          <a:spcPct val="20000"/>
        </a:spcBef>
        <a:buFont typeface="Arial"/>
        <a:buChar char="–"/>
        <a:defRPr sz="2400" kern="1200">
          <a:solidFill>
            <a:schemeClr val="tx1"/>
          </a:solidFill>
          <a:latin typeface="+mn-lt"/>
          <a:ea typeface="+mn-ea"/>
          <a:cs typeface="+mn-cs"/>
        </a:defRPr>
      </a:lvl4pPr>
      <a:lvl5pPr marL="2468880" indent="-274320" algn="l" defTabSz="548640" rtl="0" eaLnBrk="1" latinLnBrk="0" hangingPunct="1">
        <a:spcBef>
          <a:spcPct val="20000"/>
        </a:spcBef>
        <a:buFont typeface="Arial"/>
        <a:buChar char="»"/>
        <a:defRPr sz="2400" kern="1200">
          <a:solidFill>
            <a:schemeClr val="tx1"/>
          </a:solidFill>
          <a:latin typeface="+mn-lt"/>
          <a:ea typeface="+mn-ea"/>
          <a:cs typeface="+mn-cs"/>
        </a:defRPr>
      </a:lvl5pPr>
      <a:lvl6pPr marL="3017520" indent="-274320" algn="l" defTabSz="548640" rtl="0" eaLnBrk="1" latinLnBrk="0" hangingPunct="1">
        <a:spcBef>
          <a:spcPct val="20000"/>
        </a:spcBef>
        <a:buFont typeface="Arial"/>
        <a:buChar char="•"/>
        <a:defRPr sz="2400" kern="1200">
          <a:solidFill>
            <a:schemeClr val="tx1"/>
          </a:solidFill>
          <a:latin typeface="+mn-lt"/>
          <a:ea typeface="+mn-ea"/>
          <a:cs typeface="+mn-cs"/>
        </a:defRPr>
      </a:lvl6pPr>
      <a:lvl7pPr marL="3566160" indent="-274320" algn="l" defTabSz="548640" rtl="0" eaLnBrk="1" latinLnBrk="0" hangingPunct="1">
        <a:spcBef>
          <a:spcPct val="20000"/>
        </a:spcBef>
        <a:buFont typeface="Arial"/>
        <a:buChar char="•"/>
        <a:defRPr sz="2400" kern="1200">
          <a:solidFill>
            <a:schemeClr val="tx1"/>
          </a:solidFill>
          <a:latin typeface="+mn-lt"/>
          <a:ea typeface="+mn-ea"/>
          <a:cs typeface="+mn-cs"/>
        </a:defRPr>
      </a:lvl7pPr>
      <a:lvl8pPr marL="4114800" indent="-274320" algn="l" defTabSz="548640" rtl="0" eaLnBrk="1" latinLnBrk="0" hangingPunct="1">
        <a:spcBef>
          <a:spcPct val="20000"/>
        </a:spcBef>
        <a:buFont typeface="Arial"/>
        <a:buChar char="•"/>
        <a:defRPr sz="2400" kern="1200">
          <a:solidFill>
            <a:schemeClr val="tx1"/>
          </a:solidFill>
          <a:latin typeface="+mn-lt"/>
          <a:ea typeface="+mn-ea"/>
          <a:cs typeface="+mn-cs"/>
        </a:defRPr>
      </a:lvl8pPr>
      <a:lvl9pPr marL="4663440" indent="-274320" algn="l" defTabSz="548640" rtl="0" eaLnBrk="1" latinLnBrk="0" hangingPunct="1">
        <a:spcBef>
          <a:spcPct val="20000"/>
        </a:spcBef>
        <a:buFont typeface="Arial"/>
        <a:buChar char="•"/>
        <a:defRPr sz="2400" kern="1200">
          <a:solidFill>
            <a:schemeClr val="tx1"/>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Title 9"/>
          <p:cNvSpPr>
            <a:spLocks noGrp="1"/>
          </p:cNvSpPr>
          <p:nvPr>
            <p:ph type="title"/>
          </p:nvPr>
        </p:nvSpPr>
        <p:spPr>
          <a:xfrm>
            <a:off x="2566102" y="1434858"/>
            <a:ext cx="5019676" cy="608664"/>
          </a:xfrm>
        </p:spPr>
        <p:txBody>
          <a:bodyPr/>
          <a:lstStyle/>
          <a:p>
            <a:r>
              <a:rPr lang="en-US" b="1" dirty="0"/>
              <a:t>Engaging Employees</a:t>
            </a:r>
            <a:endParaRPr lang="en-US" sz="3600" b="1" dirty="0">
              <a:solidFill>
                <a:schemeClr val="tx1">
                  <a:lumMod val="75000"/>
                  <a:lumOff val="25000"/>
                </a:schemeClr>
              </a:solidFill>
            </a:endParaRPr>
          </a:p>
        </p:txBody>
      </p:sp>
      <p:sp>
        <p:nvSpPr>
          <p:cNvPr id="18" name="Content Placeholder 1"/>
          <p:cNvSpPr txBox="1">
            <a:spLocks/>
          </p:cNvSpPr>
          <p:nvPr/>
        </p:nvSpPr>
        <p:spPr>
          <a:xfrm>
            <a:off x="2566102" y="2207294"/>
            <a:ext cx="5592060" cy="601626"/>
          </a:xfrm>
          <a:prstGeom prst="rect">
            <a:avLst/>
          </a:prstGeom>
        </p:spPr>
        <p:txBody>
          <a:bodyPr vert="horz">
            <a:noAutofit/>
          </a:bodyPr>
          <a:lstStyle/>
          <a:p>
            <a:pPr>
              <a:spcBef>
                <a:spcPts val="400"/>
              </a:spcBef>
              <a:spcAft>
                <a:spcPts val="1800"/>
              </a:spcAft>
              <a:buClr>
                <a:schemeClr val="tx1">
                  <a:lumMod val="50000"/>
                  <a:lumOff val="50000"/>
                </a:schemeClr>
              </a:buClr>
              <a:buSzPct val="95000"/>
              <a:defRPr/>
            </a:pPr>
            <a:r>
              <a:rPr lang="en-US" b="1" dirty="0"/>
              <a:t>A critical step to improving the customer experience</a:t>
            </a:r>
            <a:endParaRPr lang="en-US" b="1" dirty="0">
              <a:solidFill>
                <a:schemeClr val="tx1">
                  <a:lumMod val="75000"/>
                  <a:lumOff val="25000"/>
                </a:schemeClr>
              </a:solidFill>
              <a:latin typeface="Gill Sans MT" pitchFamily="34" charset="0"/>
              <a:cs typeface="Arial" pitchFamily="34" charset="0"/>
            </a:endParaRPr>
          </a:p>
        </p:txBody>
      </p:sp>
      <p:sp>
        <p:nvSpPr>
          <p:cNvPr id="5" name="Content Placeholder 1"/>
          <p:cNvSpPr txBox="1">
            <a:spLocks/>
          </p:cNvSpPr>
          <p:nvPr/>
        </p:nvSpPr>
        <p:spPr>
          <a:xfrm>
            <a:off x="2566101" y="3075266"/>
            <a:ext cx="7424059" cy="2291036"/>
          </a:xfrm>
          <a:prstGeom prst="rect">
            <a:avLst/>
          </a:prstGeom>
        </p:spPr>
        <p:txBody>
          <a:bodyPr vert="horz">
            <a:noAutofit/>
          </a:bodyPr>
          <a:lstStyle/>
          <a:p>
            <a:pPr>
              <a:spcBef>
                <a:spcPts val="400"/>
              </a:spcBef>
              <a:buClr>
                <a:schemeClr val="tx1">
                  <a:lumMod val="50000"/>
                  <a:lumOff val="50000"/>
                </a:schemeClr>
              </a:buClr>
              <a:buSzPct val="95000"/>
              <a:defRPr/>
            </a:pPr>
            <a:r>
              <a:rPr lang="en-US" dirty="0">
                <a:latin typeface="Calibri" panose="020F0502020204030204" pitchFamily="34" charset="0"/>
                <a:cs typeface="Calibri" panose="020F0502020204030204" pitchFamily="34" charset="0"/>
              </a:rPr>
              <a:t>Airis McCottry Gill, US Dept of Veterans Affairs</a:t>
            </a:r>
          </a:p>
          <a:p>
            <a:pPr>
              <a:spcBef>
                <a:spcPts val="400"/>
              </a:spcBef>
              <a:buClr>
                <a:schemeClr val="tx1">
                  <a:lumMod val="50000"/>
                  <a:lumOff val="50000"/>
                </a:schemeClr>
              </a:buClr>
              <a:buSzPct val="95000"/>
              <a:defRPr/>
            </a:pPr>
            <a:r>
              <a:rPr lang="en-US" dirty="0">
                <a:latin typeface="Calibri" panose="020F0502020204030204" pitchFamily="34" charset="0"/>
                <a:cs typeface="Calibri" panose="020F0502020204030204" pitchFamily="34" charset="0"/>
              </a:rPr>
              <a:t>Morgan Montes &amp; Janet Shimabukuro, Washington State Dept of Revenue</a:t>
            </a:r>
          </a:p>
          <a:p>
            <a:pPr>
              <a:spcBef>
                <a:spcPts val="400"/>
              </a:spcBef>
              <a:spcAft>
                <a:spcPts val="1800"/>
              </a:spcAft>
              <a:buClr>
                <a:schemeClr val="tx1">
                  <a:lumMod val="50000"/>
                  <a:lumOff val="50000"/>
                </a:schemeClr>
              </a:buClr>
              <a:buSzPct val="95000"/>
              <a:defRPr/>
            </a:pPr>
            <a:endParaRPr lang="en-US" i="1" dirty="0">
              <a:solidFill>
                <a:schemeClr val="tx1">
                  <a:lumMod val="75000"/>
                  <a:lumOff val="25000"/>
                </a:schemeClr>
              </a:solidFill>
              <a:latin typeface="Gill Sans MT"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p:cNvSpPr>
            <a:spLocks noGrp="1"/>
          </p:cNvSpPr>
          <p:nvPr>
            <p:ph type="title"/>
          </p:nvPr>
        </p:nvSpPr>
        <p:spPr>
          <a:xfrm>
            <a:off x="584200" y="1458380"/>
            <a:ext cx="7920426" cy="542925"/>
          </a:xfrm>
        </p:spPr>
        <p:txBody>
          <a:bodyPr/>
          <a:lstStyle/>
          <a:p>
            <a:r>
              <a:rPr lang="en-US" sz="3600" b="1" dirty="0">
                <a:latin typeface="Calibri" panose="020F0502020204030204" pitchFamily="34" charset="0"/>
                <a:cs typeface="Calibri" panose="020F0502020204030204" pitchFamily="34" charset="0"/>
              </a:rPr>
              <a:t>Focus group question 1</a:t>
            </a:r>
          </a:p>
        </p:txBody>
      </p:sp>
      <p:sp>
        <p:nvSpPr>
          <p:cNvPr id="3" name="TextBox 2"/>
          <p:cNvSpPr txBox="1"/>
          <p:nvPr/>
        </p:nvSpPr>
        <p:spPr>
          <a:xfrm>
            <a:off x="584200" y="2878199"/>
            <a:ext cx="8943693" cy="1569660"/>
          </a:xfrm>
          <a:prstGeom prst="rect">
            <a:avLst/>
          </a:prstGeom>
          <a:noFill/>
        </p:spPr>
        <p:txBody>
          <a:bodyPr wrap="square" rtlCol="0">
            <a:spAutoFit/>
          </a:bodyPr>
          <a:lstStyle/>
          <a:p>
            <a:r>
              <a:rPr lang="en-US" sz="3200" b="1" dirty="0">
                <a:latin typeface="Verdana" panose="020B0604030504040204" pitchFamily="34" charset="0"/>
                <a:ea typeface="Verdana" panose="020B0604030504040204" pitchFamily="34" charset="0"/>
              </a:rPr>
              <a:t>What about your leader’s style makes you want to come to work?</a:t>
            </a:r>
          </a:p>
          <a:p>
            <a:endParaRPr lang="en-US" sz="3200"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565840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p:cNvSpPr>
            <a:spLocks noGrp="1"/>
          </p:cNvSpPr>
          <p:nvPr>
            <p:ph type="title"/>
          </p:nvPr>
        </p:nvSpPr>
        <p:spPr>
          <a:xfrm>
            <a:off x="462280" y="1523694"/>
            <a:ext cx="7920426" cy="542925"/>
          </a:xfrm>
        </p:spPr>
        <p:txBody>
          <a:bodyPr/>
          <a:lstStyle/>
          <a:p>
            <a:r>
              <a:rPr lang="en-US" sz="3600" b="1" dirty="0">
                <a:latin typeface="Calibri" panose="020F0502020204030204" pitchFamily="34" charset="0"/>
                <a:cs typeface="Calibri" panose="020F0502020204030204" pitchFamily="34" charset="0"/>
              </a:rPr>
              <a:t>Focus group question 2</a:t>
            </a:r>
          </a:p>
        </p:txBody>
      </p:sp>
      <p:sp>
        <p:nvSpPr>
          <p:cNvPr id="3" name="TextBox 2"/>
          <p:cNvSpPr txBox="1"/>
          <p:nvPr/>
        </p:nvSpPr>
        <p:spPr>
          <a:xfrm>
            <a:off x="462280" y="3020439"/>
            <a:ext cx="8943693" cy="1077218"/>
          </a:xfrm>
          <a:prstGeom prst="rect">
            <a:avLst/>
          </a:prstGeom>
          <a:noFill/>
        </p:spPr>
        <p:txBody>
          <a:bodyPr wrap="square" rtlCol="0">
            <a:spAutoFit/>
          </a:bodyPr>
          <a:lstStyle/>
          <a:p>
            <a:r>
              <a:rPr lang="en-US" sz="3200" b="1" dirty="0">
                <a:latin typeface="Verdana" panose="020B0604030504040204" pitchFamily="34" charset="0"/>
                <a:ea typeface="Verdana" panose="020B0604030504040204" pitchFamily="34" charset="0"/>
              </a:rPr>
              <a:t>What does your leader do to create an engaging experience for you?</a:t>
            </a:r>
          </a:p>
        </p:txBody>
      </p:sp>
    </p:spTree>
    <p:extLst>
      <p:ext uri="{BB962C8B-B14F-4D97-AF65-F5344CB8AC3E}">
        <p14:creationId xmlns:p14="http://schemas.microsoft.com/office/powerpoint/2010/main" val="1918837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5">
            <a:extLst>
              <a:ext uri="{FF2B5EF4-FFF2-40B4-BE49-F238E27FC236}">
                <a16:creationId xmlns:a16="http://schemas.microsoft.com/office/drawing/2014/main" id="{8FAB2D42-4173-4476-90F9-CA56ADDC3E6A}"/>
              </a:ext>
            </a:extLst>
          </p:cNvPr>
          <p:cNvSpPr>
            <a:spLocks noGrp="1"/>
          </p:cNvSpPr>
          <p:nvPr>
            <p:ph type="title"/>
          </p:nvPr>
        </p:nvSpPr>
        <p:spPr>
          <a:xfrm>
            <a:off x="462280" y="1523694"/>
            <a:ext cx="7920426" cy="542925"/>
          </a:xfrm>
        </p:spPr>
        <p:txBody>
          <a:bodyPr/>
          <a:lstStyle/>
          <a:p>
            <a:r>
              <a:rPr lang="en-US" sz="3600" b="1" dirty="0">
                <a:latin typeface="Calibri" panose="020F0502020204030204" pitchFamily="34" charset="0"/>
                <a:cs typeface="Calibri" panose="020F0502020204030204" pitchFamily="34" charset="0"/>
              </a:rPr>
              <a:t>Focus group question 3</a:t>
            </a:r>
          </a:p>
        </p:txBody>
      </p:sp>
      <p:sp>
        <p:nvSpPr>
          <p:cNvPr id="4" name="TextBox 3"/>
          <p:cNvSpPr txBox="1"/>
          <p:nvPr/>
        </p:nvSpPr>
        <p:spPr>
          <a:xfrm>
            <a:off x="411480" y="3138295"/>
            <a:ext cx="8943693" cy="1077218"/>
          </a:xfrm>
          <a:prstGeom prst="rect">
            <a:avLst/>
          </a:prstGeom>
          <a:noFill/>
        </p:spPr>
        <p:txBody>
          <a:bodyPr wrap="square" rtlCol="0">
            <a:spAutoFit/>
          </a:bodyPr>
          <a:lstStyle/>
          <a:p>
            <a:r>
              <a:rPr lang="en-US" sz="3200" b="1" dirty="0">
                <a:latin typeface="Verdana" panose="020B0604030504040204" pitchFamily="34" charset="0"/>
                <a:ea typeface="Verdana" panose="020B0604030504040204" pitchFamily="34" charset="0"/>
              </a:rPr>
              <a:t>How does your leader show that they value and care about you?</a:t>
            </a:r>
          </a:p>
        </p:txBody>
      </p:sp>
    </p:spTree>
    <p:extLst>
      <p:ext uri="{BB962C8B-B14F-4D97-AF65-F5344CB8AC3E}">
        <p14:creationId xmlns:p14="http://schemas.microsoft.com/office/powerpoint/2010/main" val="2565142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a:spLocks noGrp="1"/>
          </p:cNvSpPr>
          <p:nvPr>
            <p:ph type="title"/>
          </p:nvPr>
        </p:nvSpPr>
        <p:spPr>
          <a:xfrm>
            <a:off x="635000" y="1491037"/>
            <a:ext cx="7920426" cy="542925"/>
          </a:xfrm>
        </p:spPr>
        <p:txBody>
          <a:bodyPr/>
          <a:lstStyle/>
          <a:p>
            <a:r>
              <a:rPr lang="en-US" sz="3600" b="1" dirty="0">
                <a:latin typeface="Calibri" panose="020F0502020204030204" pitchFamily="34" charset="0"/>
                <a:cs typeface="Calibri" panose="020F0502020204030204" pitchFamily="34" charset="0"/>
              </a:rPr>
              <a:t>Vital behavior 1</a:t>
            </a:r>
          </a:p>
        </p:txBody>
      </p:sp>
      <p:sp>
        <p:nvSpPr>
          <p:cNvPr id="8" name="Rectangle 7">
            <a:extLst>
              <a:ext uri="{FF2B5EF4-FFF2-40B4-BE49-F238E27FC236}">
                <a16:creationId xmlns:a16="http://schemas.microsoft.com/office/drawing/2014/main" id="{70901682-DC31-F64C-92FF-F163D5983F0D}"/>
              </a:ext>
            </a:extLst>
          </p:cNvPr>
          <p:cNvSpPr/>
          <p:nvPr/>
        </p:nvSpPr>
        <p:spPr>
          <a:xfrm>
            <a:off x="635000" y="2890391"/>
            <a:ext cx="7816664" cy="1077218"/>
          </a:xfrm>
          <a:prstGeom prst="rect">
            <a:avLst/>
          </a:prstGeom>
        </p:spPr>
        <p:txBody>
          <a:bodyPr wrap="square">
            <a:spAutoFit/>
          </a:bodyPr>
          <a:lstStyle/>
          <a:p>
            <a:r>
              <a:rPr lang="en-US" sz="3200" b="1" dirty="0">
                <a:latin typeface="Verdana" panose="020B0604030504040204" pitchFamily="34" charset="0"/>
                <a:ea typeface="Verdana" panose="020B0604030504040204" pitchFamily="34" charset="0"/>
              </a:rPr>
              <a:t>Get to know me as an individual and build a trusting relationship. </a:t>
            </a:r>
          </a:p>
        </p:txBody>
      </p:sp>
    </p:spTree>
    <p:extLst>
      <p:ext uri="{BB962C8B-B14F-4D97-AF65-F5344CB8AC3E}">
        <p14:creationId xmlns:p14="http://schemas.microsoft.com/office/powerpoint/2010/main" val="1227629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a:spLocks noGrp="1"/>
          </p:cNvSpPr>
          <p:nvPr>
            <p:ph type="title"/>
          </p:nvPr>
        </p:nvSpPr>
        <p:spPr>
          <a:xfrm>
            <a:off x="635000" y="1474708"/>
            <a:ext cx="7920426" cy="542925"/>
          </a:xfrm>
        </p:spPr>
        <p:txBody>
          <a:bodyPr/>
          <a:lstStyle/>
          <a:p>
            <a:r>
              <a:rPr lang="en-US" sz="3600" b="1" dirty="0">
                <a:latin typeface="Calibri" panose="020F0502020204030204" pitchFamily="34" charset="0"/>
                <a:cs typeface="Calibri" panose="020F0502020204030204" pitchFamily="34" charset="0"/>
              </a:rPr>
              <a:t>Vital behavior 2</a:t>
            </a:r>
          </a:p>
        </p:txBody>
      </p:sp>
      <p:sp>
        <p:nvSpPr>
          <p:cNvPr id="8" name="Rectangle 7">
            <a:extLst>
              <a:ext uri="{FF2B5EF4-FFF2-40B4-BE49-F238E27FC236}">
                <a16:creationId xmlns:a16="http://schemas.microsoft.com/office/drawing/2014/main" id="{A314C127-72CD-7B45-9E83-0EFB6C846E83}"/>
              </a:ext>
            </a:extLst>
          </p:cNvPr>
          <p:cNvSpPr/>
          <p:nvPr/>
        </p:nvSpPr>
        <p:spPr>
          <a:xfrm>
            <a:off x="635000" y="2890391"/>
            <a:ext cx="6705297" cy="1077218"/>
          </a:xfrm>
          <a:prstGeom prst="rect">
            <a:avLst/>
          </a:prstGeom>
        </p:spPr>
        <p:txBody>
          <a:bodyPr wrap="square">
            <a:spAutoFit/>
          </a:bodyPr>
          <a:lstStyle/>
          <a:p>
            <a:r>
              <a:rPr lang="en-US" sz="3200" b="1" dirty="0">
                <a:latin typeface="Verdana" panose="020B0604030504040204" pitchFamily="34" charset="0"/>
                <a:ea typeface="Verdana" panose="020B0604030504040204" pitchFamily="34" charset="0"/>
              </a:rPr>
              <a:t>Give me honest feedback to help me achieve my goals.</a:t>
            </a:r>
          </a:p>
        </p:txBody>
      </p:sp>
    </p:spTree>
    <p:extLst>
      <p:ext uri="{BB962C8B-B14F-4D97-AF65-F5344CB8AC3E}">
        <p14:creationId xmlns:p14="http://schemas.microsoft.com/office/powerpoint/2010/main" val="64960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a:spLocks noGrp="1"/>
          </p:cNvSpPr>
          <p:nvPr>
            <p:ph type="title"/>
          </p:nvPr>
        </p:nvSpPr>
        <p:spPr>
          <a:xfrm>
            <a:off x="538480" y="1523694"/>
            <a:ext cx="7920426" cy="542925"/>
          </a:xfrm>
        </p:spPr>
        <p:txBody>
          <a:bodyPr/>
          <a:lstStyle/>
          <a:p>
            <a:r>
              <a:rPr lang="en-US" sz="3600" b="1" dirty="0">
                <a:latin typeface="Calibri" panose="020F0502020204030204" pitchFamily="34" charset="0"/>
                <a:cs typeface="Calibri" panose="020F0502020204030204" pitchFamily="34" charset="0"/>
              </a:rPr>
              <a:t>Vital behavior 3</a:t>
            </a:r>
          </a:p>
        </p:txBody>
      </p:sp>
      <p:sp>
        <p:nvSpPr>
          <p:cNvPr id="8" name="TextBox 7">
            <a:extLst>
              <a:ext uri="{FF2B5EF4-FFF2-40B4-BE49-F238E27FC236}">
                <a16:creationId xmlns:a16="http://schemas.microsoft.com/office/drawing/2014/main" id="{C959571F-2BDB-334F-B998-7CEE0EC8DD67}"/>
              </a:ext>
            </a:extLst>
          </p:cNvPr>
          <p:cNvSpPr txBox="1"/>
          <p:nvPr/>
        </p:nvSpPr>
        <p:spPr>
          <a:xfrm>
            <a:off x="538480" y="2825434"/>
            <a:ext cx="5791200" cy="1077218"/>
          </a:xfrm>
          <a:prstGeom prst="rect">
            <a:avLst/>
          </a:prstGeom>
          <a:noFill/>
        </p:spPr>
        <p:txBody>
          <a:bodyPr wrap="square" rtlCol="0">
            <a:spAutoFit/>
          </a:bodyPr>
          <a:lstStyle/>
          <a:p>
            <a:r>
              <a:rPr lang="en-US" sz="3200" b="1" dirty="0">
                <a:latin typeface="Verdana" panose="020B0604030504040204" pitchFamily="34" charset="0"/>
                <a:ea typeface="Verdana" panose="020B0604030504040204" pitchFamily="34" charset="0"/>
              </a:rPr>
              <a:t>Listen and welcome my perspectives.</a:t>
            </a:r>
          </a:p>
        </p:txBody>
      </p:sp>
    </p:spTree>
    <p:extLst>
      <p:ext uri="{BB962C8B-B14F-4D97-AF65-F5344CB8AC3E}">
        <p14:creationId xmlns:p14="http://schemas.microsoft.com/office/powerpoint/2010/main" val="2677406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a:spLocks noGrp="1"/>
          </p:cNvSpPr>
          <p:nvPr>
            <p:ph type="title"/>
          </p:nvPr>
        </p:nvSpPr>
        <p:spPr>
          <a:xfrm>
            <a:off x="635000" y="1409394"/>
            <a:ext cx="7920426" cy="542925"/>
          </a:xfrm>
        </p:spPr>
        <p:txBody>
          <a:bodyPr/>
          <a:lstStyle/>
          <a:p>
            <a:r>
              <a:rPr lang="en-US" sz="3600" b="1" dirty="0">
                <a:latin typeface="Calibri" panose="020F0502020204030204" pitchFamily="34" charset="0"/>
                <a:cs typeface="Calibri" panose="020F0502020204030204" pitchFamily="34" charset="0"/>
              </a:rPr>
              <a:t>Vital behavior 4</a:t>
            </a:r>
          </a:p>
        </p:txBody>
      </p:sp>
      <p:sp>
        <p:nvSpPr>
          <p:cNvPr id="9" name="TextBox 8">
            <a:extLst>
              <a:ext uri="{FF2B5EF4-FFF2-40B4-BE49-F238E27FC236}">
                <a16:creationId xmlns:a16="http://schemas.microsoft.com/office/drawing/2014/main" id="{911EF431-8AE9-2D4A-B4F9-6F8D45EFB0DA}"/>
              </a:ext>
            </a:extLst>
          </p:cNvPr>
          <p:cNvSpPr txBox="1"/>
          <p:nvPr/>
        </p:nvSpPr>
        <p:spPr>
          <a:xfrm>
            <a:off x="635000" y="3136612"/>
            <a:ext cx="5413713" cy="584775"/>
          </a:xfrm>
          <a:prstGeom prst="rect">
            <a:avLst/>
          </a:prstGeom>
          <a:noFill/>
        </p:spPr>
        <p:txBody>
          <a:bodyPr wrap="square" rtlCol="0">
            <a:spAutoFit/>
          </a:bodyPr>
          <a:lstStyle/>
          <a:p>
            <a:r>
              <a:rPr lang="en-US" sz="3200" b="1" dirty="0">
                <a:latin typeface="Verdana" panose="020B0604030504040204" pitchFamily="34" charset="0"/>
                <a:ea typeface="Verdana" panose="020B0604030504040204" pitchFamily="34" charset="0"/>
              </a:rPr>
              <a:t>Recognize me often. </a:t>
            </a:r>
          </a:p>
        </p:txBody>
      </p:sp>
    </p:spTree>
    <p:extLst>
      <p:ext uri="{BB962C8B-B14F-4D97-AF65-F5344CB8AC3E}">
        <p14:creationId xmlns:p14="http://schemas.microsoft.com/office/powerpoint/2010/main" val="1815925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a:spLocks noGrp="1"/>
          </p:cNvSpPr>
          <p:nvPr>
            <p:ph type="title"/>
          </p:nvPr>
        </p:nvSpPr>
        <p:spPr>
          <a:xfrm>
            <a:off x="635000" y="1442052"/>
            <a:ext cx="7920426" cy="542925"/>
          </a:xfrm>
        </p:spPr>
        <p:txBody>
          <a:bodyPr/>
          <a:lstStyle/>
          <a:p>
            <a:r>
              <a:rPr lang="en-US" sz="3600" b="1" dirty="0">
                <a:latin typeface="Calibri" panose="020F0502020204030204" pitchFamily="34" charset="0"/>
                <a:cs typeface="Calibri" panose="020F0502020204030204" pitchFamily="34" charset="0"/>
              </a:rPr>
              <a:t>Vital behavior 5</a:t>
            </a:r>
          </a:p>
        </p:txBody>
      </p:sp>
      <p:sp>
        <p:nvSpPr>
          <p:cNvPr id="7" name="TextBox 6">
            <a:extLst>
              <a:ext uri="{FF2B5EF4-FFF2-40B4-BE49-F238E27FC236}">
                <a16:creationId xmlns:a16="http://schemas.microsoft.com/office/drawing/2014/main" id="{98B8EF14-7E33-5144-8C3F-99A8EB44FFFD}"/>
              </a:ext>
            </a:extLst>
          </p:cNvPr>
          <p:cNvSpPr txBox="1"/>
          <p:nvPr/>
        </p:nvSpPr>
        <p:spPr>
          <a:xfrm>
            <a:off x="635000" y="2890391"/>
            <a:ext cx="5178282" cy="1077218"/>
          </a:xfrm>
          <a:prstGeom prst="rect">
            <a:avLst/>
          </a:prstGeom>
          <a:noFill/>
        </p:spPr>
        <p:txBody>
          <a:bodyPr wrap="square" rtlCol="0">
            <a:spAutoFit/>
          </a:bodyPr>
          <a:lstStyle/>
          <a:p>
            <a:r>
              <a:rPr lang="en-US" sz="3200" b="1" dirty="0">
                <a:latin typeface="Verdana" panose="020B0604030504040204" pitchFamily="34" charset="0"/>
                <a:ea typeface="Verdana" panose="020B0604030504040204" pitchFamily="34" charset="0"/>
                <a:cs typeface="Calibri" panose="020F0502020204030204" pitchFamily="34" charset="0"/>
              </a:rPr>
              <a:t>Collaborate with me to solve problems.</a:t>
            </a:r>
          </a:p>
        </p:txBody>
      </p:sp>
    </p:spTree>
    <p:extLst>
      <p:ext uri="{BB962C8B-B14F-4D97-AF65-F5344CB8AC3E}">
        <p14:creationId xmlns:p14="http://schemas.microsoft.com/office/powerpoint/2010/main" val="1905129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12508" y="919537"/>
            <a:ext cx="7920426" cy="542925"/>
          </a:xfrm>
        </p:spPr>
        <p:txBody>
          <a:bodyPr/>
          <a:lstStyle/>
          <a:p>
            <a:r>
              <a:rPr lang="en-US" sz="3600" b="1" dirty="0">
                <a:latin typeface="Calibri" panose="020F0502020204030204" pitchFamily="34" charset="0"/>
                <a:cs typeface="Calibri" panose="020F0502020204030204" pitchFamily="34" charset="0"/>
              </a:rPr>
              <a:t>What’s in it for you to actively engage your employees?</a:t>
            </a:r>
          </a:p>
        </p:txBody>
      </p:sp>
      <p:sp>
        <p:nvSpPr>
          <p:cNvPr id="7" name="Content Placeholder 6"/>
          <p:cNvSpPr>
            <a:spLocks noGrp="1"/>
          </p:cNvSpPr>
          <p:nvPr>
            <p:ph idx="1"/>
          </p:nvPr>
        </p:nvSpPr>
        <p:spPr>
          <a:xfrm>
            <a:off x="712508" y="2393209"/>
            <a:ext cx="5550079" cy="3981450"/>
          </a:xfrm>
        </p:spPr>
        <p:txBody>
          <a:bodyPr/>
          <a:lstStyle/>
          <a:p>
            <a:pPr lvl="1"/>
            <a:r>
              <a:rPr lang="en-US" sz="2300" dirty="0">
                <a:latin typeface="Calibri" panose="020F0502020204030204" pitchFamily="34" charset="0"/>
                <a:cs typeface="Calibri" panose="020F0502020204030204" pitchFamily="34" charset="0"/>
              </a:rPr>
              <a:t>Excited to come to work.</a:t>
            </a:r>
          </a:p>
          <a:p>
            <a:pPr lvl="1"/>
            <a:r>
              <a:rPr lang="en-US" sz="2300" dirty="0">
                <a:latin typeface="Calibri" panose="020F0502020204030204" pitchFamily="34" charset="0"/>
                <a:cs typeface="Calibri" panose="020F0502020204030204" pitchFamily="34" charset="0"/>
              </a:rPr>
              <a:t>Offer suggestions and problem solve.</a:t>
            </a:r>
          </a:p>
          <a:p>
            <a:pPr lvl="1"/>
            <a:r>
              <a:rPr lang="en-US" sz="2300" dirty="0">
                <a:latin typeface="Calibri" panose="020F0502020204030204" pitchFamily="34" charset="0"/>
                <a:cs typeface="Calibri" panose="020F0502020204030204" pitchFamily="34" charset="0"/>
              </a:rPr>
              <a:t>Do quality work.</a:t>
            </a:r>
          </a:p>
          <a:p>
            <a:pPr lvl="1"/>
            <a:r>
              <a:rPr lang="en-US" sz="2300" dirty="0">
                <a:latin typeface="Calibri" panose="020F0502020204030204" pitchFamily="34" charset="0"/>
                <a:cs typeface="Calibri" panose="020F0502020204030204" pitchFamily="34" charset="0"/>
              </a:rPr>
              <a:t>Volunteer and take the initiative.</a:t>
            </a:r>
          </a:p>
          <a:p>
            <a:pPr lvl="1"/>
            <a:r>
              <a:rPr lang="en-US" sz="2300" dirty="0">
                <a:latin typeface="Calibri" panose="020F0502020204030204" pitchFamily="34" charset="0"/>
                <a:cs typeface="Calibri" panose="020F0502020204030204" pitchFamily="34" charset="0"/>
              </a:rPr>
              <a:t>Stay with your organization.</a:t>
            </a:r>
            <a:endParaRPr lang="en-US"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21992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22300" y="839321"/>
            <a:ext cx="8686801" cy="544852"/>
          </a:xfrm>
        </p:spPr>
        <p:txBody>
          <a:bodyPr/>
          <a:lstStyle/>
          <a:p>
            <a:r>
              <a:rPr lang="en-US" sz="3600" b="1" dirty="0">
                <a:latin typeface="Calibri" panose="020F0502020204030204" pitchFamily="34" charset="0"/>
                <a:cs typeface="Calibri" panose="020F0502020204030204" pitchFamily="34" charset="0"/>
              </a:rPr>
              <a:t>Building these behaviors into our culture</a:t>
            </a:r>
          </a:p>
        </p:txBody>
      </p:sp>
      <p:pic>
        <p:nvPicPr>
          <p:cNvPr id="5" name="Picture 4" descr="Handout that explains the Top 5 Wasys to Engage Revenue Employees. The number 1 way is to: Get to know your employees as individuals.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8313" y="1799561"/>
            <a:ext cx="1809296" cy="4682883"/>
          </a:xfrm>
          <a:prstGeom prst="rect">
            <a:avLst/>
          </a:prstGeom>
          <a:ln>
            <a:noFill/>
          </a:ln>
          <a:effectLst>
            <a:outerShdw blurRad="190500" algn="tl" rotWithShape="0">
              <a:srgbClr val="000000">
                <a:alpha val="70000"/>
              </a:srgbClr>
            </a:outerShdw>
          </a:effectLst>
        </p:spPr>
      </p:pic>
      <p:pic>
        <p:nvPicPr>
          <p:cNvPr id="4" name="Picture 3" descr="The strategic pyramid of the Department of Revenue"/>
          <p:cNvPicPr>
            <a:picLocks noChangeAspect="1"/>
          </p:cNvPicPr>
          <p:nvPr/>
        </p:nvPicPr>
        <p:blipFill>
          <a:blip r:embed="rId4"/>
          <a:stretch>
            <a:fillRect/>
          </a:stretch>
        </p:blipFill>
        <p:spPr>
          <a:xfrm>
            <a:off x="4305444" y="1505646"/>
            <a:ext cx="5961115" cy="5163345"/>
          </a:xfrm>
          <a:prstGeom prst="rect">
            <a:avLst/>
          </a:prstGeom>
        </p:spPr>
      </p:pic>
    </p:spTree>
    <p:extLst>
      <p:ext uri="{BB962C8B-B14F-4D97-AF65-F5344CB8AC3E}">
        <p14:creationId xmlns:p14="http://schemas.microsoft.com/office/powerpoint/2010/main" val="200904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955-2689-4B0E-8884-6975E0012B45}"/>
              </a:ext>
            </a:extLst>
          </p:cNvPr>
          <p:cNvSpPr>
            <a:spLocks noGrp="1"/>
          </p:cNvSpPr>
          <p:nvPr>
            <p:ph type="ctrTitle"/>
          </p:nvPr>
        </p:nvSpPr>
        <p:spPr>
          <a:xfrm>
            <a:off x="5729210" y="2476373"/>
            <a:ext cx="5860040" cy="1905254"/>
          </a:xfrm>
        </p:spPr>
        <p:txBody>
          <a:bodyPr vert="horz" lIns="91440" tIns="45720" rIns="91440" bIns="45720" rtlCol="0" anchor="t">
            <a:normAutofit/>
          </a:bodyPr>
          <a:lstStyle/>
          <a:p>
            <a:pPr defTabSz="934766">
              <a:spcBef>
                <a:spcPts val="0"/>
              </a:spcBef>
              <a:defRPr sz="7400">
                <a:latin typeface="Oswald Regular"/>
                <a:ea typeface="Oswald Regular"/>
                <a:cs typeface="Oswald Regular"/>
                <a:sym typeface="Oswald Regular"/>
              </a:defRPr>
            </a:pPr>
            <a:r>
              <a:rPr lang="en-US" sz="3200" b="1" dirty="0">
                <a:solidFill>
                  <a:srgbClr val="174778"/>
                </a:solidFill>
                <a:latin typeface="Arial"/>
                <a:ea typeface="Oswald Regular"/>
                <a:cs typeface="Arial"/>
                <a:sym typeface="Helvetica Neue Medium"/>
              </a:rPr>
              <a:t>Employee Experience</a:t>
            </a:r>
            <a:br>
              <a:rPr lang="en-US" sz="2850" b="1" dirty="0">
                <a:solidFill>
                  <a:srgbClr val="174778"/>
                </a:solidFill>
                <a:latin typeface="Arial"/>
                <a:ea typeface="Oswald Regular"/>
                <a:cs typeface="Arial"/>
                <a:sym typeface="Helvetica Neue Medium"/>
              </a:rPr>
            </a:br>
            <a:br>
              <a:rPr lang="en-US" sz="2850" b="1" dirty="0">
                <a:solidFill>
                  <a:srgbClr val="174778"/>
                </a:solidFill>
                <a:latin typeface="Arial"/>
                <a:ea typeface="Oswald Regular"/>
                <a:cs typeface="Arial"/>
                <a:sym typeface="Helvetica Neue Medium"/>
              </a:rPr>
            </a:br>
            <a:r>
              <a:rPr lang="en-US" sz="2400" b="1" dirty="0">
                <a:solidFill>
                  <a:srgbClr val="174778"/>
                </a:solidFill>
                <a:latin typeface="Arial"/>
                <a:ea typeface="Oswald Regular"/>
                <a:cs typeface="Arial"/>
                <a:sym typeface="Helvetica Neue Medium"/>
              </a:rPr>
              <a:t>UX Summit with Washington State</a:t>
            </a:r>
            <a:br>
              <a:rPr lang="en-US" sz="2400" b="1" dirty="0">
                <a:solidFill>
                  <a:srgbClr val="174778"/>
                </a:solidFill>
                <a:latin typeface="Arial"/>
                <a:ea typeface="Oswald Regular"/>
                <a:cs typeface="Arial"/>
                <a:sym typeface="Helvetica Neue Medium"/>
              </a:rPr>
            </a:br>
            <a:r>
              <a:rPr lang="en-US" sz="2400" b="1" dirty="0">
                <a:solidFill>
                  <a:srgbClr val="174778"/>
                </a:solidFill>
                <a:latin typeface="Arial"/>
                <a:ea typeface="Oswald Regular"/>
                <a:cs typeface="Arial"/>
                <a:sym typeface="Helvetica Neue Medium"/>
              </a:rPr>
              <a:t>June 22, 2021</a:t>
            </a:r>
          </a:p>
        </p:txBody>
      </p:sp>
      <p:pic>
        <p:nvPicPr>
          <p:cNvPr id="11" name="Picture 10" descr="logo for Venterans Experience Office">
            <a:extLst>
              <a:ext uri="{FF2B5EF4-FFF2-40B4-BE49-F238E27FC236}">
                <a16:creationId xmlns:a16="http://schemas.microsoft.com/office/drawing/2014/main" id="{549A0BE7-2340-4540-AC4A-A0329FD78D09}"/>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889762" y="2611820"/>
            <a:ext cx="3062206" cy="776143"/>
          </a:xfrm>
          <a:prstGeom prst="rect">
            <a:avLst/>
          </a:prstGeom>
        </p:spPr>
      </p:pic>
      <p:cxnSp>
        <p:nvCxnSpPr>
          <p:cNvPr id="12" name="Straight Connector 11">
            <a:extLst>
              <a:ext uri="{FF2B5EF4-FFF2-40B4-BE49-F238E27FC236}">
                <a16:creationId xmlns:a16="http://schemas.microsoft.com/office/drawing/2014/main" id="{D117F0CB-DBED-ED42-9E62-7C39AC96A703}"/>
              </a:ext>
              <a:ext uri="{C183D7F6-B498-43B3-948B-1728B52AA6E4}">
                <adec:decorative xmlns:adec="http://schemas.microsoft.com/office/drawing/2017/decorative" val="1"/>
              </a:ext>
            </a:extLst>
          </p:cNvPr>
          <p:cNvCxnSpPr>
            <a:cxnSpLocks/>
          </p:cNvCxnSpPr>
          <p:nvPr/>
        </p:nvCxnSpPr>
        <p:spPr>
          <a:xfrm>
            <a:off x="5528587" y="1520945"/>
            <a:ext cx="0" cy="3188214"/>
          </a:xfrm>
          <a:prstGeom prst="line">
            <a:avLst/>
          </a:prstGeom>
          <a:noFill/>
          <a:ln w="25400" cap="flat">
            <a:solidFill>
              <a:schemeClr val="accent5"/>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570352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35000" y="821414"/>
            <a:ext cx="6515101" cy="544852"/>
          </a:xfrm>
        </p:spPr>
        <p:txBody>
          <a:bodyPr/>
          <a:lstStyle/>
          <a:p>
            <a:r>
              <a:rPr lang="en-US" sz="3600" b="1" dirty="0">
                <a:latin typeface="Calibri" panose="020F0502020204030204" pitchFamily="34" charset="0"/>
                <a:cs typeface="Calibri" panose="020F0502020204030204" pitchFamily="34" charset="0"/>
              </a:rPr>
              <a:t>Tracking progress with data</a:t>
            </a:r>
          </a:p>
        </p:txBody>
      </p:sp>
      <p:sp>
        <p:nvSpPr>
          <p:cNvPr id="17" name="TextBox 16"/>
          <p:cNvSpPr txBox="1"/>
          <p:nvPr/>
        </p:nvSpPr>
        <p:spPr>
          <a:xfrm>
            <a:off x="571500" y="2110819"/>
            <a:ext cx="4500880" cy="1815882"/>
          </a:xfrm>
          <a:prstGeom prst="rect">
            <a:avLst/>
          </a:prstGeom>
          <a:noFill/>
        </p:spPr>
        <p:txBody>
          <a:bodyPr wrap="square" rtlCol="0">
            <a:spAutoFit/>
          </a:bodyPr>
          <a:lstStyle/>
          <a:p>
            <a:r>
              <a:rPr lang="en-US" sz="2800" b="1" dirty="0">
                <a:latin typeface="Calibri" panose="020F0502020204030204" pitchFamily="34" charset="0"/>
                <a:cs typeface="Calibri" panose="020F0502020204030204" pitchFamily="34" charset="0"/>
              </a:rPr>
              <a:t>Analysis</a:t>
            </a:r>
          </a:p>
          <a:p>
            <a:pPr marL="285750"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Revenue is a leader and exceeds the statewide average by 10%.</a:t>
            </a:r>
          </a:p>
        </p:txBody>
      </p:sp>
      <p:sp>
        <p:nvSpPr>
          <p:cNvPr id="16" name="TextBox 15"/>
          <p:cNvSpPr txBox="1"/>
          <p:nvPr/>
        </p:nvSpPr>
        <p:spPr>
          <a:xfrm>
            <a:off x="5573105" y="1511231"/>
            <a:ext cx="5318071" cy="830997"/>
          </a:xfrm>
          <a:prstGeom prst="rect">
            <a:avLst/>
          </a:prstGeom>
          <a:noFill/>
          <a:ln>
            <a:noFill/>
          </a:ln>
        </p:spPr>
        <p:txBody>
          <a:bodyPr wrap="square" rtlCol="0">
            <a:spAutoFit/>
          </a:bodyPr>
          <a:lstStyle/>
          <a:p>
            <a:pPr algn="ctr"/>
            <a:r>
              <a:rPr lang="en-US" sz="2400" b="1" dirty="0">
                <a:solidFill>
                  <a:srgbClr val="0000CC"/>
                </a:solidFill>
                <a:latin typeface="Calibri" panose="020F0502020204030204" pitchFamily="34" charset="0"/>
                <a:cs typeface="Calibri" panose="020F0502020204030204" pitchFamily="34" charset="0"/>
              </a:rPr>
              <a:t>I have the opportunity to give input on decisions affecting my work.  </a:t>
            </a:r>
          </a:p>
        </p:txBody>
      </p:sp>
      <p:sp>
        <p:nvSpPr>
          <p:cNvPr id="18" name="Rectangle 17" descr="Decorative"/>
          <p:cNvSpPr/>
          <p:nvPr/>
        </p:nvSpPr>
        <p:spPr>
          <a:xfrm>
            <a:off x="5319051" y="2395423"/>
            <a:ext cx="6096000" cy="4098248"/>
          </a:xfrm>
          <a:prstGeom prst="rect">
            <a:avLst/>
          </a:prstGeom>
          <a:noFill/>
          <a:ln cmpd="sng">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0"/>
              <a:solidFill>
                <a:schemeClr val="accent1"/>
              </a:solidFill>
              <a:effectLst>
                <a:outerShdw blurRad="38100" dist="25400" dir="5400000" algn="ctr" rotWithShape="0">
                  <a:srgbClr val="6E747A">
                    <a:alpha val="43000"/>
                  </a:srgbClr>
                </a:outerShdw>
              </a:effectLst>
            </a:endParaRPr>
          </a:p>
        </p:txBody>
      </p:sp>
      <p:graphicFrame>
        <p:nvGraphicFramePr>
          <p:cNvPr id="8" name="Chart 7" descr="Chart shows that from 2018 to 2020 the agency percentage answer to the question has risen from 68% to 73%"/>
          <p:cNvGraphicFramePr/>
          <p:nvPr>
            <p:extLst>
              <p:ext uri="{D42A27DB-BD31-4B8C-83A1-F6EECF244321}">
                <p14:modId xmlns:p14="http://schemas.microsoft.com/office/powerpoint/2010/main" val="1761381355"/>
              </p:ext>
            </p:extLst>
          </p:nvPr>
        </p:nvGraphicFramePr>
        <p:xfrm>
          <a:off x="5321301" y="2429670"/>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06952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74656" y="905779"/>
            <a:ext cx="8686801" cy="544852"/>
          </a:xfrm>
        </p:spPr>
        <p:txBody>
          <a:bodyPr/>
          <a:lstStyle/>
          <a:p>
            <a:r>
              <a:rPr lang="en-US" sz="3600" b="1" dirty="0">
                <a:latin typeface="Calibri" panose="020F0502020204030204" pitchFamily="34" charset="0"/>
                <a:cs typeface="Calibri" panose="020F0502020204030204" pitchFamily="34" charset="0"/>
              </a:rPr>
              <a:t>Outcome Measures</a:t>
            </a:r>
          </a:p>
        </p:txBody>
      </p:sp>
      <p:sp>
        <p:nvSpPr>
          <p:cNvPr id="12" name="TextBox 11"/>
          <p:cNvSpPr txBox="1"/>
          <p:nvPr/>
        </p:nvSpPr>
        <p:spPr>
          <a:xfrm>
            <a:off x="874656" y="1844556"/>
            <a:ext cx="9939648" cy="461665"/>
          </a:xfrm>
          <a:prstGeom prst="rect">
            <a:avLst/>
          </a:prstGeom>
          <a:noFill/>
          <a:ln>
            <a:noFill/>
          </a:ln>
        </p:spPr>
        <p:txBody>
          <a:bodyPr wrap="square" rtlCol="0">
            <a:spAutoFit/>
          </a:bodyPr>
          <a:lstStyle/>
          <a:p>
            <a:r>
              <a:rPr lang="en-US" sz="2400" b="1" dirty="0">
                <a:latin typeface="Calibri" panose="020F0502020204030204" pitchFamily="34" charset="0"/>
                <a:cs typeface="Calibri" panose="020F0502020204030204" pitchFamily="34" charset="0"/>
              </a:rPr>
              <a:t>These both increased from 2018 to 2020.</a:t>
            </a:r>
          </a:p>
        </p:txBody>
      </p:sp>
      <p:cxnSp>
        <p:nvCxnSpPr>
          <p:cNvPr id="14" name="Straight Connector 13">
            <a:extLst>
              <a:ext uri="{C183D7F6-B498-43B3-948B-1728B52AA6E4}">
                <adec:decorative xmlns:adec="http://schemas.microsoft.com/office/drawing/2017/decorative" val="1"/>
              </a:ext>
            </a:extLst>
          </p:cNvPr>
          <p:cNvCxnSpPr/>
          <p:nvPr/>
        </p:nvCxnSpPr>
        <p:spPr>
          <a:xfrm>
            <a:off x="1008037" y="2694432"/>
            <a:ext cx="9851136" cy="0"/>
          </a:xfrm>
          <a:prstGeom prst="line">
            <a:avLst/>
          </a:prstGeom>
          <a:ln w="19050"/>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1569600" y="3156754"/>
            <a:ext cx="2898445" cy="830997"/>
          </a:xfrm>
          <a:prstGeom prst="rect">
            <a:avLst/>
          </a:prstGeom>
          <a:noFill/>
          <a:ln>
            <a:noFill/>
          </a:ln>
        </p:spPr>
        <p:txBody>
          <a:bodyPr wrap="square" rtlCol="0">
            <a:spAutoFit/>
          </a:bodyPr>
          <a:lstStyle/>
          <a:p>
            <a:pPr algn="ctr"/>
            <a:r>
              <a:rPr lang="en-US" sz="2400" b="1" dirty="0">
                <a:solidFill>
                  <a:srgbClr val="7030A0"/>
                </a:solidFill>
                <a:latin typeface="Calibri" panose="020F0502020204030204" pitchFamily="34" charset="0"/>
                <a:cs typeface="Calibri" panose="020F0502020204030204" pitchFamily="34" charset="0"/>
              </a:rPr>
              <a:t>In general, I’m satisfied with my job. </a:t>
            </a:r>
          </a:p>
        </p:txBody>
      </p:sp>
      <p:sp>
        <p:nvSpPr>
          <p:cNvPr id="10" name="TextBox 9"/>
          <p:cNvSpPr txBox="1"/>
          <p:nvPr/>
        </p:nvSpPr>
        <p:spPr>
          <a:xfrm>
            <a:off x="5854034" y="2852681"/>
            <a:ext cx="2032814" cy="1323439"/>
          </a:xfrm>
          <a:prstGeom prst="rect">
            <a:avLst/>
          </a:prstGeom>
          <a:noFill/>
          <a:ln>
            <a:noFill/>
          </a:ln>
        </p:spPr>
        <p:txBody>
          <a:bodyPr wrap="square" rtlCol="0">
            <a:spAutoFit/>
          </a:bodyPr>
          <a:lstStyle/>
          <a:p>
            <a:pPr algn="ctr"/>
            <a:r>
              <a:rPr lang="en-US" sz="3200" b="1" dirty="0">
                <a:solidFill>
                  <a:srgbClr val="7030A0"/>
                </a:solidFill>
                <a:latin typeface="Calibri" panose="020F0502020204030204" pitchFamily="34" charset="0"/>
                <a:cs typeface="Calibri" panose="020F0502020204030204" pitchFamily="34" charset="0"/>
              </a:rPr>
              <a:t>73%</a:t>
            </a:r>
          </a:p>
          <a:p>
            <a:pPr algn="ctr"/>
            <a:r>
              <a:rPr lang="en-US" sz="2400" b="1" dirty="0">
                <a:solidFill>
                  <a:srgbClr val="7030A0"/>
                </a:solidFill>
                <a:latin typeface="Calibri" panose="020F0502020204030204" pitchFamily="34" charset="0"/>
                <a:cs typeface="Calibri" panose="020F0502020204030204" pitchFamily="34" charset="0"/>
              </a:rPr>
              <a:t>of employees in 2018</a:t>
            </a:r>
          </a:p>
        </p:txBody>
      </p:sp>
      <p:sp>
        <p:nvSpPr>
          <p:cNvPr id="15" name="Right Arrow 14" descr="right arrow"/>
          <p:cNvSpPr/>
          <p:nvPr/>
        </p:nvSpPr>
        <p:spPr>
          <a:xfrm>
            <a:off x="7886848" y="2876345"/>
            <a:ext cx="804672" cy="561799"/>
          </a:xfrm>
          <a:prstGeom prst="rightArrow">
            <a:avLst/>
          </a:prstGeom>
          <a:solidFill>
            <a:srgbClr val="7030A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7030A0"/>
              </a:solidFill>
            </a:endParaRPr>
          </a:p>
        </p:txBody>
      </p:sp>
      <p:sp>
        <p:nvSpPr>
          <p:cNvPr id="11" name="TextBox 10"/>
          <p:cNvSpPr txBox="1"/>
          <p:nvPr/>
        </p:nvSpPr>
        <p:spPr>
          <a:xfrm>
            <a:off x="8647378" y="2852680"/>
            <a:ext cx="2032814" cy="1323439"/>
          </a:xfrm>
          <a:prstGeom prst="rect">
            <a:avLst/>
          </a:prstGeom>
          <a:noFill/>
          <a:ln>
            <a:noFill/>
          </a:ln>
        </p:spPr>
        <p:txBody>
          <a:bodyPr wrap="square" rtlCol="0">
            <a:spAutoFit/>
          </a:bodyPr>
          <a:lstStyle/>
          <a:p>
            <a:pPr algn="ctr"/>
            <a:r>
              <a:rPr lang="en-US" sz="3200" b="1" dirty="0">
                <a:solidFill>
                  <a:srgbClr val="7030A0"/>
                </a:solidFill>
                <a:latin typeface="Calibri" panose="020F0502020204030204" pitchFamily="34" charset="0"/>
                <a:cs typeface="Calibri" panose="020F0502020204030204" pitchFamily="34" charset="0"/>
              </a:rPr>
              <a:t>81%</a:t>
            </a:r>
          </a:p>
          <a:p>
            <a:pPr algn="ctr"/>
            <a:r>
              <a:rPr lang="en-US" sz="2400" b="1" dirty="0">
                <a:solidFill>
                  <a:srgbClr val="7030A0"/>
                </a:solidFill>
                <a:latin typeface="Calibri" panose="020F0502020204030204" pitchFamily="34" charset="0"/>
                <a:cs typeface="Calibri" panose="020F0502020204030204" pitchFamily="34" charset="0"/>
              </a:rPr>
              <a:t>of employees in 2020</a:t>
            </a:r>
          </a:p>
        </p:txBody>
      </p:sp>
      <p:cxnSp>
        <p:nvCxnSpPr>
          <p:cNvPr id="13" name="Straight Connector 12">
            <a:extLst>
              <a:ext uri="{C183D7F6-B498-43B3-948B-1728B52AA6E4}">
                <adec:decorative xmlns:adec="http://schemas.microsoft.com/office/drawing/2017/decorative" val="1"/>
              </a:ext>
            </a:extLst>
          </p:cNvPr>
          <p:cNvCxnSpPr/>
          <p:nvPr/>
        </p:nvCxnSpPr>
        <p:spPr>
          <a:xfrm>
            <a:off x="1008037" y="4450080"/>
            <a:ext cx="9851136" cy="0"/>
          </a:xfrm>
          <a:prstGeom prst="line">
            <a:avLst/>
          </a:prstGeom>
          <a:ln w="19050"/>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1569600" y="4844006"/>
            <a:ext cx="2898445" cy="1200329"/>
          </a:xfrm>
          <a:prstGeom prst="rect">
            <a:avLst/>
          </a:prstGeom>
          <a:noFill/>
          <a:ln>
            <a:noFill/>
          </a:ln>
        </p:spPr>
        <p:txBody>
          <a:bodyPr wrap="square" rtlCol="0">
            <a:spAutoFit/>
          </a:bodyPr>
          <a:lstStyle/>
          <a:p>
            <a:pPr algn="ctr"/>
            <a:r>
              <a:rPr lang="en-US" sz="2400" b="1" dirty="0">
                <a:solidFill>
                  <a:srgbClr val="00662E"/>
                </a:solidFill>
                <a:latin typeface="Calibri" panose="020F0502020204030204" pitchFamily="34" charset="0"/>
                <a:cs typeface="Calibri" panose="020F0502020204030204" pitchFamily="34" charset="0"/>
              </a:rPr>
              <a:t>I would recommend my agency as a great place to work. </a:t>
            </a:r>
          </a:p>
        </p:txBody>
      </p:sp>
      <p:sp>
        <p:nvSpPr>
          <p:cNvPr id="8" name="TextBox 7"/>
          <p:cNvSpPr txBox="1"/>
          <p:nvPr/>
        </p:nvSpPr>
        <p:spPr>
          <a:xfrm>
            <a:off x="5854034" y="4844006"/>
            <a:ext cx="2032814" cy="1323439"/>
          </a:xfrm>
          <a:prstGeom prst="rect">
            <a:avLst/>
          </a:prstGeom>
          <a:noFill/>
          <a:ln>
            <a:noFill/>
          </a:ln>
        </p:spPr>
        <p:txBody>
          <a:bodyPr wrap="square" rtlCol="0">
            <a:spAutoFit/>
          </a:bodyPr>
          <a:lstStyle/>
          <a:p>
            <a:pPr algn="ctr"/>
            <a:r>
              <a:rPr lang="en-US" sz="3200" b="1" dirty="0">
                <a:solidFill>
                  <a:srgbClr val="00662E"/>
                </a:solidFill>
                <a:latin typeface="Calibri" panose="020F0502020204030204" pitchFamily="34" charset="0"/>
                <a:cs typeface="Calibri" panose="020F0502020204030204" pitchFamily="34" charset="0"/>
              </a:rPr>
              <a:t>74%</a:t>
            </a:r>
          </a:p>
          <a:p>
            <a:pPr algn="ctr"/>
            <a:r>
              <a:rPr lang="en-US" sz="2400" b="1" dirty="0">
                <a:solidFill>
                  <a:srgbClr val="00662E"/>
                </a:solidFill>
                <a:latin typeface="Calibri" panose="020F0502020204030204" pitchFamily="34" charset="0"/>
                <a:cs typeface="Calibri" panose="020F0502020204030204" pitchFamily="34" charset="0"/>
              </a:rPr>
              <a:t>of employees in 2018</a:t>
            </a:r>
          </a:p>
        </p:txBody>
      </p:sp>
      <p:sp>
        <p:nvSpPr>
          <p:cNvPr id="16" name="Right Arrow 15" descr="right arrow"/>
          <p:cNvSpPr/>
          <p:nvPr/>
        </p:nvSpPr>
        <p:spPr>
          <a:xfrm>
            <a:off x="7886848" y="4862674"/>
            <a:ext cx="804672" cy="561799"/>
          </a:xfrm>
          <a:prstGeom prst="rightArrow">
            <a:avLst/>
          </a:prstGeom>
          <a:solidFill>
            <a:srgbClr val="00662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00662E"/>
              </a:solidFill>
            </a:endParaRPr>
          </a:p>
        </p:txBody>
      </p:sp>
      <p:sp>
        <p:nvSpPr>
          <p:cNvPr id="9" name="TextBox 8"/>
          <p:cNvSpPr txBox="1"/>
          <p:nvPr/>
        </p:nvSpPr>
        <p:spPr>
          <a:xfrm>
            <a:off x="8691520" y="4844006"/>
            <a:ext cx="2032814" cy="1323439"/>
          </a:xfrm>
          <a:prstGeom prst="rect">
            <a:avLst/>
          </a:prstGeom>
          <a:noFill/>
          <a:ln>
            <a:noFill/>
          </a:ln>
        </p:spPr>
        <p:txBody>
          <a:bodyPr wrap="square" rtlCol="0">
            <a:spAutoFit/>
          </a:bodyPr>
          <a:lstStyle/>
          <a:p>
            <a:pPr algn="ctr"/>
            <a:r>
              <a:rPr lang="en-US" sz="3200" b="1" dirty="0">
                <a:solidFill>
                  <a:srgbClr val="00662E"/>
                </a:solidFill>
                <a:latin typeface="Calibri" panose="020F0502020204030204" pitchFamily="34" charset="0"/>
                <a:cs typeface="Calibri" panose="020F0502020204030204" pitchFamily="34" charset="0"/>
              </a:rPr>
              <a:t>80%</a:t>
            </a:r>
          </a:p>
          <a:p>
            <a:pPr algn="ctr"/>
            <a:r>
              <a:rPr lang="en-US" sz="2400" b="1" dirty="0">
                <a:solidFill>
                  <a:srgbClr val="00662E"/>
                </a:solidFill>
                <a:latin typeface="Calibri" panose="020F0502020204030204" pitchFamily="34" charset="0"/>
                <a:cs typeface="Calibri" panose="020F0502020204030204" pitchFamily="34" charset="0"/>
              </a:rPr>
              <a:t>of employees in 2020</a:t>
            </a:r>
          </a:p>
        </p:txBody>
      </p:sp>
    </p:spTree>
    <p:extLst>
      <p:ext uri="{BB962C8B-B14F-4D97-AF65-F5344CB8AC3E}">
        <p14:creationId xmlns:p14="http://schemas.microsoft.com/office/powerpoint/2010/main" val="3253874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35000" y="839719"/>
            <a:ext cx="6515101" cy="544852"/>
          </a:xfrm>
        </p:spPr>
        <p:txBody>
          <a:bodyPr/>
          <a:lstStyle/>
          <a:p>
            <a:r>
              <a:rPr lang="en-US" sz="3600" b="1" dirty="0">
                <a:latin typeface="Calibri" panose="020F0502020204030204" pitchFamily="34" charset="0"/>
                <a:cs typeface="Calibri" panose="020F0502020204030204" pitchFamily="34" charset="0"/>
              </a:rPr>
              <a:t>Tracking progress with data</a:t>
            </a:r>
          </a:p>
        </p:txBody>
      </p:sp>
      <p:sp>
        <p:nvSpPr>
          <p:cNvPr id="11" name="TextBox 10"/>
          <p:cNvSpPr txBox="1"/>
          <p:nvPr/>
        </p:nvSpPr>
        <p:spPr>
          <a:xfrm>
            <a:off x="566420" y="2386575"/>
            <a:ext cx="4500880" cy="2677656"/>
          </a:xfrm>
          <a:prstGeom prst="rect">
            <a:avLst/>
          </a:prstGeom>
          <a:noFill/>
        </p:spPr>
        <p:txBody>
          <a:bodyPr wrap="square" rtlCol="0">
            <a:spAutoFit/>
          </a:bodyPr>
          <a:lstStyle/>
          <a:p>
            <a:r>
              <a:rPr lang="en-US" sz="2800" b="1" dirty="0">
                <a:latin typeface="Calibri" panose="020F0502020204030204" pitchFamily="34" charset="0"/>
                <a:cs typeface="Calibri" panose="020F0502020204030204" pitchFamily="34" charset="0"/>
              </a:rPr>
              <a:t>Analysis</a:t>
            </a:r>
          </a:p>
          <a:p>
            <a:pPr marL="285750"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No longer measured at the statewide level, but important to our agency.</a:t>
            </a:r>
          </a:p>
          <a:p>
            <a:pPr marL="285750"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Increased by 13% over last year. </a:t>
            </a:r>
          </a:p>
        </p:txBody>
      </p:sp>
      <p:sp>
        <p:nvSpPr>
          <p:cNvPr id="16" name="TextBox 15"/>
          <p:cNvSpPr txBox="1"/>
          <p:nvPr/>
        </p:nvSpPr>
        <p:spPr>
          <a:xfrm>
            <a:off x="5067300" y="1555578"/>
            <a:ext cx="5935980" cy="830997"/>
          </a:xfrm>
          <a:prstGeom prst="rect">
            <a:avLst/>
          </a:prstGeom>
          <a:noFill/>
          <a:ln>
            <a:noFill/>
          </a:ln>
        </p:spPr>
        <p:txBody>
          <a:bodyPr wrap="square" rtlCol="0">
            <a:spAutoFit/>
          </a:bodyPr>
          <a:lstStyle/>
          <a:p>
            <a:pPr algn="ctr"/>
            <a:r>
              <a:rPr lang="en-US" sz="2400" b="1" dirty="0">
                <a:solidFill>
                  <a:srgbClr val="7030A0"/>
                </a:solidFill>
                <a:latin typeface="Calibri" panose="020F0502020204030204" pitchFamily="34" charset="0"/>
                <a:cs typeface="Calibri" panose="020F0502020204030204" pitchFamily="34" charset="0"/>
              </a:rPr>
              <a:t>We use customer feedback to improve our work processes.</a:t>
            </a:r>
          </a:p>
        </p:txBody>
      </p:sp>
      <p:sp>
        <p:nvSpPr>
          <p:cNvPr id="7" name="Rectangle 6" descr="Decorative"/>
          <p:cNvSpPr/>
          <p:nvPr/>
        </p:nvSpPr>
        <p:spPr>
          <a:xfrm>
            <a:off x="5067300" y="2386575"/>
            <a:ext cx="6096000" cy="4157895"/>
          </a:xfrm>
          <a:prstGeom prst="rect">
            <a:avLst/>
          </a:prstGeom>
          <a:noFill/>
          <a:ln cmpd="sng">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0"/>
              <a:solidFill>
                <a:schemeClr val="accent1"/>
              </a:solidFill>
              <a:effectLst>
                <a:outerShdw blurRad="38100" dist="25400" dir="5400000" algn="ctr" rotWithShape="0">
                  <a:srgbClr val="6E747A">
                    <a:alpha val="43000"/>
                  </a:srgbClr>
                </a:outerShdw>
              </a:effectLst>
            </a:endParaRPr>
          </a:p>
        </p:txBody>
      </p:sp>
      <p:graphicFrame>
        <p:nvGraphicFramePr>
          <p:cNvPr id="8" name="Chart 7" descr="Chart shows that from 2018 to 2020 the agency percentage answer to the question has risen from 59% to 77%"/>
          <p:cNvGraphicFramePr/>
          <p:nvPr>
            <p:extLst>
              <p:ext uri="{D42A27DB-BD31-4B8C-83A1-F6EECF244321}">
                <p14:modId xmlns:p14="http://schemas.microsoft.com/office/powerpoint/2010/main" val="3120129389"/>
              </p:ext>
            </p:extLst>
          </p:nvPr>
        </p:nvGraphicFramePr>
        <p:xfrm>
          <a:off x="5067300" y="2480470"/>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31229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b="1" dirty="0">
                <a:latin typeface="Calibri" panose="020F0502020204030204" pitchFamily="34" charset="0"/>
                <a:cs typeface="Calibri" panose="020F0502020204030204" pitchFamily="34" charset="0"/>
              </a:rPr>
              <a:t>Pulse Surveys: Ongoing feedback question 1</a:t>
            </a:r>
          </a:p>
        </p:txBody>
      </p:sp>
      <p:sp>
        <p:nvSpPr>
          <p:cNvPr id="7" name="Content Placeholder 2"/>
          <p:cNvSpPr>
            <a:spLocks noGrp="1"/>
          </p:cNvSpPr>
          <p:nvPr>
            <p:ph sz="quarter" idx="1"/>
          </p:nvPr>
        </p:nvSpPr>
        <p:spPr>
          <a:xfrm>
            <a:off x="1799655" y="1775152"/>
            <a:ext cx="8482204" cy="4966842"/>
          </a:xfrm>
        </p:spPr>
        <p:txBody>
          <a:bodyPr>
            <a:normAutofit/>
          </a:bodyPr>
          <a:lstStyle/>
          <a:p>
            <a:pPr marL="0" indent="0">
              <a:lnSpc>
                <a:spcPct val="90000"/>
              </a:lnSpc>
              <a:buNone/>
              <a:defRPr/>
            </a:pPr>
            <a:r>
              <a:rPr lang="en-US" sz="2800" i="1" dirty="0">
                <a:latin typeface="Calibri" panose="020F0502020204030204" pitchFamily="34" charset="0"/>
                <a:cs typeface="Calibri" panose="020F0502020204030204" pitchFamily="34" charset="0"/>
              </a:rPr>
              <a:t>How are you doing with teleworking?</a:t>
            </a:r>
            <a:br>
              <a:rPr lang="en-US" sz="2800" i="1" dirty="0">
                <a:latin typeface="Calibri" panose="020F0502020204030204" pitchFamily="34" charset="0"/>
                <a:cs typeface="Calibri" panose="020F0502020204030204" pitchFamily="34" charset="0"/>
              </a:rPr>
            </a:br>
            <a:r>
              <a:rPr lang="en-US" sz="2800" i="1" dirty="0">
                <a:latin typeface="Calibri" panose="020F0502020204030204" pitchFamily="34" charset="0"/>
                <a:cs typeface="Calibri" panose="020F0502020204030204" pitchFamily="34" charset="0"/>
              </a:rPr>
              <a:t>(Most of the responses were “Great” or “Okay”)</a:t>
            </a:r>
          </a:p>
          <a:p>
            <a:pPr marL="836676" lvl="2" indent="-342900">
              <a:lnSpc>
                <a:spcPct val="90000"/>
              </a:lnSpc>
              <a:buFont typeface="Courier New" panose="02070309020205020404" pitchFamily="49" charset="0"/>
              <a:buChar char="o"/>
              <a:defRPr/>
            </a:pPr>
            <a:r>
              <a:rPr lang="en-US" sz="2800" dirty="0">
                <a:solidFill>
                  <a:srgbClr val="00662E"/>
                </a:solidFill>
                <a:latin typeface="Calibri" panose="020F0502020204030204" pitchFamily="34" charset="0"/>
                <a:cs typeface="Calibri" panose="020F0502020204030204" pitchFamily="34" charset="0"/>
              </a:rPr>
              <a:t>Great</a:t>
            </a:r>
          </a:p>
          <a:p>
            <a:pPr marL="836676" lvl="2" indent="-342900">
              <a:lnSpc>
                <a:spcPct val="90000"/>
              </a:lnSpc>
              <a:buFont typeface="Courier New" panose="02070309020205020404" pitchFamily="49" charset="0"/>
              <a:buChar char="o"/>
              <a:defRPr/>
            </a:pPr>
            <a:r>
              <a:rPr lang="en-US" sz="2800" dirty="0">
                <a:solidFill>
                  <a:srgbClr val="00662E"/>
                </a:solidFill>
                <a:latin typeface="Calibri" panose="020F0502020204030204" pitchFamily="34" charset="0"/>
                <a:cs typeface="Calibri" panose="020F0502020204030204" pitchFamily="34" charset="0"/>
              </a:rPr>
              <a:t>Okay</a:t>
            </a:r>
          </a:p>
          <a:p>
            <a:pPr marL="836676" lvl="2" indent="-342900">
              <a:lnSpc>
                <a:spcPct val="90000"/>
              </a:lnSpc>
              <a:buFont typeface="Courier New" panose="02070309020205020404" pitchFamily="49" charset="0"/>
              <a:buChar char="o"/>
              <a:defRPr/>
            </a:pPr>
            <a:r>
              <a:rPr lang="en-US" sz="2800" dirty="0">
                <a:latin typeface="Calibri" panose="020F0502020204030204" pitchFamily="34" charset="0"/>
                <a:cs typeface="Calibri" panose="020F0502020204030204" pitchFamily="34" charset="0"/>
              </a:rPr>
              <a:t>Depends on the day</a:t>
            </a:r>
          </a:p>
          <a:p>
            <a:pPr marL="836676" lvl="2" indent="-342900">
              <a:lnSpc>
                <a:spcPct val="90000"/>
              </a:lnSpc>
              <a:buFont typeface="Courier New" panose="02070309020205020404" pitchFamily="49" charset="0"/>
              <a:buChar char="o"/>
              <a:defRPr/>
            </a:pPr>
            <a:r>
              <a:rPr lang="en-US" sz="2800" dirty="0">
                <a:latin typeface="Calibri" panose="020F0502020204030204" pitchFamily="34" charset="0"/>
                <a:cs typeface="Calibri" panose="020F0502020204030204" pitchFamily="34" charset="0"/>
              </a:rPr>
              <a:t>Getting by, but barely</a:t>
            </a:r>
          </a:p>
          <a:p>
            <a:pPr marL="836676" lvl="2" indent="-342900">
              <a:lnSpc>
                <a:spcPct val="90000"/>
              </a:lnSpc>
              <a:buFont typeface="Courier New" panose="02070309020205020404" pitchFamily="49" charset="0"/>
              <a:buChar char="o"/>
              <a:defRPr/>
            </a:pPr>
            <a:r>
              <a:rPr lang="en-US" sz="2800" dirty="0">
                <a:latin typeface="Calibri" panose="020F0502020204030204" pitchFamily="34" charset="0"/>
                <a:cs typeface="Calibri" panose="020F0502020204030204" pitchFamily="34" charset="0"/>
              </a:rPr>
              <a:t>Not great at all</a:t>
            </a:r>
          </a:p>
          <a:p>
            <a:pPr marL="463550" indent="-463550">
              <a:lnSpc>
                <a:spcPct val="90000"/>
              </a:lnSpc>
              <a:defRPr/>
            </a:pPr>
            <a:endParaRPr lang="en-US" sz="2800" dirty="0"/>
          </a:p>
          <a:p>
            <a:pPr marL="463550" indent="-463550">
              <a:lnSpc>
                <a:spcPct val="90000"/>
              </a:lnSpc>
              <a:defRPr/>
            </a:pPr>
            <a:endParaRPr lang="en-US" sz="2800" dirty="0"/>
          </a:p>
          <a:p>
            <a:pPr marL="0" indent="0">
              <a:lnSpc>
                <a:spcPct val="90000"/>
              </a:lnSpc>
              <a:buNone/>
              <a:defRPr/>
            </a:pPr>
            <a:endParaRPr lang="en-US" sz="2800" dirty="0"/>
          </a:p>
          <a:p>
            <a:pPr marL="463550" indent="-463550">
              <a:lnSpc>
                <a:spcPct val="90000"/>
              </a:lnSpc>
              <a:defRPr/>
            </a:pPr>
            <a:endParaRPr lang="en-US" sz="2800" dirty="0"/>
          </a:p>
          <a:p>
            <a:pPr marL="463550" indent="-463550">
              <a:lnSpc>
                <a:spcPct val="90000"/>
              </a:lnSpc>
              <a:defRPr/>
            </a:pPr>
            <a:endParaRPr lang="en-US" sz="2800" dirty="0"/>
          </a:p>
          <a:p>
            <a:pPr marL="463550" indent="-463550">
              <a:lnSpc>
                <a:spcPct val="90000"/>
              </a:lnSpc>
              <a:defRPr/>
            </a:pPr>
            <a:endParaRPr lang="en-US" sz="2800" dirty="0"/>
          </a:p>
          <a:p>
            <a:pPr marL="798513" indent="-336550">
              <a:lnSpc>
                <a:spcPct val="90000"/>
              </a:lnSpc>
              <a:buNone/>
              <a:defRPr/>
            </a:pPr>
            <a:endParaRPr lang="en-US" sz="3000" dirty="0"/>
          </a:p>
          <a:p>
            <a:pPr marL="463550" indent="-463550">
              <a:lnSpc>
                <a:spcPct val="90000"/>
              </a:lnSpc>
              <a:defRPr/>
            </a:pPr>
            <a:endParaRPr lang="en-US" sz="3000" dirty="0"/>
          </a:p>
        </p:txBody>
      </p:sp>
    </p:spTree>
    <p:extLst>
      <p:ext uri="{BB962C8B-B14F-4D97-AF65-F5344CB8AC3E}">
        <p14:creationId xmlns:p14="http://schemas.microsoft.com/office/powerpoint/2010/main" val="519520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b="1" dirty="0">
                <a:latin typeface="Calibri" panose="020F0502020204030204" pitchFamily="34" charset="0"/>
                <a:cs typeface="Calibri" panose="020F0502020204030204" pitchFamily="34" charset="0"/>
              </a:rPr>
              <a:t>Pulse Surveys: Ongoing feedback question 2</a:t>
            </a:r>
          </a:p>
        </p:txBody>
      </p:sp>
      <p:sp>
        <p:nvSpPr>
          <p:cNvPr id="7" name="Content Placeholder 2"/>
          <p:cNvSpPr>
            <a:spLocks noGrp="1"/>
          </p:cNvSpPr>
          <p:nvPr>
            <p:ph sz="quarter" idx="1"/>
          </p:nvPr>
        </p:nvSpPr>
        <p:spPr>
          <a:xfrm>
            <a:off x="1215149" y="1920003"/>
            <a:ext cx="8093952" cy="4352321"/>
          </a:xfrm>
        </p:spPr>
        <p:txBody>
          <a:bodyPr>
            <a:normAutofit fontScale="92500" lnSpcReduction="10000"/>
          </a:bodyPr>
          <a:lstStyle/>
          <a:p>
            <a:pPr marL="0" indent="0">
              <a:lnSpc>
                <a:spcPct val="90000"/>
              </a:lnSpc>
              <a:buNone/>
              <a:defRPr/>
            </a:pPr>
            <a:r>
              <a:rPr lang="en-US" sz="2800" i="1" dirty="0">
                <a:latin typeface="Calibri" panose="020F0502020204030204" pitchFamily="34" charset="0"/>
                <a:cs typeface="Calibri" panose="020F0502020204030204" pitchFamily="34" charset="0"/>
              </a:rPr>
              <a:t>Once it is approved to return to the office, what is your vision for telework?</a:t>
            </a:r>
            <a:br>
              <a:rPr lang="en-US" sz="2800" i="1" dirty="0">
                <a:latin typeface="Calibri" panose="020F0502020204030204" pitchFamily="34" charset="0"/>
                <a:cs typeface="Calibri" panose="020F0502020204030204" pitchFamily="34" charset="0"/>
              </a:rPr>
            </a:br>
            <a:r>
              <a:rPr lang="en-US" sz="2200" i="1" dirty="0">
                <a:latin typeface="Calibri" panose="020F0502020204030204" pitchFamily="34" charset="0"/>
                <a:cs typeface="Calibri" panose="020F0502020204030204" pitchFamily="34" charset="0"/>
              </a:rPr>
              <a:t>(The most popular response was for “3-4 days a week of telework”) </a:t>
            </a:r>
          </a:p>
          <a:p>
            <a:pPr marL="719582" lvl="1" indent="-463550">
              <a:lnSpc>
                <a:spcPct val="90000"/>
              </a:lnSpc>
              <a:defRPr/>
            </a:pPr>
            <a:r>
              <a:rPr lang="en-US" sz="2800" dirty="0">
                <a:latin typeface="Calibri" panose="020F0502020204030204" pitchFamily="34" charset="0"/>
                <a:cs typeface="Calibri" panose="020F0502020204030204" pitchFamily="34" charset="0"/>
              </a:rPr>
              <a:t>No telework</a:t>
            </a:r>
          </a:p>
          <a:p>
            <a:pPr marL="719582" lvl="1" indent="-463550">
              <a:lnSpc>
                <a:spcPct val="90000"/>
              </a:lnSpc>
              <a:defRPr/>
            </a:pPr>
            <a:r>
              <a:rPr lang="en-US" sz="2800" dirty="0">
                <a:latin typeface="Calibri" panose="020F0502020204030204" pitchFamily="34" charset="0"/>
                <a:cs typeface="Calibri" panose="020F0502020204030204" pitchFamily="34" charset="0"/>
              </a:rPr>
              <a:t>2 or less days a week of telework</a:t>
            </a:r>
          </a:p>
          <a:p>
            <a:pPr marL="719582" lvl="1" indent="-463550">
              <a:lnSpc>
                <a:spcPct val="90000"/>
              </a:lnSpc>
              <a:defRPr/>
            </a:pPr>
            <a:r>
              <a:rPr lang="en-US" sz="2800" dirty="0">
                <a:solidFill>
                  <a:srgbClr val="00662E"/>
                </a:solidFill>
                <a:latin typeface="Calibri" panose="020F0502020204030204" pitchFamily="34" charset="0"/>
                <a:cs typeface="Calibri" panose="020F0502020204030204" pitchFamily="34" charset="0"/>
              </a:rPr>
              <a:t>3-4 days a week of telework</a:t>
            </a:r>
          </a:p>
          <a:p>
            <a:pPr marL="719582" lvl="1" indent="-463550">
              <a:lnSpc>
                <a:spcPct val="90000"/>
              </a:lnSpc>
              <a:defRPr/>
            </a:pPr>
            <a:r>
              <a:rPr lang="en-US" sz="2800" dirty="0">
                <a:latin typeface="Calibri" panose="020F0502020204030204" pitchFamily="34" charset="0"/>
                <a:cs typeface="Calibri" panose="020F0502020204030204" pitchFamily="34" charset="0"/>
              </a:rPr>
              <a:t>A few days per month in the office</a:t>
            </a:r>
          </a:p>
          <a:p>
            <a:pPr marL="719582" lvl="1" indent="-463550">
              <a:lnSpc>
                <a:spcPct val="90000"/>
              </a:lnSpc>
              <a:defRPr/>
            </a:pPr>
            <a:r>
              <a:rPr lang="en-US" sz="2800" dirty="0">
                <a:latin typeface="Calibri" panose="020F0502020204030204" pitchFamily="34" charset="0"/>
                <a:cs typeface="Calibri" panose="020F0502020204030204" pitchFamily="34" charset="0"/>
              </a:rPr>
              <a:t>Full-time telework</a:t>
            </a:r>
          </a:p>
          <a:p>
            <a:pPr marL="463550" indent="-463550">
              <a:lnSpc>
                <a:spcPct val="90000"/>
              </a:lnSpc>
              <a:defRPr/>
            </a:pPr>
            <a:endParaRPr lang="en-US" sz="2800" dirty="0"/>
          </a:p>
          <a:p>
            <a:pPr marL="0" indent="0">
              <a:lnSpc>
                <a:spcPct val="90000"/>
              </a:lnSpc>
              <a:buNone/>
              <a:defRPr/>
            </a:pPr>
            <a:endParaRPr lang="en-US" sz="2800" dirty="0"/>
          </a:p>
          <a:p>
            <a:pPr marL="463550" indent="-463550">
              <a:lnSpc>
                <a:spcPct val="90000"/>
              </a:lnSpc>
              <a:defRPr/>
            </a:pPr>
            <a:endParaRPr lang="en-US" sz="2800" dirty="0"/>
          </a:p>
          <a:p>
            <a:pPr marL="463550" indent="-463550">
              <a:lnSpc>
                <a:spcPct val="90000"/>
              </a:lnSpc>
              <a:defRPr/>
            </a:pPr>
            <a:endParaRPr lang="en-US" sz="2800" dirty="0"/>
          </a:p>
          <a:p>
            <a:pPr marL="463550" indent="-463550">
              <a:lnSpc>
                <a:spcPct val="90000"/>
              </a:lnSpc>
              <a:defRPr/>
            </a:pPr>
            <a:endParaRPr lang="en-US" sz="2800" dirty="0"/>
          </a:p>
          <a:p>
            <a:pPr marL="798513" indent="-336550">
              <a:lnSpc>
                <a:spcPct val="90000"/>
              </a:lnSpc>
              <a:buNone/>
              <a:defRPr/>
            </a:pPr>
            <a:endParaRPr lang="en-US" sz="3000" dirty="0"/>
          </a:p>
          <a:p>
            <a:pPr marL="463550" indent="-463550">
              <a:lnSpc>
                <a:spcPct val="90000"/>
              </a:lnSpc>
              <a:defRPr/>
            </a:pPr>
            <a:endParaRPr lang="en-US" sz="3000" dirty="0"/>
          </a:p>
        </p:txBody>
      </p:sp>
    </p:spTree>
    <p:extLst>
      <p:ext uri="{BB962C8B-B14F-4D97-AF65-F5344CB8AC3E}">
        <p14:creationId xmlns:p14="http://schemas.microsoft.com/office/powerpoint/2010/main" val="1091960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b="1" dirty="0">
                <a:latin typeface="Calibri" panose="020F0502020204030204" pitchFamily="34" charset="0"/>
                <a:cs typeface="Calibri" panose="020F0502020204030204" pitchFamily="34" charset="0"/>
              </a:rPr>
              <a:t>Pulse Surveys: Ongoing feedback question 3</a:t>
            </a:r>
          </a:p>
        </p:txBody>
      </p:sp>
      <p:sp>
        <p:nvSpPr>
          <p:cNvPr id="7" name="Content Placeholder 2"/>
          <p:cNvSpPr>
            <a:spLocks noGrp="1"/>
          </p:cNvSpPr>
          <p:nvPr>
            <p:ph sz="quarter" idx="1"/>
          </p:nvPr>
        </p:nvSpPr>
        <p:spPr>
          <a:xfrm>
            <a:off x="1343863" y="1786568"/>
            <a:ext cx="8897993" cy="5071432"/>
          </a:xfrm>
        </p:spPr>
        <p:txBody>
          <a:bodyPr>
            <a:normAutofit fontScale="77500" lnSpcReduction="20000"/>
          </a:bodyPr>
          <a:lstStyle/>
          <a:p>
            <a:pPr marL="0" indent="0">
              <a:lnSpc>
                <a:spcPct val="90000"/>
              </a:lnSpc>
              <a:buNone/>
              <a:defRPr/>
            </a:pPr>
            <a:r>
              <a:rPr lang="en-US" sz="3000" i="1" dirty="0">
                <a:latin typeface="Calibri" panose="020F0502020204030204" pitchFamily="34" charset="0"/>
                <a:cs typeface="Calibri" panose="020F0502020204030204" pitchFamily="34" charset="0"/>
              </a:rPr>
              <a:t>What aspects of telework appeal to you most? (Check all that apply)</a:t>
            </a:r>
            <a:br>
              <a:rPr lang="en-US" sz="3000" i="1" dirty="0">
                <a:latin typeface="Calibri" panose="020F0502020204030204" pitchFamily="34" charset="0"/>
                <a:cs typeface="Calibri" panose="020F0502020204030204" pitchFamily="34" charset="0"/>
              </a:rPr>
            </a:br>
            <a:r>
              <a:rPr lang="en-US" sz="3000" i="1" dirty="0">
                <a:latin typeface="Calibri" panose="020F0502020204030204" pitchFamily="34" charset="0"/>
                <a:cs typeface="Calibri" panose="020F0502020204030204" pitchFamily="34" charset="0"/>
              </a:rPr>
              <a:t>(The most popular response was “No commute”) </a:t>
            </a:r>
          </a:p>
          <a:p>
            <a:pPr marL="719582" lvl="1" indent="-463550">
              <a:lnSpc>
                <a:spcPct val="90000"/>
              </a:lnSpc>
              <a:defRPr/>
            </a:pPr>
            <a:r>
              <a:rPr lang="en-US" sz="3000" dirty="0">
                <a:solidFill>
                  <a:schemeClr val="tx1"/>
                </a:solidFill>
                <a:latin typeface="Calibri" panose="020F0502020204030204" pitchFamily="34" charset="0"/>
                <a:cs typeface="Calibri" panose="020F0502020204030204" pitchFamily="34" charset="0"/>
              </a:rPr>
              <a:t>Work/life balance</a:t>
            </a:r>
          </a:p>
          <a:p>
            <a:pPr marL="719582" lvl="1" indent="-463550">
              <a:lnSpc>
                <a:spcPct val="90000"/>
              </a:lnSpc>
              <a:defRPr/>
            </a:pPr>
            <a:r>
              <a:rPr lang="en-US" sz="3000" dirty="0">
                <a:solidFill>
                  <a:srgbClr val="00662E"/>
                </a:solidFill>
                <a:latin typeface="Calibri" panose="020F0502020204030204" pitchFamily="34" charset="0"/>
                <a:cs typeface="Calibri" panose="020F0502020204030204" pitchFamily="34" charset="0"/>
              </a:rPr>
              <a:t>No commute</a:t>
            </a:r>
          </a:p>
          <a:p>
            <a:pPr marL="719582" lvl="1" indent="-463550">
              <a:lnSpc>
                <a:spcPct val="90000"/>
              </a:lnSpc>
              <a:defRPr/>
            </a:pPr>
            <a:r>
              <a:rPr lang="en-US" sz="3000" dirty="0">
                <a:latin typeface="Calibri" panose="020F0502020204030204" pitchFamily="34" charset="0"/>
                <a:cs typeface="Calibri" panose="020F0502020204030204" pitchFamily="34" charset="0"/>
              </a:rPr>
              <a:t>No distractions</a:t>
            </a:r>
          </a:p>
          <a:p>
            <a:pPr marL="719582" lvl="1" indent="-463550">
              <a:lnSpc>
                <a:spcPct val="90000"/>
              </a:lnSpc>
              <a:defRPr/>
            </a:pPr>
            <a:r>
              <a:rPr lang="en-US" sz="3000" dirty="0">
                <a:latin typeface="Calibri" panose="020F0502020204030204" pitchFamily="34" charset="0"/>
                <a:cs typeface="Calibri" panose="020F0502020204030204" pitchFamily="34" charset="0"/>
              </a:rPr>
              <a:t>More productive</a:t>
            </a:r>
          </a:p>
          <a:p>
            <a:pPr marL="719582" lvl="1" indent="-463550">
              <a:lnSpc>
                <a:spcPct val="90000"/>
              </a:lnSpc>
              <a:defRPr/>
            </a:pPr>
            <a:r>
              <a:rPr lang="en-US" sz="3000" dirty="0">
                <a:latin typeface="Calibri" panose="020F0502020204030204" pitchFamily="34" charset="0"/>
                <a:cs typeface="Calibri" panose="020F0502020204030204" pitchFamily="34" charset="0"/>
              </a:rPr>
              <a:t>Easier to connect to co-workers</a:t>
            </a:r>
          </a:p>
          <a:p>
            <a:pPr marL="719582" lvl="1" indent="-463550">
              <a:lnSpc>
                <a:spcPct val="90000"/>
              </a:lnSpc>
              <a:defRPr/>
            </a:pPr>
            <a:r>
              <a:rPr lang="en-US" sz="3000" dirty="0">
                <a:latin typeface="Calibri" panose="020F0502020204030204" pitchFamily="34" charset="0"/>
                <a:cs typeface="Calibri" panose="020F0502020204030204" pitchFamily="34" charset="0"/>
              </a:rPr>
              <a:t>Easier to connect to customers</a:t>
            </a:r>
          </a:p>
          <a:p>
            <a:pPr marL="719582" lvl="1" indent="-463550">
              <a:lnSpc>
                <a:spcPct val="90000"/>
              </a:lnSpc>
              <a:defRPr/>
            </a:pPr>
            <a:r>
              <a:rPr lang="en-US" sz="3000" dirty="0">
                <a:latin typeface="Calibri" panose="020F0502020204030204" pitchFamily="34" charset="0"/>
                <a:cs typeface="Calibri" panose="020F0502020204030204" pitchFamily="34" charset="0"/>
              </a:rPr>
              <a:t>More comfortable</a:t>
            </a:r>
          </a:p>
          <a:p>
            <a:pPr marL="719582" lvl="1" indent="-463550">
              <a:lnSpc>
                <a:spcPct val="90000"/>
              </a:lnSpc>
              <a:defRPr/>
            </a:pPr>
            <a:r>
              <a:rPr lang="en-US" sz="3000" dirty="0">
                <a:latin typeface="Calibri" panose="020F0502020204030204" pitchFamily="34" charset="0"/>
                <a:cs typeface="Calibri" panose="020F0502020204030204" pitchFamily="34" charset="0"/>
              </a:rPr>
              <a:t>Other: _________________</a:t>
            </a:r>
          </a:p>
          <a:p>
            <a:pPr marL="463550" indent="-463550">
              <a:lnSpc>
                <a:spcPct val="90000"/>
              </a:lnSpc>
              <a:defRPr/>
            </a:pPr>
            <a:endParaRPr lang="en-US" sz="2800" dirty="0"/>
          </a:p>
          <a:p>
            <a:pPr marL="463550" indent="-463550">
              <a:lnSpc>
                <a:spcPct val="90000"/>
              </a:lnSpc>
              <a:defRPr/>
            </a:pPr>
            <a:endParaRPr lang="en-US" sz="2800" dirty="0"/>
          </a:p>
          <a:p>
            <a:pPr marL="0" indent="0">
              <a:lnSpc>
                <a:spcPct val="90000"/>
              </a:lnSpc>
              <a:buNone/>
              <a:defRPr/>
            </a:pPr>
            <a:endParaRPr lang="en-US" sz="2800" dirty="0"/>
          </a:p>
          <a:p>
            <a:pPr marL="463550" indent="-463550">
              <a:lnSpc>
                <a:spcPct val="90000"/>
              </a:lnSpc>
              <a:defRPr/>
            </a:pPr>
            <a:endParaRPr lang="en-US" sz="2800" dirty="0"/>
          </a:p>
          <a:p>
            <a:pPr marL="463550" indent="-463550">
              <a:lnSpc>
                <a:spcPct val="90000"/>
              </a:lnSpc>
              <a:defRPr/>
            </a:pPr>
            <a:endParaRPr lang="en-US" sz="2800" dirty="0"/>
          </a:p>
          <a:p>
            <a:pPr marL="463550" indent="-463550">
              <a:lnSpc>
                <a:spcPct val="90000"/>
              </a:lnSpc>
              <a:defRPr/>
            </a:pPr>
            <a:endParaRPr lang="en-US" sz="2800" dirty="0"/>
          </a:p>
          <a:p>
            <a:pPr marL="798513" indent="-336550">
              <a:lnSpc>
                <a:spcPct val="90000"/>
              </a:lnSpc>
              <a:buNone/>
              <a:defRPr/>
            </a:pPr>
            <a:endParaRPr lang="en-US" sz="3000" dirty="0"/>
          </a:p>
          <a:p>
            <a:pPr marL="463550" indent="-463550">
              <a:lnSpc>
                <a:spcPct val="90000"/>
              </a:lnSpc>
              <a:defRPr/>
            </a:pPr>
            <a:endParaRPr lang="en-US" sz="3000" dirty="0"/>
          </a:p>
        </p:txBody>
      </p:sp>
    </p:spTree>
    <p:extLst>
      <p:ext uri="{BB962C8B-B14F-4D97-AF65-F5344CB8AC3E}">
        <p14:creationId xmlns:p14="http://schemas.microsoft.com/office/powerpoint/2010/main" val="4096883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0" y="1064873"/>
            <a:ext cx="8550022" cy="544852"/>
          </a:xfrm>
        </p:spPr>
        <p:txBody>
          <a:bodyPr>
            <a:noAutofit/>
          </a:bodyPr>
          <a:lstStyle/>
          <a:p>
            <a:pPr algn="l"/>
            <a:r>
              <a:rPr lang="en-US" sz="3600" b="1" dirty="0">
                <a:latin typeface="Calibri" panose="020F0502020204030204" pitchFamily="34" charset="0"/>
                <a:cs typeface="Calibri" panose="020F0502020204030204" pitchFamily="34" charset="0"/>
              </a:rPr>
              <a:t>Self-reflection and take-aways</a:t>
            </a:r>
          </a:p>
        </p:txBody>
      </p:sp>
      <p:sp>
        <p:nvSpPr>
          <p:cNvPr id="3" name="Content Placeholder 2"/>
          <p:cNvSpPr>
            <a:spLocks noGrp="1"/>
          </p:cNvSpPr>
          <p:nvPr>
            <p:ph sz="quarter" idx="1"/>
          </p:nvPr>
        </p:nvSpPr>
        <p:spPr>
          <a:xfrm>
            <a:off x="1348567" y="2324122"/>
            <a:ext cx="6348769" cy="3306716"/>
          </a:xfrm>
        </p:spPr>
        <p:txBody>
          <a:bodyPr>
            <a:normAutofit/>
          </a:bodyPr>
          <a:lstStyle/>
          <a:p>
            <a:pPr marL="463550" indent="-463550">
              <a:lnSpc>
                <a:spcPct val="90000"/>
              </a:lnSpc>
              <a:defRPr/>
            </a:pPr>
            <a:r>
              <a:rPr lang="en-US" sz="2800" dirty="0">
                <a:latin typeface="Calibri" panose="020F0502020204030204" pitchFamily="34" charset="0"/>
                <a:cs typeface="Calibri" panose="020F0502020204030204" pitchFamily="34" charset="0"/>
              </a:rPr>
              <a:t>What is something you want to do as a result of what you’ve heard today?</a:t>
            </a:r>
          </a:p>
          <a:p>
            <a:pPr marL="463550" indent="-463550">
              <a:lnSpc>
                <a:spcPct val="90000"/>
              </a:lnSpc>
              <a:defRPr/>
            </a:pPr>
            <a:r>
              <a:rPr lang="en-US" sz="2800" dirty="0">
                <a:latin typeface="Calibri" panose="020F0502020204030204" pitchFamily="34" charset="0"/>
                <a:cs typeface="Calibri" panose="020F0502020204030204" pitchFamily="34" charset="0"/>
              </a:rPr>
              <a:t>What are your first actions toward making that happen?</a:t>
            </a:r>
          </a:p>
          <a:p>
            <a:pPr marL="463550" indent="-463550">
              <a:lnSpc>
                <a:spcPct val="90000"/>
              </a:lnSpc>
              <a:defRPr/>
            </a:pPr>
            <a:endParaRPr lang="en-US" sz="2800" dirty="0"/>
          </a:p>
          <a:p>
            <a:pPr marL="0" indent="0">
              <a:lnSpc>
                <a:spcPct val="90000"/>
              </a:lnSpc>
              <a:buNone/>
              <a:defRPr/>
            </a:pPr>
            <a:endParaRPr lang="en-US" sz="2800" dirty="0"/>
          </a:p>
          <a:p>
            <a:pPr marL="463550" indent="-463550">
              <a:lnSpc>
                <a:spcPct val="90000"/>
              </a:lnSpc>
              <a:defRPr/>
            </a:pPr>
            <a:endParaRPr lang="en-US" sz="2800" dirty="0"/>
          </a:p>
          <a:p>
            <a:pPr marL="463550" indent="-463550">
              <a:lnSpc>
                <a:spcPct val="90000"/>
              </a:lnSpc>
              <a:defRPr/>
            </a:pPr>
            <a:endParaRPr lang="en-US" sz="2800" dirty="0"/>
          </a:p>
          <a:p>
            <a:pPr marL="463550" indent="-463550">
              <a:lnSpc>
                <a:spcPct val="90000"/>
              </a:lnSpc>
              <a:defRPr/>
            </a:pPr>
            <a:endParaRPr lang="en-US" sz="2800" dirty="0"/>
          </a:p>
          <a:p>
            <a:pPr marL="798513" indent="-336550">
              <a:lnSpc>
                <a:spcPct val="90000"/>
              </a:lnSpc>
              <a:buNone/>
              <a:defRPr/>
            </a:pPr>
            <a:endParaRPr lang="en-US" sz="3000" dirty="0"/>
          </a:p>
          <a:p>
            <a:pPr marL="463550" indent="-463550">
              <a:lnSpc>
                <a:spcPct val="90000"/>
              </a:lnSpc>
              <a:defRPr/>
            </a:pPr>
            <a:endParaRPr lang="en-US" sz="3000" dirty="0"/>
          </a:p>
        </p:txBody>
      </p:sp>
    </p:spTree>
    <p:extLst>
      <p:ext uri="{BB962C8B-B14F-4D97-AF65-F5344CB8AC3E}">
        <p14:creationId xmlns:p14="http://schemas.microsoft.com/office/powerpoint/2010/main" val="13226571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92251" y="2122741"/>
            <a:ext cx="9594376" cy="1356875"/>
          </a:xfrm>
        </p:spPr>
        <p:txBody>
          <a:bodyPr/>
          <a:lstStyle/>
          <a:p>
            <a:pPr algn="ctr"/>
            <a:r>
              <a:rPr lang="en-US" b="1" dirty="0">
                <a:solidFill>
                  <a:srgbClr val="3333CC"/>
                </a:solidFill>
                <a:latin typeface="Calibri" panose="020F0502020204030204" pitchFamily="34" charset="0"/>
                <a:cs typeface="Calibri" panose="020F0502020204030204" pitchFamily="34" charset="0"/>
              </a:rPr>
              <a:t>“</a:t>
            </a:r>
            <a:r>
              <a:rPr lang="en-US" b="1" i="1" dirty="0">
                <a:solidFill>
                  <a:srgbClr val="3333CC"/>
                </a:solidFill>
                <a:latin typeface="Calibri" panose="020F0502020204030204" pitchFamily="34" charset="0"/>
                <a:cs typeface="Calibri" panose="020F0502020204030204" pitchFamily="34" charset="0"/>
              </a:rPr>
              <a:t>Never let a problem to be solved, become more important than a person to be loved.”</a:t>
            </a:r>
            <a:br>
              <a:rPr lang="en-US" b="1" i="1" dirty="0">
                <a:solidFill>
                  <a:srgbClr val="3333CC"/>
                </a:solidFill>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Barbara Johnson</a:t>
            </a:r>
            <a:br>
              <a:rPr lang="en-US" sz="2000" dirty="0">
                <a:latin typeface="Calibri" panose="020F0502020204030204" pitchFamily="34" charset="0"/>
                <a:cs typeface="Calibri" panose="020F0502020204030204" pitchFamily="34" charset="0"/>
              </a:rPr>
            </a:br>
            <a:br>
              <a:rPr lang="en-US" sz="2000" dirty="0">
                <a:latin typeface="Calibri" panose="020F0502020204030204" pitchFamily="34" charset="0"/>
                <a:cs typeface="Calibri" panose="020F0502020204030204" pitchFamily="34" charset="0"/>
              </a:rPr>
            </a:br>
            <a:br>
              <a:rPr lang="en-US" sz="2000"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Questions?</a:t>
            </a:r>
          </a:p>
        </p:txBody>
      </p:sp>
    </p:spTree>
    <p:extLst>
      <p:ext uri="{BB962C8B-B14F-4D97-AF65-F5344CB8AC3E}">
        <p14:creationId xmlns:p14="http://schemas.microsoft.com/office/powerpoint/2010/main" val="3043388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401FEC-FAFD-46A2-A8AA-0253E26A0C76}"/>
              </a:ext>
            </a:extLst>
          </p:cNvPr>
          <p:cNvSpPr>
            <a:spLocks noGrp="1"/>
          </p:cNvSpPr>
          <p:nvPr>
            <p:ph type="title"/>
          </p:nvPr>
        </p:nvSpPr>
        <p:spPr/>
        <p:txBody>
          <a:bodyPr/>
          <a:lstStyle/>
          <a:p>
            <a:r>
              <a:rPr lang="en-US" dirty="0"/>
              <a:t>Program Overview</a:t>
            </a:r>
          </a:p>
        </p:txBody>
      </p:sp>
      <p:sp>
        <p:nvSpPr>
          <p:cNvPr id="8" name="Rectangle 7">
            <a:extLst>
              <a:ext uri="{FF2B5EF4-FFF2-40B4-BE49-F238E27FC236}">
                <a16:creationId xmlns:a16="http://schemas.microsoft.com/office/drawing/2014/main" id="{5FC44B7B-134B-4B65-8DCB-573A15CDE8E8}"/>
              </a:ext>
            </a:extLst>
          </p:cNvPr>
          <p:cNvSpPr/>
          <p:nvPr/>
        </p:nvSpPr>
        <p:spPr>
          <a:xfrm>
            <a:off x="321425" y="1138204"/>
            <a:ext cx="8379229" cy="31393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0000"/>
                </a:solidFill>
                <a:effectLst/>
                <a:uLnTx/>
                <a:uFillTx/>
                <a:latin typeface="Calibri"/>
                <a:ea typeface="+mn-ea"/>
                <a:cs typeface="+mn-cs"/>
              </a:rPr>
              <a:t>The Veterans Experience Office (VEO) and the Office of Human Resources Administration/Operations, Security and Preparedness (HRA/OSP) have partnered to lead VA’s effort to </a:t>
            </a:r>
            <a:r>
              <a:rPr kumimoji="0" lang="en-US" sz="2200" b="1" i="0" u="none" strike="noStrike" kern="1200" cap="none" spc="0" normalizeH="0" baseline="0" noProof="0" dirty="0">
                <a:ln>
                  <a:noFill/>
                </a:ln>
                <a:solidFill>
                  <a:srgbClr val="000000"/>
                </a:solidFill>
                <a:effectLst/>
                <a:uLnTx/>
                <a:uFillTx/>
                <a:latin typeface="Calibri"/>
                <a:ea typeface="+mn-ea"/>
                <a:cs typeface="+mn-cs"/>
              </a:rPr>
              <a:t>establish a world-class employee experience (EX)</a:t>
            </a:r>
            <a:r>
              <a:rPr kumimoji="0" lang="en-US" sz="2200" b="0" i="0" u="none" strike="noStrike" kern="1200" cap="none" spc="0" normalizeH="0" baseline="0" noProof="0" dirty="0">
                <a:ln>
                  <a:noFill/>
                </a:ln>
                <a:solidFill>
                  <a:srgbClr val="000000"/>
                </a:solidFill>
                <a:effectLst/>
                <a:uLnTx/>
                <a:uFillTx/>
                <a:latin typeface="Calibri"/>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srgbClr val="00000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0000"/>
                </a:solidFill>
                <a:effectLst/>
                <a:uLnTx/>
                <a:uFillTx/>
                <a:latin typeface="Calibri"/>
                <a:ea typeface="+mn-ea"/>
                <a:cs typeface="+mn-cs"/>
              </a:rPr>
              <a:t>Ultimately, VA efforts to improve </a:t>
            </a:r>
            <a:r>
              <a:rPr kumimoji="0" lang="en-US" sz="2200" b="1" i="0" u="none" strike="noStrike" kern="1200" cap="none" spc="0" normalizeH="0" baseline="0" noProof="0" dirty="0">
                <a:ln>
                  <a:noFill/>
                </a:ln>
                <a:solidFill>
                  <a:srgbClr val="000000"/>
                </a:solidFill>
                <a:effectLst/>
                <a:uLnTx/>
                <a:uFillTx/>
                <a:latin typeface="Calibri"/>
                <a:ea typeface="+mn-ea"/>
                <a:cs typeface="+mn-cs"/>
              </a:rPr>
              <a:t>EX will directly impact the customer experience (CX) for Veterans, their families, caregivers, and survivors</a:t>
            </a:r>
            <a:r>
              <a:rPr kumimoji="0" lang="en-US" sz="2200" b="0" i="0" u="none" strike="noStrike" kern="1200" cap="none" spc="0" normalizeH="0" baseline="0" noProof="0" dirty="0">
                <a:ln>
                  <a:noFill/>
                </a:ln>
                <a:solidFill>
                  <a:srgbClr val="000000"/>
                </a:solidFill>
                <a:effectLst/>
                <a:uLnTx/>
                <a:uFillTx/>
                <a:latin typeface="Calibri"/>
                <a:ea typeface="+mn-ea"/>
                <a:cs typeface="+mn-cs"/>
              </a:rPr>
              <a:t>, consistent with VA’s ICARE Core Values and Customer Experience Principles.</a:t>
            </a:r>
          </a:p>
        </p:txBody>
      </p:sp>
      <p:pic>
        <p:nvPicPr>
          <p:cNvPr id="5" name="Picture 4" descr="An arrow in a circle showing the relationship between Employee Experience and Veteran Experience.">
            <a:extLst>
              <a:ext uri="{FF2B5EF4-FFF2-40B4-BE49-F238E27FC236}">
                <a16:creationId xmlns:a16="http://schemas.microsoft.com/office/drawing/2014/main" id="{5D9C5749-0AD6-4FC2-B5CF-6BB441AEDBEA}"/>
              </a:ext>
            </a:extLst>
          </p:cNvPr>
          <p:cNvPicPr>
            <a:picLocks noChangeAspect="1"/>
          </p:cNvPicPr>
          <p:nvPr/>
        </p:nvPicPr>
        <p:blipFill>
          <a:blip r:embed="rId3"/>
          <a:stretch>
            <a:fillRect/>
          </a:stretch>
        </p:blipFill>
        <p:spPr>
          <a:xfrm>
            <a:off x="8977930" y="833645"/>
            <a:ext cx="2892645" cy="2353934"/>
          </a:xfrm>
          <a:prstGeom prst="rect">
            <a:avLst/>
          </a:prstGeom>
        </p:spPr>
      </p:pic>
      <p:sp>
        <p:nvSpPr>
          <p:cNvPr id="11" name="Rectangle 10">
            <a:extLst>
              <a:ext uri="{FF2B5EF4-FFF2-40B4-BE49-F238E27FC236}">
                <a16:creationId xmlns:a16="http://schemas.microsoft.com/office/drawing/2014/main" id="{50398BBE-7DDD-43F3-9492-4451C1E2B285}"/>
              </a:ext>
            </a:extLst>
          </p:cNvPr>
          <p:cNvSpPr/>
          <p:nvPr/>
        </p:nvSpPr>
        <p:spPr>
          <a:xfrm>
            <a:off x="277089" y="4482995"/>
            <a:ext cx="11593485" cy="1446550"/>
          </a:xfrm>
          <a:prstGeom prst="rect">
            <a:avLst/>
          </a:prstGeom>
          <a:solidFill>
            <a:schemeClr val="accent3">
              <a:lumMod val="20000"/>
              <a:lumOff val="8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000000"/>
                </a:solidFill>
                <a:effectLst/>
                <a:uLnTx/>
                <a:uFillTx/>
                <a:latin typeface="Calibri"/>
                <a:ea typeface="+mn-ea"/>
                <a:cs typeface="+mn-cs"/>
              </a:rPr>
              <a:t>Project Goal</a:t>
            </a:r>
            <a:r>
              <a:rPr kumimoji="0" lang="en-US" sz="2200" b="0" i="0" u="none" strike="noStrike" kern="1200" cap="none" spc="0" normalizeH="0" baseline="0" noProof="0" dirty="0">
                <a:ln>
                  <a:noFill/>
                </a:ln>
                <a:solidFill>
                  <a:srgbClr val="000000"/>
                </a:solidFill>
                <a:effectLst/>
                <a:uLnTx/>
                <a:uFillTx/>
                <a:latin typeface="Calibri"/>
                <a:ea typeface="+mn-ea"/>
                <a:cs typeface="+mn-cs"/>
              </a:rPr>
              <a:t>: Provide easy, effective, and emotionally resonant experiences for employees across their workforce life-cycle as members of the VA family. Leverage proven CX data, tools, technology, and engagement efforts that will support the culture of employee customer experience so they </a:t>
            </a:r>
            <a:r>
              <a:rPr kumimoji="0" lang="en-US" sz="2200" b="0" i="0" u="none" strike="noStrike" kern="1200" cap="none" spc="0" normalizeH="0" baseline="0" noProof="0" dirty="0">
                <a:ln>
                  <a:noFill/>
                </a:ln>
                <a:solidFill>
                  <a:srgbClr val="184378"/>
                </a:solidFill>
                <a:effectLst/>
                <a:uLnTx/>
                <a:uFillTx/>
                <a:latin typeface="Calibri"/>
                <a:ea typeface="+mn-ea"/>
                <a:cs typeface="+mn-cs"/>
              </a:rPr>
              <a:t>Choose </a:t>
            </a:r>
            <a:r>
              <a:rPr kumimoji="0" lang="en-US" sz="2200" b="0" i="0" u="none" strike="noStrike" kern="1200" cap="none" spc="0" normalizeH="0" baseline="0" noProof="0" dirty="0">
                <a:ln>
                  <a:noFill/>
                </a:ln>
                <a:solidFill>
                  <a:srgbClr val="FF0000"/>
                </a:solidFill>
                <a:effectLst/>
                <a:uLnTx/>
                <a:uFillTx/>
                <a:latin typeface="Calibri"/>
                <a:ea typeface="+mn-ea"/>
                <a:cs typeface="+mn-cs"/>
              </a:rPr>
              <a:t>V</a:t>
            </a:r>
            <a:r>
              <a:rPr kumimoji="0" lang="en-US" sz="2200" b="0" i="0" u="none" strike="noStrike" kern="1200" cap="none" spc="0" normalizeH="0" baseline="0" noProof="0" dirty="0">
                <a:ln>
                  <a:noFill/>
                </a:ln>
                <a:solidFill>
                  <a:srgbClr val="184378"/>
                </a:solidFill>
                <a:effectLst/>
                <a:uLnTx/>
                <a:uFillTx/>
                <a:latin typeface="Calibri"/>
                <a:ea typeface="+mn-ea"/>
                <a:cs typeface="+mn-cs"/>
              </a:rPr>
              <a:t>A.</a:t>
            </a:r>
            <a:endParaRPr kumimoji="0" lang="en-US" sz="2200" b="0" i="0" u="none" strike="noStrike" kern="1200" cap="none" spc="0" normalizeH="0" baseline="0" noProof="0" dirty="0">
              <a:ln>
                <a:noFill/>
              </a:ln>
              <a:solidFill>
                <a:srgbClr val="000000"/>
              </a:solidFill>
              <a:effectLst/>
              <a:uLnTx/>
              <a:uFillTx/>
              <a:latin typeface="Calibri"/>
              <a:ea typeface="+mn-ea"/>
              <a:cs typeface="+mn-cs"/>
            </a:endParaRPr>
          </a:p>
        </p:txBody>
      </p:sp>
      <p:sp>
        <p:nvSpPr>
          <p:cNvPr id="3" name="Slide Number Placeholder 2">
            <a:extLst>
              <a:ext uri="{FF2B5EF4-FFF2-40B4-BE49-F238E27FC236}">
                <a16:creationId xmlns:a16="http://schemas.microsoft.com/office/drawing/2014/main" id="{41E40BE8-9D9E-4CA8-BD4F-9A1833665A0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983F1FA-211D-3044-9E35-958DFBC26156}" type="slidenum">
              <a:rPr kumimoji="0" lang="en-US" sz="144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44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511789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599275-68B6-476F-82BF-885FB961D653}"/>
              </a:ext>
            </a:extLst>
          </p:cNvPr>
          <p:cNvSpPr>
            <a:spLocks noGrp="1"/>
          </p:cNvSpPr>
          <p:nvPr>
            <p:ph type="title"/>
          </p:nvPr>
        </p:nvSpPr>
        <p:spPr/>
        <p:txBody>
          <a:bodyPr/>
          <a:lstStyle/>
          <a:p>
            <a:r>
              <a:rPr lang="en-US" dirty="0"/>
              <a:t>What Does EX Encompass</a:t>
            </a:r>
          </a:p>
        </p:txBody>
      </p:sp>
      <p:sp>
        <p:nvSpPr>
          <p:cNvPr id="8" name="Text Placeholder 1">
            <a:extLst>
              <a:ext uri="{FF2B5EF4-FFF2-40B4-BE49-F238E27FC236}">
                <a16:creationId xmlns:a16="http://schemas.microsoft.com/office/drawing/2014/main" id="{11DD7308-C070-4652-9E3F-6711E076F11A}"/>
              </a:ext>
            </a:extLst>
          </p:cNvPr>
          <p:cNvSpPr txBox="1">
            <a:spLocks/>
          </p:cNvSpPr>
          <p:nvPr/>
        </p:nvSpPr>
        <p:spPr>
          <a:xfrm>
            <a:off x="444147" y="758874"/>
            <a:ext cx="11140367" cy="6023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000000"/>
                </a:solidFill>
                <a:effectLst/>
                <a:uLnTx/>
                <a:uFillTx/>
                <a:latin typeface="Franklin Gothic Book" panose="020B0503020102020204" pitchFamily="34" charset="0"/>
                <a:ea typeface="+mn-ea"/>
                <a:cs typeface="+mn-cs"/>
              </a:rPr>
              <a:t>Employee experience is </a:t>
            </a:r>
            <a:r>
              <a:rPr kumimoji="0" lang="en-US" sz="1600" b="1" i="0" u="none" strike="noStrike" kern="1200" cap="none" spc="0" normalizeH="0" baseline="0" noProof="0" dirty="0">
                <a:ln>
                  <a:noFill/>
                </a:ln>
                <a:solidFill>
                  <a:srgbClr val="000000"/>
                </a:solidFill>
                <a:effectLst/>
                <a:uLnTx/>
                <a:uFillTx/>
                <a:latin typeface="Franklin Gothic Book" panose="020B0503020102020204" pitchFamily="34" charset="0"/>
                <a:ea typeface="+mn-ea"/>
                <a:cs typeface="+mn-cs"/>
              </a:rPr>
              <a:t>holistic and cross-functional in nature. </a:t>
            </a:r>
            <a:r>
              <a:rPr kumimoji="0" lang="en-US" sz="1600" b="0" i="0" u="none" strike="noStrike" kern="1200" cap="none" spc="0" normalizeH="0" baseline="0" noProof="0" dirty="0">
                <a:ln>
                  <a:noFill/>
                </a:ln>
                <a:solidFill>
                  <a:srgbClr val="000000"/>
                </a:solidFill>
                <a:effectLst/>
                <a:uLnTx/>
                <a:uFillTx/>
                <a:latin typeface="Franklin Gothic Book" panose="020B0503020102020204" pitchFamily="34" charset="0"/>
                <a:ea typeface="+mn-ea"/>
                <a:cs typeface="+mn-cs"/>
              </a:rPr>
              <a:t>Six core relational attributes impact the way employees experience VA at every moment along the employee journey.</a:t>
            </a:r>
            <a:endParaRPr kumimoji="0" lang="en-US" sz="1600" b="0" i="0" u="none" strike="noStrike" kern="1200" cap="none" spc="0" normalizeH="0" baseline="0" noProof="0" dirty="0">
              <a:ln>
                <a:noFill/>
              </a:ln>
              <a:solidFill>
                <a:srgbClr val="EEECE1"/>
              </a:solidFill>
              <a:effectLst/>
              <a:uLnTx/>
              <a:uFillTx/>
              <a:latin typeface="Franklin Gothic Book" panose="020B0503020102020204" pitchFamily="34" charset="0"/>
              <a:ea typeface="Open Sans" panose="020B0606030504020204" pitchFamily="34" charset="0"/>
              <a:cs typeface="Open Sans" panose="020B0606030504020204" pitchFamily="34" charset="0"/>
            </a:endParaRPr>
          </a:p>
        </p:txBody>
      </p:sp>
      <p:sp>
        <p:nvSpPr>
          <p:cNvPr id="78" name="Rectangle 77">
            <a:extLst>
              <a:ext uri="{FF2B5EF4-FFF2-40B4-BE49-F238E27FC236}">
                <a16:creationId xmlns:a16="http://schemas.microsoft.com/office/drawing/2014/main" id="{B60DEC98-E06E-774A-8A93-337A0A87DAD3}"/>
              </a:ext>
            </a:extLst>
          </p:cNvPr>
          <p:cNvSpPr/>
          <p:nvPr/>
        </p:nvSpPr>
        <p:spPr>
          <a:xfrm>
            <a:off x="4987541" y="1300849"/>
            <a:ext cx="2053581" cy="169277"/>
          </a:xfrm>
          <a:prstGeom prst="rect">
            <a:avLst/>
          </a:prstGeom>
        </p:spPr>
        <p:txBody>
          <a:bodyPr wrap="square" lIns="0" tIns="0" rIns="0" bIns="0">
            <a:spAutoFit/>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lumMod val="50000"/>
                    <a:lumOff val="50000"/>
                  </a:srgbClr>
                </a:solidFill>
                <a:effectLst/>
                <a:uLnTx/>
                <a:uFillTx/>
                <a:latin typeface="Georgia" panose="02040502050405020303" pitchFamily="18" charset="0"/>
                <a:ea typeface="Open Sans" panose="020B0606030504020204" pitchFamily="34" charset="0"/>
                <a:cs typeface="Open Sans" panose="020B0606030504020204" pitchFamily="34" charset="0"/>
              </a:rPr>
              <a:t>Diversity, Equity &amp; Inclusion</a:t>
            </a:r>
          </a:p>
        </p:txBody>
      </p:sp>
      <p:pic>
        <p:nvPicPr>
          <p:cNvPr id="77" name="Picture 76" descr="Shape, circle, rainbow colors, connecting all the icons. ">
            <a:extLst>
              <a:ext uri="{FF2B5EF4-FFF2-40B4-BE49-F238E27FC236}">
                <a16:creationId xmlns:a16="http://schemas.microsoft.com/office/drawing/2014/main" id="{500FE095-6A38-2B4D-88DD-E277736A09C8}"/>
              </a:ext>
            </a:extLst>
          </p:cNvPr>
          <p:cNvPicPr>
            <a:picLocks noChangeAspect="1"/>
          </p:cNvPicPr>
          <p:nvPr/>
        </p:nvPicPr>
        <p:blipFill>
          <a:blip r:embed="rId3"/>
          <a:stretch>
            <a:fillRect/>
          </a:stretch>
        </p:blipFill>
        <p:spPr>
          <a:xfrm>
            <a:off x="4038225" y="1634286"/>
            <a:ext cx="4059546" cy="4059546"/>
          </a:xfrm>
          <a:prstGeom prst="rect">
            <a:avLst/>
          </a:prstGeom>
        </p:spPr>
      </p:pic>
      <p:sp>
        <p:nvSpPr>
          <p:cNvPr id="2" name="Donut 1" descr="A circle connecting the icons">
            <a:extLst>
              <a:ext uri="{FF2B5EF4-FFF2-40B4-BE49-F238E27FC236}">
                <a16:creationId xmlns:a16="http://schemas.microsoft.com/office/drawing/2014/main" id="{C64E76BB-6F55-D44D-B2A1-55641EE4EBD8}"/>
              </a:ext>
            </a:extLst>
          </p:cNvPr>
          <p:cNvSpPr/>
          <p:nvPr/>
        </p:nvSpPr>
        <p:spPr>
          <a:xfrm>
            <a:off x="4177567" y="1759551"/>
            <a:ext cx="3785652" cy="3794047"/>
          </a:xfrm>
          <a:prstGeom prst="donu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mn-ea"/>
              <a:cs typeface="+mn-cs"/>
            </a:endParaRPr>
          </a:p>
        </p:txBody>
      </p:sp>
      <p:pic>
        <p:nvPicPr>
          <p:cNvPr id="83" name="Center Image2" descr="Illustration of a diverse group of people. One woman is wearing a hijab, a man is in a wheelcharir, another man holds the pride flag, others are latino and black and Asian. ">
            <a:extLst>
              <a:ext uri="{FF2B5EF4-FFF2-40B4-BE49-F238E27FC236}">
                <a16:creationId xmlns:a16="http://schemas.microsoft.com/office/drawing/2014/main" id="{CDAE8FA7-CDE2-B44F-839F-50E7F21C5ECF}"/>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4715063" y="2111704"/>
            <a:ext cx="2862960" cy="2936462"/>
          </a:xfrm>
          <a:prstGeom prst="rect">
            <a:avLst/>
          </a:prstGeom>
        </p:spPr>
      </p:pic>
      <p:grpSp>
        <p:nvGrpSpPr>
          <p:cNvPr id="25" name="Group 24" descr="Icon of person with a circle around them.">
            <a:extLst>
              <a:ext uri="{FF2B5EF4-FFF2-40B4-BE49-F238E27FC236}">
                <a16:creationId xmlns:a16="http://schemas.microsoft.com/office/drawing/2014/main" id="{E3A83A0A-DDF0-4B4F-8687-A6AB35563A28}"/>
              </a:ext>
            </a:extLst>
          </p:cNvPr>
          <p:cNvGrpSpPr/>
          <p:nvPr/>
        </p:nvGrpSpPr>
        <p:grpSpPr>
          <a:xfrm>
            <a:off x="6921500" y="1746974"/>
            <a:ext cx="709072" cy="713395"/>
            <a:chOff x="6921500" y="1854200"/>
            <a:chExt cx="709072" cy="713395"/>
          </a:xfrm>
        </p:grpSpPr>
        <p:sp>
          <p:nvSpPr>
            <p:cNvPr id="26" name="Oval 25">
              <a:extLst>
                <a:ext uri="{FF2B5EF4-FFF2-40B4-BE49-F238E27FC236}">
                  <a16:creationId xmlns:a16="http://schemas.microsoft.com/office/drawing/2014/main" id="{19FDC2BE-13EE-4D52-BB03-5F7984FA841A}"/>
                </a:ext>
              </a:extLst>
            </p:cNvPr>
            <p:cNvSpPr/>
            <p:nvPr/>
          </p:nvSpPr>
          <p:spPr>
            <a:xfrm>
              <a:off x="6942366" y="1881544"/>
              <a:ext cx="657244" cy="657244"/>
            </a:xfrm>
            <a:prstGeom prst="ellipse">
              <a:avLst/>
            </a:prstGeom>
            <a:solidFill>
              <a:schemeClr val="bg1"/>
            </a:solidFill>
            <a:ln w="28575" cmpd="sng">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grpSp>
          <p:nvGrpSpPr>
            <p:cNvPr id="27" name="Group 26">
              <a:extLst>
                <a:ext uri="{FF2B5EF4-FFF2-40B4-BE49-F238E27FC236}">
                  <a16:creationId xmlns:a16="http://schemas.microsoft.com/office/drawing/2014/main" id="{0120CBAD-8B91-4DF3-B489-78AC9C1325C2}"/>
                </a:ext>
              </a:extLst>
            </p:cNvPr>
            <p:cNvGrpSpPr>
              <a:grpSpLocks noChangeAspect="1"/>
            </p:cNvGrpSpPr>
            <p:nvPr/>
          </p:nvGrpSpPr>
          <p:grpSpPr>
            <a:xfrm>
              <a:off x="6921500" y="1854200"/>
              <a:ext cx="709072" cy="713395"/>
              <a:chOff x="8469313" y="1664335"/>
              <a:chExt cx="520700" cy="523875"/>
            </a:xfrm>
          </p:grpSpPr>
          <p:sp>
            <p:nvSpPr>
              <p:cNvPr id="28" name="Freeform 25">
                <a:extLst>
                  <a:ext uri="{FF2B5EF4-FFF2-40B4-BE49-F238E27FC236}">
                    <a16:creationId xmlns:a16="http://schemas.microsoft.com/office/drawing/2014/main" id="{0B41A656-3249-4479-B2C3-8D06B8EEE322}"/>
                  </a:ext>
                </a:extLst>
              </p:cNvPr>
              <p:cNvSpPr>
                <a:spLocks noEditPoints="1"/>
              </p:cNvSpPr>
              <p:nvPr/>
            </p:nvSpPr>
            <p:spPr bwMode="auto">
              <a:xfrm>
                <a:off x="8469313" y="1664335"/>
                <a:ext cx="520700" cy="523875"/>
              </a:xfrm>
              <a:custGeom>
                <a:avLst/>
                <a:gdLst>
                  <a:gd name="T0" fmla="*/ 312 w 657"/>
                  <a:gd name="T1" fmla="*/ 659 h 659"/>
                  <a:gd name="T2" fmla="*/ 262 w 657"/>
                  <a:gd name="T3" fmla="*/ 652 h 659"/>
                  <a:gd name="T4" fmla="*/ 200 w 657"/>
                  <a:gd name="T5" fmla="*/ 634 h 659"/>
                  <a:gd name="T6" fmla="*/ 120 w 657"/>
                  <a:gd name="T7" fmla="*/ 584 h 659"/>
                  <a:gd name="T8" fmla="*/ 56 w 657"/>
                  <a:gd name="T9" fmla="*/ 514 h 659"/>
                  <a:gd name="T10" fmla="*/ 15 w 657"/>
                  <a:gd name="T11" fmla="*/ 428 h 659"/>
                  <a:gd name="T12" fmla="*/ 4 w 657"/>
                  <a:gd name="T13" fmla="*/ 380 h 659"/>
                  <a:gd name="T14" fmla="*/ 0 w 657"/>
                  <a:gd name="T15" fmla="*/ 330 h 659"/>
                  <a:gd name="T16" fmla="*/ 1 w 657"/>
                  <a:gd name="T17" fmla="*/ 296 h 659"/>
                  <a:gd name="T18" fmla="*/ 11 w 657"/>
                  <a:gd name="T19" fmla="*/ 248 h 659"/>
                  <a:gd name="T20" fmla="*/ 39 w 657"/>
                  <a:gd name="T21" fmla="*/ 174 h 659"/>
                  <a:gd name="T22" fmla="*/ 97 w 657"/>
                  <a:gd name="T23" fmla="*/ 97 h 659"/>
                  <a:gd name="T24" fmla="*/ 172 w 657"/>
                  <a:gd name="T25" fmla="*/ 41 h 659"/>
                  <a:gd name="T26" fmla="*/ 246 w 657"/>
                  <a:gd name="T27" fmla="*/ 11 h 659"/>
                  <a:gd name="T28" fmla="*/ 296 w 657"/>
                  <a:gd name="T29" fmla="*/ 3 h 659"/>
                  <a:gd name="T30" fmla="*/ 329 w 657"/>
                  <a:gd name="T31" fmla="*/ 0 h 659"/>
                  <a:gd name="T32" fmla="*/ 379 w 657"/>
                  <a:gd name="T33" fmla="*/ 5 h 659"/>
                  <a:gd name="T34" fmla="*/ 426 w 657"/>
                  <a:gd name="T35" fmla="*/ 15 h 659"/>
                  <a:gd name="T36" fmla="*/ 512 w 657"/>
                  <a:gd name="T37" fmla="*/ 57 h 659"/>
                  <a:gd name="T38" fmla="*/ 582 w 657"/>
                  <a:gd name="T39" fmla="*/ 121 h 659"/>
                  <a:gd name="T40" fmla="*/ 632 w 657"/>
                  <a:gd name="T41" fmla="*/ 202 h 659"/>
                  <a:gd name="T42" fmla="*/ 651 w 657"/>
                  <a:gd name="T43" fmla="*/ 264 h 659"/>
                  <a:gd name="T44" fmla="*/ 657 w 657"/>
                  <a:gd name="T45" fmla="*/ 314 h 659"/>
                  <a:gd name="T46" fmla="*/ 657 w 657"/>
                  <a:gd name="T47" fmla="*/ 347 h 659"/>
                  <a:gd name="T48" fmla="*/ 651 w 657"/>
                  <a:gd name="T49" fmla="*/ 396 h 659"/>
                  <a:gd name="T50" fmla="*/ 632 w 657"/>
                  <a:gd name="T51" fmla="*/ 457 h 659"/>
                  <a:gd name="T52" fmla="*/ 582 w 657"/>
                  <a:gd name="T53" fmla="*/ 539 h 659"/>
                  <a:gd name="T54" fmla="*/ 512 w 657"/>
                  <a:gd name="T55" fmla="*/ 603 h 659"/>
                  <a:gd name="T56" fmla="*/ 426 w 657"/>
                  <a:gd name="T57" fmla="*/ 644 h 659"/>
                  <a:gd name="T58" fmla="*/ 379 w 657"/>
                  <a:gd name="T59" fmla="*/ 655 h 659"/>
                  <a:gd name="T60" fmla="*/ 329 w 657"/>
                  <a:gd name="T61" fmla="*/ 659 h 659"/>
                  <a:gd name="T62" fmla="*/ 329 w 657"/>
                  <a:gd name="T63" fmla="*/ 38 h 659"/>
                  <a:gd name="T64" fmla="*/ 242 w 657"/>
                  <a:gd name="T65" fmla="*/ 52 h 659"/>
                  <a:gd name="T66" fmla="*/ 165 w 657"/>
                  <a:gd name="T67" fmla="*/ 89 h 659"/>
                  <a:gd name="T68" fmla="*/ 104 w 657"/>
                  <a:gd name="T69" fmla="*/ 144 h 659"/>
                  <a:gd name="T70" fmla="*/ 61 w 657"/>
                  <a:gd name="T71" fmla="*/ 217 h 659"/>
                  <a:gd name="T72" fmla="*/ 39 w 657"/>
                  <a:gd name="T73" fmla="*/ 300 h 659"/>
                  <a:gd name="T74" fmla="*/ 39 w 657"/>
                  <a:gd name="T75" fmla="*/ 359 h 659"/>
                  <a:gd name="T76" fmla="*/ 61 w 657"/>
                  <a:gd name="T77" fmla="*/ 444 h 659"/>
                  <a:gd name="T78" fmla="*/ 104 w 657"/>
                  <a:gd name="T79" fmla="*/ 515 h 659"/>
                  <a:gd name="T80" fmla="*/ 165 w 657"/>
                  <a:gd name="T81" fmla="*/ 572 h 659"/>
                  <a:gd name="T82" fmla="*/ 242 w 657"/>
                  <a:gd name="T83" fmla="*/ 608 h 659"/>
                  <a:gd name="T84" fmla="*/ 329 w 657"/>
                  <a:gd name="T85" fmla="*/ 621 h 659"/>
                  <a:gd name="T86" fmla="*/ 387 w 657"/>
                  <a:gd name="T87" fmla="*/ 616 h 659"/>
                  <a:gd name="T88" fmla="*/ 468 w 657"/>
                  <a:gd name="T89" fmla="*/ 586 h 659"/>
                  <a:gd name="T90" fmla="*/ 535 w 657"/>
                  <a:gd name="T91" fmla="*/ 535 h 659"/>
                  <a:gd name="T92" fmla="*/ 585 w 657"/>
                  <a:gd name="T93" fmla="*/ 468 h 659"/>
                  <a:gd name="T94" fmla="*/ 614 w 657"/>
                  <a:gd name="T95" fmla="*/ 389 h 659"/>
                  <a:gd name="T96" fmla="*/ 620 w 657"/>
                  <a:gd name="T97" fmla="*/ 330 h 659"/>
                  <a:gd name="T98" fmla="*/ 608 w 657"/>
                  <a:gd name="T99" fmla="*/ 244 h 659"/>
                  <a:gd name="T100" fmla="*/ 570 w 657"/>
                  <a:gd name="T101" fmla="*/ 167 h 659"/>
                  <a:gd name="T102" fmla="*/ 513 w 657"/>
                  <a:gd name="T103" fmla="*/ 105 h 659"/>
                  <a:gd name="T104" fmla="*/ 442 w 657"/>
                  <a:gd name="T105" fmla="*/ 62 h 659"/>
                  <a:gd name="T106" fmla="*/ 359 w 657"/>
                  <a:gd name="T107" fmla="*/ 41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57" h="659">
                    <a:moveTo>
                      <a:pt x="329" y="659"/>
                    </a:moveTo>
                    <a:lnTo>
                      <a:pt x="329" y="659"/>
                    </a:lnTo>
                    <a:lnTo>
                      <a:pt x="312" y="659"/>
                    </a:lnTo>
                    <a:lnTo>
                      <a:pt x="296" y="658"/>
                    </a:lnTo>
                    <a:lnTo>
                      <a:pt x="278" y="655"/>
                    </a:lnTo>
                    <a:lnTo>
                      <a:pt x="262" y="652"/>
                    </a:lnTo>
                    <a:lnTo>
                      <a:pt x="246" y="648"/>
                    </a:lnTo>
                    <a:lnTo>
                      <a:pt x="231" y="644"/>
                    </a:lnTo>
                    <a:lnTo>
                      <a:pt x="200" y="634"/>
                    </a:lnTo>
                    <a:lnTo>
                      <a:pt x="172" y="619"/>
                    </a:lnTo>
                    <a:lnTo>
                      <a:pt x="145" y="603"/>
                    </a:lnTo>
                    <a:lnTo>
                      <a:pt x="120" y="584"/>
                    </a:lnTo>
                    <a:lnTo>
                      <a:pt x="97" y="562"/>
                    </a:lnTo>
                    <a:lnTo>
                      <a:pt x="75" y="539"/>
                    </a:lnTo>
                    <a:lnTo>
                      <a:pt x="56" y="514"/>
                    </a:lnTo>
                    <a:lnTo>
                      <a:pt x="39" y="487"/>
                    </a:lnTo>
                    <a:lnTo>
                      <a:pt x="26" y="457"/>
                    </a:lnTo>
                    <a:lnTo>
                      <a:pt x="15" y="428"/>
                    </a:lnTo>
                    <a:lnTo>
                      <a:pt x="11" y="412"/>
                    </a:lnTo>
                    <a:lnTo>
                      <a:pt x="7" y="396"/>
                    </a:lnTo>
                    <a:lnTo>
                      <a:pt x="4" y="380"/>
                    </a:lnTo>
                    <a:lnTo>
                      <a:pt x="1" y="363"/>
                    </a:lnTo>
                    <a:lnTo>
                      <a:pt x="0" y="347"/>
                    </a:lnTo>
                    <a:lnTo>
                      <a:pt x="0" y="330"/>
                    </a:lnTo>
                    <a:lnTo>
                      <a:pt x="0" y="330"/>
                    </a:lnTo>
                    <a:lnTo>
                      <a:pt x="0" y="314"/>
                    </a:lnTo>
                    <a:lnTo>
                      <a:pt x="1" y="296"/>
                    </a:lnTo>
                    <a:lnTo>
                      <a:pt x="4" y="280"/>
                    </a:lnTo>
                    <a:lnTo>
                      <a:pt x="7" y="264"/>
                    </a:lnTo>
                    <a:lnTo>
                      <a:pt x="11" y="248"/>
                    </a:lnTo>
                    <a:lnTo>
                      <a:pt x="15" y="233"/>
                    </a:lnTo>
                    <a:lnTo>
                      <a:pt x="26" y="202"/>
                    </a:lnTo>
                    <a:lnTo>
                      <a:pt x="39" y="174"/>
                    </a:lnTo>
                    <a:lnTo>
                      <a:pt x="56" y="146"/>
                    </a:lnTo>
                    <a:lnTo>
                      <a:pt x="75" y="121"/>
                    </a:lnTo>
                    <a:lnTo>
                      <a:pt x="97" y="97"/>
                    </a:lnTo>
                    <a:lnTo>
                      <a:pt x="120" y="76"/>
                    </a:lnTo>
                    <a:lnTo>
                      <a:pt x="145" y="57"/>
                    </a:lnTo>
                    <a:lnTo>
                      <a:pt x="172" y="41"/>
                    </a:lnTo>
                    <a:lnTo>
                      <a:pt x="200" y="27"/>
                    </a:lnTo>
                    <a:lnTo>
                      <a:pt x="231" y="15"/>
                    </a:lnTo>
                    <a:lnTo>
                      <a:pt x="246" y="11"/>
                    </a:lnTo>
                    <a:lnTo>
                      <a:pt x="262" y="7"/>
                    </a:lnTo>
                    <a:lnTo>
                      <a:pt x="278" y="5"/>
                    </a:lnTo>
                    <a:lnTo>
                      <a:pt x="296" y="3"/>
                    </a:lnTo>
                    <a:lnTo>
                      <a:pt x="312" y="2"/>
                    </a:lnTo>
                    <a:lnTo>
                      <a:pt x="329" y="0"/>
                    </a:lnTo>
                    <a:lnTo>
                      <a:pt x="329" y="0"/>
                    </a:lnTo>
                    <a:lnTo>
                      <a:pt x="345" y="2"/>
                    </a:lnTo>
                    <a:lnTo>
                      <a:pt x="363" y="3"/>
                    </a:lnTo>
                    <a:lnTo>
                      <a:pt x="379" y="5"/>
                    </a:lnTo>
                    <a:lnTo>
                      <a:pt x="395" y="7"/>
                    </a:lnTo>
                    <a:lnTo>
                      <a:pt x="411" y="11"/>
                    </a:lnTo>
                    <a:lnTo>
                      <a:pt x="426" y="15"/>
                    </a:lnTo>
                    <a:lnTo>
                      <a:pt x="457" y="27"/>
                    </a:lnTo>
                    <a:lnTo>
                      <a:pt x="485" y="41"/>
                    </a:lnTo>
                    <a:lnTo>
                      <a:pt x="512" y="57"/>
                    </a:lnTo>
                    <a:lnTo>
                      <a:pt x="538" y="76"/>
                    </a:lnTo>
                    <a:lnTo>
                      <a:pt x="562" y="97"/>
                    </a:lnTo>
                    <a:lnTo>
                      <a:pt x="582" y="121"/>
                    </a:lnTo>
                    <a:lnTo>
                      <a:pt x="601" y="146"/>
                    </a:lnTo>
                    <a:lnTo>
                      <a:pt x="618" y="174"/>
                    </a:lnTo>
                    <a:lnTo>
                      <a:pt x="632" y="202"/>
                    </a:lnTo>
                    <a:lnTo>
                      <a:pt x="642" y="233"/>
                    </a:lnTo>
                    <a:lnTo>
                      <a:pt x="648" y="248"/>
                    </a:lnTo>
                    <a:lnTo>
                      <a:pt x="651" y="264"/>
                    </a:lnTo>
                    <a:lnTo>
                      <a:pt x="653" y="280"/>
                    </a:lnTo>
                    <a:lnTo>
                      <a:pt x="656" y="296"/>
                    </a:lnTo>
                    <a:lnTo>
                      <a:pt x="657" y="314"/>
                    </a:lnTo>
                    <a:lnTo>
                      <a:pt x="657" y="330"/>
                    </a:lnTo>
                    <a:lnTo>
                      <a:pt x="657" y="330"/>
                    </a:lnTo>
                    <a:lnTo>
                      <a:pt x="657" y="347"/>
                    </a:lnTo>
                    <a:lnTo>
                      <a:pt x="656" y="363"/>
                    </a:lnTo>
                    <a:lnTo>
                      <a:pt x="653" y="380"/>
                    </a:lnTo>
                    <a:lnTo>
                      <a:pt x="651" y="396"/>
                    </a:lnTo>
                    <a:lnTo>
                      <a:pt x="648" y="412"/>
                    </a:lnTo>
                    <a:lnTo>
                      <a:pt x="642" y="428"/>
                    </a:lnTo>
                    <a:lnTo>
                      <a:pt x="632" y="457"/>
                    </a:lnTo>
                    <a:lnTo>
                      <a:pt x="618" y="487"/>
                    </a:lnTo>
                    <a:lnTo>
                      <a:pt x="601" y="514"/>
                    </a:lnTo>
                    <a:lnTo>
                      <a:pt x="582" y="539"/>
                    </a:lnTo>
                    <a:lnTo>
                      <a:pt x="562" y="562"/>
                    </a:lnTo>
                    <a:lnTo>
                      <a:pt x="538" y="584"/>
                    </a:lnTo>
                    <a:lnTo>
                      <a:pt x="512" y="603"/>
                    </a:lnTo>
                    <a:lnTo>
                      <a:pt x="485" y="619"/>
                    </a:lnTo>
                    <a:lnTo>
                      <a:pt x="457" y="634"/>
                    </a:lnTo>
                    <a:lnTo>
                      <a:pt x="426" y="644"/>
                    </a:lnTo>
                    <a:lnTo>
                      <a:pt x="411" y="648"/>
                    </a:lnTo>
                    <a:lnTo>
                      <a:pt x="395" y="652"/>
                    </a:lnTo>
                    <a:lnTo>
                      <a:pt x="379" y="655"/>
                    </a:lnTo>
                    <a:lnTo>
                      <a:pt x="363" y="658"/>
                    </a:lnTo>
                    <a:lnTo>
                      <a:pt x="345" y="659"/>
                    </a:lnTo>
                    <a:lnTo>
                      <a:pt x="329" y="659"/>
                    </a:lnTo>
                    <a:lnTo>
                      <a:pt x="329" y="659"/>
                    </a:lnTo>
                    <a:close/>
                    <a:moveTo>
                      <a:pt x="329" y="38"/>
                    </a:moveTo>
                    <a:lnTo>
                      <a:pt x="329" y="38"/>
                    </a:lnTo>
                    <a:lnTo>
                      <a:pt x="298" y="41"/>
                    </a:lnTo>
                    <a:lnTo>
                      <a:pt x="270" y="45"/>
                    </a:lnTo>
                    <a:lnTo>
                      <a:pt x="242" y="52"/>
                    </a:lnTo>
                    <a:lnTo>
                      <a:pt x="215" y="62"/>
                    </a:lnTo>
                    <a:lnTo>
                      <a:pt x="190" y="74"/>
                    </a:lnTo>
                    <a:lnTo>
                      <a:pt x="165" y="89"/>
                    </a:lnTo>
                    <a:lnTo>
                      <a:pt x="144" y="105"/>
                    </a:lnTo>
                    <a:lnTo>
                      <a:pt x="122" y="124"/>
                    </a:lnTo>
                    <a:lnTo>
                      <a:pt x="104" y="144"/>
                    </a:lnTo>
                    <a:lnTo>
                      <a:pt x="87" y="167"/>
                    </a:lnTo>
                    <a:lnTo>
                      <a:pt x="73" y="191"/>
                    </a:lnTo>
                    <a:lnTo>
                      <a:pt x="61" y="217"/>
                    </a:lnTo>
                    <a:lnTo>
                      <a:pt x="51" y="244"/>
                    </a:lnTo>
                    <a:lnTo>
                      <a:pt x="43" y="272"/>
                    </a:lnTo>
                    <a:lnTo>
                      <a:pt x="39" y="300"/>
                    </a:lnTo>
                    <a:lnTo>
                      <a:pt x="38" y="330"/>
                    </a:lnTo>
                    <a:lnTo>
                      <a:pt x="38" y="330"/>
                    </a:lnTo>
                    <a:lnTo>
                      <a:pt x="39" y="359"/>
                    </a:lnTo>
                    <a:lnTo>
                      <a:pt x="43" y="389"/>
                    </a:lnTo>
                    <a:lnTo>
                      <a:pt x="51" y="417"/>
                    </a:lnTo>
                    <a:lnTo>
                      <a:pt x="61" y="444"/>
                    </a:lnTo>
                    <a:lnTo>
                      <a:pt x="73" y="468"/>
                    </a:lnTo>
                    <a:lnTo>
                      <a:pt x="87" y="492"/>
                    </a:lnTo>
                    <a:lnTo>
                      <a:pt x="104" y="515"/>
                    </a:lnTo>
                    <a:lnTo>
                      <a:pt x="122" y="535"/>
                    </a:lnTo>
                    <a:lnTo>
                      <a:pt x="144" y="554"/>
                    </a:lnTo>
                    <a:lnTo>
                      <a:pt x="165" y="572"/>
                    </a:lnTo>
                    <a:lnTo>
                      <a:pt x="190" y="586"/>
                    </a:lnTo>
                    <a:lnTo>
                      <a:pt x="215" y="599"/>
                    </a:lnTo>
                    <a:lnTo>
                      <a:pt x="242" y="608"/>
                    </a:lnTo>
                    <a:lnTo>
                      <a:pt x="270" y="616"/>
                    </a:lnTo>
                    <a:lnTo>
                      <a:pt x="298" y="620"/>
                    </a:lnTo>
                    <a:lnTo>
                      <a:pt x="329" y="621"/>
                    </a:lnTo>
                    <a:lnTo>
                      <a:pt x="329" y="621"/>
                    </a:lnTo>
                    <a:lnTo>
                      <a:pt x="359" y="620"/>
                    </a:lnTo>
                    <a:lnTo>
                      <a:pt x="387" y="616"/>
                    </a:lnTo>
                    <a:lnTo>
                      <a:pt x="415" y="608"/>
                    </a:lnTo>
                    <a:lnTo>
                      <a:pt x="442" y="599"/>
                    </a:lnTo>
                    <a:lnTo>
                      <a:pt x="468" y="586"/>
                    </a:lnTo>
                    <a:lnTo>
                      <a:pt x="492" y="572"/>
                    </a:lnTo>
                    <a:lnTo>
                      <a:pt x="513" y="554"/>
                    </a:lnTo>
                    <a:lnTo>
                      <a:pt x="535" y="535"/>
                    </a:lnTo>
                    <a:lnTo>
                      <a:pt x="554" y="515"/>
                    </a:lnTo>
                    <a:lnTo>
                      <a:pt x="570" y="492"/>
                    </a:lnTo>
                    <a:lnTo>
                      <a:pt x="585" y="468"/>
                    </a:lnTo>
                    <a:lnTo>
                      <a:pt x="597" y="444"/>
                    </a:lnTo>
                    <a:lnTo>
                      <a:pt x="608" y="417"/>
                    </a:lnTo>
                    <a:lnTo>
                      <a:pt x="614" y="389"/>
                    </a:lnTo>
                    <a:lnTo>
                      <a:pt x="618" y="359"/>
                    </a:lnTo>
                    <a:lnTo>
                      <a:pt x="620" y="330"/>
                    </a:lnTo>
                    <a:lnTo>
                      <a:pt x="620" y="330"/>
                    </a:lnTo>
                    <a:lnTo>
                      <a:pt x="618" y="300"/>
                    </a:lnTo>
                    <a:lnTo>
                      <a:pt x="614" y="272"/>
                    </a:lnTo>
                    <a:lnTo>
                      <a:pt x="608" y="244"/>
                    </a:lnTo>
                    <a:lnTo>
                      <a:pt x="597" y="217"/>
                    </a:lnTo>
                    <a:lnTo>
                      <a:pt x="585" y="191"/>
                    </a:lnTo>
                    <a:lnTo>
                      <a:pt x="570" y="167"/>
                    </a:lnTo>
                    <a:lnTo>
                      <a:pt x="554" y="144"/>
                    </a:lnTo>
                    <a:lnTo>
                      <a:pt x="535" y="124"/>
                    </a:lnTo>
                    <a:lnTo>
                      <a:pt x="513" y="105"/>
                    </a:lnTo>
                    <a:lnTo>
                      <a:pt x="492" y="89"/>
                    </a:lnTo>
                    <a:lnTo>
                      <a:pt x="468" y="74"/>
                    </a:lnTo>
                    <a:lnTo>
                      <a:pt x="442" y="62"/>
                    </a:lnTo>
                    <a:lnTo>
                      <a:pt x="415" y="52"/>
                    </a:lnTo>
                    <a:lnTo>
                      <a:pt x="387" y="45"/>
                    </a:lnTo>
                    <a:lnTo>
                      <a:pt x="359" y="41"/>
                    </a:lnTo>
                    <a:lnTo>
                      <a:pt x="329" y="38"/>
                    </a:lnTo>
                    <a:lnTo>
                      <a:pt x="329" y="38"/>
                    </a:lnTo>
                    <a:close/>
                  </a:path>
                </a:pathLst>
              </a:custGeom>
              <a:solidFill>
                <a:schemeClr val="bg2">
                  <a:lumMod val="50000"/>
                </a:schemeClr>
              </a:solidFill>
              <a:ln w="9525">
                <a:solidFill>
                  <a:schemeClr val="bg2">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p:txBody>
          </p:sp>
          <p:sp>
            <p:nvSpPr>
              <p:cNvPr id="29" name="Freeform 129">
                <a:extLst>
                  <a:ext uri="{FF2B5EF4-FFF2-40B4-BE49-F238E27FC236}">
                    <a16:creationId xmlns:a16="http://schemas.microsoft.com/office/drawing/2014/main" id="{50C9F51D-07FA-41BF-ABF8-979F5E6F80A9}"/>
                  </a:ext>
                </a:extLst>
              </p:cNvPr>
              <p:cNvSpPr>
                <a:spLocks/>
              </p:cNvSpPr>
              <p:nvPr/>
            </p:nvSpPr>
            <p:spPr bwMode="auto">
              <a:xfrm>
                <a:off x="8677276" y="1884998"/>
                <a:ext cx="115888" cy="144463"/>
              </a:xfrm>
              <a:custGeom>
                <a:avLst/>
                <a:gdLst>
                  <a:gd name="T0" fmla="*/ 34 w 147"/>
                  <a:gd name="T1" fmla="*/ 87 h 181"/>
                  <a:gd name="T2" fmla="*/ 34 w 147"/>
                  <a:gd name="T3" fmla="*/ 176 h 181"/>
                  <a:gd name="T4" fmla="*/ 34 w 147"/>
                  <a:gd name="T5" fmla="*/ 176 h 181"/>
                  <a:gd name="T6" fmla="*/ 35 w 147"/>
                  <a:gd name="T7" fmla="*/ 177 h 181"/>
                  <a:gd name="T8" fmla="*/ 35 w 147"/>
                  <a:gd name="T9" fmla="*/ 180 h 181"/>
                  <a:gd name="T10" fmla="*/ 38 w 147"/>
                  <a:gd name="T11" fmla="*/ 181 h 181"/>
                  <a:gd name="T12" fmla="*/ 39 w 147"/>
                  <a:gd name="T13" fmla="*/ 181 h 181"/>
                  <a:gd name="T14" fmla="*/ 108 w 147"/>
                  <a:gd name="T15" fmla="*/ 181 h 181"/>
                  <a:gd name="T16" fmla="*/ 108 w 147"/>
                  <a:gd name="T17" fmla="*/ 181 h 181"/>
                  <a:gd name="T18" fmla="*/ 110 w 147"/>
                  <a:gd name="T19" fmla="*/ 181 h 181"/>
                  <a:gd name="T20" fmla="*/ 112 w 147"/>
                  <a:gd name="T21" fmla="*/ 180 h 181"/>
                  <a:gd name="T22" fmla="*/ 113 w 147"/>
                  <a:gd name="T23" fmla="*/ 177 h 181"/>
                  <a:gd name="T24" fmla="*/ 113 w 147"/>
                  <a:gd name="T25" fmla="*/ 176 h 181"/>
                  <a:gd name="T26" fmla="*/ 113 w 147"/>
                  <a:gd name="T27" fmla="*/ 87 h 181"/>
                  <a:gd name="T28" fmla="*/ 145 w 147"/>
                  <a:gd name="T29" fmla="*/ 55 h 181"/>
                  <a:gd name="T30" fmla="*/ 145 w 147"/>
                  <a:gd name="T31" fmla="*/ 55 h 181"/>
                  <a:gd name="T32" fmla="*/ 147 w 147"/>
                  <a:gd name="T33" fmla="*/ 53 h 181"/>
                  <a:gd name="T34" fmla="*/ 147 w 147"/>
                  <a:gd name="T35" fmla="*/ 51 h 181"/>
                  <a:gd name="T36" fmla="*/ 147 w 147"/>
                  <a:gd name="T37" fmla="*/ 6 h 181"/>
                  <a:gd name="T38" fmla="*/ 147 w 147"/>
                  <a:gd name="T39" fmla="*/ 6 h 181"/>
                  <a:gd name="T40" fmla="*/ 147 w 147"/>
                  <a:gd name="T41" fmla="*/ 4 h 181"/>
                  <a:gd name="T42" fmla="*/ 145 w 147"/>
                  <a:gd name="T43" fmla="*/ 2 h 181"/>
                  <a:gd name="T44" fmla="*/ 144 w 147"/>
                  <a:gd name="T45" fmla="*/ 1 h 181"/>
                  <a:gd name="T46" fmla="*/ 141 w 147"/>
                  <a:gd name="T47" fmla="*/ 0 h 181"/>
                  <a:gd name="T48" fmla="*/ 5 w 147"/>
                  <a:gd name="T49" fmla="*/ 0 h 181"/>
                  <a:gd name="T50" fmla="*/ 5 w 147"/>
                  <a:gd name="T51" fmla="*/ 0 h 181"/>
                  <a:gd name="T52" fmla="*/ 3 w 147"/>
                  <a:gd name="T53" fmla="*/ 1 h 181"/>
                  <a:gd name="T54" fmla="*/ 1 w 147"/>
                  <a:gd name="T55" fmla="*/ 2 h 181"/>
                  <a:gd name="T56" fmla="*/ 0 w 147"/>
                  <a:gd name="T57" fmla="*/ 4 h 181"/>
                  <a:gd name="T58" fmla="*/ 0 w 147"/>
                  <a:gd name="T59" fmla="*/ 6 h 181"/>
                  <a:gd name="T60" fmla="*/ 0 w 147"/>
                  <a:gd name="T61" fmla="*/ 51 h 181"/>
                  <a:gd name="T62" fmla="*/ 0 w 147"/>
                  <a:gd name="T63" fmla="*/ 51 h 181"/>
                  <a:gd name="T64" fmla="*/ 0 w 147"/>
                  <a:gd name="T65" fmla="*/ 53 h 181"/>
                  <a:gd name="T66" fmla="*/ 1 w 147"/>
                  <a:gd name="T67" fmla="*/ 55 h 181"/>
                  <a:gd name="T68" fmla="*/ 34 w 147"/>
                  <a:gd name="T69" fmla="*/ 87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7" h="181">
                    <a:moveTo>
                      <a:pt x="34" y="87"/>
                    </a:moveTo>
                    <a:lnTo>
                      <a:pt x="34" y="176"/>
                    </a:lnTo>
                    <a:lnTo>
                      <a:pt x="34" y="176"/>
                    </a:lnTo>
                    <a:lnTo>
                      <a:pt x="35" y="177"/>
                    </a:lnTo>
                    <a:lnTo>
                      <a:pt x="35" y="180"/>
                    </a:lnTo>
                    <a:lnTo>
                      <a:pt x="38" y="181"/>
                    </a:lnTo>
                    <a:lnTo>
                      <a:pt x="39" y="181"/>
                    </a:lnTo>
                    <a:lnTo>
                      <a:pt x="108" y="181"/>
                    </a:lnTo>
                    <a:lnTo>
                      <a:pt x="108" y="181"/>
                    </a:lnTo>
                    <a:lnTo>
                      <a:pt x="110" y="181"/>
                    </a:lnTo>
                    <a:lnTo>
                      <a:pt x="112" y="180"/>
                    </a:lnTo>
                    <a:lnTo>
                      <a:pt x="113" y="177"/>
                    </a:lnTo>
                    <a:lnTo>
                      <a:pt x="113" y="176"/>
                    </a:lnTo>
                    <a:lnTo>
                      <a:pt x="113" y="87"/>
                    </a:lnTo>
                    <a:lnTo>
                      <a:pt x="145" y="55"/>
                    </a:lnTo>
                    <a:lnTo>
                      <a:pt x="145" y="55"/>
                    </a:lnTo>
                    <a:lnTo>
                      <a:pt x="147" y="53"/>
                    </a:lnTo>
                    <a:lnTo>
                      <a:pt x="147" y="51"/>
                    </a:lnTo>
                    <a:lnTo>
                      <a:pt x="147" y="6"/>
                    </a:lnTo>
                    <a:lnTo>
                      <a:pt x="147" y="6"/>
                    </a:lnTo>
                    <a:lnTo>
                      <a:pt x="147" y="4"/>
                    </a:lnTo>
                    <a:lnTo>
                      <a:pt x="145" y="2"/>
                    </a:lnTo>
                    <a:lnTo>
                      <a:pt x="144" y="1"/>
                    </a:lnTo>
                    <a:lnTo>
                      <a:pt x="141" y="0"/>
                    </a:lnTo>
                    <a:lnTo>
                      <a:pt x="5" y="0"/>
                    </a:lnTo>
                    <a:lnTo>
                      <a:pt x="5" y="0"/>
                    </a:lnTo>
                    <a:lnTo>
                      <a:pt x="3" y="1"/>
                    </a:lnTo>
                    <a:lnTo>
                      <a:pt x="1" y="2"/>
                    </a:lnTo>
                    <a:lnTo>
                      <a:pt x="0" y="4"/>
                    </a:lnTo>
                    <a:lnTo>
                      <a:pt x="0" y="6"/>
                    </a:lnTo>
                    <a:lnTo>
                      <a:pt x="0" y="51"/>
                    </a:lnTo>
                    <a:lnTo>
                      <a:pt x="0" y="51"/>
                    </a:lnTo>
                    <a:lnTo>
                      <a:pt x="0" y="53"/>
                    </a:lnTo>
                    <a:lnTo>
                      <a:pt x="1" y="55"/>
                    </a:lnTo>
                    <a:lnTo>
                      <a:pt x="34"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p:txBody>
          </p:sp>
          <p:sp>
            <p:nvSpPr>
              <p:cNvPr id="30" name="Freeform 130">
                <a:extLst>
                  <a:ext uri="{FF2B5EF4-FFF2-40B4-BE49-F238E27FC236}">
                    <a16:creationId xmlns:a16="http://schemas.microsoft.com/office/drawing/2014/main" id="{8C88B8D3-6D7C-4429-9B4E-0AA19079A069}"/>
                  </a:ext>
                </a:extLst>
              </p:cNvPr>
              <p:cNvSpPr>
                <a:spLocks/>
              </p:cNvSpPr>
              <p:nvPr/>
            </p:nvSpPr>
            <p:spPr bwMode="auto">
              <a:xfrm>
                <a:off x="8694738" y="1788160"/>
                <a:ext cx="80963" cy="79375"/>
              </a:xfrm>
              <a:custGeom>
                <a:avLst/>
                <a:gdLst>
                  <a:gd name="T0" fmla="*/ 51 w 102"/>
                  <a:gd name="T1" fmla="*/ 101 h 101"/>
                  <a:gd name="T2" fmla="*/ 51 w 102"/>
                  <a:gd name="T3" fmla="*/ 101 h 101"/>
                  <a:gd name="T4" fmla="*/ 60 w 102"/>
                  <a:gd name="T5" fmla="*/ 101 h 101"/>
                  <a:gd name="T6" fmla="*/ 70 w 102"/>
                  <a:gd name="T7" fmla="*/ 98 h 101"/>
                  <a:gd name="T8" fmla="*/ 79 w 102"/>
                  <a:gd name="T9" fmla="*/ 93 h 101"/>
                  <a:gd name="T10" fmla="*/ 86 w 102"/>
                  <a:gd name="T11" fmla="*/ 86 h 101"/>
                  <a:gd name="T12" fmla="*/ 93 w 102"/>
                  <a:gd name="T13" fmla="*/ 79 h 101"/>
                  <a:gd name="T14" fmla="*/ 98 w 102"/>
                  <a:gd name="T15" fmla="*/ 70 h 101"/>
                  <a:gd name="T16" fmla="*/ 101 w 102"/>
                  <a:gd name="T17" fmla="*/ 61 h 101"/>
                  <a:gd name="T18" fmla="*/ 102 w 102"/>
                  <a:gd name="T19" fmla="*/ 51 h 101"/>
                  <a:gd name="T20" fmla="*/ 102 w 102"/>
                  <a:gd name="T21" fmla="*/ 51 h 101"/>
                  <a:gd name="T22" fmla="*/ 101 w 102"/>
                  <a:gd name="T23" fmla="*/ 40 h 101"/>
                  <a:gd name="T24" fmla="*/ 98 w 102"/>
                  <a:gd name="T25" fmla="*/ 31 h 101"/>
                  <a:gd name="T26" fmla="*/ 93 w 102"/>
                  <a:gd name="T27" fmla="*/ 22 h 101"/>
                  <a:gd name="T28" fmla="*/ 86 w 102"/>
                  <a:gd name="T29" fmla="*/ 15 h 101"/>
                  <a:gd name="T30" fmla="*/ 79 w 102"/>
                  <a:gd name="T31" fmla="*/ 8 h 101"/>
                  <a:gd name="T32" fmla="*/ 70 w 102"/>
                  <a:gd name="T33" fmla="*/ 4 h 101"/>
                  <a:gd name="T34" fmla="*/ 60 w 102"/>
                  <a:gd name="T35" fmla="*/ 0 h 101"/>
                  <a:gd name="T36" fmla="*/ 51 w 102"/>
                  <a:gd name="T37" fmla="*/ 0 h 101"/>
                  <a:gd name="T38" fmla="*/ 51 w 102"/>
                  <a:gd name="T39" fmla="*/ 0 h 101"/>
                  <a:gd name="T40" fmla="*/ 40 w 102"/>
                  <a:gd name="T41" fmla="*/ 0 h 101"/>
                  <a:gd name="T42" fmla="*/ 31 w 102"/>
                  <a:gd name="T43" fmla="*/ 4 h 101"/>
                  <a:gd name="T44" fmla="*/ 21 w 102"/>
                  <a:gd name="T45" fmla="*/ 8 h 101"/>
                  <a:gd name="T46" fmla="*/ 15 w 102"/>
                  <a:gd name="T47" fmla="*/ 15 h 101"/>
                  <a:gd name="T48" fmla="*/ 8 w 102"/>
                  <a:gd name="T49" fmla="*/ 22 h 101"/>
                  <a:gd name="T50" fmla="*/ 4 w 102"/>
                  <a:gd name="T51" fmla="*/ 31 h 101"/>
                  <a:gd name="T52" fmla="*/ 1 w 102"/>
                  <a:gd name="T53" fmla="*/ 40 h 101"/>
                  <a:gd name="T54" fmla="*/ 0 w 102"/>
                  <a:gd name="T55" fmla="*/ 51 h 101"/>
                  <a:gd name="T56" fmla="*/ 0 w 102"/>
                  <a:gd name="T57" fmla="*/ 51 h 101"/>
                  <a:gd name="T58" fmla="*/ 1 w 102"/>
                  <a:gd name="T59" fmla="*/ 61 h 101"/>
                  <a:gd name="T60" fmla="*/ 4 w 102"/>
                  <a:gd name="T61" fmla="*/ 70 h 101"/>
                  <a:gd name="T62" fmla="*/ 8 w 102"/>
                  <a:gd name="T63" fmla="*/ 79 h 101"/>
                  <a:gd name="T64" fmla="*/ 15 w 102"/>
                  <a:gd name="T65" fmla="*/ 86 h 101"/>
                  <a:gd name="T66" fmla="*/ 21 w 102"/>
                  <a:gd name="T67" fmla="*/ 93 h 101"/>
                  <a:gd name="T68" fmla="*/ 31 w 102"/>
                  <a:gd name="T69" fmla="*/ 98 h 101"/>
                  <a:gd name="T70" fmla="*/ 40 w 102"/>
                  <a:gd name="T71" fmla="*/ 101 h 101"/>
                  <a:gd name="T72" fmla="*/ 51 w 102"/>
                  <a:gd name="T73" fmla="*/ 101 h 101"/>
                  <a:gd name="T74" fmla="*/ 51 w 102"/>
                  <a:gd name="T75"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101">
                    <a:moveTo>
                      <a:pt x="51" y="101"/>
                    </a:moveTo>
                    <a:lnTo>
                      <a:pt x="51" y="101"/>
                    </a:lnTo>
                    <a:lnTo>
                      <a:pt x="60" y="101"/>
                    </a:lnTo>
                    <a:lnTo>
                      <a:pt x="70" y="98"/>
                    </a:lnTo>
                    <a:lnTo>
                      <a:pt x="79" y="93"/>
                    </a:lnTo>
                    <a:lnTo>
                      <a:pt x="86" y="86"/>
                    </a:lnTo>
                    <a:lnTo>
                      <a:pt x="93" y="79"/>
                    </a:lnTo>
                    <a:lnTo>
                      <a:pt x="98" y="70"/>
                    </a:lnTo>
                    <a:lnTo>
                      <a:pt x="101" y="61"/>
                    </a:lnTo>
                    <a:lnTo>
                      <a:pt x="102" y="51"/>
                    </a:lnTo>
                    <a:lnTo>
                      <a:pt x="102" y="51"/>
                    </a:lnTo>
                    <a:lnTo>
                      <a:pt x="101" y="40"/>
                    </a:lnTo>
                    <a:lnTo>
                      <a:pt x="98" y="31"/>
                    </a:lnTo>
                    <a:lnTo>
                      <a:pt x="93" y="22"/>
                    </a:lnTo>
                    <a:lnTo>
                      <a:pt x="86" y="15"/>
                    </a:lnTo>
                    <a:lnTo>
                      <a:pt x="79" y="8"/>
                    </a:lnTo>
                    <a:lnTo>
                      <a:pt x="70" y="4"/>
                    </a:lnTo>
                    <a:lnTo>
                      <a:pt x="60" y="0"/>
                    </a:lnTo>
                    <a:lnTo>
                      <a:pt x="51" y="0"/>
                    </a:lnTo>
                    <a:lnTo>
                      <a:pt x="51" y="0"/>
                    </a:lnTo>
                    <a:lnTo>
                      <a:pt x="40" y="0"/>
                    </a:lnTo>
                    <a:lnTo>
                      <a:pt x="31" y="4"/>
                    </a:lnTo>
                    <a:lnTo>
                      <a:pt x="21" y="8"/>
                    </a:lnTo>
                    <a:lnTo>
                      <a:pt x="15" y="15"/>
                    </a:lnTo>
                    <a:lnTo>
                      <a:pt x="8" y="22"/>
                    </a:lnTo>
                    <a:lnTo>
                      <a:pt x="4" y="31"/>
                    </a:lnTo>
                    <a:lnTo>
                      <a:pt x="1" y="40"/>
                    </a:lnTo>
                    <a:lnTo>
                      <a:pt x="0" y="51"/>
                    </a:lnTo>
                    <a:lnTo>
                      <a:pt x="0" y="51"/>
                    </a:lnTo>
                    <a:lnTo>
                      <a:pt x="1" y="61"/>
                    </a:lnTo>
                    <a:lnTo>
                      <a:pt x="4" y="70"/>
                    </a:lnTo>
                    <a:lnTo>
                      <a:pt x="8" y="79"/>
                    </a:lnTo>
                    <a:lnTo>
                      <a:pt x="15" y="86"/>
                    </a:lnTo>
                    <a:lnTo>
                      <a:pt x="21" y="93"/>
                    </a:lnTo>
                    <a:lnTo>
                      <a:pt x="31" y="98"/>
                    </a:lnTo>
                    <a:lnTo>
                      <a:pt x="40" y="101"/>
                    </a:lnTo>
                    <a:lnTo>
                      <a:pt x="51" y="101"/>
                    </a:lnTo>
                    <a:lnTo>
                      <a:pt x="51"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p:txBody>
          </p:sp>
          <p:sp>
            <p:nvSpPr>
              <p:cNvPr id="31" name="Freeform 131">
                <a:extLst>
                  <a:ext uri="{FF2B5EF4-FFF2-40B4-BE49-F238E27FC236}">
                    <a16:creationId xmlns:a16="http://schemas.microsoft.com/office/drawing/2014/main" id="{F1801162-799B-452D-A1FD-A09902B41B45}"/>
                  </a:ext>
                </a:extLst>
              </p:cNvPr>
              <p:cNvSpPr>
                <a:spLocks/>
              </p:cNvSpPr>
              <p:nvPr/>
            </p:nvSpPr>
            <p:spPr bwMode="auto">
              <a:xfrm>
                <a:off x="8602663" y="1992948"/>
                <a:ext cx="266700" cy="76200"/>
              </a:xfrm>
              <a:custGeom>
                <a:avLst/>
                <a:gdLst>
                  <a:gd name="T0" fmla="*/ 228 w 336"/>
                  <a:gd name="T1" fmla="*/ 19 h 97"/>
                  <a:gd name="T2" fmla="*/ 254 w 336"/>
                  <a:gd name="T3" fmla="*/ 22 h 97"/>
                  <a:gd name="T4" fmla="*/ 289 w 336"/>
                  <a:gd name="T5" fmla="*/ 30 h 97"/>
                  <a:gd name="T6" fmla="*/ 308 w 336"/>
                  <a:gd name="T7" fmla="*/ 38 h 97"/>
                  <a:gd name="T8" fmla="*/ 316 w 336"/>
                  <a:gd name="T9" fmla="*/ 44 h 97"/>
                  <a:gd name="T10" fmla="*/ 316 w 336"/>
                  <a:gd name="T11" fmla="*/ 47 h 97"/>
                  <a:gd name="T12" fmla="*/ 315 w 336"/>
                  <a:gd name="T13" fmla="*/ 51 h 97"/>
                  <a:gd name="T14" fmla="*/ 296 w 336"/>
                  <a:gd name="T15" fmla="*/ 61 h 97"/>
                  <a:gd name="T16" fmla="*/ 258 w 336"/>
                  <a:gd name="T17" fmla="*/ 70 h 97"/>
                  <a:gd name="T18" fmla="*/ 202 w 336"/>
                  <a:gd name="T19" fmla="*/ 77 h 97"/>
                  <a:gd name="T20" fmla="*/ 168 w 336"/>
                  <a:gd name="T21" fmla="*/ 77 h 97"/>
                  <a:gd name="T22" fmla="*/ 104 w 336"/>
                  <a:gd name="T23" fmla="*/ 74 h 97"/>
                  <a:gd name="T24" fmla="*/ 56 w 336"/>
                  <a:gd name="T25" fmla="*/ 66 h 97"/>
                  <a:gd name="T26" fmla="*/ 28 w 336"/>
                  <a:gd name="T27" fmla="*/ 55 h 97"/>
                  <a:gd name="T28" fmla="*/ 19 w 336"/>
                  <a:gd name="T29" fmla="*/ 48 h 97"/>
                  <a:gd name="T30" fmla="*/ 19 w 336"/>
                  <a:gd name="T31" fmla="*/ 47 h 97"/>
                  <a:gd name="T32" fmla="*/ 22 w 336"/>
                  <a:gd name="T33" fmla="*/ 42 h 97"/>
                  <a:gd name="T34" fmla="*/ 35 w 336"/>
                  <a:gd name="T35" fmla="*/ 34 h 97"/>
                  <a:gd name="T36" fmla="*/ 60 w 336"/>
                  <a:gd name="T37" fmla="*/ 26 h 97"/>
                  <a:gd name="T38" fmla="*/ 106 w 336"/>
                  <a:gd name="T39" fmla="*/ 19 h 97"/>
                  <a:gd name="T40" fmla="*/ 105 w 336"/>
                  <a:gd name="T41" fmla="*/ 0 h 97"/>
                  <a:gd name="T42" fmla="*/ 56 w 336"/>
                  <a:gd name="T43" fmla="*/ 7 h 97"/>
                  <a:gd name="T44" fmla="*/ 24 w 336"/>
                  <a:gd name="T45" fmla="*/ 18 h 97"/>
                  <a:gd name="T46" fmla="*/ 11 w 336"/>
                  <a:gd name="T47" fmla="*/ 26 h 97"/>
                  <a:gd name="T48" fmla="*/ 3 w 336"/>
                  <a:gd name="T49" fmla="*/ 35 h 97"/>
                  <a:gd name="T50" fmla="*/ 0 w 336"/>
                  <a:gd name="T51" fmla="*/ 47 h 97"/>
                  <a:gd name="T52" fmla="*/ 0 w 336"/>
                  <a:gd name="T53" fmla="*/ 54 h 97"/>
                  <a:gd name="T54" fmla="*/ 8 w 336"/>
                  <a:gd name="T55" fmla="*/ 65 h 97"/>
                  <a:gd name="T56" fmla="*/ 22 w 336"/>
                  <a:gd name="T57" fmla="*/ 74 h 97"/>
                  <a:gd name="T58" fmla="*/ 54 w 336"/>
                  <a:gd name="T59" fmla="*/ 85 h 97"/>
                  <a:gd name="T60" fmla="*/ 108 w 336"/>
                  <a:gd name="T61" fmla="*/ 94 h 97"/>
                  <a:gd name="T62" fmla="*/ 168 w 336"/>
                  <a:gd name="T63" fmla="*/ 97 h 97"/>
                  <a:gd name="T64" fmla="*/ 198 w 336"/>
                  <a:gd name="T65" fmla="*/ 96 h 97"/>
                  <a:gd name="T66" fmla="*/ 257 w 336"/>
                  <a:gd name="T67" fmla="*/ 90 h 97"/>
                  <a:gd name="T68" fmla="*/ 304 w 336"/>
                  <a:gd name="T69" fmla="*/ 78 h 97"/>
                  <a:gd name="T70" fmla="*/ 321 w 336"/>
                  <a:gd name="T71" fmla="*/ 69 h 97"/>
                  <a:gd name="T72" fmla="*/ 332 w 336"/>
                  <a:gd name="T73" fmla="*/ 59 h 97"/>
                  <a:gd name="T74" fmla="*/ 336 w 336"/>
                  <a:gd name="T75" fmla="*/ 47 h 97"/>
                  <a:gd name="T76" fmla="*/ 335 w 336"/>
                  <a:gd name="T77" fmla="*/ 42 h 97"/>
                  <a:gd name="T78" fmla="*/ 329 w 336"/>
                  <a:gd name="T79" fmla="*/ 31 h 97"/>
                  <a:gd name="T80" fmla="*/ 319 w 336"/>
                  <a:gd name="T81" fmla="*/ 22 h 97"/>
                  <a:gd name="T82" fmla="*/ 296 w 336"/>
                  <a:gd name="T83" fmla="*/ 12 h 97"/>
                  <a:gd name="T84" fmla="*/ 261 w 336"/>
                  <a:gd name="T85" fmla="*/ 4 h 97"/>
                  <a:gd name="T86" fmla="*/ 230 w 336"/>
                  <a:gd name="T87"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6" h="97">
                    <a:moveTo>
                      <a:pt x="230" y="0"/>
                    </a:moveTo>
                    <a:lnTo>
                      <a:pt x="228" y="19"/>
                    </a:lnTo>
                    <a:lnTo>
                      <a:pt x="228" y="19"/>
                    </a:lnTo>
                    <a:lnTo>
                      <a:pt x="254" y="22"/>
                    </a:lnTo>
                    <a:lnTo>
                      <a:pt x="274" y="26"/>
                    </a:lnTo>
                    <a:lnTo>
                      <a:pt x="289" y="30"/>
                    </a:lnTo>
                    <a:lnTo>
                      <a:pt x="301" y="34"/>
                    </a:lnTo>
                    <a:lnTo>
                      <a:pt x="308" y="38"/>
                    </a:lnTo>
                    <a:lnTo>
                      <a:pt x="313" y="42"/>
                    </a:lnTo>
                    <a:lnTo>
                      <a:pt x="316" y="44"/>
                    </a:lnTo>
                    <a:lnTo>
                      <a:pt x="316" y="47"/>
                    </a:lnTo>
                    <a:lnTo>
                      <a:pt x="316" y="47"/>
                    </a:lnTo>
                    <a:lnTo>
                      <a:pt x="316" y="48"/>
                    </a:lnTo>
                    <a:lnTo>
                      <a:pt x="315" y="51"/>
                    </a:lnTo>
                    <a:lnTo>
                      <a:pt x="306" y="55"/>
                    </a:lnTo>
                    <a:lnTo>
                      <a:pt x="296" y="61"/>
                    </a:lnTo>
                    <a:lnTo>
                      <a:pt x="278" y="66"/>
                    </a:lnTo>
                    <a:lnTo>
                      <a:pt x="258" y="70"/>
                    </a:lnTo>
                    <a:lnTo>
                      <a:pt x="233" y="74"/>
                    </a:lnTo>
                    <a:lnTo>
                      <a:pt x="202" y="77"/>
                    </a:lnTo>
                    <a:lnTo>
                      <a:pt x="168" y="77"/>
                    </a:lnTo>
                    <a:lnTo>
                      <a:pt x="168" y="77"/>
                    </a:lnTo>
                    <a:lnTo>
                      <a:pt x="133" y="77"/>
                    </a:lnTo>
                    <a:lnTo>
                      <a:pt x="104" y="74"/>
                    </a:lnTo>
                    <a:lnTo>
                      <a:pt x="78" y="70"/>
                    </a:lnTo>
                    <a:lnTo>
                      <a:pt x="56" y="66"/>
                    </a:lnTo>
                    <a:lnTo>
                      <a:pt x="40" y="61"/>
                    </a:lnTo>
                    <a:lnTo>
                      <a:pt x="28" y="55"/>
                    </a:lnTo>
                    <a:lnTo>
                      <a:pt x="22" y="51"/>
                    </a:lnTo>
                    <a:lnTo>
                      <a:pt x="19" y="48"/>
                    </a:lnTo>
                    <a:lnTo>
                      <a:pt x="19" y="47"/>
                    </a:lnTo>
                    <a:lnTo>
                      <a:pt x="19" y="47"/>
                    </a:lnTo>
                    <a:lnTo>
                      <a:pt x="20" y="44"/>
                    </a:lnTo>
                    <a:lnTo>
                      <a:pt x="22" y="42"/>
                    </a:lnTo>
                    <a:lnTo>
                      <a:pt x="27" y="38"/>
                    </a:lnTo>
                    <a:lnTo>
                      <a:pt x="35" y="34"/>
                    </a:lnTo>
                    <a:lnTo>
                      <a:pt x="46" y="30"/>
                    </a:lnTo>
                    <a:lnTo>
                      <a:pt x="60" y="26"/>
                    </a:lnTo>
                    <a:lnTo>
                      <a:pt x="81" y="22"/>
                    </a:lnTo>
                    <a:lnTo>
                      <a:pt x="106" y="19"/>
                    </a:lnTo>
                    <a:lnTo>
                      <a:pt x="105" y="0"/>
                    </a:lnTo>
                    <a:lnTo>
                      <a:pt x="105" y="0"/>
                    </a:lnTo>
                    <a:lnTo>
                      <a:pt x="74" y="4"/>
                    </a:lnTo>
                    <a:lnTo>
                      <a:pt x="56" y="7"/>
                    </a:lnTo>
                    <a:lnTo>
                      <a:pt x="39" y="12"/>
                    </a:lnTo>
                    <a:lnTo>
                      <a:pt x="24" y="18"/>
                    </a:lnTo>
                    <a:lnTo>
                      <a:pt x="17" y="22"/>
                    </a:lnTo>
                    <a:lnTo>
                      <a:pt x="11" y="26"/>
                    </a:lnTo>
                    <a:lnTo>
                      <a:pt x="7" y="31"/>
                    </a:lnTo>
                    <a:lnTo>
                      <a:pt x="3" y="35"/>
                    </a:lnTo>
                    <a:lnTo>
                      <a:pt x="0" y="42"/>
                    </a:lnTo>
                    <a:lnTo>
                      <a:pt x="0" y="47"/>
                    </a:lnTo>
                    <a:lnTo>
                      <a:pt x="0" y="47"/>
                    </a:lnTo>
                    <a:lnTo>
                      <a:pt x="0" y="54"/>
                    </a:lnTo>
                    <a:lnTo>
                      <a:pt x="3" y="59"/>
                    </a:lnTo>
                    <a:lnTo>
                      <a:pt x="8" y="65"/>
                    </a:lnTo>
                    <a:lnTo>
                      <a:pt x="15" y="69"/>
                    </a:lnTo>
                    <a:lnTo>
                      <a:pt x="22" y="74"/>
                    </a:lnTo>
                    <a:lnTo>
                      <a:pt x="31" y="78"/>
                    </a:lnTo>
                    <a:lnTo>
                      <a:pt x="54" y="85"/>
                    </a:lnTo>
                    <a:lnTo>
                      <a:pt x="79" y="90"/>
                    </a:lnTo>
                    <a:lnTo>
                      <a:pt x="108" y="94"/>
                    </a:lnTo>
                    <a:lnTo>
                      <a:pt x="137" y="96"/>
                    </a:lnTo>
                    <a:lnTo>
                      <a:pt x="168" y="97"/>
                    </a:lnTo>
                    <a:lnTo>
                      <a:pt x="168" y="97"/>
                    </a:lnTo>
                    <a:lnTo>
                      <a:pt x="198" y="96"/>
                    </a:lnTo>
                    <a:lnTo>
                      <a:pt x="228" y="94"/>
                    </a:lnTo>
                    <a:lnTo>
                      <a:pt x="257" y="90"/>
                    </a:lnTo>
                    <a:lnTo>
                      <a:pt x="282" y="85"/>
                    </a:lnTo>
                    <a:lnTo>
                      <a:pt x="304" y="78"/>
                    </a:lnTo>
                    <a:lnTo>
                      <a:pt x="313" y="74"/>
                    </a:lnTo>
                    <a:lnTo>
                      <a:pt x="321" y="69"/>
                    </a:lnTo>
                    <a:lnTo>
                      <a:pt x="327" y="65"/>
                    </a:lnTo>
                    <a:lnTo>
                      <a:pt x="332" y="59"/>
                    </a:lnTo>
                    <a:lnTo>
                      <a:pt x="335" y="54"/>
                    </a:lnTo>
                    <a:lnTo>
                      <a:pt x="336" y="47"/>
                    </a:lnTo>
                    <a:lnTo>
                      <a:pt x="336" y="47"/>
                    </a:lnTo>
                    <a:lnTo>
                      <a:pt x="335" y="42"/>
                    </a:lnTo>
                    <a:lnTo>
                      <a:pt x="332" y="35"/>
                    </a:lnTo>
                    <a:lnTo>
                      <a:pt x="329" y="31"/>
                    </a:lnTo>
                    <a:lnTo>
                      <a:pt x="324" y="26"/>
                    </a:lnTo>
                    <a:lnTo>
                      <a:pt x="319" y="22"/>
                    </a:lnTo>
                    <a:lnTo>
                      <a:pt x="312" y="18"/>
                    </a:lnTo>
                    <a:lnTo>
                      <a:pt x="296" y="12"/>
                    </a:lnTo>
                    <a:lnTo>
                      <a:pt x="278" y="7"/>
                    </a:lnTo>
                    <a:lnTo>
                      <a:pt x="261" y="4"/>
                    </a:lnTo>
                    <a:lnTo>
                      <a:pt x="230" y="0"/>
                    </a:lnTo>
                    <a:lnTo>
                      <a:pt x="2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p:txBody>
          </p:sp>
        </p:grpSp>
      </p:grpSp>
      <p:sp>
        <p:nvSpPr>
          <p:cNvPr id="9" name="Rectangle 8">
            <a:extLst>
              <a:ext uri="{FF2B5EF4-FFF2-40B4-BE49-F238E27FC236}">
                <a16:creationId xmlns:a16="http://schemas.microsoft.com/office/drawing/2014/main" id="{0F0FFAE6-E7DE-4EA4-A5D5-133E5838CE0D}"/>
              </a:ext>
            </a:extLst>
          </p:cNvPr>
          <p:cNvSpPr/>
          <p:nvPr/>
        </p:nvSpPr>
        <p:spPr>
          <a:xfrm>
            <a:off x="10483312" y="1677608"/>
            <a:ext cx="1118896" cy="215444"/>
          </a:xfrm>
          <a:prstGeom prst="rect">
            <a:avLst/>
          </a:prstGeom>
        </p:spPr>
        <p:txBody>
          <a:bodyPr wrap="none" lIns="0" tIns="0" rIns="0" bIns="0">
            <a:spAutoFit/>
          </a:bodyPr>
          <a:lstStyle/>
          <a:p>
            <a:pPr marL="0" marR="0" lvl="0" indent="0" algn="r" defTabSz="914400" rtl="0" eaLnBrk="1" fontAlgn="ctr" latinLnBrk="0" hangingPunct="1">
              <a:lnSpc>
                <a:spcPct val="100000"/>
              </a:lnSpc>
              <a:spcBef>
                <a:spcPts val="0"/>
              </a:spcBef>
              <a:spcAft>
                <a:spcPts val="0"/>
              </a:spcAft>
              <a:buClrTx/>
              <a:buSzTx/>
              <a:buFontTx/>
              <a:buNone/>
              <a:tabLst/>
              <a:defRPr/>
            </a:pPr>
            <a:r>
              <a:rPr kumimoji="0" lang="en-US" sz="1400" b="1" i="0" u="none" strike="noStrike" kern="1200" cap="none" spc="150" normalizeH="0" baseline="0" noProof="0" dirty="0">
                <a:ln>
                  <a:noFill/>
                </a:ln>
                <a:solidFill>
                  <a:srgbClr val="734C40"/>
                </a:solidFill>
                <a:effectLst/>
                <a:uLnTx/>
                <a:uFillTx/>
                <a:latin typeface="Calibri"/>
                <a:ea typeface="Open Sans" panose="020B0606030504020204" pitchFamily="34" charset="0"/>
                <a:cs typeface="Open Sans" panose="020B0606030504020204" pitchFamily="34" charset="0"/>
              </a:rPr>
              <a:t>WELL-BEING</a:t>
            </a:r>
          </a:p>
        </p:txBody>
      </p:sp>
      <p:sp>
        <p:nvSpPr>
          <p:cNvPr id="15" name="Rectangle 14">
            <a:extLst>
              <a:ext uri="{FF2B5EF4-FFF2-40B4-BE49-F238E27FC236}">
                <a16:creationId xmlns:a16="http://schemas.microsoft.com/office/drawing/2014/main" id="{A02D237E-55B9-444B-B6D3-CB4F194843E6}"/>
              </a:ext>
            </a:extLst>
          </p:cNvPr>
          <p:cNvSpPr/>
          <p:nvPr/>
        </p:nvSpPr>
        <p:spPr>
          <a:xfrm>
            <a:off x="7841044" y="1982884"/>
            <a:ext cx="3751371" cy="646331"/>
          </a:xfrm>
          <a:prstGeom prst="rect">
            <a:avLst/>
          </a:prstGeom>
        </p:spPr>
        <p:txBody>
          <a:bodyPr wrap="square" lIns="0" tIns="0" rIns="0" bIns="0">
            <a:spAutoFit/>
          </a:bodyPr>
          <a:lstStyle/>
          <a:p>
            <a:pPr marL="0" marR="0" lvl="0" indent="0" algn="r" defTabSz="914400" rtl="0" eaLnBrk="1" fontAlgn="ctr"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000000"/>
                </a:solidFill>
                <a:effectLst/>
                <a:uLnTx/>
                <a:uFillTx/>
                <a:latin typeface="Calibri"/>
                <a:ea typeface="Open Sans" panose="020B0606030504020204" pitchFamily="34" charset="0"/>
                <a:cs typeface="Open Sans" panose="020B0606030504020204" pitchFamily="34" charset="0"/>
              </a:rPr>
              <a:t>The relationship I have with my personal life, identities, goals, and worldview and my ability to bring my whole, authentic self to work</a:t>
            </a:r>
          </a:p>
        </p:txBody>
      </p:sp>
      <p:grpSp>
        <p:nvGrpSpPr>
          <p:cNvPr id="38" name="Group 37" descr="Icon of a lightbulb">
            <a:extLst>
              <a:ext uri="{FF2B5EF4-FFF2-40B4-BE49-F238E27FC236}">
                <a16:creationId xmlns:a16="http://schemas.microsoft.com/office/drawing/2014/main" id="{D7569280-7A34-4BB0-87C1-25488CFCF331}"/>
              </a:ext>
            </a:extLst>
          </p:cNvPr>
          <p:cNvGrpSpPr/>
          <p:nvPr/>
        </p:nvGrpSpPr>
        <p:grpSpPr>
          <a:xfrm>
            <a:off x="7683500" y="3270974"/>
            <a:ext cx="709072" cy="709072"/>
            <a:chOff x="7683500" y="3378200"/>
            <a:chExt cx="709072" cy="709072"/>
          </a:xfrm>
        </p:grpSpPr>
        <p:sp>
          <p:nvSpPr>
            <p:cNvPr id="39" name="Oval 38">
              <a:extLst>
                <a:ext uri="{FF2B5EF4-FFF2-40B4-BE49-F238E27FC236}">
                  <a16:creationId xmlns:a16="http://schemas.microsoft.com/office/drawing/2014/main" id="{C7C2E243-3D0B-485F-BE09-B8070F6DF79E}"/>
                </a:ext>
              </a:extLst>
            </p:cNvPr>
            <p:cNvSpPr/>
            <p:nvPr/>
          </p:nvSpPr>
          <p:spPr>
            <a:xfrm>
              <a:off x="7709471" y="3390313"/>
              <a:ext cx="657244" cy="657244"/>
            </a:xfrm>
            <a:prstGeom prst="ellipse">
              <a:avLst/>
            </a:prstGeom>
            <a:solidFill>
              <a:schemeClr val="bg1"/>
            </a:solidFill>
            <a:ln w="28575" cmpd="sng">
              <a:solidFill>
                <a:srgbClr val="0071BC"/>
              </a:solidFill>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grpSp>
          <p:nvGrpSpPr>
            <p:cNvPr id="40" name="Group 39">
              <a:extLst>
                <a:ext uri="{FF2B5EF4-FFF2-40B4-BE49-F238E27FC236}">
                  <a16:creationId xmlns:a16="http://schemas.microsoft.com/office/drawing/2014/main" id="{C2C88013-7CD7-4742-AE0C-F623A1406C69}"/>
                </a:ext>
              </a:extLst>
            </p:cNvPr>
            <p:cNvGrpSpPr>
              <a:grpSpLocks noChangeAspect="1"/>
            </p:cNvGrpSpPr>
            <p:nvPr/>
          </p:nvGrpSpPr>
          <p:grpSpPr>
            <a:xfrm>
              <a:off x="7683500" y="3378200"/>
              <a:ext cx="709072" cy="709072"/>
              <a:chOff x="3192463" y="4175125"/>
              <a:chExt cx="522288" cy="522288"/>
            </a:xfrm>
          </p:grpSpPr>
          <p:sp>
            <p:nvSpPr>
              <p:cNvPr id="41" name="Freeform 56">
                <a:extLst>
                  <a:ext uri="{FF2B5EF4-FFF2-40B4-BE49-F238E27FC236}">
                    <a16:creationId xmlns:a16="http://schemas.microsoft.com/office/drawing/2014/main" id="{E900502A-C1CB-4828-9315-D9507398A3B8}"/>
                  </a:ext>
                </a:extLst>
              </p:cNvPr>
              <p:cNvSpPr>
                <a:spLocks noEditPoints="1"/>
              </p:cNvSpPr>
              <p:nvPr/>
            </p:nvSpPr>
            <p:spPr bwMode="auto">
              <a:xfrm>
                <a:off x="3192463" y="4175125"/>
                <a:ext cx="522288" cy="522288"/>
              </a:xfrm>
              <a:custGeom>
                <a:avLst/>
                <a:gdLst>
                  <a:gd name="T0" fmla="*/ 312 w 659"/>
                  <a:gd name="T1" fmla="*/ 657 h 657"/>
                  <a:gd name="T2" fmla="*/ 264 w 659"/>
                  <a:gd name="T3" fmla="*/ 650 h 657"/>
                  <a:gd name="T4" fmla="*/ 202 w 659"/>
                  <a:gd name="T5" fmla="*/ 632 h 657"/>
                  <a:gd name="T6" fmla="*/ 120 w 659"/>
                  <a:gd name="T7" fmla="*/ 582 h 657"/>
                  <a:gd name="T8" fmla="*/ 57 w 659"/>
                  <a:gd name="T9" fmla="*/ 512 h 657"/>
                  <a:gd name="T10" fmla="*/ 15 w 659"/>
                  <a:gd name="T11" fmla="*/ 426 h 657"/>
                  <a:gd name="T12" fmla="*/ 4 w 659"/>
                  <a:gd name="T13" fmla="*/ 379 h 657"/>
                  <a:gd name="T14" fmla="*/ 0 w 659"/>
                  <a:gd name="T15" fmla="*/ 328 h 657"/>
                  <a:gd name="T16" fmla="*/ 2 w 659"/>
                  <a:gd name="T17" fmla="*/ 294 h 657"/>
                  <a:gd name="T18" fmla="*/ 11 w 659"/>
                  <a:gd name="T19" fmla="*/ 246 h 657"/>
                  <a:gd name="T20" fmla="*/ 41 w 659"/>
                  <a:gd name="T21" fmla="*/ 172 h 657"/>
                  <a:gd name="T22" fmla="*/ 97 w 659"/>
                  <a:gd name="T23" fmla="*/ 96 h 657"/>
                  <a:gd name="T24" fmla="*/ 172 w 659"/>
                  <a:gd name="T25" fmla="*/ 39 h 657"/>
                  <a:gd name="T26" fmla="*/ 248 w 659"/>
                  <a:gd name="T27" fmla="*/ 10 h 657"/>
                  <a:gd name="T28" fmla="*/ 296 w 659"/>
                  <a:gd name="T29" fmla="*/ 2 h 657"/>
                  <a:gd name="T30" fmla="*/ 330 w 659"/>
                  <a:gd name="T31" fmla="*/ 0 h 657"/>
                  <a:gd name="T32" fmla="*/ 379 w 659"/>
                  <a:gd name="T33" fmla="*/ 3 h 657"/>
                  <a:gd name="T34" fmla="*/ 428 w 659"/>
                  <a:gd name="T35" fmla="*/ 15 h 657"/>
                  <a:gd name="T36" fmla="*/ 514 w 659"/>
                  <a:gd name="T37" fmla="*/ 57 h 657"/>
                  <a:gd name="T38" fmla="*/ 583 w 659"/>
                  <a:gd name="T39" fmla="*/ 120 h 657"/>
                  <a:gd name="T40" fmla="*/ 632 w 659"/>
                  <a:gd name="T41" fmla="*/ 200 h 657"/>
                  <a:gd name="T42" fmla="*/ 652 w 659"/>
                  <a:gd name="T43" fmla="*/ 262 h 657"/>
                  <a:gd name="T44" fmla="*/ 657 w 659"/>
                  <a:gd name="T45" fmla="*/ 312 h 657"/>
                  <a:gd name="T46" fmla="*/ 657 w 659"/>
                  <a:gd name="T47" fmla="*/ 346 h 657"/>
                  <a:gd name="T48" fmla="*/ 652 w 659"/>
                  <a:gd name="T49" fmla="*/ 395 h 657"/>
                  <a:gd name="T50" fmla="*/ 632 w 659"/>
                  <a:gd name="T51" fmla="*/ 457 h 657"/>
                  <a:gd name="T52" fmla="*/ 583 w 659"/>
                  <a:gd name="T53" fmla="*/ 538 h 657"/>
                  <a:gd name="T54" fmla="*/ 514 w 659"/>
                  <a:gd name="T55" fmla="*/ 601 h 657"/>
                  <a:gd name="T56" fmla="*/ 428 w 659"/>
                  <a:gd name="T57" fmla="*/ 642 h 657"/>
                  <a:gd name="T58" fmla="*/ 379 w 659"/>
                  <a:gd name="T59" fmla="*/ 653 h 657"/>
                  <a:gd name="T60" fmla="*/ 330 w 659"/>
                  <a:gd name="T61" fmla="*/ 657 h 657"/>
                  <a:gd name="T62" fmla="*/ 330 w 659"/>
                  <a:gd name="T63" fmla="*/ 38 h 657"/>
                  <a:gd name="T64" fmla="*/ 244 w 659"/>
                  <a:gd name="T65" fmla="*/ 50 h 657"/>
                  <a:gd name="T66" fmla="*/ 167 w 659"/>
                  <a:gd name="T67" fmla="*/ 88 h 657"/>
                  <a:gd name="T68" fmla="*/ 105 w 659"/>
                  <a:gd name="T69" fmla="*/ 144 h 657"/>
                  <a:gd name="T70" fmla="*/ 61 w 659"/>
                  <a:gd name="T71" fmla="*/ 215 h 657"/>
                  <a:gd name="T72" fmla="*/ 39 w 659"/>
                  <a:gd name="T73" fmla="*/ 298 h 657"/>
                  <a:gd name="T74" fmla="*/ 39 w 659"/>
                  <a:gd name="T75" fmla="*/ 359 h 657"/>
                  <a:gd name="T76" fmla="*/ 61 w 659"/>
                  <a:gd name="T77" fmla="*/ 442 h 657"/>
                  <a:gd name="T78" fmla="*/ 105 w 659"/>
                  <a:gd name="T79" fmla="*/ 513 h 657"/>
                  <a:gd name="T80" fmla="*/ 167 w 659"/>
                  <a:gd name="T81" fmla="*/ 570 h 657"/>
                  <a:gd name="T82" fmla="*/ 244 w 659"/>
                  <a:gd name="T83" fmla="*/ 606 h 657"/>
                  <a:gd name="T84" fmla="*/ 330 w 659"/>
                  <a:gd name="T85" fmla="*/ 620 h 657"/>
                  <a:gd name="T86" fmla="*/ 389 w 659"/>
                  <a:gd name="T87" fmla="*/ 614 h 657"/>
                  <a:gd name="T88" fmla="*/ 468 w 659"/>
                  <a:gd name="T89" fmla="*/ 585 h 657"/>
                  <a:gd name="T90" fmla="*/ 535 w 659"/>
                  <a:gd name="T91" fmla="*/ 535 h 657"/>
                  <a:gd name="T92" fmla="*/ 585 w 659"/>
                  <a:gd name="T93" fmla="*/ 468 h 657"/>
                  <a:gd name="T94" fmla="*/ 614 w 659"/>
                  <a:gd name="T95" fmla="*/ 387 h 657"/>
                  <a:gd name="T96" fmla="*/ 621 w 659"/>
                  <a:gd name="T97" fmla="*/ 328 h 657"/>
                  <a:gd name="T98" fmla="*/ 608 w 659"/>
                  <a:gd name="T99" fmla="*/ 242 h 657"/>
                  <a:gd name="T100" fmla="*/ 571 w 659"/>
                  <a:gd name="T101" fmla="*/ 166 h 657"/>
                  <a:gd name="T102" fmla="*/ 515 w 659"/>
                  <a:gd name="T103" fmla="*/ 104 h 657"/>
                  <a:gd name="T104" fmla="*/ 442 w 659"/>
                  <a:gd name="T105" fmla="*/ 61 h 657"/>
                  <a:gd name="T106" fmla="*/ 359 w 659"/>
                  <a:gd name="T107" fmla="*/ 39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59" h="657">
                    <a:moveTo>
                      <a:pt x="330" y="657"/>
                    </a:moveTo>
                    <a:lnTo>
                      <a:pt x="330" y="657"/>
                    </a:lnTo>
                    <a:lnTo>
                      <a:pt x="312" y="657"/>
                    </a:lnTo>
                    <a:lnTo>
                      <a:pt x="296" y="656"/>
                    </a:lnTo>
                    <a:lnTo>
                      <a:pt x="280" y="653"/>
                    </a:lnTo>
                    <a:lnTo>
                      <a:pt x="264" y="650"/>
                    </a:lnTo>
                    <a:lnTo>
                      <a:pt x="248" y="646"/>
                    </a:lnTo>
                    <a:lnTo>
                      <a:pt x="231" y="642"/>
                    </a:lnTo>
                    <a:lnTo>
                      <a:pt x="202" y="632"/>
                    </a:lnTo>
                    <a:lnTo>
                      <a:pt x="172" y="618"/>
                    </a:lnTo>
                    <a:lnTo>
                      <a:pt x="146" y="601"/>
                    </a:lnTo>
                    <a:lnTo>
                      <a:pt x="120" y="582"/>
                    </a:lnTo>
                    <a:lnTo>
                      <a:pt x="97" y="560"/>
                    </a:lnTo>
                    <a:lnTo>
                      <a:pt x="76" y="538"/>
                    </a:lnTo>
                    <a:lnTo>
                      <a:pt x="57" y="512"/>
                    </a:lnTo>
                    <a:lnTo>
                      <a:pt x="41" y="485"/>
                    </a:lnTo>
                    <a:lnTo>
                      <a:pt x="26" y="457"/>
                    </a:lnTo>
                    <a:lnTo>
                      <a:pt x="15" y="426"/>
                    </a:lnTo>
                    <a:lnTo>
                      <a:pt x="11" y="411"/>
                    </a:lnTo>
                    <a:lnTo>
                      <a:pt x="7" y="395"/>
                    </a:lnTo>
                    <a:lnTo>
                      <a:pt x="4" y="379"/>
                    </a:lnTo>
                    <a:lnTo>
                      <a:pt x="2" y="362"/>
                    </a:lnTo>
                    <a:lnTo>
                      <a:pt x="0" y="346"/>
                    </a:lnTo>
                    <a:lnTo>
                      <a:pt x="0" y="328"/>
                    </a:lnTo>
                    <a:lnTo>
                      <a:pt x="0" y="328"/>
                    </a:lnTo>
                    <a:lnTo>
                      <a:pt x="0" y="312"/>
                    </a:lnTo>
                    <a:lnTo>
                      <a:pt x="2" y="294"/>
                    </a:lnTo>
                    <a:lnTo>
                      <a:pt x="4" y="278"/>
                    </a:lnTo>
                    <a:lnTo>
                      <a:pt x="7" y="262"/>
                    </a:lnTo>
                    <a:lnTo>
                      <a:pt x="11" y="246"/>
                    </a:lnTo>
                    <a:lnTo>
                      <a:pt x="15" y="231"/>
                    </a:lnTo>
                    <a:lnTo>
                      <a:pt x="26" y="200"/>
                    </a:lnTo>
                    <a:lnTo>
                      <a:pt x="41" y="172"/>
                    </a:lnTo>
                    <a:lnTo>
                      <a:pt x="57" y="145"/>
                    </a:lnTo>
                    <a:lnTo>
                      <a:pt x="76" y="120"/>
                    </a:lnTo>
                    <a:lnTo>
                      <a:pt x="97" y="96"/>
                    </a:lnTo>
                    <a:lnTo>
                      <a:pt x="120" y="76"/>
                    </a:lnTo>
                    <a:lnTo>
                      <a:pt x="146" y="57"/>
                    </a:lnTo>
                    <a:lnTo>
                      <a:pt x="172" y="39"/>
                    </a:lnTo>
                    <a:lnTo>
                      <a:pt x="202" y="26"/>
                    </a:lnTo>
                    <a:lnTo>
                      <a:pt x="231" y="15"/>
                    </a:lnTo>
                    <a:lnTo>
                      <a:pt x="248" y="10"/>
                    </a:lnTo>
                    <a:lnTo>
                      <a:pt x="264" y="7"/>
                    </a:lnTo>
                    <a:lnTo>
                      <a:pt x="280" y="3"/>
                    </a:lnTo>
                    <a:lnTo>
                      <a:pt x="296" y="2"/>
                    </a:lnTo>
                    <a:lnTo>
                      <a:pt x="312" y="0"/>
                    </a:lnTo>
                    <a:lnTo>
                      <a:pt x="330" y="0"/>
                    </a:lnTo>
                    <a:lnTo>
                      <a:pt x="330" y="0"/>
                    </a:lnTo>
                    <a:lnTo>
                      <a:pt x="346" y="0"/>
                    </a:lnTo>
                    <a:lnTo>
                      <a:pt x="363" y="2"/>
                    </a:lnTo>
                    <a:lnTo>
                      <a:pt x="379" y="3"/>
                    </a:lnTo>
                    <a:lnTo>
                      <a:pt x="395" y="7"/>
                    </a:lnTo>
                    <a:lnTo>
                      <a:pt x="411" y="10"/>
                    </a:lnTo>
                    <a:lnTo>
                      <a:pt x="428" y="15"/>
                    </a:lnTo>
                    <a:lnTo>
                      <a:pt x="457" y="26"/>
                    </a:lnTo>
                    <a:lnTo>
                      <a:pt x="485" y="39"/>
                    </a:lnTo>
                    <a:lnTo>
                      <a:pt x="514" y="57"/>
                    </a:lnTo>
                    <a:lnTo>
                      <a:pt x="539" y="76"/>
                    </a:lnTo>
                    <a:lnTo>
                      <a:pt x="562" y="96"/>
                    </a:lnTo>
                    <a:lnTo>
                      <a:pt x="583" y="120"/>
                    </a:lnTo>
                    <a:lnTo>
                      <a:pt x="602" y="145"/>
                    </a:lnTo>
                    <a:lnTo>
                      <a:pt x="618" y="172"/>
                    </a:lnTo>
                    <a:lnTo>
                      <a:pt x="632" y="200"/>
                    </a:lnTo>
                    <a:lnTo>
                      <a:pt x="644" y="231"/>
                    </a:lnTo>
                    <a:lnTo>
                      <a:pt x="648" y="246"/>
                    </a:lnTo>
                    <a:lnTo>
                      <a:pt x="652" y="262"/>
                    </a:lnTo>
                    <a:lnTo>
                      <a:pt x="655" y="278"/>
                    </a:lnTo>
                    <a:lnTo>
                      <a:pt x="656" y="294"/>
                    </a:lnTo>
                    <a:lnTo>
                      <a:pt x="657" y="312"/>
                    </a:lnTo>
                    <a:lnTo>
                      <a:pt x="659" y="328"/>
                    </a:lnTo>
                    <a:lnTo>
                      <a:pt x="659" y="328"/>
                    </a:lnTo>
                    <a:lnTo>
                      <a:pt x="657" y="346"/>
                    </a:lnTo>
                    <a:lnTo>
                      <a:pt x="656" y="362"/>
                    </a:lnTo>
                    <a:lnTo>
                      <a:pt x="655" y="379"/>
                    </a:lnTo>
                    <a:lnTo>
                      <a:pt x="652" y="395"/>
                    </a:lnTo>
                    <a:lnTo>
                      <a:pt x="648" y="411"/>
                    </a:lnTo>
                    <a:lnTo>
                      <a:pt x="644" y="426"/>
                    </a:lnTo>
                    <a:lnTo>
                      <a:pt x="632" y="457"/>
                    </a:lnTo>
                    <a:lnTo>
                      <a:pt x="618" y="485"/>
                    </a:lnTo>
                    <a:lnTo>
                      <a:pt x="602" y="512"/>
                    </a:lnTo>
                    <a:lnTo>
                      <a:pt x="583" y="538"/>
                    </a:lnTo>
                    <a:lnTo>
                      <a:pt x="562" y="560"/>
                    </a:lnTo>
                    <a:lnTo>
                      <a:pt x="539" y="582"/>
                    </a:lnTo>
                    <a:lnTo>
                      <a:pt x="514" y="601"/>
                    </a:lnTo>
                    <a:lnTo>
                      <a:pt x="485" y="618"/>
                    </a:lnTo>
                    <a:lnTo>
                      <a:pt x="457" y="632"/>
                    </a:lnTo>
                    <a:lnTo>
                      <a:pt x="428" y="642"/>
                    </a:lnTo>
                    <a:lnTo>
                      <a:pt x="411" y="646"/>
                    </a:lnTo>
                    <a:lnTo>
                      <a:pt x="395" y="650"/>
                    </a:lnTo>
                    <a:lnTo>
                      <a:pt x="379" y="653"/>
                    </a:lnTo>
                    <a:lnTo>
                      <a:pt x="363" y="656"/>
                    </a:lnTo>
                    <a:lnTo>
                      <a:pt x="346" y="657"/>
                    </a:lnTo>
                    <a:lnTo>
                      <a:pt x="330" y="657"/>
                    </a:lnTo>
                    <a:lnTo>
                      <a:pt x="330" y="657"/>
                    </a:lnTo>
                    <a:close/>
                    <a:moveTo>
                      <a:pt x="330" y="38"/>
                    </a:moveTo>
                    <a:lnTo>
                      <a:pt x="330" y="38"/>
                    </a:lnTo>
                    <a:lnTo>
                      <a:pt x="300" y="39"/>
                    </a:lnTo>
                    <a:lnTo>
                      <a:pt x="270" y="43"/>
                    </a:lnTo>
                    <a:lnTo>
                      <a:pt x="244" y="50"/>
                    </a:lnTo>
                    <a:lnTo>
                      <a:pt x="217" y="61"/>
                    </a:lnTo>
                    <a:lnTo>
                      <a:pt x="191" y="73"/>
                    </a:lnTo>
                    <a:lnTo>
                      <a:pt x="167" y="88"/>
                    </a:lnTo>
                    <a:lnTo>
                      <a:pt x="144" y="104"/>
                    </a:lnTo>
                    <a:lnTo>
                      <a:pt x="124" y="123"/>
                    </a:lnTo>
                    <a:lnTo>
                      <a:pt x="105" y="144"/>
                    </a:lnTo>
                    <a:lnTo>
                      <a:pt x="88" y="166"/>
                    </a:lnTo>
                    <a:lnTo>
                      <a:pt x="73" y="190"/>
                    </a:lnTo>
                    <a:lnTo>
                      <a:pt x="61" y="215"/>
                    </a:lnTo>
                    <a:lnTo>
                      <a:pt x="51" y="242"/>
                    </a:lnTo>
                    <a:lnTo>
                      <a:pt x="45" y="270"/>
                    </a:lnTo>
                    <a:lnTo>
                      <a:pt x="39" y="298"/>
                    </a:lnTo>
                    <a:lnTo>
                      <a:pt x="38" y="328"/>
                    </a:lnTo>
                    <a:lnTo>
                      <a:pt x="38" y="328"/>
                    </a:lnTo>
                    <a:lnTo>
                      <a:pt x="39" y="359"/>
                    </a:lnTo>
                    <a:lnTo>
                      <a:pt x="45" y="387"/>
                    </a:lnTo>
                    <a:lnTo>
                      <a:pt x="51" y="415"/>
                    </a:lnTo>
                    <a:lnTo>
                      <a:pt x="61" y="442"/>
                    </a:lnTo>
                    <a:lnTo>
                      <a:pt x="73" y="468"/>
                    </a:lnTo>
                    <a:lnTo>
                      <a:pt x="88" y="492"/>
                    </a:lnTo>
                    <a:lnTo>
                      <a:pt x="105" y="513"/>
                    </a:lnTo>
                    <a:lnTo>
                      <a:pt x="124" y="535"/>
                    </a:lnTo>
                    <a:lnTo>
                      <a:pt x="144" y="554"/>
                    </a:lnTo>
                    <a:lnTo>
                      <a:pt x="167" y="570"/>
                    </a:lnTo>
                    <a:lnTo>
                      <a:pt x="191" y="585"/>
                    </a:lnTo>
                    <a:lnTo>
                      <a:pt x="217" y="597"/>
                    </a:lnTo>
                    <a:lnTo>
                      <a:pt x="244" y="606"/>
                    </a:lnTo>
                    <a:lnTo>
                      <a:pt x="270" y="614"/>
                    </a:lnTo>
                    <a:lnTo>
                      <a:pt x="300" y="618"/>
                    </a:lnTo>
                    <a:lnTo>
                      <a:pt x="330" y="620"/>
                    </a:lnTo>
                    <a:lnTo>
                      <a:pt x="330" y="620"/>
                    </a:lnTo>
                    <a:lnTo>
                      <a:pt x="359" y="618"/>
                    </a:lnTo>
                    <a:lnTo>
                      <a:pt x="389" y="614"/>
                    </a:lnTo>
                    <a:lnTo>
                      <a:pt x="415" y="606"/>
                    </a:lnTo>
                    <a:lnTo>
                      <a:pt x="442" y="597"/>
                    </a:lnTo>
                    <a:lnTo>
                      <a:pt x="468" y="585"/>
                    </a:lnTo>
                    <a:lnTo>
                      <a:pt x="492" y="570"/>
                    </a:lnTo>
                    <a:lnTo>
                      <a:pt x="515" y="554"/>
                    </a:lnTo>
                    <a:lnTo>
                      <a:pt x="535" y="535"/>
                    </a:lnTo>
                    <a:lnTo>
                      <a:pt x="554" y="513"/>
                    </a:lnTo>
                    <a:lnTo>
                      <a:pt x="571" y="492"/>
                    </a:lnTo>
                    <a:lnTo>
                      <a:pt x="585" y="468"/>
                    </a:lnTo>
                    <a:lnTo>
                      <a:pt x="598" y="442"/>
                    </a:lnTo>
                    <a:lnTo>
                      <a:pt x="608" y="415"/>
                    </a:lnTo>
                    <a:lnTo>
                      <a:pt x="614" y="387"/>
                    </a:lnTo>
                    <a:lnTo>
                      <a:pt x="620" y="359"/>
                    </a:lnTo>
                    <a:lnTo>
                      <a:pt x="621" y="328"/>
                    </a:lnTo>
                    <a:lnTo>
                      <a:pt x="621" y="328"/>
                    </a:lnTo>
                    <a:lnTo>
                      <a:pt x="620" y="298"/>
                    </a:lnTo>
                    <a:lnTo>
                      <a:pt x="614" y="270"/>
                    </a:lnTo>
                    <a:lnTo>
                      <a:pt x="608" y="242"/>
                    </a:lnTo>
                    <a:lnTo>
                      <a:pt x="598" y="215"/>
                    </a:lnTo>
                    <a:lnTo>
                      <a:pt x="585" y="190"/>
                    </a:lnTo>
                    <a:lnTo>
                      <a:pt x="571" y="166"/>
                    </a:lnTo>
                    <a:lnTo>
                      <a:pt x="554" y="144"/>
                    </a:lnTo>
                    <a:lnTo>
                      <a:pt x="535" y="123"/>
                    </a:lnTo>
                    <a:lnTo>
                      <a:pt x="515" y="104"/>
                    </a:lnTo>
                    <a:lnTo>
                      <a:pt x="492" y="88"/>
                    </a:lnTo>
                    <a:lnTo>
                      <a:pt x="468" y="73"/>
                    </a:lnTo>
                    <a:lnTo>
                      <a:pt x="442" y="61"/>
                    </a:lnTo>
                    <a:lnTo>
                      <a:pt x="415" y="50"/>
                    </a:lnTo>
                    <a:lnTo>
                      <a:pt x="389" y="43"/>
                    </a:lnTo>
                    <a:lnTo>
                      <a:pt x="359" y="39"/>
                    </a:lnTo>
                    <a:lnTo>
                      <a:pt x="330" y="38"/>
                    </a:lnTo>
                    <a:lnTo>
                      <a:pt x="330" y="38"/>
                    </a:lnTo>
                    <a:close/>
                  </a:path>
                </a:pathLst>
              </a:custGeom>
              <a:solidFill>
                <a:schemeClr val="accent1"/>
              </a:solidFill>
              <a:ln w="9525">
                <a:solidFill>
                  <a:srgbClr val="0071BC"/>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p:txBody>
          </p:sp>
          <p:sp>
            <p:nvSpPr>
              <p:cNvPr id="42" name="Freeform 269">
                <a:extLst>
                  <a:ext uri="{FF2B5EF4-FFF2-40B4-BE49-F238E27FC236}">
                    <a16:creationId xmlns:a16="http://schemas.microsoft.com/office/drawing/2014/main" id="{1EDF1858-03BB-4813-B021-4F0EC597BF31}"/>
                  </a:ext>
                </a:extLst>
              </p:cNvPr>
              <p:cNvSpPr>
                <a:spLocks/>
              </p:cNvSpPr>
              <p:nvPr/>
            </p:nvSpPr>
            <p:spPr bwMode="auto">
              <a:xfrm>
                <a:off x="3411538" y="4537075"/>
                <a:ext cx="85725" cy="39688"/>
              </a:xfrm>
              <a:custGeom>
                <a:avLst/>
                <a:gdLst>
                  <a:gd name="T0" fmla="*/ 54 w 107"/>
                  <a:gd name="T1" fmla="*/ 50 h 50"/>
                  <a:gd name="T2" fmla="*/ 54 w 107"/>
                  <a:gd name="T3" fmla="*/ 50 h 50"/>
                  <a:gd name="T4" fmla="*/ 64 w 107"/>
                  <a:gd name="T5" fmla="*/ 48 h 50"/>
                  <a:gd name="T6" fmla="*/ 74 w 107"/>
                  <a:gd name="T7" fmla="*/ 46 h 50"/>
                  <a:gd name="T8" fmla="*/ 82 w 107"/>
                  <a:gd name="T9" fmla="*/ 40 h 50"/>
                  <a:gd name="T10" fmla="*/ 90 w 107"/>
                  <a:gd name="T11" fmla="*/ 35 h 50"/>
                  <a:gd name="T12" fmla="*/ 97 w 107"/>
                  <a:gd name="T13" fmla="*/ 28 h 50"/>
                  <a:gd name="T14" fmla="*/ 102 w 107"/>
                  <a:gd name="T15" fmla="*/ 20 h 50"/>
                  <a:gd name="T16" fmla="*/ 106 w 107"/>
                  <a:gd name="T17" fmla="*/ 11 h 50"/>
                  <a:gd name="T18" fmla="*/ 107 w 107"/>
                  <a:gd name="T19" fmla="*/ 0 h 50"/>
                  <a:gd name="T20" fmla="*/ 0 w 107"/>
                  <a:gd name="T21" fmla="*/ 0 h 50"/>
                  <a:gd name="T22" fmla="*/ 0 w 107"/>
                  <a:gd name="T23" fmla="*/ 0 h 50"/>
                  <a:gd name="T24" fmla="*/ 1 w 107"/>
                  <a:gd name="T25" fmla="*/ 11 h 50"/>
                  <a:gd name="T26" fmla="*/ 5 w 107"/>
                  <a:gd name="T27" fmla="*/ 20 h 50"/>
                  <a:gd name="T28" fmla="*/ 11 w 107"/>
                  <a:gd name="T29" fmla="*/ 28 h 50"/>
                  <a:gd name="T30" fmla="*/ 17 w 107"/>
                  <a:gd name="T31" fmla="*/ 35 h 50"/>
                  <a:gd name="T32" fmla="*/ 25 w 107"/>
                  <a:gd name="T33" fmla="*/ 40 h 50"/>
                  <a:gd name="T34" fmla="*/ 33 w 107"/>
                  <a:gd name="T35" fmla="*/ 46 h 50"/>
                  <a:gd name="T36" fmla="*/ 43 w 107"/>
                  <a:gd name="T37" fmla="*/ 48 h 50"/>
                  <a:gd name="T38" fmla="*/ 54 w 107"/>
                  <a:gd name="T39" fmla="*/ 50 h 50"/>
                  <a:gd name="T40" fmla="*/ 54 w 107"/>
                  <a:gd name="T41"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7" h="50">
                    <a:moveTo>
                      <a:pt x="54" y="50"/>
                    </a:moveTo>
                    <a:lnTo>
                      <a:pt x="54" y="50"/>
                    </a:lnTo>
                    <a:lnTo>
                      <a:pt x="64" y="48"/>
                    </a:lnTo>
                    <a:lnTo>
                      <a:pt x="74" y="46"/>
                    </a:lnTo>
                    <a:lnTo>
                      <a:pt x="82" y="40"/>
                    </a:lnTo>
                    <a:lnTo>
                      <a:pt x="90" y="35"/>
                    </a:lnTo>
                    <a:lnTo>
                      <a:pt x="97" y="28"/>
                    </a:lnTo>
                    <a:lnTo>
                      <a:pt x="102" y="20"/>
                    </a:lnTo>
                    <a:lnTo>
                      <a:pt x="106" y="11"/>
                    </a:lnTo>
                    <a:lnTo>
                      <a:pt x="107" y="0"/>
                    </a:lnTo>
                    <a:lnTo>
                      <a:pt x="0" y="0"/>
                    </a:lnTo>
                    <a:lnTo>
                      <a:pt x="0" y="0"/>
                    </a:lnTo>
                    <a:lnTo>
                      <a:pt x="1" y="11"/>
                    </a:lnTo>
                    <a:lnTo>
                      <a:pt x="5" y="20"/>
                    </a:lnTo>
                    <a:lnTo>
                      <a:pt x="11" y="28"/>
                    </a:lnTo>
                    <a:lnTo>
                      <a:pt x="17" y="35"/>
                    </a:lnTo>
                    <a:lnTo>
                      <a:pt x="25" y="40"/>
                    </a:lnTo>
                    <a:lnTo>
                      <a:pt x="33" y="46"/>
                    </a:lnTo>
                    <a:lnTo>
                      <a:pt x="43" y="48"/>
                    </a:lnTo>
                    <a:lnTo>
                      <a:pt x="54" y="50"/>
                    </a:lnTo>
                    <a:lnTo>
                      <a:pt x="54" y="50"/>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p:txBody>
          </p:sp>
          <p:sp>
            <p:nvSpPr>
              <p:cNvPr id="43" name="Freeform 270">
                <a:extLst>
                  <a:ext uri="{FF2B5EF4-FFF2-40B4-BE49-F238E27FC236}">
                    <a16:creationId xmlns:a16="http://schemas.microsoft.com/office/drawing/2014/main" id="{BB3BBF31-99E6-49EE-BF86-54159A6D5F78}"/>
                  </a:ext>
                </a:extLst>
              </p:cNvPr>
              <p:cNvSpPr>
                <a:spLocks/>
              </p:cNvSpPr>
              <p:nvPr/>
            </p:nvSpPr>
            <p:spPr bwMode="auto">
              <a:xfrm>
                <a:off x="3359151" y="4314825"/>
                <a:ext cx="190500" cy="209550"/>
              </a:xfrm>
              <a:custGeom>
                <a:avLst/>
                <a:gdLst>
                  <a:gd name="T0" fmla="*/ 106 w 239"/>
                  <a:gd name="T1" fmla="*/ 0 h 265"/>
                  <a:gd name="T2" fmla="*/ 86 w 239"/>
                  <a:gd name="T3" fmla="*/ 4 h 265"/>
                  <a:gd name="T4" fmla="*/ 52 w 239"/>
                  <a:gd name="T5" fmla="*/ 20 h 265"/>
                  <a:gd name="T6" fmla="*/ 24 w 239"/>
                  <a:gd name="T7" fmla="*/ 47 h 265"/>
                  <a:gd name="T8" fmla="*/ 7 w 239"/>
                  <a:gd name="T9" fmla="*/ 81 h 265"/>
                  <a:gd name="T10" fmla="*/ 1 w 239"/>
                  <a:gd name="T11" fmla="*/ 100 h 265"/>
                  <a:gd name="T12" fmla="*/ 0 w 239"/>
                  <a:gd name="T13" fmla="*/ 110 h 265"/>
                  <a:gd name="T14" fmla="*/ 1 w 239"/>
                  <a:gd name="T15" fmla="*/ 139 h 265"/>
                  <a:gd name="T16" fmla="*/ 13 w 239"/>
                  <a:gd name="T17" fmla="*/ 175 h 265"/>
                  <a:gd name="T18" fmla="*/ 36 w 239"/>
                  <a:gd name="T19" fmla="*/ 203 h 265"/>
                  <a:gd name="T20" fmla="*/ 66 w 239"/>
                  <a:gd name="T21" fmla="*/ 225 h 265"/>
                  <a:gd name="T22" fmla="*/ 114 w 239"/>
                  <a:gd name="T23" fmla="*/ 265 h 265"/>
                  <a:gd name="T24" fmla="*/ 114 w 239"/>
                  <a:gd name="T25" fmla="*/ 151 h 265"/>
                  <a:gd name="T26" fmla="*/ 90 w 239"/>
                  <a:gd name="T27" fmla="*/ 145 h 265"/>
                  <a:gd name="T28" fmla="*/ 71 w 239"/>
                  <a:gd name="T29" fmla="*/ 131 h 265"/>
                  <a:gd name="T30" fmla="*/ 59 w 239"/>
                  <a:gd name="T31" fmla="*/ 110 h 265"/>
                  <a:gd name="T32" fmla="*/ 55 w 239"/>
                  <a:gd name="T33" fmla="*/ 86 h 265"/>
                  <a:gd name="T34" fmla="*/ 55 w 239"/>
                  <a:gd name="T35" fmla="*/ 75 h 265"/>
                  <a:gd name="T36" fmla="*/ 74 w 239"/>
                  <a:gd name="T37" fmla="*/ 78 h 265"/>
                  <a:gd name="T38" fmla="*/ 90 w 239"/>
                  <a:gd name="T39" fmla="*/ 86 h 265"/>
                  <a:gd name="T40" fmla="*/ 105 w 239"/>
                  <a:gd name="T41" fmla="*/ 98 h 265"/>
                  <a:gd name="T42" fmla="*/ 114 w 239"/>
                  <a:gd name="T43" fmla="*/ 114 h 265"/>
                  <a:gd name="T44" fmla="*/ 114 w 239"/>
                  <a:gd name="T45" fmla="*/ 54 h 265"/>
                  <a:gd name="T46" fmla="*/ 115 w 239"/>
                  <a:gd name="T47" fmla="*/ 50 h 265"/>
                  <a:gd name="T48" fmla="*/ 120 w 239"/>
                  <a:gd name="T49" fmla="*/ 49 h 265"/>
                  <a:gd name="T50" fmla="*/ 121 w 239"/>
                  <a:gd name="T51" fmla="*/ 49 h 265"/>
                  <a:gd name="T52" fmla="*/ 125 w 239"/>
                  <a:gd name="T53" fmla="*/ 51 h 265"/>
                  <a:gd name="T54" fmla="*/ 125 w 239"/>
                  <a:gd name="T55" fmla="*/ 157 h 265"/>
                  <a:gd name="T56" fmla="*/ 129 w 239"/>
                  <a:gd name="T57" fmla="*/ 149 h 265"/>
                  <a:gd name="T58" fmla="*/ 141 w 239"/>
                  <a:gd name="T59" fmla="*/ 136 h 265"/>
                  <a:gd name="T60" fmla="*/ 157 w 239"/>
                  <a:gd name="T61" fmla="*/ 125 h 265"/>
                  <a:gd name="T62" fmla="*/ 175 w 239"/>
                  <a:gd name="T63" fmla="*/ 120 h 265"/>
                  <a:gd name="T64" fmla="*/ 184 w 239"/>
                  <a:gd name="T65" fmla="*/ 129 h 265"/>
                  <a:gd name="T66" fmla="*/ 183 w 239"/>
                  <a:gd name="T67" fmla="*/ 143 h 265"/>
                  <a:gd name="T68" fmla="*/ 175 w 239"/>
                  <a:gd name="T69" fmla="*/ 164 h 265"/>
                  <a:gd name="T70" fmla="*/ 158 w 239"/>
                  <a:gd name="T71" fmla="*/ 182 h 265"/>
                  <a:gd name="T72" fmla="*/ 137 w 239"/>
                  <a:gd name="T73" fmla="*/ 192 h 265"/>
                  <a:gd name="T74" fmla="*/ 125 w 239"/>
                  <a:gd name="T75" fmla="*/ 265 h 265"/>
                  <a:gd name="T76" fmla="*/ 173 w 239"/>
                  <a:gd name="T77" fmla="*/ 225 h 265"/>
                  <a:gd name="T78" fmla="*/ 188 w 239"/>
                  <a:gd name="T79" fmla="*/ 217 h 265"/>
                  <a:gd name="T80" fmla="*/ 211 w 239"/>
                  <a:gd name="T81" fmla="*/ 195 h 265"/>
                  <a:gd name="T82" fmla="*/ 228 w 239"/>
                  <a:gd name="T83" fmla="*/ 168 h 265"/>
                  <a:gd name="T84" fmla="*/ 238 w 239"/>
                  <a:gd name="T85" fmla="*/ 136 h 265"/>
                  <a:gd name="T86" fmla="*/ 239 w 239"/>
                  <a:gd name="T87" fmla="*/ 118 h 265"/>
                  <a:gd name="T88" fmla="*/ 236 w 239"/>
                  <a:gd name="T89" fmla="*/ 93 h 265"/>
                  <a:gd name="T90" fmla="*/ 228 w 239"/>
                  <a:gd name="T91" fmla="*/ 70 h 265"/>
                  <a:gd name="T92" fmla="*/ 215 w 239"/>
                  <a:gd name="T93" fmla="*/ 49 h 265"/>
                  <a:gd name="T94" fmla="*/ 199 w 239"/>
                  <a:gd name="T95" fmla="*/ 30 h 265"/>
                  <a:gd name="T96" fmla="*/ 180 w 239"/>
                  <a:gd name="T97" fmla="*/ 16 h 265"/>
                  <a:gd name="T98" fmla="*/ 157 w 239"/>
                  <a:gd name="T99" fmla="*/ 6 h 265"/>
                  <a:gd name="T100" fmla="*/ 132 w 239"/>
                  <a:gd name="T101" fmla="*/ 0 h 265"/>
                  <a:gd name="T102" fmla="*/ 106 w 239"/>
                  <a:gd name="T103"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9" h="265">
                    <a:moveTo>
                      <a:pt x="106" y="0"/>
                    </a:moveTo>
                    <a:lnTo>
                      <a:pt x="106" y="0"/>
                    </a:lnTo>
                    <a:lnTo>
                      <a:pt x="95" y="2"/>
                    </a:lnTo>
                    <a:lnTo>
                      <a:pt x="86" y="4"/>
                    </a:lnTo>
                    <a:lnTo>
                      <a:pt x="68" y="11"/>
                    </a:lnTo>
                    <a:lnTo>
                      <a:pt x="52" y="20"/>
                    </a:lnTo>
                    <a:lnTo>
                      <a:pt x="38" y="32"/>
                    </a:lnTo>
                    <a:lnTo>
                      <a:pt x="24" y="47"/>
                    </a:lnTo>
                    <a:lnTo>
                      <a:pt x="13" y="63"/>
                    </a:lnTo>
                    <a:lnTo>
                      <a:pt x="7" y="81"/>
                    </a:lnTo>
                    <a:lnTo>
                      <a:pt x="4" y="90"/>
                    </a:lnTo>
                    <a:lnTo>
                      <a:pt x="1" y="100"/>
                    </a:lnTo>
                    <a:lnTo>
                      <a:pt x="1" y="100"/>
                    </a:lnTo>
                    <a:lnTo>
                      <a:pt x="0" y="110"/>
                    </a:lnTo>
                    <a:lnTo>
                      <a:pt x="0" y="120"/>
                    </a:lnTo>
                    <a:lnTo>
                      <a:pt x="1" y="139"/>
                    </a:lnTo>
                    <a:lnTo>
                      <a:pt x="7" y="157"/>
                    </a:lnTo>
                    <a:lnTo>
                      <a:pt x="13" y="175"/>
                    </a:lnTo>
                    <a:lnTo>
                      <a:pt x="24" y="190"/>
                    </a:lnTo>
                    <a:lnTo>
                      <a:pt x="36" y="203"/>
                    </a:lnTo>
                    <a:lnTo>
                      <a:pt x="50" y="215"/>
                    </a:lnTo>
                    <a:lnTo>
                      <a:pt x="66" y="225"/>
                    </a:lnTo>
                    <a:lnTo>
                      <a:pt x="66" y="265"/>
                    </a:lnTo>
                    <a:lnTo>
                      <a:pt x="114" y="265"/>
                    </a:lnTo>
                    <a:lnTo>
                      <a:pt x="114" y="151"/>
                    </a:lnTo>
                    <a:lnTo>
                      <a:pt x="114" y="151"/>
                    </a:lnTo>
                    <a:lnTo>
                      <a:pt x="102" y="149"/>
                    </a:lnTo>
                    <a:lnTo>
                      <a:pt x="90" y="145"/>
                    </a:lnTo>
                    <a:lnTo>
                      <a:pt x="81" y="139"/>
                    </a:lnTo>
                    <a:lnTo>
                      <a:pt x="71" y="131"/>
                    </a:lnTo>
                    <a:lnTo>
                      <a:pt x="64" y="121"/>
                    </a:lnTo>
                    <a:lnTo>
                      <a:pt x="59" y="110"/>
                    </a:lnTo>
                    <a:lnTo>
                      <a:pt x="55" y="98"/>
                    </a:lnTo>
                    <a:lnTo>
                      <a:pt x="55" y="86"/>
                    </a:lnTo>
                    <a:lnTo>
                      <a:pt x="55" y="75"/>
                    </a:lnTo>
                    <a:lnTo>
                      <a:pt x="55" y="75"/>
                    </a:lnTo>
                    <a:lnTo>
                      <a:pt x="64" y="77"/>
                    </a:lnTo>
                    <a:lnTo>
                      <a:pt x="74" y="78"/>
                    </a:lnTo>
                    <a:lnTo>
                      <a:pt x="82" y="82"/>
                    </a:lnTo>
                    <a:lnTo>
                      <a:pt x="90" y="86"/>
                    </a:lnTo>
                    <a:lnTo>
                      <a:pt x="98" y="92"/>
                    </a:lnTo>
                    <a:lnTo>
                      <a:pt x="105" y="98"/>
                    </a:lnTo>
                    <a:lnTo>
                      <a:pt x="110" y="106"/>
                    </a:lnTo>
                    <a:lnTo>
                      <a:pt x="114" y="114"/>
                    </a:lnTo>
                    <a:lnTo>
                      <a:pt x="114" y="54"/>
                    </a:lnTo>
                    <a:lnTo>
                      <a:pt x="114" y="54"/>
                    </a:lnTo>
                    <a:lnTo>
                      <a:pt x="114" y="51"/>
                    </a:lnTo>
                    <a:lnTo>
                      <a:pt x="115" y="50"/>
                    </a:lnTo>
                    <a:lnTo>
                      <a:pt x="117" y="49"/>
                    </a:lnTo>
                    <a:lnTo>
                      <a:pt x="120" y="49"/>
                    </a:lnTo>
                    <a:lnTo>
                      <a:pt x="120" y="49"/>
                    </a:lnTo>
                    <a:lnTo>
                      <a:pt x="121" y="49"/>
                    </a:lnTo>
                    <a:lnTo>
                      <a:pt x="124" y="50"/>
                    </a:lnTo>
                    <a:lnTo>
                      <a:pt x="125" y="51"/>
                    </a:lnTo>
                    <a:lnTo>
                      <a:pt x="125" y="54"/>
                    </a:lnTo>
                    <a:lnTo>
                      <a:pt x="125" y="157"/>
                    </a:lnTo>
                    <a:lnTo>
                      <a:pt x="125" y="157"/>
                    </a:lnTo>
                    <a:lnTo>
                      <a:pt x="129" y="149"/>
                    </a:lnTo>
                    <a:lnTo>
                      <a:pt x="134" y="143"/>
                    </a:lnTo>
                    <a:lnTo>
                      <a:pt x="141" y="136"/>
                    </a:lnTo>
                    <a:lnTo>
                      <a:pt x="148" y="129"/>
                    </a:lnTo>
                    <a:lnTo>
                      <a:pt x="157" y="125"/>
                    </a:lnTo>
                    <a:lnTo>
                      <a:pt x="165" y="121"/>
                    </a:lnTo>
                    <a:lnTo>
                      <a:pt x="175" y="120"/>
                    </a:lnTo>
                    <a:lnTo>
                      <a:pt x="184" y="118"/>
                    </a:lnTo>
                    <a:lnTo>
                      <a:pt x="184" y="129"/>
                    </a:lnTo>
                    <a:lnTo>
                      <a:pt x="184" y="129"/>
                    </a:lnTo>
                    <a:lnTo>
                      <a:pt x="183" y="143"/>
                    </a:lnTo>
                    <a:lnTo>
                      <a:pt x="180" y="153"/>
                    </a:lnTo>
                    <a:lnTo>
                      <a:pt x="175" y="164"/>
                    </a:lnTo>
                    <a:lnTo>
                      <a:pt x="167" y="174"/>
                    </a:lnTo>
                    <a:lnTo>
                      <a:pt x="158" y="182"/>
                    </a:lnTo>
                    <a:lnTo>
                      <a:pt x="148" y="188"/>
                    </a:lnTo>
                    <a:lnTo>
                      <a:pt x="137" y="192"/>
                    </a:lnTo>
                    <a:lnTo>
                      <a:pt x="125" y="195"/>
                    </a:lnTo>
                    <a:lnTo>
                      <a:pt x="125" y="265"/>
                    </a:lnTo>
                    <a:lnTo>
                      <a:pt x="173" y="265"/>
                    </a:lnTo>
                    <a:lnTo>
                      <a:pt x="173" y="225"/>
                    </a:lnTo>
                    <a:lnTo>
                      <a:pt x="173" y="225"/>
                    </a:lnTo>
                    <a:lnTo>
                      <a:pt x="188" y="217"/>
                    </a:lnTo>
                    <a:lnTo>
                      <a:pt x="200" y="207"/>
                    </a:lnTo>
                    <a:lnTo>
                      <a:pt x="211" y="195"/>
                    </a:lnTo>
                    <a:lnTo>
                      <a:pt x="220" y="182"/>
                    </a:lnTo>
                    <a:lnTo>
                      <a:pt x="228" y="168"/>
                    </a:lnTo>
                    <a:lnTo>
                      <a:pt x="234" y="152"/>
                    </a:lnTo>
                    <a:lnTo>
                      <a:pt x="238" y="136"/>
                    </a:lnTo>
                    <a:lnTo>
                      <a:pt x="239" y="118"/>
                    </a:lnTo>
                    <a:lnTo>
                      <a:pt x="239" y="118"/>
                    </a:lnTo>
                    <a:lnTo>
                      <a:pt x="238" y="106"/>
                    </a:lnTo>
                    <a:lnTo>
                      <a:pt x="236" y="93"/>
                    </a:lnTo>
                    <a:lnTo>
                      <a:pt x="232" y="81"/>
                    </a:lnTo>
                    <a:lnTo>
                      <a:pt x="228" y="70"/>
                    </a:lnTo>
                    <a:lnTo>
                      <a:pt x="222" y="59"/>
                    </a:lnTo>
                    <a:lnTo>
                      <a:pt x="215" y="49"/>
                    </a:lnTo>
                    <a:lnTo>
                      <a:pt x="208" y="39"/>
                    </a:lnTo>
                    <a:lnTo>
                      <a:pt x="199" y="30"/>
                    </a:lnTo>
                    <a:lnTo>
                      <a:pt x="189" y="23"/>
                    </a:lnTo>
                    <a:lnTo>
                      <a:pt x="180" y="16"/>
                    </a:lnTo>
                    <a:lnTo>
                      <a:pt x="168" y="10"/>
                    </a:lnTo>
                    <a:lnTo>
                      <a:pt x="157" y="6"/>
                    </a:lnTo>
                    <a:lnTo>
                      <a:pt x="145" y="3"/>
                    </a:lnTo>
                    <a:lnTo>
                      <a:pt x="132" y="0"/>
                    </a:lnTo>
                    <a:lnTo>
                      <a:pt x="120" y="0"/>
                    </a:lnTo>
                    <a:lnTo>
                      <a:pt x="106" y="0"/>
                    </a:lnTo>
                    <a:lnTo>
                      <a:pt x="106" y="0"/>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p:txBody>
          </p:sp>
        </p:grpSp>
      </p:grpSp>
      <p:sp>
        <p:nvSpPr>
          <p:cNvPr id="13" name="Rectangle 12">
            <a:extLst>
              <a:ext uri="{FF2B5EF4-FFF2-40B4-BE49-F238E27FC236}">
                <a16:creationId xmlns:a16="http://schemas.microsoft.com/office/drawing/2014/main" id="{A858002B-EBB0-4DA0-A89A-2D776A0DA493}"/>
              </a:ext>
            </a:extLst>
          </p:cNvPr>
          <p:cNvSpPr/>
          <p:nvPr/>
        </p:nvSpPr>
        <p:spPr>
          <a:xfrm>
            <a:off x="10193634" y="3168329"/>
            <a:ext cx="1398781" cy="215444"/>
          </a:xfrm>
          <a:prstGeom prst="rect">
            <a:avLst/>
          </a:prstGeom>
        </p:spPr>
        <p:txBody>
          <a:bodyPr wrap="none" lIns="0" tIns="0" rIns="0" bIns="0">
            <a:spAutoFit/>
          </a:bodyPr>
          <a:lstStyle/>
          <a:p>
            <a:pPr marL="0" marR="0" lvl="0" indent="0" algn="r" defTabSz="914400" rtl="0" eaLnBrk="1" fontAlgn="ctr" latinLnBrk="0" hangingPunct="1">
              <a:lnSpc>
                <a:spcPct val="100000"/>
              </a:lnSpc>
              <a:spcBef>
                <a:spcPts val="0"/>
              </a:spcBef>
              <a:spcAft>
                <a:spcPts val="0"/>
              </a:spcAft>
              <a:buClrTx/>
              <a:buSzTx/>
              <a:buFontTx/>
              <a:buNone/>
              <a:tabLst/>
              <a:defRPr/>
            </a:pPr>
            <a:r>
              <a:rPr kumimoji="0" lang="en-US" sz="1400" b="1" i="0" u="none" strike="noStrike" kern="1200" cap="none" spc="150" normalizeH="0" baseline="0" noProof="0" dirty="0">
                <a:ln>
                  <a:noFill/>
                </a:ln>
                <a:solidFill>
                  <a:srgbClr val="60B174"/>
                </a:solidFill>
                <a:effectLst/>
                <a:uLnTx/>
                <a:uFillTx/>
                <a:latin typeface="Calibri"/>
                <a:ea typeface="Open Sans" panose="020B0606030504020204" pitchFamily="34" charset="0"/>
                <a:cs typeface="Open Sans" panose="020B0606030504020204" pitchFamily="34" charset="0"/>
              </a:rPr>
              <a:t>ORGANIZATION</a:t>
            </a:r>
          </a:p>
        </p:txBody>
      </p:sp>
      <p:sp>
        <p:nvSpPr>
          <p:cNvPr id="16" name="Rectangle 15">
            <a:extLst>
              <a:ext uri="{FF2B5EF4-FFF2-40B4-BE49-F238E27FC236}">
                <a16:creationId xmlns:a16="http://schemas.microsoft.com/office/drawing/2014/main" id="{02F0DE17-B0D7-42F0-9753-30A87E87330E}"/>
              </a:ext>
            </a:extLst>
          </p:cNvPr>
          <p:cNvSpPr/>
          <p:nvPr/>
        </p:nvSpPr>
        <p:spPr>
          <a:xfrm>
            <a:off x="8349025" y="3524181"/>
            <a:ext cx="3243390" cy="861774"/>
          </a:xfrm>
          <a:prstGeom prst="rect">
            <a:avLst/>
          </a:prstGeom>
        </p:spPr>
        <p:txBody>
          <a:bodyPr wrap="square" lIns="0" tIns="0" rIns="0" bIns="0">
            <a:spAutoFit/>
          </a:bodyPr>
          <a:lstStyle/>
          <a:p>
            <a:pPr marL="0" marR="0" lvl="0" indent="0" algn="r" defTabSz="914400" rtl="0" eaLnBrk="1" fontAlgn="ctr"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000000"/>
                </a:solidFill>
                <a:effectLst/>
                <a:uLnTx/>
                <a:uFillTx/>
                <a:latin typeface="Calibri"/>
                <a:ea typeface="Open Sans" panose="020B0606030504020204" pitchFamily="34" charset="0"/>
                <a:cs typeface="Open Sans" panose="020B0606030504020204" pitchFamily="34" charset="0"/>
              </a:rPr>
              <a:t> The relationship I have with the mission, purpose, culture, and leadership behaviors of the organization, and its policies, programs, and rewards</a:t>
            </a:r>
          </a:p>
        </p:txBody>
      </p:sp>
      <p:grpSp>
        <p:nvGrpSpPr>
          <p:cNvPr id="32" name="Group 31" descr="Icon of an tablet and smart phone">
            <a:extLst>
              <a:ext uri="{FF2B5EF4-FFF2-40B4-BE49-F238E27FC236}">
                <a16:creationId xmlns:a16="http://schemas.microsoft.com/office/drawing/2014/main" id="{634059E9-2A33-4DD1-BA01-5BC8FD6F338B}"/>
              </a:ext>
            </a:extLst>
          </p:cNvPr>
          <p:cNvGrpSpPr/>
          <p:nvPr/>
        </p:nvGrpSpPr>
        <p:grpSpPr>
          <a:xfrm>
            <a:off x="6921500" y="4680674"/>
            <a:ext cx="709072" cy="706917"/>
            <a:chOff x="6921500" y="4787900"/>
            <a:chExt cx="709072" cy="706917"/>
          </a:xfrm>
        </p:grpSpPr>
        <p:sp>
          <p:nvSpPr>
            <p:cNvPr id="33" name="Oval 32">
              <a:extLst>
                <a:ext uri="{FF2B5EF4-FFF2-40B4-BE49-F238E27FC236}">
                  <a16:creationId xmlns:a16="http://schemas.microsoft.com/office/drawing/2014/main" id="{56A359C1-D899-487C-9480-E09200437C7B}"/>
                </a:ext>
              </a:extLst>
            </p:cNvPr>
            <p:cNvSpPr/>
            <p:nvPr/>
          </p:nvSpPr>
          <p:spPr>
            <a:xfrm>
              <a:off x="6936055" y="4805084"/>
              <a:ext cx="657244" cy="657244"/>
            </a:xfrm>
            <a:prstGeom prst="ellipse">
              <a:avLst/>
            </a:prstGeom>
            <a:solidFill>
              <a:schemeClr val="bg1"/>
            </a:solidFill>
            <a:ln w="28575" cmpd="sng">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grpSp>
          <p:nvGrpSpPr>
            <p:cNvPr id="34" name="Group 33">
              <a:extLst>
                <a:ext uri="{FF2B5EF4-FFF2-40B4-BE49-F238E27FC236}">
                  <a16:creationId xmlns:a16="http://schemas.microsoft.com/office/drawing/2014/main" id="{C96B66A9-DB6F-4055-997E-4C1318D766D7}"/>
                </a:ext>
              </a:extLst>
            </p:cNvPr>
            <p:cNvGrpSpPr>
              <a:grpSpLocks noChangeAspect="1"/>
            </p:cNvGrpSpPr>
            <p:nvPr/>
          </p:nvGrpSpPr>
          <p:grpSpPr>
            <a:xfrm>
              <a:off x="6921500" y="4787900"/>
              <a:ext cx="709072" cy="706917"/>
              <a:chOff x="6716713" y="1662113"/>
              <a:chExt cx="522288" cy="520700"/>
            </a:xfrm>
          </p:grpSpPr>
          <p:sp>
            <p:nvSpPr>
              <p:cNvPr id="35" name="Freeform 88">
                <a:extLst>
                  <a:ext uri="{FF2B5EF4-FFF2-40B4-BE49-F238E27FC236}">
                    <a16:creationId xmlns:a16="http://schemas.microsoft.com/office/drawing/2014/main" id="{B777AA2A-E711-4BB9-87EB-AFED9B311AC9}"/>
                  </a:ext>
                </a:extLst>
              </p:cNvPr>
              <p:cNvSpPr>
                <a:spLocks noEditPoints="1"/>
              </p:cNvSpPr>
              <p:nvPr/>
            </p:nvSpPr>
            <p:spPr bwMode="auto">
              <a:xfrm>
                <a:off x="6716713" y="1662113"/>
                <a:ext cx="522288" cy="520700"/>
              </a:xfrm>
              <a:custGeom>
                <a:avLst/>
                <a:gdLst>
                  <a:gd name="T0" fmla="*/ 312 w 658"/>
                  <a:gd name="T1" fmla="*/ 657 h 657"/>
                  <a:gd name="T2" fmla="*/ 263 w 658"/>
                  <a:gd name="T3" fmla="*/ 651 h 657"/>
                  <a:gd name="T4" fmla="*/ 202 w 658"/>
                  <a:gd name="T5" fmla="*/ 632 h 657"/>
                  <a:gd name="T6" fmla="*/ 120 w 658"/>
                  <a:gd name="T7" fmla="*/ 582 h 657"/>
                  <a:gd name="T8" fmla="*/ 57 w 658"/>
                  <a:gd name="T9" fmla="*/ 512 h 657"/>
                  <a:gd name="T10" fmla="*/ 15 w 658"/>
                  <a:gd name="T11" fmla="*/ 426 h 657"/>
                  <a:gd name="T12" fmla="*/ 4 w 658"/>
                  <a:gd name="T13" fmla="*/ 379 h 657"/>
                  <a:gd name="T14" fmla="*/ 0 w 658"/>
                  <a:gd name="T15" fmla="*/ 328 h 657"/>
                  <a:gd name="T16" fmla="*/ 1 w 658"/>
                  <a:gd name="T17" fmla="*/ 294 h 657"/>
                  <a:gd name="T18" fmla="*/ 11 w 658"/>
                  <a:gd name="T19" fmla="*/ 246 h 657"/>
                  <a:gd name="T20" fmla="*/ 40 w 658"/>
                  <a:gd name="T21" fmla="*/ 172 h 657"/>
                  <a:gd name="T22" fmla="*/ 97 w 658"/>
                  <a:gd name="T23" fmla="*/ 96 h 657"/>
                  <a:gd name="T24" fmla="*/ 172 w 658"/>
                  <a:gd name="T25" fmla="*/ 39 h 657"/>
                  <a:gd name="T26" fmla="*/ 247 w 658"/>
                  <a:gd name="T27" fmla="*/ 10 h 657"/>
                  <a:gd name="T28" fmla="*/ 296 w 658"/>
                  <a:gd name="T29" fmla="*/ 2 h 657"/>
                  <a:gd name="T30" fmla="*/ 329 w 658"/>
                  <a:gd name="T31" fmla="*/ 0 h 657"/>
                  <a:gd name="T32" fmla="*/ 379 w 658"/>
                  <a:gd name="T33" fmla="*/ 4 h 657"/>
                  <a:gd name="T34" fmla="*/ 427 w 658"/>
                  <a:gd name="T35" fmla="*/ 15 h 657"/>
                  <a:gd name="T36" fmla="*/ 513 w 658"/>
                  <a:gd name="T37" fmla="*/ 57 h 657"/>
                  <a:gd name="T38" fmla="*/ 583 w 658"/>
                  <a:gd name="T39" fmla="*/ 120 h 657"/>
                  <a:gd name="T40" fmla="*/ 632 w 658"/>
                  <a:gd name="T41" fmla="*/ 200 h 657"/>
                  <a:gd name="T42" fmla="*/ 652 w 658"/>
                  <a:gd name="T43" fmla="*/ 262 h 657"/>
                  <a:gd name="T44" fmla="*/ 657 w 658"/>
                  <a:gd name="T45" fmla="*/ 312 h 657"/>
                  <a:gd name="T46" fmla="*/ 657 w 658"/>
                  <a:gd name="T47" fmla="*/ 346 h 657"/>
                  <a:gd name="T48" fmla="*/ 652 w 658"/>
                  <a:gd name="T49" fmla="*/ 395 h 657"/>
                  <a:gd name="T50" fmla="*/ 632 w 658"/>
                  <a:gd name="T51" fmla="*/ 457 h 657"/>
                  <a:gd name="T52" fmla="*/ 583 w 658"/>
                  <a:gd name="T53" fmla="*/ 538 h 657"/>
                  <a:gd name="T54" fmla="*/ 513 w 658"/>
                  <a:gd name="T55" fmla="*/ 601 h 657"/>
                  <a:gd name="T56" fmla="*/ 427 w 658"/>
                  <a:gd name="T57" fmla="*/ 642 h 657"/>
                  <a:gd name="T58" fmla="*/ 379 w 658"/>
                  <a:gd name="T59" fmla="*/ 653 h 657"/>
                  <a:gd name="T60" fmla="*/ 329 w 658"/>
                  <a:gd name="T61" fmla="*/ 657 h 657"/>
                  <a:gd name="T62" fmla="*/ 329 w 658"/>
                  <a:gd name="T63" fmla="*/ 38 h 657"/>
                  <a:gd name="T64" fmla="*/ 243 w 658"/>
                  <a:gd name="T65" fmla="*/ 50 h 657"/>
                  <a:gd name="T66" fmla="*/ 167 w 658"/>
                  <a:gd name="T67" fmla="*/ 88 h 657"/>
                  <a:gd name="T68" fmla="*/ 105 w 658"/>
                  <a:gd name="T69" fmla="*/ 144 h 657"/>
                  <a:gd name="T70" fmla="*/ 61 w 658"/>
                  <a:gd name="T71" fmla="*/ 215 h 657"/>
                  <a:gd name="T72" fmla="*/ 39 w 658"/>
                  <a:gd name="T73" fmla="*/ 299 h 657"/>
                  <a:gd name="T74" fmla="*/ 39 w 658"/>
                  <a:gd name="T75" fmla="*/ 359 h 657"/>
                  <a:gd name="T76" fmla="*/ 61 w 658"/>
                  <a:gd name="T77" fmla="*/ 442 h 657"/>
                  <a:gd name="T78" fmla="*/ 105 w 658"/>
                  <a:gd name="T79" fmla="*/ 513 h 657"/>
                  <a:gd name="T80" fmla="*/ 167 w 658"/>
                  <a:gd name="T81" fmla="*/ 570 h 657"/>
                  <a:gd name="T82" fmla="*/ 243 w 658"/>
                  <a:gd name="T83" fmla="*/ 606 h 657"/>
                  <a:gd name="T84" fmla="*/ 329 w 658"/>
                  <a:gd name="T85" fmla="*/ 620 h 657"/>
                  <a:gd name="T86" fmla="*/ 388 w 658"/>
                  <a:gd name="T87" fmla="*/ 614 h 657"/>
                  <a:gd name="T88" fmla="*/ 468 w 658"/>
                  <a:gd name="T89" fmla="*/ 585 h 657"/>
                  <a:gd name="T90" fmla="*/ 535 w 658"/>
                  <a:gd name="T91" fmla="*/ 535 h 657"/>
                  <a:gd name="T92" fmla="*/ 586 w 658"/>
                  <a:gd name="T93" fmla="*/ 468 h 657"/>
                  <a:gd name="T94" fmla="*/ 614 w 658"/>
                  <a:gd name="T95" fmla="*/ 387 h 657"/>
                  <a:gd name="T96" fmla="*/ 621 w 658"/>
                  <a:gd name="T97" fmla="*/ 328 h 657"/>
                  <a:gd name="T98" fmla="*/ 607 w 658"/>
                  <a:gd name="T99" fmla="*/ 242 h 657"/>
                  <a:gd name="T100" fmla="*/ 571 w 658"/>
                  <a:gd name="T101" fmla="*/ 166 h 657"/>
                  <a:gd name="T102" fmla="*/ 515 w 658"/>
                  <a:gd name="T103" fmla="*/ 104 h 657"/>
                  <a:gd name="T104" fmla="*/ 442 w 658"/>
                  <a:gd name="T105" fmla="*/ 61 h 657"/>
                  <a:gd name="T106" fmla="*/ 359 w 658"/>
                  <a:gd name="T107" fmla="*/ 39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58" h="657">
                    <a:moveTo>
                      <a:pt x="329" y="657"/>
                    </a:moveTo>
                    <a:lnTo>
                      <a:pt x="329" y="657"/>
                    </a:lnTo>
                    <a:lnTo>
                      <a:pt x="312" y="657"/>
                    </a:lnTo>
                    <a:lnTo>
                      <a:pt x="296" y="656"/>
                    </a:lnTo>
                    <a:lnTo>
                      <a:pt x="280" y="653"/>
                    </a:lnTo>
                    <a:lnTo>
                      <a:pt x="263" y="651"/>
                    </a:lnTo>
                    <a:lnTo>
                      <a:pt x="247" y="648"/>
                    </a:lnTo>
                    <a:lnTo>
                      <a:pt x="231" y="642"/>
                    </a:lnTo>
                    <a:lnTo>
                      <a:pt x="202" y="632"/>
                    </a:lnTo>
                    <a:lnTo>
                      <a:pt x="172" y="618"/>
                    </a:lnTo>
                    <a:lnTo>
                      <a:pt x="145" y="601"/>
                    </a:lnTo>
                    <a:lnTo>
                      <a:pt x="120" y="582"/>
                    </a:lnTo>
                    <a:lnTo>
                      <a:pt x="97" y="560"/>
                    </a:lnTo>
                    <a:lnTo>
                      <a:pt x="75" y="538"/>
                    </a:lnTo>
                    <a:lnTo>
                      <a:pt x="57" y="512"/>
                    </a:lnTo>
                    <a:lnTo>
                      <a:pt x="40" y="485"/>
                    </a:lnTo>
                    <a:lnTo>
                      <a:pt x="26" y="457"/>
                    </a:lnTo>
                    <a:lnTo>
                      <a:pt x="15" y="426"/>
                    </a:lnTo>
                    <a:lnTo>
                      <a:pt x="11" y="411"/>
                    </a:lnTo>
                    <a:lnTo>
                      <a:pt x="7" y="395"/>
                    </a:lnTo>
                    <a:lnTo>
                      <a:pt x="4" y="379"/>
                    </a:lnTo>
                    <a:lnTo>
                      <a:pt x="1" y="362"/>
                    </a:lnTo>
                    <a:lnTo>
                      <a:pt x="1" y="346"/>
                    </a:lnTo>
                    <a:lnTo>
                      <a:pt x="0" y="328"/>
                    </a:lnTo>
                    <a:lnTo>
                      <a:pt x="0" y="328"/>
                    </a:lnTo>
                    <a:lnTo>
                      <a:pt x="1" y="312"/>
                    </a:lnTo>
                    <a:lnTo>
                      <a:pt x="1" y="294"/>
                    </a:lnTo>
                    <a:lnTo>
                      <a:pt x="4" y="278"/>
                    </a:lnTo>
                    <a:lnTo>
                      <a:pt x="7" y="262"/>
                    </a:lnTo>
                    <a:lnTo>
                      <a:pt x="11" y="246"/>
                    </a:lnTo>
                    <a:lnTo>
                      <a:pt x="15" y="231"/>
                    </a:lnTo>
                    <a:lnTo>
                      <a:pt x="26" y="200"/>
                    </a:lnTo>
                    <a:lnTo>
                      <a:pt x="40" y="172"/>
                    </a:lnTo>
                    <a:lnTo>
                      <a:pt x="57" y="145"/>
                    </a:lnTo>
                    <a:lnTo>
                      <a:pt x="75" y="120"/>
                    </a:lnTo>
                    <a:lnTo>
                      <a:pt x="97" y="96"/>
                    </a:lnTo>
                    <a:lnTo>
                      <a:pt x="120" y="76"/>
                    </a:lnTo>
                    <a:lnTo>
                      <a:pt x="145" y="57"/>
                    </a:lnTo>
                    <a:lnTo>
                      <a:pt x="172" y="39"/>
                    </a:lnTo>
                    <a:lnTo>
                      <a:pt x="202" y="26"/>
                    </a:lnTo>
                    <a:lnTo>
                      <a:pt x="231" y="15"/>
                    </a:lnTo>
                    <a:lnTo>
                      <a:pt x="247" y="10"/>
                    </a:lnTo>
                    <a:lnTo>
                      <a:pt x="263" y="7"/>
                    </a:lnTo>
                    <a:lnTo>
                      <a:pt x="280" y="4"/>
                    </a:lnTo>
                    <a:lnTo>
                      <a:pt x="296" y="2"/>
                    </a:lnTo>
                    <a:lnTo>
                      <a:pt x="312" y="0"/>
                    </a:lnTo>
                    <a:lnTo>
                      <a:pt x="329" y="0"/>
                    </a:lnTo>
                    <a:lnTo>
                      <a:pt x="329" y="0"/>
                    </a:lnTo>
                    <a:lnTo>
                      <a:pt x="347" y="0"/>
                    </a:lnTo>
                    <a:lnTo>
                      <a:pt x="363" y="2"/>
                    </a:lnTo>
                    <a:lnTo>
                      <a:pt x="379" y="4"/>
                    </a:lnTo>
                    <a:lnTo>
                      <a:pt x="395" y="7"/>
                    </a:lnTo>
                    <a:lnTo>
                      <a:pt x="411" y="10"/>
                    </a:lnTo>
                    <a:lnTo>
                      <a:pt x="427" y="15"/>
                    </a:lnTo>
                    <a:lnTo>
                      <a:pt x="457" y="26"/>
                    </a:lnTo>
                    <a:lnTo>
                      <a:pt x="486" y="39"/>
                    </a:lnTo>
                    <a:lnTo>
                      <a:pt x="513" y="57"/>
                    </a:lnTo>
                    <a:lnTo>
                      <a:pt x="539" y="76"/>
                    </a:lnTo>
                    <a:lnTo>
                      <a:pt x="562" y="96"/>
                    </a:lnTo>
                    <a:lnTo>
                      <a:pt x="583" y="120"/>
                    </a:lnTo>
                    <a:lnTo>
                      <a:pt x="602" y="145"/>
                    </a:lnTo>
                    <a:lnTo>
                      <a:pt x="618" y="172"/>
                    </a:lnTo>
                    <a:lnTo>
                      <a:pt x="632" y="200"/>
                    </a:lnTo>
                    <a:lnTo>
                      <a:pt x="644" y="231"/>
                    </a:lnTo>
                    <a:lnTo>
                      <a:pt x="648" y="246"/>
                    </a:lnTo>
                    <a:lnTo>
                      <a:pt x="652" y="262"/>
                    </a:lnTo>
                    <a:lnTo>
                      <a:pt x="654" y="278"/>
                    </a:lnTo>
                    <a:lnTo>
                      <a:pt x="656" y="294"/>
                    </a:lnTo>
                    <a:lnTo>
                      <a:pt x="657" y="312"/>
                    </a:lnTo>
                    <a:lnTo>
                      <a:pt x="658" y="328"/>
                    </a:lnTo>
                    <a:lnTo>
                      <a:pt x="658" y="328"/>
                    </a:lnTo>
                    <a:lnTo>
                      <a:pt x="657" y="346"/>
                    </a:lnTo>
                    <a:lnTo>
                      <a:pt x="656" y="362"/>
                    </a:lnTo>
                    <a:lnTo>
                      <a:pt x="654" y="379"/>
                    </a:lnTo>
                    <a:lnTo>
                      <a:pt x="652" y="395"/>
                    </a:lnTo>
                    <a:lnTo>
                      <a:pt x="648" y="411"/>
                    </a:lnTo>
                    <a:lnTo>
                      <a:pt x="644" y="426"/>
                    </a:lnTo>
                    <a:lnTo>
                      <a:pt x="632" y="457"/>
                    </a:lnTo>
                    <a:lnTo>
                      <a:pt x="618" y="485"/>
                    </a:lnTo>
                    <a:lnTo>
                      <a:pt x="602" y="512"/>
                    </a:lnTo>
                    <a:lnTo>
                      <a:pt x="583" y="538"/>
                    </a:lnTo>
                    <a:lnTo>
                      <a:pt x="562" y="560"/>
                    </a:lnTo>
                    <a:lnTo>
                      <a:pt x="539" y="582"/>
                    </a:lnTo>
                    <a:lnTo>
                      <a:pt x="513" y="601"/>
                    </a:lnTo>
                    <a:lnTo>
                      <a:pt x="486" y="618"/>
                    </a:lnTo>
                    <a:lnTo>
                      <a:pt x="457" y="632"/>
                    </a:lnTo>
                    <a:lnTo>
                      <a:pt x="427" y="642"/>
                    </a:lnTo>
                    <a:lnTo>
                      <a:pt x="411" y="648"/>
                    </a:lnTo>
                    <a:lnTo>
                      <a:pt x="395" y="651"/>
                    </a:lnTo>
                    <a:lnTo>
                      <a:pt x="379" y="653"/>
                    </a:lnTo>
                    <a:lnTo>
                      <a:pt x="363" y="656"/>
                    </a:lnTo>
                    <a:lnTo>
                      <a:pt x="347" y="657"/>
                    </a:lnTo>
                    <a:lnTo>
                      <a:pt x="329" y="657"/>
                    </a:lnTo>
                    <a:lnTo>
                      <a:pt x="329" y="657"/>
                    </a:lnTo>
                    <a:close/>
                    <a:moveTo>
                      <a:pt x="329" y="38"/>
                    </a:moveTo>
                    <a:lnTo>
                      <a:pt x="329" y="38"/>
                    </a:lnTo>
                    <a:lnTo>
                      <a:pt x="300" y="39"/>
                    </a:lnTo>
                    <a:lnTo>
                      <a:pt x="270" y="43"/>
                    </a:lnTo>
                    <a:lnTo>
                      <a:pt x="243" y="50"/>
                    </a:lnTo>
                    <a:lnTo>
                      <a:pt x="216" y="61"/>
                    </a:lnTo>
                    <a:lnTo>
                      <a:pt x="191" y="73"/>
                    </a:lnTo>
                    <a:lnTo>
                      <a:pt x="167" y="88"/>
                    </a:lnTo>
                    <a:lnTo>
                      <a:pt x="144" y="104"/>
                    </a:lnTo>
                    <a:lnTo>
                      <a:pt x="124" y="123"/>
                    </a:lnTo>
                    <a:lnTo>
                      <a:pt x="105" y="144"/>
                    </a:lnTo>
                    <a:lnTo>
                      <a:pt x="87" y="166"/>
                    </a:lnTo>
                    <a:lnTo>
                      <a:pt x="73" y="190"/>
                    </a:lnTo>
                    <a:lnTo>
                      <a:pt x="61" y="215"/>
                    </a:lnTo>
                    <a:lnTo>
                      <a:pt x="51" y="242"/>
                    </a:lnTo>
                    <a:lnTo>
                      <a:pt x="44" y="270"/>
                    </a:lnTo>
                    <a:lnTo>
                      <a:pt x="39" y="299"/>
                    </a:lnTo>
                    <a:lnTo>
                      <a:pt x="38" y="328"/>
                    </a:lnTo>
                    <a:lnTo>
                      <a:pt x="38" y="328"/>
                    </a:lnTo>
                    <a:lnTo>
                      <a:pt x="39" y="359"/>
                    </a:lnTo>
                    <a:lnTo>
                      <a:pt x="44" y="387"/>
                    </a:lnTo>
                    <a:lnTo>
                      <a:pt x="51" y="415"/>
                    </a:lnTo>
                    <a:lnTo>
                      <a:pt x="61" y="442"/>
                    </a:lnTo>
                    <a:lnTo>
                      <a:pt x="73" y="468"/>
                    </a:lnTo>
                    <a:lnTo>
                      <a:pt x="87" y="492"/>
                    </a:lnTo>
                    <a:lnTo>
                      <a:pt x="105" y="513"/>
                    </a:lnTo>
                    <a:lnTo>
                      <a:pt x="124" y="535"/>
                    </a:lnTo>
                    <a:lnTo>
                      <a:pt x="144" y="554"/>
                    </a:lnTo>
                    <a:lnTo>
                      <a:pt x="167" y="570"/>
                    </a:lnTo>
                    <a:lnTo>
                      <a:pt x="191" y="585"/>
                    </a:lnTo>
                    <a:lnTo>
                      <a:pt x="216" y="597"/>
                    </a:lnTo>
                    <a:lnTo>
                      <a:pt x="243" y="606"/>
                    </a:lnTo>
                    <a:lnTo>
                      <a:pt x="270" y="614"/>
                    </a:lnTo>
                    <a:lnTo>
                      <a:pt x="300" y="618"/>
                    </a:lnTo>
                    <a:lnTo>
                      <a:pt x="329" y="620"/>
                    </a:lnTo>
                    <a:lnTo>
                      <a:pt x="329" y="620"/>
                    </a:lnTo>
                    <a:lnTo>
                      <a:pt x="359" y="618"/>
                    </a:lnTo>
                    <a:lnTo>
                      <a:pt x="388" y="614"/>
                    </a:lnTo>
                    <a:lnTo>
                      <a:pt x="415" y="606"/>
                    </a:lnTo>
                    <a:lnTo>
                      <a:pt x="442" y="597"/>
                    </a:lnTo>
                    <a:lnTo>
                      <a:pt x="468" y="585"/>
                    </a:lnTo>
                    <a:lnTo>
                      <a:pt x="492" y="570"/>
                    </a:lnTo>
                    <a:lnTo>
                      <a:pt x="515" y="554"/>
                    </a:lnTo>
                    <a:lnTo>
                      <a:pt x="535" y="535"/>
                    </a:lnTo>
                    <a:lnTo>
                      <a:pt x="554" y="513"/>
                    </a:lnTo>
                    <a:lnTo>
                      <a:pt x="571" y="492"/>
                    </a:lnTo>
                    <a:lnTo>
                      <a:pt x="586" y="468"/>
                    </a:lnTo>
                    <a:lnTo>
                      <a:pt x="598" y="442"/>
                    </a:lnTo>
                    <a:lnTo>
                      <a:pt x="607" y="415"/>
                    </a:lnTo>
                    <a:lnTo>
                      <a:pt x="614" y="387"/>
                    </a:lnTo>
                    <a:lnTo>
                      <a:pt x="619" y="359"/>
                    </a:lnTo>
                    <a:lnTo>
                      <a:pt x="621" y="328"/>
                    </a:lnTo>
                    <a:lnTo>
                      <a:pt x="621" y="328"/>
                    </a:lnTo>
                    <a:lnTo>
                      <a:pt x="619" y="299"/>
                    </a:lnTo>
                    <a:lnTo>
                      <a:pt x="614" y="270"/>
                    </a:lnTo>
                    <a:lnTo>
                      <a:pt x="607" y="242"/>
                    </a:lnTo>
                    <a:lnTo>
                      <a:pt x="598" y="215"/>
                    </a:lnTo>
                    <a:lnTo>
                      <a:pt x="586" y="190"/>
                    </a:lnTo>
                    <a:lnTo>
                      <a:pt x="571" y="166"/>
                    </a:lnTo>
                    <a:lnTo>
                      <a:pt x="554" y="144"/>
                    </a:lnTo>
                    <a:lnTo>
                      <a:pt x="535" y="123"/>
                    </a:lnTo>
                    <a:lnTo>
                      <a:pt x="515" y="104"/>
                    </a:lnTo>
                    <a:lnTo>
                      <a:pt x="492" y="88"/>
                    </a:lnTo>
                    <a:lnTo>
                      <a:pt x="468" y="73"/>
                    </a:lnTo>
                    <a:lnTo>
                      <a:pt x="442" y="61"/>
                    </a:lnTo>
                    <a:lnTo>
                      <a:pt x="415" y="50"/>
                    </a:lnTo>
                    <a:lnTo>
                      <a:pt x="388" y="43"/>
                    </a:lnTo>
                    <a:lnTo>
                      <a:pt x="359" y="39"/>
                    </a:lnTo>
                    <a:lnTo>
                      <a:pt x="329" y="38"/>
                    </a:lnTo>
                    <a:lnTo>
                      <a:pt x="329" y="38"/>
                    </a:lnTo>
                    <a:close/>
                  </a:path>
                </a:pathLst>
              </a:custGeom>
              <a:solidFill>
                <a:schemeClr val="accent2"/>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p:txBody>
          </p:sp>
          <p:sp>
            <p:nvSpPr>
              <p:cNvPr id="36" name="Freeform 277">
                <a:extLst>
                  <a:ext uri="{FF2B5EF4-FFF2-40B4-BE49-F238E27FC236}">
                    <a16:creationId xmlns:a16="http://schemas.microsoft.com/office/drawing/2014/main" id="{A0E6B9B7-5243-4079-B710-FAD014ABF35C}"/>
                  </a:ext>
                </a:extLst>
              </p:cNvPr>
              <p:cNvSpPr>
                <a:spLocks noEditPoints="1"/>
              </p:cNvSpPr>
              <p:nvPr/>
            </p:nvSpPr>
            <p:spPr bwMode="auto">
              <a:xfrm>
                <a:off x="6996113" y="1901825"/>
                <a:ext cx="96838" cy="152400"/>
              </a:xfrm>
              <a:custGeom>
                <a:avLst/>
                <a:gdLst>
                  <a:gd name="T0" fmla="*/ 22 w 123"/>
                  <a:gd name="T1" fmla="*/ 0 h 191"/>
                  <a:gd name="T2" fmla="*/ 17 w 123"/>
                  <a:gd name="T3" fmla="*/ 0 h 191"/>
                  <a:gd name="T4" fmla="*/ 7 w 123"/>
                  <a:gd name="T5" fmla="*/ 5 h 191"/>
                  <a:gd name="T6" fmla="*/ 2 w 123"/>
                  <a:gd name="T7" fmla="*/ 16 h 191"/>
                  <a:gd name="T8" fmla="*/ 0 w 123"/>
                  <a:gd name="T9" fmla="*/ 171 h 191"/>
                  <a:gd name="T10" fmla="*/ 2 w 123"/>
                  <a:gd name="T11" fmla="*/ 175 h 191"/>
                  <a:gd name="T12" fmla="*/ 7 w 123"/>
                  <a:gd name="T13" fmla="*/ 185 h 191"/>
                  <a:gd name="T14" fmla="*/ 17 w 123"/>
                  <a:gd name="T15" fmla="*/ 191 h 191"/>
                  <a:gd name="T16" fmla="*/ 103 w 123"/>
                  <a:gd name="T17" fmla="*/ 191 h 191"/>
                  <a:gd name="T18" fmla="*/ 107 w 123"/>
                  <a:gd name="T19" fmla="*/ 191 h 191"/>
                  <a:gd name="T20" fmla="*/ 117 w 123"/>
                  <a:gd name="T21" fmla="*/ 185 h 191"/>
                  <a:gd name="T22" fmla="*/ 123 w 123"/>
                  <a:gd name="T23" fmla="*/ 175 h 191"/>
                  <a:gd name="T24" fmla="*/ 123 w 123"/>
                  <a:gd name="T25" fmla="*/ 20 h 191"/>
                  <a:gd name="T26" fmla="*/ 123 w 123"/>
                  <a:gd name="T27" fmla="*/ 16 h 191"/>
                  <a:gd name="T28" fmla="*/ 117 w 123"/>
                  <a:gd name="T29" fmla="*/ 5 h 191"/>
                  <a:gd name="T30" fmla="*/ 107 w 123"/>
                  <a:gd name="T31" fmla="*/ 0 h 191"/>
                  <a:gd name="T32" fmla="*/ 103 w 123"/>
                  <a:gd name="T33" fmla="*/ 0 h 191"/>
                  <a:gd name="T34" fmla="*/ 62 w 123"/>
                  <a:gd name="T35" fmla="*/ 184 h 191"/>
                  <a:gd name="T36" fmla="*/ 56 w 123"/>
                  <a:gd name="T37" fmla="*/ 180 h 191"/>
                  <a:gd name="T38" fmla="*/ 51 w 123"/>
                  <a:gd name="T39" fmla="*/ 173 h 191"/>
                  <a:gd name="T40" fmla="*/ 53 w 123"/>
                  <a:gd name="T41" fmla="*/ 169 h 191"/>
                  <a:gd name="T42" fmla="*/ 58 w 123"/>
                  <a:gd name="T43" fmla="*/ 164 h 191"/>
                  <a:gd name="T44" fmla="*/ 62 w 123"/>
                  <a:gd name="T45" fmla="*/ 164 h 191"/>
                  <a:gd name="T46" fmla="*/ 69 w 123"/>
                  <a:gd name="T47" fmla="*/ 166 h 191"/>
                  <a:gd name="T48" fmla="*/ 72 w 123"/>
                  <a:gd name="T49" fmla="*/ 173 h 191"/>
                  <a:gd name="T50" fmla="*/ 72 w 123"/>
                  <a:gd name="T51" fmla="*/ 177 h 191"/>
                  <a:gd name="T52" fmla="*/ 66 w 123"/>
                  <a:gd name="T53" fmla="*/ 183 h 191"/>
                  <a:gd name="T54" fmla="*/ 62 w 123"/>
                  <a:gd name="T55" fmla="*/ 184 h 191"/>
                  <a:gd name="T56" fmla="*/ 115 w 123"/>
                  <a:gd name="T57" fmla="*/ 152 h 191"/>
                  <a:gd name="T58" fmla="*/ 109 w 123"/>
                  <a:gd name="T59" fmla="*/ 156 h 191"/>
                  <a:gd name="T60" fmla="*/ 14 w 123"/>
                  <a:gd name="T61" fmla="*/ 156 h 191"/>
                  <a:gd name="T62" fmla="*/ 10 w 123"/>
                  <a:gd name="T63" fmla="*/ 153 h 191"/>
                  <a:gd name="T64" fmla="*/ 9 w 123"/>
                  <a:gd name="T65" fmla="*/ 17 h 191"/>
                  <a:gd name="T66" fmla="*/ 10 w 123"/>
                  <a:gd name="T67" fmla="*/ 15 h 191"/>
                  <a:gd name="T68" fmla="*/ 14 w 123"/>
                  <a:gd name="T69" fmla="*/ 12 h 191"/>
                  <a:gd name="T70" fmla="*/ 109 w 123"/>
                  <a:gd name="T71" fmla="*/ 12 h 191"/>
                  <a:gd name="T72" fmla="*/ 115 w 123"/>
                  <a:gd name="T73" fmla="*/ 17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3" h="191">
                    <a:moveTo>
                      <a:pt x="103" y="0"/>
                    </a:moveTo>
                    <a:lnTo>
                      <a:pt x="22" y="0"/>
                    </a:lnTo>
                    <a:lnTo>
                      <a:pt x="22" y="0"/>
                    </a:lnTo>
                    <a:lnTo>
                      <a:pt x="17" y="0"/>
                    </a:lnTo>
                    <a:lnTo>
                      <a:pt x="14" y="1"/>
                    </a:lnTo>
                    <a:lnTo>
                      <a:pt x="7" y="5"/>
                    </a:lnTo>
                    <a:lnTo>
                      <a:pt x="3" y="12"/>
                    </a:lnTo>
                    <a:lnTo>
                      <a:pt x="2" y="16"/>
                    </a:lnTo>
                    <a:lnTo>
                      <a:pt x="0" y="20"/>
                    </a:lnTo>
                    <a:lnTo>
                      <a:pt x="0" y="171"/>
                    </a:lnTo>
                    <a:lnTo>
                      <a:pt x="0" y="171"/>
                    </a:lnTo>
                    <a:lnTo>
                      <a:pt x="2" y="175"/>
                    </a:lnTo>
                    <a:lnTo>
                      <a:pt x="3" y="179"/>
                    </a:lnTo>
                    <a:lnTo>
                      <a:pt x="7" y="185"/>
                    </a:lnTo>
                    <a:lnTo>
                      <a:pt x="14" y="189"/>
                    </a:lnTo>
                    <a:lnTo>
                      <a:pt x="17" y="191"/>
                    </a:lnTo>
                    <a:lnTo>
                      <a:pt x="22" y="191"/>
                    </a:lnTo>
                    <a:lnTo>
                      <a:pt x="103" y="191"/>
                    </a:lnTo>
                    <a:lnTo>
                      <a:pt x="103" y="191"/>
                    </a:lnTo>
                    <a:lnTo>
                      <a:pt x="107" y="191"/>
                    </a:lnTo>
                    <a:lnTo>
                      <a:pt x="111" y="189"/>
                    </a:lnTo>
                    <a:lnTo>
                      <a:pt x="117" y="185"/>
                    </a:lnTo>
                    <a:lnTo>
                      <a:pt x="121" y="179"/>
                    </a:lnTo>
                    <a:lnTo>
                      <a:pt x="123" y="175"/>
                    </a:lnTo>
                    <a:lnTo>
                      <a:pt x="123" y="171"/>
                    </a:lnTo>
                    <a:lnTo>
                      <a:pt x="123" y="20"/>
                    </a:lnTo>
                    <a:lnTo>
                      <a:pt x="123" y="20"/>
                    </a:lnTo>
                    <a:lnTo>
                      <a:pt x="123" y="16"/>
                    </a:lnTo>
                    <a:lnTo>
                      <a:pt x="121" y="12"/>
                    </a:lnTo>
                    <a:lnTo>
                      <a:pt x="117" y="5"/>
                    </a:lnTo>
                    <a:lnTo>
                      <a:pt x="111" y="1"/>
                    </a:lnTo>
                    <a:lnTo>
                      <a:pt x="107" y="0"/>
                    </a:lnTo>
                    <a:lnTo>
                      <a:pt x="103" y="0"/>
                    </a:lnTo>
                    <a:lnTo>
                      <a:pt x="103" y="0"/>
                    </a:lnTo>
                    <a:close/>
                    <a:moveTo>
                      <a:pt x="62" y="184"/>
                    </a:moveTo>
                    <a:lnTo>
                      <a:pt x="62" y="184"/>
                    </a:lnTo>
                    <a:lnTo>
                      <a:pt x="58" y="183"/>
                    </a:lnTo>
                    <a:lnTo>
                      <a:pt x="56" y="180"/>
                    </a:lnTo>
                    <a:lnTo>
                      <a:pt x="53" y="177"/>
                    </a:lnTo>
                    <a:lnTo>
                      <a:pt x="51" y="173"/>
                    </a:lnTo>
                    <a:lnTo>
                      <a:pt x="51" y="173"/>
                    </a:lnTo>
                    <a:lnTo>
                      <a:pt x="53" y="169"/>
                    </a:lnTo>
                    <a:lnTo>
                      <a:pt x="56" y="166"/>
                    </a:lnTo>
                    <a:lnTo>
                      <a:pt x="58" y="164"/>
                    </a:lnTo>
                    <a:lnTo>
                      <a:pt x="62" y="164"/>
                    </a:lnTo>
                    <a:lnTo>
                      <a:pt x="62" y="164"/>
                    </a:lnTo>
                    <a:lnTo>
                      <a:pt x="66" y="164"/>
                    </a:lnTo>
                    <a:lnTo>
                      <a:pt x="69" y="166"/>
                    </a:lnTo>
                    <a:lnTo>
                      <a:pt x="72" y="169"/>
                    </a:lnTo>
                    <a:lnTo>
                      <a:pt x="72" y="173"/>
                    </a:lnTo>
                    <a:lnTo>
                      <a:pt x="72" y="173"/>
                    </a:lnTo>
                    <a:lnTo>
                      <a:pt x="72" y="177"/>
                    </a:lnTo>
                    <a:lnTo>
                      <a:pt x="69" y="180"/>
                    </a:lnTo>
                    <a:lnTo>
                      <a:pt x="66" y="183"/>
                    </a:lnTo>
                    <a:lnTo>
                      <a:pt x="62" y="184"/>
                    </a:lnTo>
                    <a:lnTo>
                      <a:pt x="62" y="184"/>
                    </a:lnTo>
                    <a:close/>
                    <a:moveTo>
                      <a:pt x="115" y="152"/>
                    </a:moveTo>
                    <a:lnTo>
                      <a:pt x="115" y="152"/>
                    </a:lnTo>
                    <a:lnTo>
                      <a:pt x="113" y="154"/>
                    </a:lnTo>
                    <a:lnTo>
                      <a:pt x="109" y="156"/>
                    </a:lnTo>
                    <a:lnTo>
                      <a:pt x="14" y="156"/>
                    </a:lnTo>
                    <a:lnTo>
                      <a:pt x="14" y="156"/>
                    </a:lnTo>
                    <a:lnTo>
                      <a:pt x="11" y="154"/>
                    </a:lnTo>
                    <a:lnTo>
                      <a:pt x="10" y="153"/>
                    </a:lnTo>
                    <a:lnTo>
                      <a:pt x="9" y="152"/>
                    </a:lnTo>
                    <a:lnTo>
                      <a:pt x="9" y="17"/>
                    </a:lnTo>
                    <a:lnTo>
                      <a:pt x="9" y="17"/>
                    </a:lnTo>
                    <a:lnTo>
                      <a:pt x="10" y="15"/>
                    </a:lnTo>
                    <a:lnTo>
                      <a:pt x="11" y="13"/>
                    </a:lnTo>
                    <a:lnTo>
                      <a:pt x="14" y="12"/>
                    </a:lnTo>
                    <a:lnTo>
                      <a:pt x="109" y="12"/>
                    </a:lnTo>
                    <a:lnTo>
                      <a:pt x="109" y="12"/>
                    </a:lnTo>
                    <a:lnTo>
                      <a:pt x="113" y="13"/>
                    </a:lnTo>
                    <a:lnTo>
                      <a:pt x="115" y="17"/>
                    </a:lnTo>
                    <a:lnTo>
                      <a:pt x="115" y="1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p:txBody>
          </p:sp>
          <p:sp>
            <p:nvSpPr>
              <p:cNvPr id="37" name="Freeform 278">
                <a:extLst>
                  <a:ext uri="{FF2B5EF4-FFF2-40B4-BE49-F238E27FC236}">
                    <a16:creationId xmlns:a16="http://schemas.microsoft.com/office/drawing/2014/main" id="{262BF7AF-864A-4B78-8889-F5B6A58AA01B}"/>
                  </a:ext>
                </a:extLst>
              </p:cNvPr>
              <p:cNvSpPr>
                <a:spLocks noEditPoints="1"/>
              </p:cNvSpPr>
              <p:nvPr/>
            </p:nvSpPr>
            <p:spPr bwMode="auto">
              <a:xfrm>
                <a:off x="6869113" y="1797050"/>
                <a:ext cx="177800" cy="231775"/>
              </a:xfrm>
              <a:custGeom>
                <a:avLst/>
                <a:gdLst>
                  <a:gd name="T0" fmla="*/ 20 w 225"/>
                  <a:gd name="T1" fmla="*/ 25 h 291"/>
                  <a:gd name="T2" fmla="*/ 22 w 225"/>
                  <a:gd name="T3" fmla="*/ 21 h 291"/>
                  <a:gd name="T4" fmla="*/ 200 w 225"/>
                  <a:gd name="T5" fmla="*/ 20 h 291"/>
                  <a:gd name="T6" fmla="*/ 204 w 225"/>
                  <a:gd name="T7" fmla="*/ 21 h 291"/>
                  <a:gd name="T8" fmla="*/ 206 w 225"/>
                  <a:gd name="T9" fmla="*/ 111 h 291"/>
                  <a:gd name="T10" fmla="*/ 225 w 225"/>
                  <a:gd name="T11" fmla="*/ 31 h 291"/>
                  <a:gd name="T12" fmla="*/ 225 w 225"/>
                  <a:gd name="T13" fmla="*/ 24 h 291"/>
                  <a:gd name="T14" fmla="*/ 219 w 225"/>
                  <a:gd name="T15" fmla="*/ 13 h 291"/>
                  <a:gd name="T16" fmla="*/ 211 w 225"/>
                  <a:gd name="T17" fmla="*/ 5 h 291"/>
                  <a:gd name="T18" fmla="*/ 200 w 225"/>
                  <a:gd name="T19" fmla="*/ 1 h 291"/>
                  <a:gd name="T20" fmla="*/ 31 w 225"/>
                  <a:gd name="T21" fmla="*/ 0 h 291"/>
                  <a:gd name="T22" fmla="*/ 26 w 225"/>
                  <a:gd name="T23" fmla="*/ 1 h 291"/>
                  <a:gd name="T24" fmla="*/ 14 w 225"/>
                  <a:gd name="T25" fmla="*/ 5 h 291"/>
                  <a:gd name="T26" fmla="*/ 6 w 225"/>
                  <a:gd name="T27" fmla="*/ 13 h 291"/>
                  <a:gd name="T28" fmla="*/ 2 w 225"/>
                  <a:gd name="T29" fmla="*/ 24 h 291"/>
                  <a:gd name="T30" fmla="*/ 0 w 225"/>
                  <a:gd name="T31" fmla="*/ 262 h 291"/>
                  <a:gd name="T32" fmla="*/ 2 w 225"/>
                  <a:gd name="T33" fmla="*/ 267 h 291"/>
                  <a:gd name="T34" fmla="*/ 6 w 225"/>
                  <a:gd name="T35" fmla="*/ 278 h 291"/>
                  <a:gd name="T36" fmla="*/ 14 w 225"/>
                  <a:gd name="T37" fmla="*/ 286 h 291"/>
                  <a:gd name="T38" fmla="*/ 26 w 225"/>
                  <a:gd name="T39" fmla="*/ 291 h 291"/>
                  <a:gd name="T40" fmla="*/ 144 w 225"/>
                  <a:gd name="T41" fmla="*/ 291 h 291"/>
                  <a:gd name="T42" fmla="*/ 26 w 225"/>
                  <a:gd name="T43" fmla="*/ 231 h 291"/>
                  <a:gd name="T44" fmla="*/ 22 w 225"/>
                  <a:gd name="T45" fmla="*/ 230 h 291"/>
                  <a:gd name="T46" fmla="*/ 20 w 225"/>
                  <a:gd name="T47" fmla="*/ 226 h 291"/>
                  <a:gd name="T48" fmla="*/ 113 w 225"/>
                  <a:gd name="T49" fmla="*/ 246 h 291"/>
                  <a:gd name="T50" fmla="*/ 124 w 225"/>
                  <a:gd name="T51" fmla="*/ 251 h 291"/>
                  <a:gd name="T52" fmla="*/ 128 w 225"/>
                  <a:gd name="T53" fmla="*/ 262 h 291"/>
                  <a:gd name="T54" fmla="*/ 127 w 225"/>
                  <a:gd name="T55" fmla="*/ 267 h 291"/>
                  <a:gd name="T56" fmla="*/ 118 w 225"/>
                  <a:gd name="T57" fmla="*/ 275 h 291"/>
                  <a:gd name="T58" fmla="*/ 113 w 225"/>
                  <a:gd name="T59" fmla="*/ 277 h 291"/>
                  <a:gd name="T60" fmla="*/ 102 w 225"/>
                  <a:gd name="T61" fmla="*/ 271 h 291"/>
                  <a:gd name="T62" fmla="*/ 97 w 225"/>
                  <a:gd name="T63" fmla="*/ 262 h 291"/>
                  <a:gd name="T64" fmla="*/ 98 w 225"/>
                  <a:gd name="T65" fmla="*/ 255 h 291"/>
                  <a:gd name="T66" fmla="*/ 106 w 225"/>
                  <a:gd name="T67" fmla="*/ 247 h 291"/>
                  <a:gd name="T68" fmla="*/ 113 w 225"/>
                  <a:gd name="T69" fmla="*/ 246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5" h="291">
                    <a:moveTo>
                      <a:pt x="20" y="226"/>
                    </a:moveTo>
                    <a:lnTo>
                      <a:pt x="20" y="25"/>
                    </a:lnTo>
                    <a:lnTo>
                      <a:pt x="20" y="25"/>
                    </a:lnTo>
                    <a:lnTo>
                      <a:pt x="22" y="21"/>
                    </a:lnTo>
                    <a:lnTo>
                      <a:pt x="26" y="20"/>
                    </a:lnTo>
                    <a:lnTo>
                      <a:pt x="200" y="20"/>
                    </a:lnTo>
                    <a:lnTo>
                      <a:pt x="200" y="20"/>
                    </a:lnTo>
                    <a:lnTo>
                      <a:pt x="204" y="21"/>
                    </a:lnTo>
                    <a:lnTo>
                      <a:pt x="206" y="25"/>
                    </a:lnTo>
                    <a:lnTo>
                      <a:pt x="206" y="111"/>
                    </a:lnTo>
                    <a:lnTo>
                      <a:pt x="225" y="111"/>
                    </a:lnTo>
                    <a:lnTo>
                      <a:pt x="225" y="31"/>
                    </a:lnTo>
                    <a:lnTo>
                      <a:pt x="225" y="31"/>
                    </a:lnTo>
                    <a:lnTo>
                      <a:pt x="225" y="24"/>
                    </a:lnTo>
                    <a:lnTo>
                      <a:pt x="223" y="19"/>
                    </a:lnTo>
                    <a:lnTo>
                      <a:pt x="219" y="13"/>
                    </a:lnTo>
                    <a:lnTo>
                      <a:pt x="217" y="9"/>
                    </a:lnTo>
                    <a:lnTo>
                      <a:pt x="211" y="5"/>
                    </a:lnTo>
                    <a:lnTo>
                      <a:pt x="206" y="3"/>
                    </a:lnTo>
                    <a:lnTo>
                      <a:pt x="200" y="1"/>
                    </a:lnTo>
                    <a:lnTo>
                      <a:pt x="195" y="0"/>
                    </a:lnTo>
                    <a:lnTo>
                      <a:pt x="31" y="0"/>
                    </a:lnTo>
                    <a:lnTo>
                      <a:pt x="31" y="0"/>
                    </a:lnTo>
                    <a:lnTo>
                      <a:pt x="26" y="1"/>
                    </a:lnTo>
                    <a:lnTo>
                      <a:pt x="19" y="3"/>
                    </a:lnTo>
                    <a:lnTo>
                      <a:pt x="14" y="5"/>
                    </a:lnTo>
                    <a:lnTo>
                      <a:pt x="10" y="9"/>
                    </a:lnTo>
                    <a:lnTo>
                      <a:pt x="6" y="13"/>
                    </a:lnTo>
                    <a:lnTo>
                      <a:pt x="3" y="19"/>
                    </a:lnTo>
                    <a:lnTo>
                      <a:pt x="2" y="24"/>
                    </a:lnTo>
                    <a:lnTo>
                      <a:pt x="0" y="31"/>
                    </a:lnTo>
                    <a:lnTo>
                      <a:pt x="0" y="262"/>
                    </a:lnTo>
                    <a:lnTo>
                      <a:pt x="0" y="262"/>
                    </a:lnTo>
                    <a:lnTo>
                      <a:pt x="2" y="267"/>
                    </a:lnTo>
                    <a:lnTo>
                      <a:pt x="3" y="273"/>
                    </a:lnTo>
                    <a:lnTo>
                      <a:pt x="6" y="278"/>
                    </a:lnTo>
                    <a:lnTo>
                      <a:pt x="10" y="282"/>
                    </a:lnTo>
                    <a:lnTo>
                      <a:pt x="14" y="286"/>
                    </a:lnTo>
                    <a:lnTo>
                      <a:pt x="19" y="289"/>
                    </a:lnTo>
                    <a:lnTo>
                      <a:pt x="26" y="291"/>
                    </a:lnTo>
                    <a:lnTo>
                      <a:pt x="31" y="291"/>
                    </a:lnTo>
                    <a:lnTo>
                      <a:pt x="144" y="291"/>
                    </a:lnTo>
                    <a:lnTo>
                      <a:pt x="144" y="231"/>
                    </a:lnTo>
                    <a:lnTo>
                      <a:pt x="26" y="231"/>
                    </a:lnTo>
                    <a:lnTo>
                      <a:pt x="26" y="231"/>
                    </a:lnTo>
                    <a:lnTo>
                      <a:pt x="22" y="230"/>
                    </a:lnTo>
                    <a:lnTo>
                      <a:pt x="20" y="226"/>
                    </a:lnTo>
                    <a:lnTo>
                      <a:pt x="20" y="226"/>
                    </a:lnTo>
                    <a:close/>
                    <a:moveTo>
                      <a:pt x="113" y="246"/>
                    </a:moveTo>
                    <a:lnTo>
                      <a:pt x="113" y="246"/>
                    </a:lnTo>
                    <a:lnTo>
                      <a:pt x="118" y="247"/>
                    </a:lnTo>
                    <a:lnTo>
                      <a:pt x="124" y="251"/>
                    </a:lnTo>
                    <a:lnTo>
                      <a:pt x="127" y="255"/>
                    </a:lnTo>
                    <a:lnTo>
                      <a:pt x="128" y="262"/>
                    </a:lnTo>
                    <a:lnTo>
                      <a:pt x="128" y="262"/>
                    </a:lnTo>
                    <a:lnTo>
                      <a:pt x="127" y="267"/>
                    </a:lnTo>
                    <a:lnTo>
                      <a:pt x="124" y="271"/>
                    </a:lnTo>
                    <a:lnTo>
                      <a:pt x="118" y="275"/>
                    </a:lnTo>
                    <a:lnTo>
                      <a:pt x="113" y="277"/>
                    </a:lnTo>
                    <a:lnTo>
                      <a:pt x="113" y="277"/>
                    </a:lnTo>
                    <a:lnTo>
                      <a:pt x="106" y="275"/>
                    </a:lnTo>
                    <a:lnTo>
                      <a:pt x="102" y="271"/>
                    </a:lnTo>
                    <a:lnTo>
                      <a:pt x="98" y="267"/>
                    </a:lnTo>
                    <a:lnTo>
                      <a:pt x="97" y="262"/>
                    </a:lnTo>
                    <a:lnTo>
                      <a:pt x="97" y="262"/>
                    </a:lnTo>
                    <a:lnTo>
                      <a:pt x="98" y="255"/>
                    </a:lnTo>
                    <a:lnTo>
                      <a:pt x="102" y="251"/>
                    </a:lnTo>
                    <a:lnTo>
                      <a:pt x="106" y="247"/>
                    </a:lnTo>
                    <a:lnTo>
                      <a:pt x="113" y="246"/>
                    </a:lnTo>
                    <a:lnTo>
                      <a:pt x="113" y="2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p:txBody>
          </p:sp>
        </p:grpSp>
      </p:grpSp>
      <p:sp>
        <p:nvSpPr>
          <p:cNvPr id="14" name="Rectangle 13">
            <a:extLst>
              <a:ext uri="{FF2B5EF4-FFF2-40B4-BE49-F238E27FC236}">
                <a16:creationId xmlns:a16="http://schemas.microsoft.com/office/drawing/2014/main" id="{5BBF8912-0DB1-4E9F-8471-294986929215}"/>
              </a:ext>
            </a:extLst>
          </p:cNvPr>
          <p:cNvSpPr/>
          <p:nvPr/>
        </p:nvSpPr>
        <p:spPr>
          <a:xfrm>
            <a:off x="10386646" y="4647244"/>
            <a:ext cx="1213089" cy="215444"/>
          </a:xfrm>
          <a:prstGeom prst="rect">
            <a:avLst/>
          </a:prstGeom>
        </p:spPr>
        <p:txBody>
          <a:bodyPr wrap="none" lIns="0" tIns="0" rIns="0" bIns="0">
            <a:spAutoFit/>
          </a:bodyPr>
          <a:lstStyle/>
          <a:p>
            <a:pPr marL="0" marR="0" lvl="0" indent="0" algn="r" defTabSz="914400" rtl="0" eaLnBrk="1" fontAlgn="ctr" latinLnBrk="0" hangingPunct="1">
              <a:lnSpc>
                <a:spcPct val="100000"/>
              </a:lnSpc>
              <a:spcBef>
                <a:spcPts val="0"/>
              </a:spcBef>
              <a:spcAft>
                <a:spcPts val="0"/>
              </a:spcAft>
              <a:buClrTx/>
              <a:buSzTx/>
              <a:buFontTx/>
              <a:buNone/>
              <a:tabLst/>
              <a:defRPr/>
            </a:pPr>
            <a:r>
              <a:rPr kumimoji="0" lang="en-US" sz="1400" b="1" i="0" u="none" strike="noStrike" kern="1200" cap="none" spc="150" normalizeH="0" baseline="0" noProof="0" dirty="0">
                <a:ln>
                  <a:noFill/>
                </a:ln>
                <a:solidFill>
                  <a:srgbClr val="02BFE7"/>
                </a:solidFill>
                <a:effectLst/>
                <a:uLnTx/>
                <a:uFillTx/>
                <a:latin typeface="Calibri"/>
                <a:ea typeface="Open Sans" panose="020B0606030504020204" pitchFamily="34" charset="0"/>
                <a:cs typeface="Open Sans" panose="020B0606030504020204" pitchFamily="34" charset="0"/>
              </a:rPr>
              <a:t>TECHNOLOGY</a:t>
            </a:r>
          </a:p>
        </p:txBody>
      </p:sp>
      <p:sp>
        <p:nvSpPr>
          <p:cNvPr id="17" name="Rectangle 16">
            <a:extLst>
              <a:ext uri="{FF2B5EF4-FFF2-40B4-BE49-F238E27FC236}">
                <a16:creationId xmlns:a16="http://schemas.microsoft.com/office/drawing/2014/main" id="{818158B2-8A9A-490A-AE65-DBED094FD4F6}"/>
              </a:ext>
            </a:extLst>
          </p:cNvPr>
          <p:cNvSpPr/>
          <p:nvPr/>
        </p:nvSpPr>
        <p:spPr>
          <a:xfrm>
            <a:off x="7858193" y="4947563"/>
            <a:ext cx="3741542" cy="430887"/>
          </a:xfrm>
          <a:prstGeom prst="rect">
            <a:avLst/>
          </a:prstGeom>
        </p:spPr>
        <p:txBody>
          <a:bodyPr wrap="square" lIns="0" tIns="0" rIns="0" bIns="0" anchor="t">
            <a:spAutoFit/>
          </a:bodyPr>
          <a:lstStyle/>
          <a:p>
            <a:pPr marL="0" marR="0" lvl="0" indent="0" algn="r" defTabSz="914400" rtl="0" eaLnBrk="1" fontAlgn="ctr"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000000"/>
                </a:solidFill>
                <a:effectLst/>
                <a:uLnTx/>
                <a:uFillTx/>
                <a:latin typeface="Calibri"/>
                <a:ea typeface="Open Sans" panose="020B0606030504020204" pitchFamily="34" charset="0"/>
                <a:cs typeface="Open Sans" panose="020B0606030504020204" pitchFamily="34" charset="0"/>
              </a:rPr>
              <a:t>The relationship I have with the technologies that connect me to my work, workforce, and workplace</a:t>
            </a:r>
          </a:p>
        </p:txBody>
      </p:sp>
      <p:grpSp>
        <p:nvGrpSpPr>
          <p:cNvPr id="44" name="Group 43" descr="Icon of location marker">
            <a:extLst>
              <a:ext uri="{FF2B5EF4-FFF2-40B4-BE49-F238E27FC236}">
                <a16:creationId xmlns:a16="http://schemas.microsoft.com/office/drawing/2014/main" id="{82C0C554-228B-496C-B5E8-D064423FFA80}"/>
              </a:ext>
            </a:extLst>
          </p:cNvPr>
          <p:cNvGrpSpPr/>
          <p:nvPr/>
        </p:nvGrpSpPr>
        <p:grpSpPr>
          <a:xfrm>
            <a:off x="4540638" y="4681984"/>
            <a:ext cx="720118" cy="733162"/>
            <a:chOff x="4540638" y="4789210"/>
            <a:chExt cx="720118" cy="733162"/>
          </a:xfrm>
        </p:grpSpPr>
        <p:sp>
          <p:nvSpPr>
            <p:cNvPr id="45" name="Oval 44">
              <a:extLst>
                <a:ext uri="{FF2B5EF4-FFF2-40B4-BE49-F238E27FC236}">
                  <a16:creationId xmlns:a16="http://schemas.microsoft.com/office/drawing/2014/main" id="{B7F497A1-BE6A-4C07-AC30-11C5878E6A9F}"/>
                </a:ext>
              </a:extLst>
            </p:cNvPr>
            <p:cNvSpPr/>
            <p:nvPr/>
          </p:nvSpPr>
          <p:spPr>
            <a:xfrm flipH="1">
              <a:off x="4588112" y="4804965"/>
              <a:ext cx="657244" cy="657244"/>
            </a:xfrm>
            <a:prstGeom prst="ellipse">
              <a:avLst/>
            </a:prstGeom>
            <a:solidFill>
              <a:schemeClr val="bg1"/>
            </a:solidFill>
            <a:ln w="28575" cmpd="sng">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46" name="Oval 45">
              <a:extLst>
                <a:ext uri="{FF2B5EF4-FFF2-40B4-BE49-F238E27FC236}">
                  <a16:creationId xmlns:a16="http://schemas.microsoft.com/office/drawing/2014/main" id="{F7F3259C-1020-4C73-9A9D-956F2F244CBA}"/>
                </a:ext>
              </a:extLst>
            </p:cNvPr>
            <p:cNvSpPr/>
            <p:nvPr/>
          </p:nvSpPr>
          <p:spPr>
            <a:xfrm>
              <a:off x="4551684" y="4789210"/>
              <a:ext cx="709072" cy="7090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a:ea typeface="+mn-ea"/>
                <a:cs typeface="+mn-cs"/>
              </a:endParaRPr>
            </a:p>
          </p:txBody>
        </p:sp>
        <p:grpSp>
          <p:nvGrpSpPr>
            <p:cNvPr id="47" name="Group 46">
              <a:extLst>
                <a:ext uri="{FF2B5EF4-FFF2-40B4-BE49-F238E27FC236}">
                  <a16:creationId xmlns:a16="http://schemas.microsoft.com/office/drawing/2014/main" id="{B19AB5B0-28A3-4D64-92F9-235D3CF7DB12}"/>
                </a:ext>
              </a:extLst>
            </p:cNvPr>
            <p:cNvGrpSpPr>
              <a:grpSpLocks noChangeAspect="1"/>
            </p:cNvGrpSpPr>
            <p:nvPr/>
          </p:nvGrpSpPr>
          <p:grpSpPr>
            <a:xfrm>
              <a:off x="4540638" y="4813300"/>
              <a:ext cx="709072" cy="709072"/>
              <a:chOff x="4075113" y="831850"/>
              <a:chExt cx="522288" cy="522288"/>
            </a:xfrm>
          </p:grpSpPr>
          <p:sp>
            <p:nvSpPr>
              <p:cNvPr id="48" name="Freeform 21">
                <a:extLst>
                  <a:ext uri="{FF2B5EF4-FFF2-40B4-BE49-F238E27FC236}">
                    <a16:creationId xmlns:a16="http://schemas.microsoft.com/office/drawing/2014/main" id="{83D1D3BD-50F0-43C5-A8BF-19AFBE70FF68}"/>
                  </a:ext>
                </a:extLst>
              </p:cNvPr>
              <p:cNvSpPr>
                <a:spLocks noEditPoints="1"/>
              </p:cNvSpPr>
              <p:nvPr/>
            </p:nvSpPr>
            <p:spPr bwMode="auto">
              <a:xfrm>
                <a:off x="4075113" y="831850"/>
                <a:ext cx="522288" cy="522288"/>
              </a:xfrm>
              <a:custGeom>
                <a:avLst/>
                <a:gdLst>
                  <a:gd name="T0" fmla="*/ 311 w 658"/>
                  <a:gd name="T1" fmla="*/ 657 h 658"/>
                  <a:gd name="T2" fmla="*/ 262 w 658"/>
                  <a:gd name="T3" fmla="*/ 651 h 658"/>
                  <a:gd name="T4" fmla="*/ 201 w 658"/>
                  <a:gd name="T5" fmla="*/ 631 h 658"/>
                  <a:gd name="T6" fmla="*/ 119 w 658"/>
                  <a:gd name="T7" fmla="*/ 583 h 658"/>
                  <a:gd name="T8" fmla="*/ 56 w 658"/>
                  <a:gd name="T9" fmla="*/ 513 h 658"/>
                  <a:gd name="T10" fmla="*/ 15 w 658"/>
                  <a:gd name="T11" fmla="*/ 427 h 658"/>
                  <a:gd name="T12" fmla="*/ 4 w 658"/>
                  <a:gd name="T13" fmla="*/ 379 h 658"/>
                  <a:gd name="T14" fmla="*/ 0 w 658"/>
                  <a:gd name="T15" fmla="*/ 329 h 658"/>
                  <a:gd name="T16" fmla="*/ 1 w 658"/>
                  <a:gd name="T17" fmla="*/ 295 h 658"/>
                  <a:gd name="T18" fmla="*/ 11 w 658"/>
                  <a:gd name="T19" fmla="*/ 247 h 658"/>
                  <a:gd name="T20" fmla="*/ 40 w 658"/>
                  <a:gd name="T21" fmla="*/ 172 h 658"/>
                  <a:gd name="T22" fmla="*/ 96 w 658"/>
                  <a:gd name="T23" fmla="*/ 97 h 658"/>
                  <a:gd name="T24" fmla="*/ 172 w 658"/>
                  <a:gd name="T25" fmla="*/ 40 h 658"/>
                  <a:gd name="T26" fmla="*/ 247 w 658"/>
                  <a:gd name="T27" fmla="*/ 11 h 658"/>
                  <a:gd name="T28" fmla="*/ 295 w 658"/>
                  <a:gd name="T29" fmla="*/ 1 h 658"/>
                  <a:gd name="T30" fmla="*/ 329 w 658"/>
                  <a:gd name="T31" fmla="*/ 0 h 658"/>
                  <a:gd name="T32" fmla="*/ 378 w 658"/>
                  <a:gd name="T33" fmla="*/ 4 h 658"/>
                  <a:gd name="T34" fmla="*/ 425 w 658"/>
                  <a:gd name="T35" fmla="*/ 15 h 658"/>
                  <a:gd name="T36" fmla="*/ 513 w 658"/>
                  <a:gd name="T37" fmla="*/ 56 h 658"/>
                  <a:gd name="T38" fmla="*/ 583 w 658"/>
                  <a:gd name="T39" fmla="*/ 120 h 658"/>
                  <a:gd name="T40" fmla="*/ 631 w 658"/>
                  <a:gd name="T41" fmla="*/ 201 h 658"/>
                  <a:gd name="T42" fmla="*/ 651 w 658"/>
                  <a:gd name="T43" fmla="*/ 263 h 658"/>
                  <a:gd name="T44" fmla="*/ 656 w 658"/>
                  <a:gd name="T45" fmla="*/ 312 h 658"/>
                  <a:gd name="T46" fmla="*/ 656 w 658"/>
                  <a:gd name="T47" fmla="*/ 345 h 658"/>
                  <a:gd name="T48" fmla="*/ 651 w 658"/>
                  <a:gd name="T49" fmla="*/ 395 h 658"/>
                  <a:gd name="T50" fmla="*/ 631 w 658"/>
                  <a:gd name="T51" fmla="*/ 457 h 658"/>
                  <a:gd name="T52" fmla="*/ 583 w 658"/>
                  <a:gd name="T53" fmla="*/ 537 h 658"/>
                  <a:gd name="T54" fmla="*/ 513 w 658"/>
                  <a:gd name="T55" fmla="*/ 602 h 658"/>
                  <a:gd name="T56" fmla="*/ 425 w 658"/>
                  <a:gd name="T57" fmla="*/ 643 h 658"/>
                  <a:gd name="T58" fmla="*/ 378 w 658"/>
                  <a:gd name="T59" fmla="*/ 654 h 658"/>
                  <a:gd name="T60" fmla="*/ 329 w 658"/>
                  <a:gd name="T61" fmla="*/ 658 h 658"/>
                  <a:gd name="T62" fmla="*/ 329 w 658"/>
                  <a:gd name="T63" fmla="*/ 38 h 658"/>
                  <a:gd name="T64" fmla="*/ 241 w 658"/>
                  <a:gd name="T65" fmla="*/ 51 h 658"/>
                  <a:gd name="T66" fmla="*/ 166 w 658"/>
                  <a:gd name="T67" fmla="*/ 87 h 658"/>
                  <a:gd name="T68" fmla="*/ 105 w 658"/>
                  <a:gd name="T69" fmla="*/ 144 h 658"/>
                  <a:gd name="T70" fmla="*/ 60 w 658"/>
                  <a:gd name="T71" fmla="*/ 216 h 658"/>
                  <a:gd name="T72" fmla="*/ 39 w 658"/>
                  <a:gd name="T73" fmla="*/ 299 h 658"/>
                  <a:gd name="T74" fmla="*/ 39 w 658"/>
                  <a:gd name="T75" fmla="*/ 359 h 658"/>
                  <a:gd name="T76" fmla="*/ 60 w 658"/>
                  <a:gd name="T77" fmla="*/ 442 h 658"/>
                  <a:gd name="T78" fmla="*/ 105 w 658"/>
                  <a:gd name="T79" fmla="*/ 514 h 658"/>
                  <a:gd name="T80" fmla="*/ 166 w 658"/>
                  <a:gd name="T81" fmla="*/ 571 h 658"/>
                  <a:gd name="T82" fmla="*/ 241 w 658"/>
                  <a:gd name="T83" fmla="*/ 607 h 658"/>
                  <a:gd name="T84" fmla="*/ 329 w 658"/>
                  <a:gd name="T85" fmla="*/ 620 h 658"/>
                  <a:gd name="T86" fmla="*/ 386 w 658"/>
                  <a:gd name="T87" fmla="*/ 614 h 658"/>
                  <a:gd name="T88" fmla="*/ 467 w 658"/>
                  <a:gd name="T89" fmla="*/ 584 h 658"/>
                  <a:gd name="T90" fmla="*/ 534 w 658"/>
                  <a:gd name="T91" fmla="*/ 534 h 658"/>
                  <a:gd name="T92" fmla="*/ 584 w 658"/>
                  <a:gd name="T93" fmla="*/ 467 h 658"/>
                  <a:gd name="T94" fmla="*/ 613 w 658"/>
                  <a:gd name="T95" fmla="*/ 388 h 658"/>
                  <a:gd name="T96" fmla="*/ 620 w 658"/>
                  <a:gd name="T97" fmla="*/ 329 h 658"/>
                  <a:gd name="T98" fmla="*/ 607 w 658"/>
                  <a:gd name="T99" fmla="*/ 242 h 658"/>
                  <a:gd name="T100" fmla="*/ 569 w 658"/>
                  <a:gd name="T101" fmla="*/ 167 h 658"/>
                  <a:gd name="T102" fmla="*/ 514 w 658"/>
                  <a:gd name="T103" fmla="*/ 105 h 658"/>
                  <a:gd name="T104" fmla="*/ 442 w 658"/>
                  <a:gd name="T105" fmla="*/ 60 h 658"/>
                  <a:gd name="T106" fmla="*/ 358 w 658"/>
                  <a:gd name="T107" fmla="*/ 39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58" h="658">
                    <a:moveTo>
                      <a:pt x="329" y="658"/>
                    </a:moveTo>
                    <a:lnTo>
                      <a:pt x="329" y="658"/>
                    </a:lnTo>
                    <a:lnTo>
                      <a:pt x="311" y="657"/>
                    </a:lnTo>
                    <a:lnTo>
                      <a:pt x="295" y="655"/>
                    </a:lnTo>
                    <a:lnTo>
                      <a:pt x="279" y="654"/>
                    </a:lnTo>
                    <a:lnTo>
                      <a:pt x="262" y="651"/>
                    </a:lnTo>
                    <a:lnTo>
                      <a:pt x="247" y="647"/>
                    </a:lnTo>
                    <a:lnTo>
                      <a:pt x="231" y="643"/>
                    </a:lnTo>
                    <a:lnTo>
                      <a:pt x="201" y="631"/>
                    </a:lnTo>
                    <a:lnTo>
                      <a:pt x="172" y="618"/>
                    </a:lnTo>
                    <a:lnTo>
                      <a:pt x="145" y="602"/>
                    </a:lnTo>
                    <a:lnTo>
                      <a:pt x="119" y="583"/>
                    </a:lnTo>
                    <a:lnTo>
                      <a:pt x="96" y="561"/>
                    </a:lnTo>
                    <a:lnTo>
                      <a:pt x="75" y="537"/>
                    </a:lnTo>
                    <a:lnTo>
                      <a:pt x="56" y="513"/>
                    </a:lnTo>
                    <a:lnTo>
                      <a:pt x="40" y="485"/>
                    </a:lnTo>
                    <a:lnTo>
                      <a:pt x="25" y="457"/>
                    </a:lnTo>
                    <a:lnTo>
                      <a:pt x="15" y="427"/>
                    </a:lnTo>
                    <a:lnTo>
                      <a:pt x="11" y="411"/>
                    </a:lnTo>
                    <a:lnTo>
                      <a:pt x="7" y="395"/>
                    </a:lnTo>
                    <a:lnTo>
                      <a:pt x="4" y="379"/>
                    </a:lnTo>
                    <a:lnTo>
                      <a:pt x="1" y="363"/>
                    </a:lnTo>
                    <a:lnTo>
                      <a:pt x="0" y="345"/>
                    </a:lnTo>
                    <a:lnTo>
                      <a:pt x="0" y="329"/>
                    </a:lnTo>
                    <a:lnTo>
                      <a:pt x="0" y="329"/>
                    </a:lnTo>
                    <a:lnTo>
                      <a:pt x="0" y="312"/>
                    </a:lnTo>
                    <a:lnTo>
                      <a:pt x="1" y="295"/>
                    </a:lnTo>
                    <a:lnTo>
                      <a:pt x="4" y="279"/>
                    </a:lnTo>
                    <a:lnTo>
                      <a:pt x="7" y="263"/>
                    </a:lnTo>
                    <a:lnTo>
                      <a:pt x="11" y="247"/>
                    </a:lnTo>
                    <a:lnTo>
                      <a:pt x="15" y="231"/>
                    </a:lnTo>
                    <a:lnTo>
                      <a:pt x="25" y="201"/>
                    </a:lnTo>
                    <a:lnTo>
                      <a:pt x="40" y="172"/>
                    </a:lnTo>
                    <a:lnTo>
                      <a:pt x="56" y="145"/>
                    </a:lnTo>
                    <a:lnTo>
                      <a:pt x="75" y="120"/>
                    </a:lnTo>
                    <a:lnTo>
                      <a:pt x="96" y="97"/>
                    </a:lnTo>
                    <a:lnTo>
                      <a:pt x="119" y="75"/>
                    </a:lnTo>
                    <a:lnTo>
                      <a:pt x="145" y="56"/>
                    </a:lnTo>
                    <a:lnTo>
                      <a:pt x="172" y="40"/>
                    </a:lnTo>
                    <a:lnTo>
                      <a:pt x="201" y="26"/>
                    </a:lnTo>
                    <a:lnTo>
                      <a:pt x="231" y="15"/>
                    </a:lnTo>
                    <a:lnTo>
                      <a:pt x="247" y="11"/>
                    </a:lnTo>
                    <a:lnTo>
                      <a:pt x="262" y="7"/>
                    </a:lnTo>
                    <a:lnTo>
                      <a:pt x="279" y="4"/>
                    </a:lnTo>
                    <a:lnTo>
                      <a:pt x="295" y="1"/>
                    </a:lnTo>
                    <a:lnTo>
                      <a:pt x="311" y="0"/>
                    </a:lnTo>
                    <a:lnTo>
                      <a:pt x="329" y="0"/>
                    </a:lnTo>
                    <a:lnTo>
                      <a:pt x="329" y="0"/>
                    </a:lnTo>
                    <a:lnTo>
                      <a:pt x="345" y="0"/>
                    </a:lnTo>
                    <a:lnTo>
                      <a:pt x="362" y="1"/>
                    </a:lnTo>
                    <a:lnTo>
                      <a:pt x="378" y="4"/>
                    </a:lnTo>
                    <a:lnTo>
                      <a:pt x="395" y="7"/>
                    </a:lnTo>
                    <a:lnTo>
                      <a:pt x="411" y="11"/>
                    </a:lnTo>
                    <a:lnTo>
                      <a:pt x="425" y="15"/>
                    </a:lnTo>
                    <a:lnTo>
                      <a:pt x="456" y="26"/>
                    </a:lnTo>
                    <a:lnTo>
                      <a:pt x="484" y="40"/>
                    </a:lnTo>
                    <a:lnTo>
                      <a:pt x="513" y="56"/>
                    </a:lnTo>
                    <a:lnTo>
                      <a:pt x="537" y="75"/>
                    </a:lnTo>
                    <a:lnTo>
                      <a:pt x="561" y="97"/>
                    </a:lnTo>
                    <a:lnTo>
                      <a:pt x="583" y="120"/>
                    </a:lnTo>
                    <a:lnTo>
                      <a:pt x="601" y="145"/>
                    </a:lnTo>
                    <a:lnTo>
                      <a:pt x="617" y="172"/>
                    </a:lnTo>
                    <a:lnTo>
                      <a:pt x="631" y="201"/>
                    </a:lnTo>
                    <a:lnTo>
                      <a:pt x="643" y="231"/>
                    </a:lnTo>
                    <a:lnTo>
                      <a:pt x="647" y="247"/>
                    </a:lnTo>
                    <a:lnTo>
                      <a:pt x="651" y="263"/>
                    </a:lnTo>
                    <a:lnTo>
                      <a:pt x="654" y="279"/>
                    </a:lnTo>
                    <a:lnTo>
                      <a:pt x="655" y="295"/>
                    </a:lnTo>
                    <a:lnTo>
                      <a:pt x="656" y="312"/>
                    </a:lnTo>
                    <a:lnTo>
                      <a:pt x="658" y="329"/>
                    </a:lnTo>
                    <a:lnTo>
                      <a:pt x="658" y="329"/>
                    </a:lnTo>
                    <a:lnTo>
                      <a:pt x="656" y="345"/>
                    </a:lnTo>
                    <a:lnTo>
                      <a:pt x="655" y="363"/>
                    </a:lnTo>
                    <a:lnTo>
                      <a:pt x="654" y="379"/>
                    </a:lnTo>
                    <a:lnTo>
                      <a:pt x="651" y="395"/>
                    </a:lnTo>
                    <a:lnTo>
                      <a:pt x="647" y="411"/>
                    </a:lnTo>
                    <a:lnTo>
                      <a:pt x="643" y="427"/>
                    </a:lnTo>
                    <a:lnTo>
                      <a:pt x="631" y="457"/>
                    </a:lnTo>
                    <a:lnTo>
                      <a:pt x="617" y="485"/>
                    </a:lnTo>
                    <a:lnTo>
                      <a:pt x="601" y="513"/>
                    </a:lnTo>
                    <a:lnTo>
                      <a:pt x="583" y="537"/>
                    </a:lnTo>
                    <a:lnTo>
                      <a:pt x="561" y="561"/>
                    </a:lnTo>
                    <a:lnTo>
                      <a:pt x="537" y="583"/>
                    </a:lnTo>
                    <a:lnTo>
                      <a:pt x="513" y="602"/>
                    </a:lnTo>
                    <a:lnTo>
                      <a:pt x="484" y="618"/>
                    </a:lnTo>
                    <a:lnTo>
                      <a:pt x="456" y="631"/>
                    </a:lnTo>
                    <a:lnTo>
                      <a:pt x="425" y="643"/>
                    </a:lnTo>
                    <a:lnTo>
                      <a:pt x="411" y="647"/>
                    </a:lnTo>
                    <a:lnTo>
                      <a:pt x="395" y="651"/>
                    </a:lnTo>
                    <a:lnTo>
                      <a:pt x="378" y="654"/>
                    </a:lnTo>
                    <a:lnTo>
                      <a:pt x="362" y="655"/>
                    </a:lnTo>
                    <a:lnTo>
                      <a:pt x="345" y="657"/>
                    </a:lnTo>
                    <a:lnTo>
                      <a:pt x="329" y="658"/>
                    </a:lnTo>
                    <a:lnTo>
                      <a:pt x="329" y="658"/>
                    </a:lnTo>
                    <a:close/>
                    <a:moveTo>
                      <a:pt x="329" y="38"/>
                    </a:moveTo>
                    <a:lnTo>
                      <a:pt x="329" y="38"/>
                    </a:lnTo>
                    <a:lnTo>
                      <a:pt x="299" y="39"/>
                    </a:lnTo>
                    <a:lnTo>
                      <a:pt x="270" y="44"/>
                    </a:lnTo>
                    <a:lnTo>
                      <a:pt x="241" y="51"/>
                    </a:lnTo>
                    <a:lnTo>
                      <a:pt x="215" y="60"/>
                    </a:lnTo>
                    <a:lnTo>
                      <a:pt x="190" y="73"/>
                    </a:lnTo>
                    <a:lnTo>
                      <a:pt x="166" y="87"/>
                    </a:lnTo>
                    <a:lnTo>
                      <a:pt x="143" y="105"/>
                    </a:lnTo>
                    <a:lnTo>
                      <a:pt x="123" y="124"/>
                    </a:lnTo>
                    <a:lnTo>
                      <a:pt x="105" y="144"/>
                    </a:lnTo>
                    <a:lnTo>
                      <a:pt x="87" y="167"/>
                    </a:lnTo>
                    <a:lnTo>
                      <a:pt x="72" y="191"/>
                    </a:lnTo>
                    <a:lnTo>
                      <a:pt x="60" y="216"/>
                    </a:lnTo>
                    <a:lnTo>
                      <a:pt x="51" y="242"/>
                    </a:lnTo>
                    <a:lnTo>
                      <a:pt x="43" y="270"/>
                    </a:lnTo>
                    <a:lnTo>
                      <a:pt x="39" y="299"/>
                    </a:lnTo>
                    <a:lnTo>
                      <a:pt x="37" y="329"/>
                    </a:lnTo>
                    <a:lnTo>
                      <a:pt x="37" y="329"/>
                    </a:lnTo>
                    <a:lnTo>
                      <a:pt x="39" y="359"/>
                    </a:lnTo>
                    <a:lnTo>
                      <a:pt x="43" y="388"/>
                    </a:lnTo>
                    <a:lnTo>
                      <a:pt x="51" y="415"/>
                    </a:lnTo>
                    <a:lnTo>
                      <a:pt x="60" y="442"/>
                    </a:lnTo>
                    <a:lnTo>
                      <a:pt x="72" y="467"/>
                    </a:lnTo>
                    <a:lnTo>
                      <a:pt x="87" y="491"/>
                    </a:lnTo>
                    <a:lnTo>
                      <a:pt x="105" y="514"/>
                    </a:lnTo>
                    <a:lnTo>
                      <a:pt x="123" y="534"/>
                    </a:lnTo>
                    <a:lnTo>
                      <a:pt x="143" y="553"/>
                    </a:lnTo>
                    <a:lnTo>
                      <a:pt x="166" y="571"/>
                    </a:lnTo>
                    <a:lnTo>
                      <a:pt x="190" y="584"/>
                    </a:lnTo>
                    <a:lnTo>
                      <a:pt x="215" y="598"/>
                    </a:lnTo>
                    <a:lnTo>
                      <a:pt x="241" y="607"/>
                    </a:lnTo>
                    <a:lnTo>
                      <a:pt x="270" y="614"/>
                    </a:lnTo>
                    <a:lnTo>
                      <a:pt x="299" y="619"/>
                    </a:lnTo>
                    <a:lnTo>
                      <a:pt x="329" y="620"/>
                    </a:lnTo>
                    <a:lnTo>
                      <a:pt x="329" y="620"/>
                    </a:lnTo>
                    <a:lnTo>
                      <a:pt x="358" y="619"/>
                    </a:lnTo>
                    <a:lnTo>
                      <a:pt x="386" y="614"/>
                    </a:lnTo>
                    <a:lnTo>
                      <a:pt x="415" y="607"/>
                    </a:lnTo>
                    <a:lnTo>
                      <a:pt x="442" y="598"/>
                    </a:lnTo>
                    <a:lnTo>
                      <a:pt x="467" y="584"/>
                    </a:lnTo>
                    <a:lnTo>
                      <a:pt x="491" y="571"/>
                    </a:lnTo>
                    <a:lnTo>
                      <a:pt x="514" y="553"/>
                    </a:lnTo>
                    <a:lnTo>
                      <a:pt x="534" y="534"/>
                    </a:lnTo>
                    <a:lnTo>
                      <a:pt x="553" y="514"/>
                    </a:lnTo>
                    <a:lnTo>
                      <a:pt x="569" y="491"/>
                    </a:lnTo>
                    <a:lnTo>
                      <a:pt x="584" y="467"/>
                    </a:lnTo>
                    <a:lnTo>
                      <a:pt x="596" y="442"/>
                    </a:lnTo>
                    <a:lnTo>
                      <a:pt x="607" y="415"/>
                    </a:lnTo>
                    <a:lnTo>
                      <a:pt x="613" y="388"/>
                    </a:lnTo>
                    <a:lnTo>
                      <a:pt x="617" y="359"/>
                    </a:lnTo>
                    <a:lnTo>
                      <a:pt x="620" y="329"/>
                    </a:lnTo>
                    <a:lnTo>
                      <a:pt x="620" y="329"/>
                    </a:lnTo>
                    <a:lnTo>
                      <a:pt x="617" y="299"/>
                    </a:lnTo>
                    <a:lnTo>
                      <a:pt x="613" y="270"/>
                    </a:lnTo>
                    <a:lnTo>
                      <a:pt x="607" y="242"/>
                    </a:lnTo>
                    <a:lnTo>
                      <a:pt x="596" y="216"/>
                    </a:lnTo>
                    <a:lnTo>
                      <a:pt x="584" y="191"/>
                    </a:lnTo>
                    <a:lnTo>
                      <a:pt x="569" y="167"/>
                    </a:lnTo>
                    <a:lnTo>
                      <a:pt x="553" y="144"/>
                    </a:lnTo>
                    <a:lnTo>
                      <a:pt x="534" y="124"/>
                    </a:lnTo>
                    <a:lnTo>
                      <a:pt x="514" y="105"/>
                    </a:lnTo>
                    <a:lnTo>
                      <a:pt x="491" y="87"/>
                    </a:lnTo>
                    <a:lnTo>
                      <a:pt x="467" y="73"/>
                    </a:lnTo>
                    <a:lnTo>
                      <a:pt x="442" y="60"/>
                    </a:lnTo>
                    <a:lnTo>
                      <a:pt x="415" y="51"/>
                    </a:lnTo>
                    <a:lnTo>
                      <a:pt x="386" y="44"/>
                    </a:lnTo>
                    <a:lnTo>
                      <a:pt x="358" y="39"/>
                    </a:lnTo>
                    <a:lnTo>
                      <a:pt x="329" y="38"/>
                    </a:lnTo>
                    <a:lnTo>
                      <a:pt x="329" y="38"/>
                    </a:lnTo>
                    <a:close/>
                  </a:path>
                </a:pathLst>
              </a:custGeom>
              <a:solidFill>
                <a:schemeClr val="accent3"/>
              </a:solidFill>
              <a:ln w="9525">
                <a:solidFill>
                  <a:schemeClr val="accent3"/>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p:txBody>
          </p:sp>
          <p:sp>
            <p:nvSpPr>
              <p:cNvPr id="49" name="Freeform 102">
                <a:extLst>
                  <a:ext uri="{FF2B5EF4-FFF2-40B4-BE49-F238E27FC236}">
                    <a16:creationId xmlns:a16="http://schemas.microsoft.com/office/drawing/2014/main" id="{8D21A4EF-7220-4135-9B57-65742A881786}"/>
                  </a:ext>
                </a:extLst>
              </p:cNvPr>
              <p:cNvSpPr>
                <a:spLocks noEditPoints="1"/>
              </p:cNvSpPr>
              <p:nvPr/>
            </p:nvSpPr>
            <p:spPr bwMode="auto">
              <a:xfrm>
                <a:off x="4187826" y="973138"/>
                <a:ext cx="295275" cy="239713"/>
              </a:xfrm>
              <a:custGeom>
                <a:avLst/>
                <a:gdLst>
                  <a:gd name="T0" fmla="*/ 249 w 372"/>
                  <a:gd name="T1" fmla="*/ 1 h 300"/>
                  <a:gd name="T2" fmla="*/ 219 w 372"/>
                  <a:gd name="T3" fmla="*/ 4 h 300"/>
                  <a:gd name="T4" fmla="*/ 187 w 372"/>
                  <a:gd name="T5" fmla="*/ 0 h 300"/>
                  <a:gd name="T6" fmla="*/ 144 w 372"/>
                  <a:gd name="T7" fmla="*/ 6 h 300"/>
                  <a:gd name="T8" fmla="*/ 114 w 372"/>
                  <a:gd name="T9" fmla="*/ 0 h 300"/>
                  <a:gd name="T10" fmla="*/ 85 w 372"/>
                  <a:gd name="T11" fmla="*/ 1 h 300"/>
                  <a:gd name="T12" fmla="*/ 48 w 372"/>
                  <a:gd name="T13" fmla="*/ 14 h 300"/>
                  <a:gd name="T14" fmla="*/ 20 w 372"/>
                  <a:gd name="T15" fmla="*/ 40 h 300"/>
                  <a:gd name="T16" fmla="*/ 3 w 372"/>
                  <a:gd name="T17" fmla="*/ 78 h 300"/>
                  <a:gd name="T18" fmla="*/ 1 w 372"/>
                  <a:gd name="T19" fmla="*/ 111 h 300"/>
                  <a:gd name="T20" fmla="*/ 30 w 372"/>
                  <a:gd name="T21" fmla="*/ 176 h 300"/>
                  <a:gd name="T22" fmla="*/ 97 w 372"/>
                  <a:gd name="T23" fmla="*/ 263 h 300"/>
                  <a:gd name="T24" fmla="*/ 109 w 372"/>
                  <a:gd name="T25" fmla="*/ 264 h 300"/>
                  <a:gd name="T26" fmla="*/ 132 w 372"/>
                  <a:gd name="T27" fmla="*/ 239 h 300"/>
                  <a:gd name="T28" fmla="*/ 179 w 372"/>
                  <a:gd name="T29" fmla="*/ 298 h 300"/>
                  <a:gd name="T30" fmla="*/ 191 w 372"/>
                  <a:gd name="T31" fmla="*/ 299 h 300"/>
                  <a:gd name="T32" fmla="*/ 223 w 372"/>
                  <a:gd name="T33" fmla="*/ 261 h 300"/>
                  <a:gd name="T34" fmla="*/ 262 w 372"/>
                  <a:gd name="T35" fmla="*/ 263 h 300"/>
                  <a:gd name="T36" fmla="*/ 275 w 372"/>
                  <a:gd name="T37" fmla="*/ 263 h 300"/>
                  <a:gd name="T38" fmla="*/ 325 w 372"/>
                  <a:gd name="T39" fmla="*/ 201 h 300"/>
                  <a:gd name="T40" fmla="*/ 368 w 372"/>
                  <a:gd name="T41" fmla="*/ 123 h 300"/>
                  <a:gd name="T42" fmla="*/ 372 w 372"/>
                  <a:gd name="T43" fmla="*/ 88 h 300"/>
                  <a:gd name="T44" fmla="*/ 359 w 372"/>
                  <a:gd name="T45" fmla="*/ 48 h 300"/>
                  <a:gd name="T46" fmla="*/ 332 w 372"/>
                  <a:gd name="T47" fmla="*/ 20 h 300"/>
                  <a:gd name="T48" fmla="*/ 297 w 372"/>
                  <a:gd name="T49" fmla="*/ 4 h 300"/>
                  <a:gd name="T50" fmla="*/ 269 w 372"/>
                  <a:gd name="T51" fmla="*/ 0 h 300"/>
                  <a:gd name="T52" fmla="*/ 105 w 372"/>
                  <a:gd name="T53" fmla="*/ 241 h 300"/>
                  <a:gd name="T54" fmla="*/ 42 w 372"/>
                  <a:gd name="T55" fmla="*/ 157 h 300"/>
                  <a:gd name="T56" fmla="*/ 22 w 372"/>
                  <a:gd name="T57" fmla="*/ 108 h 300"/>
                  <a:gd name="T58" fmla="*/ 23 w 372"/>
                  <a:gd name="T59" fmla="*/ 82 h 300"/>
                  <a:gd name="T60" fmla="*/ 36 w 372"/>
                  <a:gd name="T61" fmla="*/ 52 h 300"/>
                  <a:gd name="T62" fmla="*/ 74 w 372"/>
                  <a:gd name="T63" fmla="*/ 25 h 300"/>
                  <a:gd name="T64" fmla="*/ 118 w 372"/>
                  <a:gd name="T65" fmla="*/ 20 h 300"/>
                  <a:gd name="T66" fmla="*/ 90 w 372"/>
                  <a:gd name="T67" fmla="*/ 48 h 300"/>
                  <a:gd name="T68" fmla="*/ 71 w 372"/>
                  <a:gd name="T69" fmla="*/ 96 h 300"/>
                  <a:gd name="T70" fmla="*/ 74 w 372"/>
                  <a:gd name="T71" fmla="*/ 131 h 300"/>
                  <a:gd name="T72" fmla="*/ 99 w 372"/>
                  <a:gd name="T73" fmla="*/ 188 h 300"/>
                  <a:gd name="T74" fmla="*/ 223 w 372"/>
                  <a:gd name="T75" fmla="*/ 115 h 300"/>
                  <a:gd name="T76" fmla="*/ 212 w 372"/>
                  <a:gd name="T77" fmla="*/ 141 h 300"/>
                  <a:gd name="T78" fmla="*/ 187 w 372"/>
                  <a:gd name="T79" fmla="*/ 151 h 300"/>
                  <a:gd name="T80" fmla="*/ 165 w 372"/>
                  <a:gd name="T81" fmla="*/ 146 h 300"/>
                  <a:gd name="T82" fmla="*/ 151 w 372"/>
                  <a:gd name="T83" fmla="*/ 122 h 300"/>
                  <a:gd name="T84" fmla="*/ 152 w 372"/>
                  <a:gd name="T85" fmla="*/ 100 h 300"/>
                  <a:gd name="T86" fmla="*/ 172 w 372"/>
                  <a:gd name="T87" fmla="*/ 80 h 300"/>
                  <a:gd name="T88" fmla="*/ 193 w 372"/>
                  <a:gd name="T89" fmla="*/ 79 h 300"/>
                  <a:gd name="T90" fmla="*/ 218 w 372"/>
                  <a:gd name="T91" fmla="*/ 94 h 300"/>
                  <a:gd name="T92" fmla="*/ 223 w 372"/>
                  <a:gd name="T93" fmla="*/ 115 h 300"/>
                  <a:gd name="T94" fmla="*/ 298 w 372"/>
                  <a:gd name="T95" fmla="*/ 83 h 300"/>
                  <a:gd name="T96" fmla="*/ 274 w 372"/>
                  <a:gd name="T97" fmla="*/ 37 h 300"/>
                  <a:gd name="T98" fmla="*/ 269 w 372"/>
                  <a:gd name="T99" fmla="*/ 18 h 300"/>
                  <a:gd name="T100" fmla="*/ 313 w 372"/>
                  <a:gd name="T101" fmla="*/ 32 h 300"/>
                  <a:gd name="T102" fmla="*/ 341 w 372"/>
                  <a:gd name="T103" fmla="*/ 59 h 300"/>
                  <a:gd name="T104" fmla="*/ 352 w 372"/>
                  <a:gd name="T105" fmla="*/ 91 h 300"/>
                  <a:gd name="T106" fmla="*/ 349 w 372"/>
                  <a:gd name="T107" fmla="*/ 118 h 300"/>
                  <a:gd name="T108" fmla="*/ 318 w 372"/>
                  <a:gd name="T109" fmla="*/ 178 h 300"/>
                  <a:gd name="T110" fmla="*/ 269 w 372"/>
                  <a:gd name="T111" fmla="*/ 241 h 300"/>
                  <a:gd name="T112" fmla="*/ 282 w 372"/>
                  <a:gd name="T113" fmla="*/ 173 h 300"/>
                  <a:gd name="T114" fmla="*/ 301 w 372"/>
                  <a:gd name="T115" fmla="*/ 12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72" h="300">
                    <a:moveTo>
                      <a:pt x="269" y="0"/>
                    </a:moveTo>
                    <a:lnTo>
                      <a:pt x="269" y="0"/>
                    </a:lnTo>
                    <a:lnTo>
                      <a:pt x="259" y="0"/>
                    </a:lnTo>
                    <a:lnTo>
                      <a:pt x="249" y="1"/>
                    </a:lnTo>
                    <a:lnTo>
                      <a:pt x="239" y="4"/>
                    </a:lnTo>
                    <a:lnTo>
                      <a:pt x="228" y="6"/>
                    </a:lnTo>
                    <a:lnTo>
                      <a:pt x="228" y="6"/>
                    </a:lnTo>
                    <a:lnTo>
                      <a:pt x="219" y="4"/>
                    </a:lnTo>
                    <a:lnTo>
                      <a:pt x="208" y="1"/>
                    </a:lnTo>
                    <a:lnTo>
                      <a:pt x="197" y="0"/>
                    </a:lnTo>
                    <a:lnTo>
                      <a:pt x="187" y="0"/>
                    </a:lnTo>
                    <a:lnTo>
                      <a:pt x="187" y="0"/>
                    </a:lnTo>
                    <a:lnTo>
                      <a:pt x="176" y="0"/>
                    </a:lnTo>
                    <a:lnTo>
                      <a:pt x="165" y="1"/>
                    </a:lnTo>
                    <a:lnTo>
                      <a:pt x="155" y="4"/>
                    </a:lnTo>
                    <a:lnTo>
                      <a:pt x="144" y="6"/>
                    </a:lnTo>
                    <a:lnTo>
                      <a:pt x="144" y="6"/>
                    </a:lnTo>
                    <a:lnTo>
                      <a:pt x="134" y="4"/>
                    </a:lnTo>
                    <a:lnTo>
                      <a:pt x="125" y="1"/>
                    </a:lnTo>
                    <a:lnTo>
                      <a:pt x="114" y="0"/>
                    </a:lnTo>
                    <a:lnTo>
                      <a:pt x="105" y="0"/>
                    </a:lnTo>
                    <a:lnTo>
                      <a:pt x="105" y="0"/>
                    </a:lnTo>
                    <a:lnTo>
                      <a:pt x="94" y="0"/>
                    </a:lnTo>
                    <a:lnTo>
                      <a:pt x="85" y="1"/>
                    </a:lnTo>
                    <a:lnTo>
                      <a:pt x="75" y="4"/>
                    </a:lnTo>
                    <a:lnTo>
                      <a:pt x="67" y="6"/>
                    </a:lnTo>
                    <a:lnTo>
                      <a:pt x="58" y="10"/>
                    </a:lnTo>
                    <a:lnTo>
                      <a:pt x="48" y="14"/>
                    </a:lnTo>
                    <a:lnTo>
                      <a:pt x="40" y="20"/>
                    </a:lnTo>
                    <a:lnTo>
                      <a:pt x="34" y="26"/>
                    </a:lnTo>
                    <a:lnTo>
                      <a:pt x="27" y="33"/>
                    </a:lnTo>
                    <a:lnTo>
                      <a:pt x="20" y="40"/>
                    </a:lnTo>
                    <a:lnTo>
                      <a:pt x="15" y="48"/>
                    </a:lnTo>
                    <a:lnTo>
                      <a:pt x="10" y="57"/>
                    </a:lnTo>
                    <a:lnTo>
                      <a:pt x="6" y="67"/>
                    </a:lnTo>
                    <a:lnTo>
                      <a:pt x="3" y="78"/>
                    </a:lnTo>
                    <a:lnTo>
                      <a:pt x="1" y="88"/>
                    </a:lnTo>
                    <a:lnTo>
                      <a:pt x="0" y="100"/>
                    </a:lnTo>
                    <a:lnTo>
                      <a:pt x="0" y="100"/>
                    </a:lnTo>
                    <a:lnTo>
                      <a:pt x="1" y="111"/>
                    </a:lnTo>
                    <a:lnTo>
                      <a:pt x="4" y="123"/>
                    </a:lnTo>
                    <a:lnTo>
                      <a:pt x="10" y="137"/>
                    </a:lnTo>
                    <a:lnTo>
                      <a:pt x="15" y="150"/>
                    </a:lnTo>
                    <a:lnTo>
                      <a:pt x="30" y="176"/>
                    </a:lnTo>
                    <a:lnTo>
                      <a:pt x="47" y="201"/>
                    </a:lnTo>
                    <a:lnTo>
                      <a:pt x="65" y="224"/>
                    </a:lnTo>
                    <a:lnTo>
                      <a:pt x="81" y="244"/>
                    </a:lnTo>
                    <a:lnTo>
                      <a:pt x="97" y="263"/>
                    </a:lnTo>
                    <a:lnTo>
                      <a:pt x="97" y="263"/>
                    </a:lnTo>
                    <a:lnTo>
                      <a:pt x="101" y="264"/>
                    </a:lnTo>
                    <a:lnTo>
                      <a:pt x="105" y="265"/>
                    </a:lnTo>
                    <a:lnTo>
                      <a:pt x="109" y="264"/>
                    </a:lnTo>
                    <a:lnTo>
                      <a:pt x="112" y="263"/>
                    </a:lnTo>
                    <a:lnTo>
                      <a:pt x="112" y="263"/>
                    </a:lnTo>
                    <a:lnTo>
                      <a:pt x="132" y="239"/>
                    </a:lnTo>
                    <a:lnTo>
                      <a:pt x="132" y="239"/>
                    </a:lnTo>
                    <a:lnTo>
                      <a:pt x="149" y="261"/>
                    </a:lnTo>
                    <a:lnTo>
                      <a:pt x="164" y="280"/>
                    </a:lnTo>
                    <a:lnTo>
                      <a:pt x="179" y="298"/>
                    </a:lnTo>
                    <a:lnTo>
                      <a:pt x="179" y="298"/>
                    </a:lnTo>
                    <a:lnTo>
                      <a:pt x="183" y="299"/>
                    </a:lnTo>
                    <a:lnTo>
                      <a:pt x="187" y="300"/>
                    </a:lnTo>
                    <a:lnTo>
                      <a:pt x="187" y="300"/>
                    </a:lnTo>
                    <a:lnTo>
                      <a:pt x="191" y="299"/>
                    </a:lnTo>
                    <a:lnTo>
                      <a:pt x="193" y="298"/>
                    </a:lnTo>
                    <a:lnTo>
                      <a:pt x="193" y="298"/>
                    </a:lnTo>
                    <a:lnTo>
                      <a:pt x="208" y="280"/>
                    </a:lnTo>
                    <a:lnTo>
                      <a:pt x="223" y="261"/>
                    </a:lnTo>
                    <a:lnTo>
                      <a:pt x="240" y="239"/>
                    </a:lnTo>
                    <a:lnTo>
                      <a:pt x="240" y="239"/>
                    </a:lnTo>
                    <a:lnTo>
                      <a:pt x="262" y="263"/>
                    </a:lnTo>
                    <a:lnTo>
                      <a:pt x="262" y="263"/>
                    </a:lnTo>
                    <a:lnTo>
                      <a:pt x="265" y="264"/>
                    </a:lnTo>
                    <a:lnTo>
                      <a:pt x="269" y="265"/>
                    </a:lnTo>
                    <a:lnTo>
                      <a:pt x="273" y="264"/>
                    </a:lnTo>
                    <a:lnTo>
                      <a:pt x="275" y="263"/>
                    </a:lnTo>
                    <a:lnTo>
                      <a:pt x="275" y="263"/>
                    </a:lnTo>
                    <a:lnTo>
                      <a:pt x="293" y="244"/>
                    </a:lnTo>
                    <a:lnTo>
                      <a:pt x="308" y="224"/>
                    </a:lnTo>
                    <a:lnTo>
                      <a:pt x="325" y="201"/>
                    </a:lnTo>
                    <a:lnTo>
                      <a:pt x="342" y="176"/>
                    </a:lnTo>
                    <a:lnTo>
                      <a:pt x="357" y="150"/>
                    </a:lnTo>
                    <a:lnTo>
                      <a:pt x="364" y="137"/>
                    </a:lnTo>
                    <a:lnTo>
                      <a:pt x="368" y="123"/>
                    </a:lnTo>
                    <a:lnTo>
                      <a:pt x="371" y="111"/>
                    </a:lnTo>
                    <a:lnTo>
                      <a:pt x="372" y="100"/>
                    </a:lnTo>
                    <a:lnTo>
                      <a:pt x="372" y="100"/>
                    </a:lnTo>
                    <a:lnTo>
                      <a:pt x="372" y="88"/>
                    </a:lnTo>
                    <a:lnTo>
                      <a:pt x="369" y="78"/>
                    </a:lnTo>
                    <a:lnTo>
                      <a:pt x="367" y="67"/>
                    </a:lnTo>
                    <a:lnTo>
                      <a:pt x="363" y="57"/>
                    </a:lnTo>
                    <a:lnTo>
                      <a:pt x="359" y="48"/>
                    </a:lnTo>
                    <a:lnTo>
                      <a:pt x="353" y="40"/>
                    </a:lnTo>
                    <a:lnTo>
                      <a:pt x="347" y="33"/>
                    </a:lnTo>
                    <a:lnTo>
                      <a:pt x="340" y="26"/>
                    </a:lnTo>
                    <a:lnTo>
                      <a:pt x="332" y="20"/>
                    </a:lnTo>
                    <a:lnTo>
                      <a:pt x="324" y="14"/>
                    </a:lnTo>
                    <a:lnTo>
                      <a:pt x="316" y="10"/>
                    </a:lnTo>
                    <a:lnTo>
                      <a:pt x="306" y="6"/>
                    </a:lnTo>
                    <a:lnTo>
                      <a:pt x="297" y="4"/>
                    </a:lnTo>
                    <a:lnTo>
                      <a:pt x="287" y="1"/>
                    </a:lnTo>
                    <a:lnTo>
                      <a:pt x="278" y="0"/>
                    </a:lnTo>
                    <a:lnTo>
                      <a:pt x="269" y="0"/>
                    </a:lnTo>
                    <a:lnTo>
                      <a:pt x="269" y="0"/>
                    </a:lnTo>
                    <a:close/>
                    <a:moveTo>
                      <a:pt x="121" y="222"/>
                    </a:moveTo>
                    <a:lnTo>
                      <a:pt x="121" y="222"/>
                    </a:lnTo>
                    <a:lnTo>
                      <a:pt x="105" y="241"/>
                    </a:lnTo>
                    <a:lnTo>
                      <a:pt x="105" y="241"/>
                    </a:lnTo>
                    <a:lnTo>
                      <a:pt x="83" y="216"/>
                    </a:lnTo>
                    <a:lnTo>
                      <a:pt x="69" y="198"/>
                    </a:lnTo>
                    <a:lnTo>
                      <a:pt x="55" y="178"/>
                    </a:lnTo>
                    <a:lnTo>
                      <a:pt x="42" y="157"/>
                    </a:lnTo>
                    <a:lnTo>
                      <a:pt x="31" y="137"/>
                    </a:lnTo>
                    <a:lnTo>
                      <a:pt x="27" y="127"/>
                    </a:lnTo>
                    <a:lnTo>
                      <a:pt x="23" y="118"/>
                    </a:lnTo>
                    <a:lnTo>
                      <a:pt x="22" y="108"/>
                    </a:lnTo>
                    <a:lnTo>
                      <a:pt x="20" y="100"/>
                    </a:lnTo>
                    <a:lnTo>
                      <a:pt x="20" y="100"/>
                    </a:lnTo>
                    <a:lnTo>
                      <a:pt x="20" y="91"/>
                    </a:lnTo>
                    <a:lnTo>
                      <a:pt x="23" y="82"/>
                    </a:lnTo>
                    <a:lnTo>
                      <a:pt x="24" y="73"/>
                    </a:lnTo>
                    <a:lnTo>
                      <a:pt x="28" y="65"/>
                    </a:lnTo>
                    <a:lnTo>
                      <a:pt x="31" y="59"/>
                    </a:lnTo>
                    <a:lnTo>
                      <a:pt x="36" y="52"/>
                    </a:lnTo>
                    <a:lnTo>
                      <a:pt x="42" y="45"/>
                    </a:lnTo>
                    <a:lnTo>
                      <a:pt x="47" y="40"/>
                    </a:lnTo>
                    <a:lnTo>
                      <a:pt x="59" y="32"/>
                    </a:lnTo>
                    <a:lnTo>
                      <a:pt x="74" y="25"/>
                    </a:lnTo>
                    <a:lnTo>
                      <a:pt x="89" y="20"/>
                    </a:lnTo>
                    <a:lnTo>
                      <a:pt x="105" y="18"/>
                    </a:lnTo>
                    <a:lnTo>
                      <a:pt x="105" y="18"/>
                    </a:lnTo>
                    <a:lnTo>
                      <a:pt x="118" y="20"/>
                    </a:lnTo>
                    <a:lnTo>
                      <a:pt x="118" y="20"/>
                    </a:lnTo>
                    <a:lnTo>
                      <a:pt x="108" y="28"/>
                    </a:lnTo>
                    <a:lnTo>
                      <a:pt x="98" y="37"/>
                    </a:lnTo>
                    <a:lnTo>
                      <a:pt x="90" y="48"/>
                    </a:lnTo>
                    <a:lnTo>
                      <a:pt x="83" y="59"/>
                    </a:lnTo>
                    <a:lnTo>
                      <a:pt x="78" y="71"/>
                    </a:lnTo>
                    <a:lnTo>
                      <a:pt x="74" y="83"/>
                    </a:lnTo>
                    <a:lnTo>
                      <a:pt x="71" y="96"/>
                    </a:lnTo>
                    <a:lnTo>
                      <a:pt x="71" y="110"/>
                    </a:lnTo>
                    <a:lnTo>
                      <a:pt x="71" y="110"/>
                    </a:lnTo>
                    <a:lnTo>
                      <a:pt x="71" y="120"/>
                    </a:lnTo>
                    <a:lnTo>
                      <a:pt x="74" y="131"/>
                    </a:lnTo>
                    <a:lnTo>
                      <a:pt x="78" y="145"/>
                    </a:lnTo>
                    <a:lnTo>
                      <a:pt x="83" y="158"/>
                    </a:lnTo>
                    <a:lnTo>
                      <a:pt x="90" y="173"/>
                    </a:lnTo>
                    <a:lnTo>
                      <a:pt x="99" y="188"/>
                    </a:lnTo>
                    <a:lnTo>
                      <a:pt x="121" y="222"/>
                    </a:lnTo>
                    <a:lnTo>
                      <a:pt x="121" y="222"/>
                    </a:lnTo>
                    <a:close/>
                    <a:moveTo>
                      <a:pt x="223" y="115"/>
                    </a:moveTo>
                    <a:lnTo>
                      <a:pt x="223" y="115"/>
                    </a:lnTo>
                    <a:lnTo>
                      <a:pt x="223" y="122"/>
                    </a:lnTo>
                    <a:lnTo>
                      <a:pt x="220" y="129"/>
                    </a:lnTo>
                    <a:lnTo>
                      <a:pt x="218" y="135"/>
                    </a:lnTo>
                    <a:lnTo>
                      <a:pt x="212" y="141"/>
                    </a:lnTo>
                    <a:lnTo>
                      <a:pt x="207" y="146"/>
                    </a:lnTo>
                    <a:lnTo>
                      <a:pt x="200" y="149"/>
                    </a:lnTo>
                    <a:lnTo>
                      <a:pt x="193" y="151"/>
                    </a:lnTo>
                    <a:lnTo>
                      <a:pt x="187" y="151"/>
                    </a:lnTo>
                    <a:lnTo>
                      <a:pt x="187" y="151"/>
                    </a:lnTo>
                    <a:lnTo>
                      <a:pt x="179" y="151"/>
                    </a:lnTo>
                    <a:lnTo>
                      <a:pt x="172" y="149"/>
                    </a:lnTo>
                    <a:lnTo>
                      <a:pt x="165" y="146"/>
                    </a:lnTo>
                    <a:lnTo>
                      <a:pt x="160" y="141"/>
                    </a:lnTo>
                    <a:lnTo>
                      <a:pt x="156" y="135"/>
                    </a:lnTo>
                    <a:lnTo>
                      <a:pt x="152" y="129"/>
                    </a:lnTo>
                    <a:lnTo>
                      <a:pt x="151" y="122"/>
                    </a:lnTo>
                    <a:lnTo>
                      <a:pt x="149" y="115"/>
                    </a:lnTo>
                    <a:lnTo>
                      <a:pt x="149" y="115"/>
                    </a:lnTo>
                    <a:lnTo>
                      <a:pt x="151" y="107"/>
                    </a:lnTo>
                    <a:lnTo>
                      <a:pt x="152" y="100"/>
                    </a:lnTo>
                    <a:lnTo>
                      <a:pt x="156" y="94"/>
                    </a:lnTo>
                    <a:lnTo>
                      <a:pt x="160" y="88"/>
                    </a:lnTo>
                    <a:lnTo>
                      <a:pt x="165" y="84"/>
                    </a:lnTo>
                    <a:lnTo>
                      <a:pt x="172" y="80"/>
                    </a:lnTo>
                    <a:lnTo>
                      <a:pt x="179" y="79"/>
                    </a:lnTo>
                    <a:lnTo>
                      <a:pt x="187" y="78"/>
                    </a:lnTo>
                    <a:lnTo>
                      <a:pt x="187" y="78"/>
                    </a:lnTo>
                    <a:lnTo>
                      <a:pt x="193" y="79"/>
                    </a:lnTo>
                    <a:lnTo>
                      <a:pt x="200" y="80"/>
                    </a:lnTo>
                    <a:lnTo>
                      <a:pt x="207" y="84"/>
                    </a:lnTo>
                    <a:lnTo>
                      <a:pt x="212" y="88"/>
                    </a:lnTo>
                    <a:lnTo>
                      <a:pt x="218" y="94"/>
                    </a:lnTo>
                    <a:lnTo>
                      <a:pt x="220" y="100"/>
                    </a:lnTo>
                    <a:lnTo>
                      <a:pt x="223" y="107"/>
                    </a:lnTo>
                    <a:lnTo>
                      <a:pt x="223" y="115"/>
                    </a:lnTo>
                    <a:lnTo>
                      <a:pt x="223" y="115"/>
                    </a:lnTo>
                    <a:close/>
                    <a:moveTo>
                      <a:pt x="302" y="110"/>
                    </a:moveTo>
                    <a:lnTo>
                      <a:pt x="302" y="110"/>
                    </a:lnTo>
                    <a:lnTo>
                      <a:pt x="301" y="96"/>
                    </a:lnTo>
                    <a:lnTo>
                      <a:pt x="298" y="83"/>
                    </a:lnTo>
                    <a:lnTo>
                      <a:pt x="296" y="71"/>
                    </a:lnTo>
                    <a:lnTo>
                      <a:pt x="290" y="59"/>
                    </a:lnTo>
                    <a:lnTo>
                      <a:pt x="283" y="48"/>
                    </a:lnTo>
                    <a:lnTo>
                      <a:pt x="274" y="37"/>
                    </a:lnTo>
                    <a:lnTo>
                      <a:pt x="265" y="28"/>
                    </a:lnTo>
                    <a:lnTo>
                      <a:pt x="254" y="20"/>
                    </a:lnTo>
                    <a:lnTo>
                      <a:pt x="254" y="20"/>
                    </a:lnTo>
                    <a:lnTo>
                      <a:pt x="269" y="18"/>
                    </a:lnTo>
                    <a:lnTo>
                      <a:pt x="269" y="18"/>
                    </a:lnTo>
                    <a:lnTo>
                      <a:pt x="283" y="20"/>
                    </a:lnTo>
                    <a:lnTo>
                      <a:pt x="300" y="25"/>
                    </a:lnTo>
                    <a:lnTo>
                      <a:pt x="313" y="32"/>
                    </a:lnTo>
                    <a:lnTo>
                      <a:pt x="326" y="40"/>
                    </a:lnTo>
                    <a:lnTo>
                      <a:pt x="332" y="45"/>
                    </a:lnTo>
                    <a:lnTo>
                      <a:pt x="337" y="52"/>
                    </a:lnTo>
                    <a:lnTo>
                      <a:pt x="341" y="59"/>
                    </a:lnTo>
                    <a:lnTo>
                      <a:pt x="345" y="65"/>
                    </a:lnTo>
                    <a:lnTo>
                      <a:pt x="348" y="73"/>
                    </a:lnTo>
                    <a:lnTo>
                      <a:pt x="351" y="82"/>
                    </a:lnTo>
                    <a:lnTo>
                      <a:pt x="352" y="91"/>
                    </a:lnTo>
                    <a:lnTo>
                      <a:pt x="352" y="100"/>
                    </a:lnTo>
                    <a:lnTo>
                      <a:pt x="352" y="100"/>
                    </a:lnTo>
                    <a:lnTo>
                      <a:pt x="352" y="108"/>
                    </a:lnTo>
                    <a:lnTo>
                      <a:pt x="349" y="118"/>
                    </a:lnTo>
                    <a:lnTo>
                      <a:pt x="347" y="127"/>
                    </a:lnTo>
                    <a:lnTo>
                      <a:pt x="342" y="137"/>
                    </a:lnTo>
                    <a:lnTo>
                      <a:pt x="330" y="157"/>
                    </a:lnTo>
                    <a:lnTo>
                      <a:pt x="318" y="178"/>
                    </a:lnTo>
                    <a:lnTo>
                      <a:pt x="304" y="198"/>
                    </a:lnTo>
                    <a:lnTo>
                      <a:pt x="290" y="216"/>
                    </a:lnTo>
                    <a:lnTo>
                      <a:pt x="269" y="241"/>
                    </a:lnTo>
                    <a:lnTo>
                      <a:pt x="269" y="241"/>
                    </a:lnTo>
                    <a:lnTo>
                      <a:pt x="253" y="222"/>
                    </a:lnTo>
                    <a:lnTo>
                      <a:pt x="253" y="222"/>
                    </a:lnTo>
                    <a:lnTo>
                      <a:pt x="274" y="188"/>
                    </a:lnTo>
                    <a:lnTo>
                      <a:pt x="282" y="173"/>
                    </a:lnTo>
                    <a:lnTo>
                      <a:pt x="290" y="158"/>
                    </a:lnTo>
                    <a:lnTo>
                      <a:pt x="296" y="145"/>
                    </a:lnTo>
                    <a:lnTo>
                      <a:pt x="298" y="131"/>
                    </a:lnTo>
                    <a:lnTo>
                      <a:pt x="301" y="120"/>
                    </a:lnTo>
                    <a:lnTo>
                      <a:pt x="302" y="110"/>
                    </a:lnTo>
                    <a:lnTo>
                      <a:pt x="302" y="1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p:txBody>
          </p:sp>
        </p:grpSp>
      </p:grpSp>
      <p:sp>
        <p:nvSpPr>
          <p:cNvPr id="20" name="Rectangle 19">
            <a:extLst>
              <a:ext uri="{FF2B5EF4-FFF2-40B4-BE49-F238E27FC236}">
                <a16:creationId xmlns:a16="http://schemas.microsoft.com/office/drawing/2014/main" id="{34FD41DF-8889-4AF3-8956-ED43206378F8}"/>
              </a:ext>
            </a:extLst>
          </p:cNvPr>
          <p:cNvSpPr/>
          <p:nvPr/>
        </p:nvSpPr>
        <p:spPr>
          <a:xfrm>
            <a:off x="662135" y="4621513"/>
            <a:ext cx="659796" cy="215444"/>
          </a:xfrm>
          <a:prstGeom prst="rect">
            <a:avLst/>
          </a:prstGeom>
        </p:spPr>
        <p:txBody>
          <a:bodyPr wrap="none" lIns="0" tIns="0" rIns="0" bIns="0">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en-US" sz="1400" b="1" i="0" u="none" strike="noStrike" kern="1200" cap="none" spc="150" normalizeH="0" baseline="0" noProof="0" dirty="0">
                <a:ln>
                  <a:noFill/>
                </a:ln>
                <a:solidFill>
                  <a:srgbClr val="FAD980"/>
                </a:solidFill>
                <a:effectLst/>
                <a:uLnTx/>
                <a:uFillTx/>
                <a:latin typeface="Calibri"/>
                <a:ea typeface="Open Sans" panose="020B0606030504020204" pitchFamily="34" charset="0"/>
                <a:cs typeface="Open Sans" panose="020B0606030504020204" pitchFamily="34" charset="0"/>
              </a:rPr>
              <a:t>PLACES</a:t>
            </a:r>
          </a:p>
        </p:txBody>
      </p:sp>
      <p:sp>
        <p:nvSpPr>
          <p:cNvPr id="21" name="Rectangle 20">
            <a:extLst>
              <a:ext uri="{FF2B5EF4-FFF2-40B4-BE49-F238E27FC236}">
                <a16:creationId xmlns:a16="http://schemas.microsoft.com/office/drawing/2014/main" id="{9C0E9B9E-BB16-42CC-AD5D-02B75466C2BB}"/>
              </a:ext>
            </a:extLst>
          </p:cNvPr>
          <p:cNvSpPr/>
          <p:nvPr/>
        </p:nvSpPr>
        <p:spPr>
          <a:xfrm>
            <a:off x="672284" y="4879823"/>
            <a:ext cx="3741542" cy="430887"/>
          </a:xfrm>
          <a:prstGeom prst="rect">
            <a:avLst/>
          </a:prstGeom>
        </p:spPr>
        <p:txBody>
          <a:bodyPr wrap="square" lIns="0" tIns="0" rIns="0" bIns="0" anchor="t">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000000"/>
                </a:solidFill>
                <a:effectLst/>
                <a:uLnTx/>
                <a:uFillTx/>
                <a:latin typeface="Calibri"/>
                <a:ea typeface="Open Sans" panose="020B0606030504020204" pitchFamily="34" charset="0"/>
                <a:cs typeface="Open Sans" panose="020B0606030504020204" pitchFamily="34" charset="0"/>
              </a:rPr>
              <a:t>The relationship I have with where I do work and the physical space in which work gets done</a:t>
            </a:r>
          </a:p>
        </p:txBody>
      </p:sp>
      <p:grpSp>
        <p:nvGrpSpPr>
          <p:cNvPr id="54" name="Group 53" descr="Icon of group of people">
            <a:extLst>
              <a:ext uri="{FF2B5EF4-FFF2-40B4-BE49-F238E27FC236}">
                <a16:creationId xmlns:a16="http://schemas.microsoft.com/office/drawing/2014/main" id="{A09D069E-BB43-4FDA-8D66-628FE8C2FFD7}"/>
              </a:ext>
            </a:extLst>
          </p:cNvPr>
          <p:cNvGrpSpPr/>
          <p:nvPr/>
        </p:nvGrpSpPr>
        <p:grpSpPr>
          <a:xfrm>
            <a:off x="3784600" y="3270974"/>
            <a:ext cx="709072" cy="714819"/>
            <a:chOff x="4551684" y="1844164"/>
            <a:chExt cx="709072" cy="714819"/>
          </a:xfrm>
        </p:grpSpPr>
        <p:sp>
          <p:nvSpPr>
            <p:cNvPr id="55" name="Oval 54">
              <a:extLst>
                <a:ext uri="{FF2B5EF4-FFF2-40B4-BE49-F238E27FC236}">
                  <a16:creationId xmlns:a16="http://schemas.microsoft.com/office/drawing/2014/main" id="{A1F69A39-5D9A-4FDB-A87E-2B48E211DFFD}"/>
                </a:ext>
              </a:extLst>
            </p:cNvPr>
            <p:cNvSpPr/>
            <p:nvPr/>
          </p:nvSpPr>
          <p:spPr>
            <a:xfrm flipH="1">
              <a:off x="4581801" y="1885728"/>
              <a:ext cx="657244" cy="657244"/>
            </a:xfrm>
            <a:prstGeom prst="ellipse">
              <a:avLst/>
            </a:prstGeom>
            <a:solidFill>
              <a:schemeClr val="bg1"/>
            </a:solidFill>
            <a:ln w="28575" cmpd="sng">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56" name="Oval 55">
              <a:extLst>
                <a:ext uri="{FF2B5EF4-FFF2-40B4-BE49-F238E27FC236}">
                  <a16:creationId xmlns:a16="http://schemas.microsoft.com/office/drawing/2014/main" id="{9E82D273-06A1-4FFD-B7F4-A0C806B3D671}"/>
                </a:ext>
              </a:extLst>
            </p:cNvPr>
            <p:cNvSpPr/>
            <p:nvPr/>
          </p:nvSpPr>
          <p:spPr>
            <a:xfrm>
              <a:off x="4551684" y="1849911"/>
              <a:ext cx="709072" cy="7090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a:ea typeface="+mn-ea"/>
                <a:cs typeface="+mn-cs"/>
              </a:endParaRPr>
            </a:p>
          </p:txBody>
        </p:sp>
        <p:grpSp>
          <p:nvGrpSpPr>
            <p:cNvPr id="57" name="Group 56">
              <a:extLst>
                <a:ext uri="{FF2B5EF4-FFF2-40B4-BE49-F238E27FC236}">
                  <a16:creationId xmlns:a16="http://schemas.microsoft.com/office/drawing/2014/main" id="{160225DC-DDA3-48D3-B75F-C8EE220019DF}"/>
                </a:ext>
              </a:extLst>
            </p:cNvPr>
            <p:cNvGrpSpPr>
              <a:grpSpLocks noChangeAspect="1"/>
            </p:cNvGrpSpPr>
            <p:nvPr/>
          </p:nvGrpSpPr>
          <p:grpSpPr>
            <a:xfrm>
              <a:off x="4551684" y="1844164"/>
              <a:ext cx="709072" cy="709072"/>
              <a:chOff x="3194051" y="2502535"/>
              <a:chExt cx="522288" cy="522288"/>
            </a:xfrm>
          </p:grpSpPr>
          <p:sp>
            <p:nvSpPr>
              <p:cNvPr id="58" name="Freeform 28">
                <a:extLst>
                  <a:ext uri="{FF2B5EF4-FFF2-40B4-BE49-F238E27FC236}">
                    <a16:creationId xmlns:a16="http://schemas.microsoft.com/office/drawing/2014/main" id="{4F16978A-0672-41AF-AAEF-B84BF53D2B0C}"/>
                  </a:ext>
                </a:extLst>
              </p:cNvPr>
              <p:cNvSpPr>
                <a:spLocks noEditPoints="1"/>
              </p:cNvSpPr>
              <p:nvPr/>
            </p:nvSpPr>
            <p:spPr bwMode="auto">
              <a:xfrm>
                <a:off x="3194051" y="2502535"/>
                <a:ext cx="522288" cy="522288"/>
              </a:xfrm>
              <a:custGeom>
                <a:avLst/>
                <a:gdLst>
                  <a:gd name="T0" fmla="*/ 312 w 659"/>
                  <a:gd name="T1" fmla="*/ 657 h 657"/>
                  <a:gd name="T2" fmla="*/ 262 w 659"/>
                  <a:gd name="T3" fmla="*/ 652 h 657"/>
                  <a:gd name="T4" fmla="*/ 202 w 659"/>
                  <a:gd name="T5" fmla="*/ 632 h 657"/>
                  <a:gd name="T6" fmla="*/ 120 w 659"/>
                  <a:gd name="T7" fmla="*/ 583 h 657"/>
                  <a:gd name="T8" fmla="*/ 57 w 659"/>
                  <a:gd name="T9" fmla="*/ 512 h 657"/>
                  <a:gd name="T10" fmla="*/ 15 w 659"/>
                  <a:gd name="T11" fmla="*/ 426 h 657"/>
                  <a:gd name="T12" fmla="*/ 4 w 659"/>
                  <a:gd name="T13" fmla="*/ 379 h 657"/>
                  <a:gd name="T14" fmla="*/ 0 w 659"/>
                  <a:gd name="T15" fmla="*/ 329 h 657"/>
                  <a:gd name="T16" fmla="*/ 2 w 659"/>
                  <a:gd name="T17" fmla="*/ 296 h 657"/>
                  <a:gd name="T18" fmla="*/ 11 w 659"/>
                  <a:gd name="T19" fmla="*/ 247 h 657"/>
                  <a:gd name="T20" fmla="*/ 41 w 659"/>
                  <a:gd name="T21" fmla="*/ 172 h 657"/>
                  <a:gd name="T22" fmla="*/ 97 w 659"/>
                  <a:gd name="T23" fmla="*/ 97 h 657"/>
                  <a:gd name="T24" fmla="*/ 172 w 659"/>
                  <a:gd name="T25" fmla="*/ 40 h 657"/>
                  <a:gd name="T26" fmla="*/ 248 w 659"/>
                  <a:gd name="T27" fmla="*/ 11 h 657"/>
                  <a:gd name="T28" fmla="*/ 296 w 659"/>
                  <a:gd name="T29" fmla="*/ 1 h 657"/>
                  <a:gd name="T30" fmla="*/ 330 w 659"/>
                  <a:gd name="T31" fmla="*/ 0 h 657"/>
                  <a:gd name="T32" fmla="*/ 379 w 659"/>
                  <a:gd name="T33" fmla="*/ 4 h 657"/>
                  <a:gd name="T34" fmla="*/ 426 w 659"/>
                  <a:gd name="T35" fmla="*/ 15 h 657"/>
                  <a:gd name="T36" fmla="*/ 514 w 659"/>
                  <a:gd name="T37" fmla="*/ 56 h 657"/>
                  <a:gd name="T38" fmla="*/ 584 w 659"/>
                  <a:gd name="T39" fmla="*/ 120 h 657"/>
                  <a:gd name="T40" fmla="*/ 632 w 659"/>
                  <a:gd name="T41" fmla="*/ 202 h 657"/>
                  <a:gd name="T42" fmla="*/ 652 w 659"/>
                  <a:gd name="T43" fmla="*/ 262 h 657"/>
                  <a:gd name="T44" fmla="*/ 658 w 659"/>
                  <a:gd name="T45" fmla="*/ 312 h 657"/>
                  <a:gd name="T46" fmla="*/ 658 w 659"/>
                  <a:gd name="T47" fmla="*/ 345 h 657"/>
                  <a:gd name="T48" fmla="*/ 652 w 659"/>
                  <a:gd name="T49" fmla="*/ 395 h 657"/>
                  <a:gd name="T50" fmla="*/ 632 w 659"/>
                  <a:gd name="T51" fmla="*/ 457 h 657"/>
                  <a:gd name="T52" fmla="*/ 584 w 659"/>
                  <a:gd name="T53" fmla="*/ 538 h 657"/>
                  <a:gd name="T54" fmla="*/ 514 w 659"/>
                  <a:gd name="T55" fmla="*/ 602 h 657"/>
                  <a:gd name="T56" fmla="*/ 426 w 659"/>
                  <a:gd name="T57" fmla="*/ 642 h 657"/>
                  <a:gd name="T58" fmla="*/ 379 w 659"/>
                  <a:gd name="T59" fmla="*/ 654 h 657"/>
                  <a:gd name="T60" fmla="*/ 330 w 659"/>
                  <a:gd name="T61" fmla="*/ 657 h 657"/>
                  <a:gd name="T62" fmla="*/ 330 w 659"/>
                  <a:gd name="T63" fmla="*/ 38 h 657"/>
                  <a:gd name="T64" fmla="*/ 242 w 659"/>
                  <a:gd name="T65" fmla="*/ 51 h 657"/>
                  <a:gd name="T66" fmla="*/ 167 w 659"/>
                  <a:gd name="T67" fmla="*/ 87 h 657"/>
                  <a:gd name="T68" fmla="*/ 105 w 659"/>
                  <a:gd name="T69" fmla="*/ 144 h 657"/>
                  <a:gd name="T70" fmla="*/ 61 w 659"/>
                  <a:gd name="T71" fmla="*/ 215 h 657"/>
                  <a:gd name="T72" fmla="*/ 39 w 659"/>
                  <a:gd name="T73" fmla="*/ 300 h 657"/>
                  <a:gd name="T74" fmla="*/ 39 w 659"/>
                  <a:gd name="T75" fmla="*/ 359 h 657"/>
                  <a:gd name="T76" fmla="*/ 61 w 659"/>
                  <a:gd name="T77" fmla="*/ 442 h 657"/>
                  <a:gd name="T78" fmla="*/ 105 w 659"/>
                  <a:gd name="T79" fmla="*/ 515 h 657"/>
                  <a:gd name="T80" fmla="*/ 167 w 659"/>
                  <a:gd name="T81" fmla="*/ 570 h 657"/>
                  <a:gd name="T82" fmla="*/ 242 w 659"/>
                  <a:gd name="T83" fmla="*/ 607 h 657"/>
                  <a:gd name="T84" fmla="*/ 330 w 659"/>
                  <a:gd name="T85" fmla="*/ 620 h 657"/>
                  <a:gd name="T86" fmla="*/ 387 w 659"/>
                  <a:gd name="T87" fmla="*/ 614 h 657"/>
                  <a:gd name="T88" fmla="*/ 468 w 659"/>
                  <a:gd name="T89" fmla="*/ 585 h 657"/>
                  <a:gd name="T90" fmla="*/ 535 w 659"/>
                  <a:gd name="T91" fmla="*/ 535 h 657"/>
                  <a:gd name="T92" fmla="*/ 585 w 659"/>
                  <a:gd name="T93" fmla="*/ 468 h 657"/>
                  <a:gd name="T94" fmla="*/ 615 w 659"/>
                  <a:gd name="T95" fmla="*/ 387 h 657"/>
                  <a:gd name="T96" fmla="*/ 621 w 659"/>
                  <a:gd name="T97" fmla="*/ 329 h 657"/>
                  <a:gd name="T98" fmla="*/ 608 w 659"/>
                  <a:gd name="T99" fmla="*/ 242 h 657"/>
                  <a:gd name="T100" fmla="*/ 570 w 659"/>
                  <a:gd name="T101" fmla="*/ 167 h 657"/>
                  <a:gd name="T102" fmla="*/ 515 w 659"/>
                  <a:gd name="T103" fmla="*/ 105 h 657"/>
                  <a:gd name="T104" fmla="*/ 443 w 659"/>
                  <a:gd name="T105" fmla="*/ 60 h 657"/>
                  <a:gd name="T106" fmla="*/ 359 w 659"/>
                  <a:gd name="T107" fmla="*/ 39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59" h="657">
                    <a:moveTo>
                      <a:pt x="330" y="657"/>
                    </a:moveTo>
                    <a:lnTo>
                      <a:pt x="330" y="657"/>
                    </a:lnTo>
                    <a:lnTo>
                      <a:pt x="312" y="657"/>
                    </a:lnTo>
                    <a:lnTo>
                      <a:pt x="296" y="656"/>
                    </a:lnTo>
                    <a:lnTo>
                      <a:pt x="280" y="654"/>
                    </a:lnTo>
                    <a:lnTo>
                      <a:pt x="262" y="652"/>
                    </a:lnTo>
                    <a:lnTo>
                      <a:pt x="248" y="648"/>
                    </a:lnTo>
                    <a:lnTo>
                      <a:pt x="232" y="642"/>
                    </a:lnTo>
                    <a:lnTo>
                      <a:pt x="202" y="632"/>
                    </a:lnTo>
                    <a:lnTo>
                      <a:pt x="172" y="618"/>
                    </a:lnTo>
                    <a:lnTo>
                      <a:pt x="146" y="602"/>
                    </a:lnTo>
                    <a:lnTo>
                      <a:pt x="120" y="583"/>
                    </a:lnTo>
                    <a:lnTo>
                      <a:pt x="97" y="562"/>
                    </a:lnTo>
                    <a:lnTo>
                      <a:pt x="76" y="538"/>
                    </a:lnTo>
                    <a:lnTo>
                      <a:pt x="57" y="512"/>
                    </a:lnTo>
                    <a:lnTo>
                      <a:pt x="41" y="485"/>
                    </a:lnTo>
                    <a:lnTo>
                      <a:pt x="26" y="457"/>
                    </a:lnTo>
                    <a:lnTo>
                      <a:pt x="15" y="426"/>
                    </a:lnTo>
                    <a:lnTo>
                      <a:pt x="11" y="411"/>
                    </a:lnTo>
                    <a:lnTo>
                      <a:pt x="7" y="395"/>
                    </a:lnTo>
                    <a:lnTo>
                      <a:pt x="4" y="379"/>
                    </a:lnTo>
                    <a:lnTo>
                      <a:pt x="2" y="363"/>
                    </a:lnTo>
                    <a:lnTo>
                      <a:pt x="0" y="345"/>
                    </a:lnTo>
                    <a:lnTo>
                      <a:pt x="0" y="329"/>
                    </a:lnTo>
                    <a:lnTo>
                      <a:pt x="0" y="329"/>
                    </a:lnTo>
                    <a:lnTo>
                      <a:pt x="0" y="312"/>
                    </a:lnTo>
                    <a:lnTo>
                      <a:pt x="2" y="296"/>
                    </a:lnTo>
                    <a:lnTo>
                      <a:pt x="4" y="279"/>
                    </a:lnTo>
                    <a:lnTo>
                      <a:pt x="7" y="262"/>
                    </a:lnTo>
                    <a:lnTo>
                      <a:pt x="11" y="247"/>
                    </a:lnTo>
                    <a:lnTo>
                      <a:pt x="15" y="231"/>
                    </a:lnTo>
                    <a:lnTo>
                      <a:pt x="26" y="202"/>
                    </a:lnTo>
                    <a:lnTo>
                      <a:pt x="41" y="172"/>
                    </a:lnTo>
                    <a:lnTo>
                      <a:pt x="57" y="145"/>
                    </a:lnTo>
                    <a:lnTo>
                      <a:pt x="76" y="120"/>
                    </a:lnTo>
                    <a:lnTo>
                      <a:pt x="97" y="97"/>
                    </a:lnTo>
                    <a:lnTo>
                      <a:pt x="120" y="75"/>
                    </a:lnTo>
                    <a:lnTo>
                      <a:pt x="146" y="56"/>
                    </a:lnTo>
                    <a:lnTo>
                      <a:pt x="172" y="40"/>
                    </a:lnTo>
                    <a:lnTo>
                      <a:pt x="202" y="25"/>
                    </a:lnTo>
                    <a:lnTo>
                      <a:pt x="232" y="15"/>
                    </a:lnTo>
                    <a:lnTo>
                      <a:pt x="248" y="11"/>
                    </a:lnTo>
                    <a:lnTo>
                      <a:pt x="262" y="7"/>
                    </a:lnTo>
                    <a:lnTo>
                      <a:pt x="280" y="4"/>
                    </a:lnTo>
                    <a:lnTo>
                      <a:pt x="296" y="1"/>
                    </a:lnTo>
                    <a:lnTo>
                      <a:pt x="312" y="0"/>
                    </a:lnTo>
                    <a:lnTo>
                      <a:pt x="330" y="0"/>
                    </a:lnTo>
                    <a:lnTo>
                      <a:pt x="330" y="0"/>
                    </a:lnTo>
                    <a:lnTo>
                      <a:pt x="346" y="0"/>
                    </a:lnTo>
                    <a:lnTo>
                      <a:pt x="363" y="1"/>
                    </a:lnTo>
                    <a:lnTo>
                      <a:pt x="379" y="4"/>
                    </a:lnTo>
                    <a:lnTo>
                      <a:pt x="395" y="7"/>
                    </a:lnTo>
                    <a:lnTo>
                      <a:pt x="412" y="11"/>
                    </a:lnTo>
                    <a:lnTo>
                      <a:pt x="426" y="15"/>
                    </a:lnTo>
                    <a:lnTo>
                      <a:pt x="457" y="25"/>
                    </a:lnTo>
                    <a:lnTo>
                      <a:pt x="486" y="40"/>
                    </a:lnTo>
                    <a:lnTo>
                      <a:pt x="514" y="56"/>
                    </a:lnTo>
                    <a:lnTo>
                      <a:pt x="538" y="75"/>
                    </a:lnTo>
                    <a:lnTo>
                      <a:pt x="562" y="97"/>
                    </a:lnTo>
                    <a:lnTo>
                      <a:pt x="584" y="120"/>
                    </a:lnTo>
                    <a:lnTo>
                      <a:pt x="602" y="145"/>
                    </a:lnTo>
                    <a:lnTo>
                      <a:pt x="619" y="172"/>
                    </a:lnTo>
                    <a:lnTo>
                      <a:pt x="632" y="202"/>
                    </a:lnTo>
                    <a:lnTo>
                      <a:pt x="644" y="231"/>
                    </a:lnTo>
                    <a:lnTo>
                      <a:pt x="648" y="247"/>
                    </a:lnTo>
                    <a:lnTo>
                      <a:pt x="652" y="262"/>
                    </a:lnTo>
                    <a:lnTo>
                      <a:pt x="655" y="279"/>
                    </a:lnTo>
                    <a:lnTo>
                      <a:pt x="656" y="296"/>
                    </a:lnTo>
                    <a:lnTo>
                      <a:pt x="658" y="312"/>
                    </a:lnTo>
                    <a:lnTo>
                      <a:pt x="659" y="329"/>
                    </a:lnTo>
                    <a:lnTo>
                      <a:pt x="659" y="329"/>
                    </a:lnTo>
                    <a:lnTo>
                      <a:pt x="658" y="345"/>
                    </a:lnTo>
                    <a:lnTo>
                      <a:pt x="656" y="363"/>
                    </a:lnTo>
                    <a:lnTo>
                      <a:pt x="655" y="379"/>
                    </a:lnTo>
                    <a:lnTo>
                      <a:pt x="652" y="395"/>
                    </a:lnTo>
                    <a:lnTo>
                      <a:pt x="648" y="411"/>
                    </a:lnTo>
                    <a:lnTo>
                      <a:pt x="644" y="426"/>
                    </a:lnTo>
                    <a:lnTo>
                      <a:pt x="632" y="457"/>
                    </a:lnTo>
                    <a:lnTo>
                      <a:pt x="619" y="485"/>
                    </a:lnTo>
                    <a:lnTo>
                      <a:pt x="602" y="512"/>
                    </a:lnTo>
                    <a:lnTo>
                      <a:pt x="584" y="538"/>
                    </a:lnTo>
                    <a:lnTo>
                      <a:pt x="562" y="562"/>
                    </a:lnTo>
                    <a:lnTo>
                      <a:pt x="538" y="583"/>
                    </a:lnTo>
                    <a:lnTo>
                      <a:pt x="514" y="602"/>
                    </a:lnTo>
                    <a:lnTo>
                      <a:pt x="486" y="618"/>
                    </a:lnTo>
                    <a:lnTo>
                      <a:pt x="457" y="632"/>
                    </a:lnTo>
                    <a:lnTo>
                      <a:pt x="426" y="642"/>
                    </a:lnTo>
                    <a:lnTo>
                      <a:pt x="412" y="648"/>
                    </a:lnTo>
                    <a:lnTo>
                      <a:pt x="395" y="652"/>
                    </a:lnTo>
                    <a:lnTo>
                      <a:pt x="379" y="654"/>
                    </a:lnTo>
                    <a:lnTo>
                      <a:pt x="363" y="656"/>
                    </a:lnTo>
                    <a:lnTo>
                      <a:pt x="346" y="657"/>
                    </a:lnTo>
                    <a:lnTo>
                      <a:pt x="330" y="657"/>
                    </a:lnTo>
                    <a:lnTo>
                      <a:pt x="330" y="657"/>
                    </a:lnTo>
                    <a:close/>
                    <a:moveTo>
                      <a:pt x="330" y="38"/>
                    </a:moveTo>
                    <a:lnTo>
                      <a:pt x="330" y="38"/>
                    </a:lnTo>
                    <a:lnTo>
                      <a:pt x="300" y="39"/>
                    </a:lnTo>
                    <a:lnTo>
                      <a:pt x="271" y="43"/>
                    </a:lnTo>
                    <a:lnTo>
                      <a:pt x="242" y="51"/>
                    </a:lnTo>
                    <a:lnTo>
                      <a:pt x="215" y="60"/>
                    </a:lnTo>
                    <a:lnTo>
                      <a:pt x="191" y="73"/>
                    </a:lnTo>
                    <a:lnTo>
                      <a:pt x="167" y="87"/>
                    </a:lnTo>
                    <a:lnTo>
                      <a:pt x="144" y="105"/>
                    </a:lnTo>
                    <a:lnTo>
                      <a:pt x="124" y="124"/>
                    </a:lnTo>
                    <a:lnTo>
                      <a:pt x="105" y="144"/>
                    </a:lnTo>
                    <a:lnTo>
                      <a:pt x="88" y="167"/>
                    </a:lnTo>
                    <a:lnTo>
                      <a:pt x="73" y="189"/>
                    </a:lnTo>
                    <a:lnTo>
                      <a:pt x="61" y="215"/>
                    </a:lnTo>
                    <a:lnTo>
                      <a:pt x="51" y="242"/>
                    </a:lnTo>
                    <a:lnTo>
                      <a:pt x="43" y="270"/>
                    </a:lnTo>
                    <a:lnTo>
                      <a:pt x="39" y="300"/>
                    </a:lnTo>
                    <a:lnTo>
                      <a:pt x="38" y="329"/>
                    </a:lnTo>
                    <a:lnTo>
                      <a:pt x="38" y="329"/>
                    </a:lnTo>
                    <a:lnTo>
                      <a:pt x="39" y="359"/>
                    </a:lnTo>
                    <a:lnTo>
                      <a:pt x="43" y="387"/>
                    </a:lnTo>
                    <a:lnTo>
                      <a:pt x="51" y="415"/>
                    </a:lnTo>
                    <a:lnTo>
                      <a:pt x="61" y="442"/>
                    </a:lnTo>
                    <a:lnTo>
                      <a:pt x="73" y="468"/>
                    </a:lnTo>
                    <a:lnTo>
                      <a:pt x="88" y="492"/>
                    </a:lnTo>
                    <a:lnTo>
                      <a:pt x="105" y="515"/>
                    </a:lnTo>
                    <a:lnTo>
                      <a:pt x="124" y="535"/>
                    </a:lnTo>
                    <a:lnTo>
                      <a:pt x="144" y="554"/>
                    </a:lnTo>
                    <a:lnTo>
                      <a:pt x="167" y="570"/>
                    </a:lnTo>
                    <a:lnTo>
                      <a:pt x="191" y="585"/>
                    </a:lnTo>
                    <a:lnTo>
                      <a:pt x="215" y="597"/>
                    </a:lnTo>
                    <a:lnTo>
                      <a:pt x="242" y="607"/>
                    </a:lnTo>
                    <a:lnTo>
                      <a:pt x="271" y="614"/>
                    </a:lnTo>
                    <a:lnTo>
                      <a:pt x="300" y="618"/>
                    </a:lnTo>
                    <a:lnTo>
                      <a:pt x="330" y="620"/>
                    </a:lnTo>
                    <a:lnTo>
                      <a:pt x="330" y="620"/>
                    </a:lnTo>
                    <a:lnTo>
                      <a:pt x="359" y="618"/>
                    </a:lnTo>
                    <a:lnTo>
                      <a:pt x="387" y="614"/>
                    </a:lnTo>
                    <a:lnTo>
                      <a:pt x="416" y="607"/>
                    </a:lnTo>
                    <a:lnTo>
                      <a:pt x="443" y="597"/>
                    </a:lnTo>
                    <a:lnTo>
                      <a:pt x="468" y="585"/>
                    </a:lnTo>
                    <a:lnTo>
                      <a:pt x="492" y="570"/>
                    </a:lnTo>
                    <a:lnTo>
                      <a:pt x="515" y="554"/>
                    </a:lnTo>
                    <a:lnTo>
                      <a:pt x="535" y="535"/>
                    </a:lnTo>
                    <a:lnTo>
                      <a:pt x="554" y="515"/>
                    </a:lnTo>
                    <a:lnTo>
                      <a:pt x="570" y="492"/>
                    </a:lnTo>
                    <a:lnTo>
                      <a:pt x="585" y="468"/>
                    </a:lnTo>
                    <a:lnTo>
                      <a:pt x="597" y="442"/>
                    </a:lnTo>
                    <a:lnTo>
                      <a:pt x="608" y="415"/>
                    </a:lnTo>
                    <a:lnTo>
                      <a:pt x="615" y="387"/>
                    </a:lnTo>
                    <a:lnTo>
                      <a:pt x="619" y="359"/>
                    </a:lnTo>
                    <a:lnTo>
                      <a:pt x="621" y="329"/>
                    </a:lnTo>
                    <a:lnTo>
                      <a:pt x="621" y="329"/>
                    </a:lnTo>
                    <a:lnTo>
                      <a:pt x="619" y="300"/>
                    </a:lnTo>
                    <a:lnTo>
                      <a:pt x="615" y="270"/>
                    </a:lnTo>
                    <a:lnTo>
                      <a:pt x="608" y="242"/>
                    </a:lnTo>
                    <a:lnTo>
                      <a:pt x="597" y="215"/>
                    </a:lnTo>
                    <a:lnTo>
                      <a:pt x="585" y="189"/>
                    </a:lnTo>
                    <a:lnTo>
                      <a:pt x="570" y="167"/>
                    </a:lnTo>
                    <a:lnTo>
                      <a:pt x="554" y="144"/>
                    </a:lnTo>
                    <a:lnTo>
                      <a:pt x="535" y="124"/>
                    </a:lnTo>
                    <a:lnTo>
                      <a:pt x="515" y="105"/>
                    </a:lnTo>
                    <a:lnTo>
                      <a:pt x="492" y="87"/>
                    </a:lnTo>
                    <a:lnTo>
                      <a:pt x="468" y="73"/>
                    </a:lnTo>
                    <a:lnTo>
                      <a:pt x="443" y="60"/>
                    </a:lnTo>
                    <a:lnTo>
                      <a:pt x="416" y="51"/>
                    </a:lnTo>
                    <a:lnTo>
                      <a:pt x="387" y="43"/>
                    </a:lnTo>
                    <a:lnTo>
                      <a:pt x="359" y="39"/>
                    </a:lnTo>
                    <a:lnTo>
                      <a:pt x="330" y="38"/>
                    </a:lnTo>
                    <a:lnTo>
                      <a:pt x="330" y="38"/>
                    </a:lnTo>
                    <a:close/>
                  </a:path>
                </a:pathLst>
              </a:custGeom>
              <a:solidFill>
                <a:srgbClr val="787878"/>
              </a:solidFill>
              <a:ln w="9525">
                <a:solidFill>
                  <a:srgbClr val="787878"/>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p:txBody>
          </p:sp>
          <p:sp>
            <p:nvSpPr>
              <p:cNvPr id="59" name="Freeform 132">
                <a:extLst>
                  <a:ext uri="{FF2B5EF4-FFF2-40B4-BE49-F238E27FC236}">
                    <a16:creationId xmlns:a16="http://schemas.microsoft.com/office/drawing/2014/main" id="{F9B72869-3A17-41CD-B89F-7880BC25983E}"/>
                  </a:ext>
                </a:extLst>
              </p:cNvPr>
              <p:cNvSpPr>
                <a:spLocks/>
              </p:cNvSpPr>
              <p:nvPr/>
            </p:nvSpPr>
            <p:spPr bwMode="auto">
              <a:xfrm>
                <a:off x="3317876" y="2734310"/>
                <a:ext cx="77788" cy="136525"/>
              </a:xfrm>
              <a:custGeom>
                <a:avLst/>
                <a:gdLst>
                  <a:gd name="T0" fmla="*/ 86 w 97"/>
                  <a:gd name="T1" fmla="*/ 92 h 172"/>
                  <a:gd name="T2" fmla="*/ 86 w 97"/>
                  <a:gd name="T3" fmla="*/ 0 h 172"/>
                  <a:gd name="T4" fmla="*/ 6 w 97"/>
                  <a:gd name="T5" fmla="*/ 0 h 172"/>
                  <a:gd name="T6" fmla="*/ 6 w 97"/>
                  <a:gd name="T7" fmla="*/ 0 h 172"/>
                  <a:gd name="T8" fmla="*/ 4 w 97"/>
                  <a:gd name="T9" fmla="*/ 2 h 172"/>
                  <a:gd name="T10" fmla="*/ 3 w 97"/>
                  <a:gd name="T11" fmla="*/ 3 h 172"/>
                  <a:gd name="T12" fmla="*/ 2 w 97"/>
                  <a:gd name="T13" fmla="*/ 4 h 172"/>
                  <a:gd name="T14" fmla="*/ 0 w 97"/>
                  <a:gd name="T15" fmla="*/ 6 h 172"/>
                  <a:gd name="T16" fmla="*/ 0 w 97"/>
                  <a:gd name="T17" fmla="*/ 59 h 172"/>
                  <a:gd name="T18" fmla="*/ 0 w 97"/>
                  <a:gd name="T19" fmla="*/ 59 h 172"/>
                  <a:gd name="T20" fmla="*/ 2 w 97"/>
                  <a:gd name="T21" fmla="*/ 62 h 172"/>
                  <a:gd name="T22" fmla="*/ 3 w 97"/>
                  <a:gd name="T23" fmla="*/ 63 h 172"/>
                  <a:gd name="T24" fmla="*/ 33 w 97"/>
                  <a:gd name="T25" fmla="*/ 94 h 172"/>
                  <a:gd name="T26" fmla="*/ 33 w 97"/>
                  <a:gd name="T27" fmla="*/ 167 h 172"/>
                  <a:gd name="T28" fmla="*/ 33 w 97"/>
                  <a:gd name="T29" fmla="*/ 167 h 172"/>
                  <a:gd name="T30" fmla="*/ 34 w 97"/>
                  <a:gd name="T31" fmla="*/ 170 h 172"/>
                  <a:gd name="T32" fmla="*/ 35 w 97"/>
                  <a:gd name="T33" fmla="*/ 171 h 172"/>
                  <a:gd name="T34" fmla="*/ 37 w 97"/>
                  <a:gd name="T35" fmla="*/ 172 h 172"/>
                  <a:gd name="T36" fmla="*/ 38 w 97"/>
                  <a:gd name="T37" fmla="*/ 172 h 172"/>
                  <a:gd name="T38" fmla="*/ 92 w 97"/>
                  <a:gd name="T39" fmla="*/ 172 h 172"/>
                  <a:gd name="T40" fmla="*/ 92 w 97"/>
                  <a:gd name="T41" fmla="*/ 172 h 172"/>
                  <a:gd name="T42" fmla="*/ 94 w 97"/>
                  <a:gd name="T43" fmla="*/ 172 h 172"/>
                  <a:gd name="T44" fmla="*/ 96 w 97"/>
                  <a:gd name="T45" fmla="*/ 171 h 172"/>
                  <a:gd name="T46" fmla="*/ 97 w 97"/>
                  <a:gd name="T47" fmla="*/ 170 h 172"/>
                  <a:gd name="T48" fmla="*/ 97 w 97"/>
                  <a:gd name="T49" fmla="*/ 167 h 172"/>
                  <a:gd name="T50" fmla="*/ 97 w 97"/>
                  <a:gd name="T51" fmla="*/ 109 h 172"/>
                  <a:gd name="T52" fmla="*/ 92 w 97"/>
                  <a:gd name="T53" fmla="*/ 104 h 172"/>
                  <a:gd name="T54" fmla="*/ 92 w 97"/>
                  <a:gd name="T55" fmla="*/ 104 h 172"/>
                  <a:gd name="T56" fmla="*/ 88 w 97"/>
                  <a:gd name="T57" fmla="*/ 98 h 172"/>
                  <a:gd name="T58" fmla="*/ 86 w 97"/>
                  <a:gd name="T59" fmla="*/ 92 h 172"/>
                  <a:gd name="T60" fmla="*/ 86 w 97"/>
                  <a:gd name="T61" fmla="*/ 9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7" h="172">
                    <a:moveTo>
                      <a:pt x="86" y="92"/>
                    </a:moveTo>
                    <a:lnTo>
                      <a:pt x="86" y="0"/>
                    </a:lnTo>
                    <a:lnTo>
                      <a:pt x="6" y="0"/>
                    </a:lnTo>
                    <a:lnTo>
                      <a:pt x="6" y="0"/>
                    </a:lnTo>
                    <a:lnTo>
                      <a:pt x="4" y="2"/>
                    </a:lnTo>
                    <a:lnTo>
                      <a:pt x="3" y="3"/>
                    </a:lnTo>
                    <a:lnTo>
                      <a:pt x="2" y="4"/>
                    </a:lnTo>
                    <a:lnTo>
                      <a:pt x="0" y="6"/>
                    </a:lnTo>
                    <a:lnTo>
                      <a:pt x="0" y="59"/>
                    </a:lnTo>
                    <a:lnTo>
                      <a:pt x="0" y="59"/>
                    </a:lnTo>
                    <a:lnTo>
                      <a:pt x="2" y="62"/>
                    </a:lnTo>
                    <a:lnTo>
                      <a:pt x="3" y="63"/>
                    </a:lnTo>
                    <a:lnTo>
                      <a:pt x="33" y="94"/>
                    </a:lnTo>
                    <a:lnTo>
                      <a:pt x="33" y="167"/>
                    </a:lnTo>
                    <a:lnTo>
                      <a:pt x="33" y="167"/>
                    </a:lnTo>
                    <a:lnTo>
                      <a:pt x="34" y="170"/>
                    </a:lnTo>
                    <a:lnTo>
                      <a:pt x="35" y="171"/>
                    </a:lnTo>
                    <a:lnTo>
                      <a:pt x="37" y="172"/>
                    </a:lnTo>
                    <a:lnTo>
                      <a:pt x="38" y="172"/>
                    </a:lnTo>
                    <a:lnTo>
                      <a:pt x="92" y="172"/>
                    </a:lnTo>
                    <a:lnTo>
                      <a:pt x="92" y="172"/>
                    </a:lnTo>
                    <a:lnTo>
                      <a:pt x="94" y="172"/>
                    </a:lnTo>
                    <a:lnTo>
                      <a:pt x="96" y="171"/>
                    </a:lnTo>
                    <a:lnTo>
                      <a:pt x="97" y="170"/>
                    </a:lnTo>
                    <a:lnTo>
                      <a:pt x="97" y="167"/>
                    </a:lnTo>
                    <a:lnTo>
                      <a:pt x="97" y="109"/>
                    </a:lnTo>
                    <a:lnTo>
                      <a:pt x="92" y="104"/>
                    </a:lnTo>
                    <a:lnTo>
                      <a:pt x="92" y="104"/>
                    </a:lnTo>
                    <a:lnTo>
                      <a:pt x="88" y="98"/>
                    </a:lnTo>
                    <a:lnTo>
                      <a:pt x="86" y="92"/>
                    </a:lnTo>
                    <a:lnTo>
                      <a:pt x="86" y="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p:txBody>
          </p:sp>
          <p:sp>
            <p:nvSpPr>
              <p:cNvPr id="60" name="Freeform 133">
                <a:extLst>
                  <a:ext uri="{FF2B5EF4-FFF2-40B4-BE49-F238E27FC236}">
                    <a16:creationId xmlns:a16="http://schemas.microsoft.com/office/drawing/2014/main" id="{15055953-DD9A-4F48-8D80-05BFFCAD0BBF}"/>
                  </a:ext>
                </a:extLst>
              </p:cNvPr>
              <p:cNvSpPr>
                <a:spLocks/>
              </p:cNvSpPr>
              <p:nvPr/>
            </p:nvSpPr>
            <p:spPr bwMode="auto">
              <a:xfrm>
                <a:off x="3514726" y="2734310"/>
                <a:ext cx="77788" cy="136525"/>
              </a:xfrm>
              <a:custGeom>
                <a:avLst/>
                <a:gdLst>
                  <a:gd name="T0" fmla="*/ 91 w 97"/>
                  <a:gd name="T1" fmla="*/ 0 h 172"/>
                  <a:gd name="T2" fmla="*/ 11 w 97"/>
                  <a:gd name="T3" fmla="*/ 0 h 172"/>
                  <a:gd name="T4" fmla="*/ 11 w 97"/>
                  <a:gd name="T5" fmla="*/ 92 h 172"/>
                  <a:gd name="T6" fmla="*/ 11 w 97"/>
                  <a:gd name="T7" fmla="*/ 92 h 172"/>
                  <a:gd name="T8" fmla="*/ 9 w 97"/>
                  <a:gd name="T9" fmla="*/ 98 h 172"/>
                  <a:gd name="T10" fmla="*/ 7 w 97"/>
                  <a:gd name="T11" fmla="*/ 104 h 172"/>
                  <a:gd name="T12" fmla="*/ 0 w 97"/>
                  <a:gd name="T13" fmla="*/ 109 h 172"/>
                  <a:gd name="T14" fmla="*/ 0 w 97"/>
                  <a:gd name="T15" fmla="*/ 167 h 172"/>
                  <a:gd name="T16" fmla="*/ 0 w 97"/>
                  <a:gd name="T17" fmla="*/ 167 h 172"/>
                  <a:gd name="T18" fmla="*/ 1 w 97"/>
                  <a:gd name="T19" fmla="*/ 170 h 172"/>
                  <a:gd name="T20" fmla="*/ 1 w 97"/>
                  <a:gd name="T21" fmla="*/ 171 h 172"/>
                  <a:gd name="T22" fmla="*/ 4 w 97"/>
                  <a:gd name="T23" fmla="*/ 172 h 172"/>
                  <a:gd name="T24" fmla="*/ 5 w 97"/>
                  <a:gd name="T25" fmla="*/ 172 h 172"/>
                  <a:gd name="T26" fmla="*/ 59 w 97"/>
                  <a:gd name="T27" fmla="*/ 172 h 172"/>
                  <a:gd name="T28" fmla="*/ 59 w 97"/>
                  <a:gd name="T29" fmla="*/ 172 h 172"/>
                  <a:gd name="T30" fmla="*/ 62 w 97"/>
                  <a:gd name="T31" fmla="*/ 172 h 172"/>
                  <a:gd name="T32" fmla="*/ 63 w 97"/>
                  <a:gd name="T33" fmla="*/ 171 h 172"/>
                  <a:gd name="T34" fmla="*/ 64 w 97"/>
                  <a:gd name="T35" fmla="*/ 170 h 172"/>
                  <a:gd name="T36" fmla="*/ 64 w 97"/>
                  <a:gd name="T37" fmla="*/ 167 h 172"/>
                  <a:gd name="T38" fmla="*/ 64 w 97"/>
                  <a:gd name="T39" fmla="*/ 94 h 172"/>
                  <a:gd name="T40" fmla="*/ 95 w 97"/>
                  <a:gd name="T41" fmla="*/ 63 h 172"/>
                  <a:gd name="T42" fmla="*/ 95 w 97"/>
                  <a:gd name="T43" fmla="*/ 63 h 172"/>
                  <a:gd name="T44" fmla="*/ 97 w 97"/>
                  <a:gd name="T45" fmla="*/ 62 h 172"/>
                  <a:gd name="T46" fmla="*/ 97 w 97"/>
                  <a:gd name="T47" fmla="*/ 59 h 172"/>
                  <a:gd name="T48" fmla="*/ 97 w 97"/>
                  <a:gd name="T49" fmla="*/ 6 h 172"/>
                  <a:gd name="T50" fmla="*/ 97 w 97"/>
                  <a:gd name="T51" fmla="*/ 6 h 172"/>
                  <a:gd name="T52" fmla="*/ 97 w 97"/>
                  <a:gd name="T53" fmla="*/ 4 h 172"/>
                  <a:gd name="T54" fmla="*/ 95 w 97"/>
                  <a:gd name="T55" fmla="*/ 3 h 172"/>
                  <a:gd name="T56" fmla="*/ 94 w 97"/>
                  <a:gd name="T57" fmla="*/ 2 h 172"/>
                  <a:gd name="T58" fmla="*/ 91 w 97"/>
                  <a:gd name="T59" fmla="*/ 0 h 172"/>
                  <a:gd name="T60" fmla="*/ 91 w 97"/>
                  <a:gd name="T61"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7" h="172">
                    <a:moveTo>
                      <a:pt x="91" y="0"/>
                    </a:moveTo>
                    <a:lnTo>
                      <a:pt x="11" y="0"/>
                    </a:lnTo>
                    <a:lnTo>
                      <a:pt x="11" y="92"/>
                    </a:lnTo>
                    <a:lnTo>
                      <a:pt x="11" y="92"/>
                    </a:lnTo>
                    <a:lnTo>
                      <a:pt x="9" y="98"/>
                    </a:lnTo>
                    <a:lnTo>
                      <a:pt x="7" y="104"/>
                    </a:lnTo>
                    <a:lnTo>
                      <a:pt x="0" y="109"/>
                    </a:lnTo>
                    <a:lnTo>
                      <a:pt x="0" y="167"/>
                    </a:lnTo>
                    <a:lnTo>
                      <a:pt x="0" y="167"/>
                    </a:lnTo>
                    <a:lnTo>
                      <a:pt x="1" y="170"/>
                    </a:lnTo>
                    <a:lnTo>
                      <a:pt x="1" y="171"/>
                    </a:lnTo>
                    <a:lnTo>
                      <a:pt x="4" y="172"/>
                    </a:lnTo>
                    <a:lnTo>
                      <a:pt x="5" y="172"/>
                    </a:lnTo>
                    <a:lnTo>
                      <a:pt x="59" y="172"/>
                    </a:lnTo>
                    <a:lnTo>
                      <a:pt x="59" y="172"/>
                    </a:lnTo>
                    <a:lnTo>
                      <a:pt x="62" y="172"/>
                    </a:lnTo>
                    <a:lnTo>
                      <a:pt x="63" y="171"/>
                    </a:lnTo>
                    <a:lnTo>
                      <a:pt x="64" y="170"/>
                    </a:lnTo>
                    <a:lnTo>
                      <a:pt x="64" y="167"/>
                    </a:lnTo>
                    <a:lnTo>
                      <a:pt x="64" y="94"/>
                    </a:lnTo>
                    <a:lnTo>
                      <a:pt x="95" y="63"/>
                    </a:lnTo>
                    <a:lnTo>
                      <a:pt x="95" y="63"/>
                    </a:lnTo>
                    <a:lnTo>
                      <a:pt x="97" y="62"/>
                    </a:lnTo>
                    <a:lnTo>
                      <a:pt x="97" y="59"/>
                    </a:lnTo>
                    <a:lnTo>
                      <a:pt x="97" y="6"/>
                    </a:lnTo>
                    <a:lnTo>
                      <a:pt x="97" y="6"/>
                    </a:lnTo>
                    <a:lnTo>
                      <a:pt x="97" y="4"/>
                    </a:lnTo>
                    <a:lnTo>
                      <a:pt x="95" y="3"/>
                    </a:lnTo>
                    <a:lnTo>
                      <a:pt x="94" y="2"/>
                    </a:lnTo>
                    <a:lnTo>
                      <a:pt x="91" y="0"/>
                    </a:lnTo>
                    <a:lnTo>
                      <a:pt x="9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p:txBody>
          </p:sp>
          <p:sp>
            <p:nvSpPr>
              <p:cNvPr id="61" name="Freeform 134">
                <a:extLst>
                  <a:ext uri="{FF2B5EF4-FFF2-40B4-BE49-F238E27FC236}">
                    <a16:creationId xmlns:a16="http://schemas.microsoft.com/office/drawing/2014/main" id="{CD56792D-105C-4D8E-B65A-1A62C7600E56}"/>
                  </a:ext>
                </a:extLst>
              </p:cNvPr>
              <p:cNvSpPr>
                <a:spLocks/>
              </p:cNvSpPr>
              <p:nvPr/>
            </p:nvSpPr>
            <p:spPr bwMode="auto">
              <a:xfrm>
                <a:off x="3400426" y="2734310"/>
                <a:ext cx="111125" cy="171450"/>
              </a:xfrm>
              <a:custGeom>
                <a:avLst/>
                <a:gdLst>
                  <a:gd name="T0" fmla="*/ 134 w 140"/>
                  <a:gd name="T1" fmla="*/ 0 h 215"/>
                  <a:gd name="T2" fmla="*/ 5 w 140"/>
                  <a:gd name="T3" fmla="*/ 0 h 215"/>
                  <a:gd name="T4" fmla="*/ 5 w 140"/>
                  <a:gd name="T5" fmla="*/ 0 h 215"/>
                  <a:gd name="T6" fmla="*/ 2 w 140"/>
                  <a:gd name="T7" fmla="*/ 1 h 215"/>
                  <a:gd name="T8" fmla="*/ 1 w 140"/>
                  <a:gd name="T9" fmla="*/ 1 h 215"/>
                  <a:gd name="T10" fmla="*/ 0 w 140"/>
                  <a:gd name="T11" fmla="*/ 4 h 215"/>
                  <a:gd name="T12" fmla="*/ 0 w 140"/>
                  <a:gd name="T13" fmla="*/ 5 h 215"/>
                  <a:gd name="T14" fmla="*/ 0 w 140"/>
                  <a:gd name="T15" fmla="*/ 91 h 215"/>
                  <a:gd name="T16" fmla="*/ 0 w 140"/>
                  <a:gd name="T17" fmla="*/ 91 h 215"/>
                  <a:gd name="T18" fmla="*/ 0 w 140"/>
                  <a:gd name="T19" fmla="*/ 94 h 215"/>
                  <a:gd name="T20" fmla="*/ 1 w 140"/>
                  <a:gd name="T21" fmla="*/ 95 h 215"/>
                  <a:gd name="T22" fmla="*/ 32 w 140"/>
                  <a:gd name="T23" fmla="*/ 126 h 215"/>
                  <a:gd name="T24" fmla="*/ 32 w 140"/>
                  <a:gd name="T25" fmla="*/ 209 h 215"/>
                  <a:gd name="T26" fmla="*/ 32 w 140"/>
                  <a:gd name="T27" fmla="*/ 209 h 215"/>
                  <a:gd name="T28" fmla="*/ 32 w 140"/>
                  <a:gd name="T29" fmla="*/ 211 h 215"/>
                  <a:gd name="T30" fmla="*/ 33 w 140"/>
                  <a:gd name="T31" fmla="*/ 213 h 215"/>
                  <a:gd name="T32" fmla="*/ 35 w 140"/>
                  <a:gd name="T33" fmla="*/ 215 h 215"/>
                  <a:gd name="T34" fmla="*/ 37 w 140"/>
                  <a:gd name="T35" fmla="*/ 215 h 215"/>
                  <a:gd name="T36" fmla="*/ 102 w 140"/>
                  <a:gd name="T37" fmla="*/ 215 h 215"/>
                  <a:gd name="T38" fmla="*/ 102 w 140"/>
                  <a:gd name="T39" fmla="*/ 215 h 215"/>
                  <a:gd name="T40" fmla="*/ 103 w 140"/>
                  <a:gd name="T41" fmla="*/ 215 h 215"/>
                  <a:gd name="T42" fmla="*/ 106 w 140"/>
                  <a:gd name="T43" fmla="*/ 213 h 215"/>
                  <a:gd name="T44" fmla="*/ 106 w 140"/>
                  <a:gd name="T45" fmla="*/ 211 h 215"/>
                  <a:gd name="T46" fmla="*/ 107 w 140"/>
                  <a:gd name="T47" fmla="*/ 209 h 215"/>
                  <a:gd name="T48" fmla="*/ 107 w 140"/>
                  <a:gd name="T49" fmla="*/ 126 h 215"/>
                  <a:gd name="T50" fmla="*/ 137 w 140"/>
                  <a:gd name="T51" fmla="*/ 95 h 215"/>
                  <a:gd name="T52" fmla="*/ 137 w 140"/>
                  <a:gd name="T53" fmla="*/ 95 h 215"/>
                  <a:gd name="T54" fmla="*/ 138 w 140"/>
                  <a:gd name="T55" fmla="*/ 94 h 215"/>
                  <a:gd name="T56" fmla="*/ 140 w 140"/>
                  <a:gd name="T57" fmla="*/ 91 h 215"/>
                  <a:gd name="T58" fmla="*/ 140 w 140"/>
                  <a:gd name="T59" fmla="*/ 5 h 215"/>
                  <a:gd name="T60" fmla="*/ 140 w 140"/>
                  <a:gd name="T61" fmla="*/ 5 h 215"/>
                  <a:gd name="T62" fmla="*/ 138 w 140"/>
                  <a:gd name="T63" fmla="*/ 4 h 215"/>
                  <a:gd name="T64" fmla="*/ 137 w 140"/>
                  <a:gd name="T65" fmla="*/ 1 h 215"/>
                  <a:gd name="T66" fmla="*/ 135 w 140"/>
                  <a:gd name="T67" fmla="*/ 1 h 215"/>
                  <a:gd name="T68" fmla="*/ 134 w 140"/>
                  <a:gd name="T69" fmla="*/ 0 h 215"/>
                  <a:gd name="T70" fmla="*/ 134 w 140"/>
                  <a:gd name="T71"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0" h="215">
                    <a:moveTo>
                      <a:pt x="134" y="0"/>
                    </a:moveTo>
                    <a:lnTo>
                      <a:pt x="5" y="0"/>
                    </a:lnTo>
                    <a:lnTo>
                      <a:pt x="5" y="0"/>
                    </a:lnTo>
                    <a:lnTo>
                      <a:pt x="2" y="1"/>
                    </a:lnTo>
                    <a:lnTo>
                      <a:pt x="1" y="1"/>
                    </a:lnTo>
                    <a:lnTo>
                      <a:pt x="0" y="4"/>
                    </a:lnTo>
                    <a:lnTo>
                      <a:pt x="0" y="5"/>
                    </a:lnTo>
                    <a:lnTo>
                      <a:pt x="0" y="91"/>
                    </a:lnTo>
                    <a:lnTo>
                      <a:pt x="0" y="91"/>
                    </a:lnTo>
                    <a:lnTo>
                      <a:pt x="0" y="94"/>
                    </a:lnTo>
                    <a:lnTo>
                      <a:pt x="1" y="95"/>
                    </a:lnTo>
                    <a:lnTo>
                      <a:pt x="32" y="126"/>
                    </a:lnTo>
                    <a:lnTo>
                      <a:pt x="32" y="209"/>
                    </a:lnTo>
                    <a:lnTo>
                      <a:pt x="32" y="209"/>
                    </a:lnTo>
                    <a:lnTo>
                      <a:pt x="32" y="211"/>
                    </a:lnTo>
                    <a:lnTo>
                      <a:pt x="33" y="213"/>
                    </a:lnTo>
                    <a:lnTo>
                      <a:pt x="35" y="215"/>
                    </a:lnTo>
                    <a:lnTo>
                      <a:pt x="37" y="215"/>
                    </a:lnTo>
                    <a:lnTo>
                      <a:pt x="102" y="215"/>
                    </a:lnTo>
                    <a:lnTo>
                      <a:pt x="102" y="215"/>
                    </a:lnTo>
                    <a:lnTo>
                      <a:pt x="103" y="215"/>
                    </a:lnTo>
                    <a:lnTo>
                      <a:pt x="106" y="213"/>
                    </a:lnTo>
                    <a:lnTo>
                      <a:pt x="106" y="211"/>
                    </a:lnTo>
                    <a:lnTo>
                      <a:pt x="107" y="209"/>
                    </a:lnTo>
                    <a:lnTo>
                      <a:pt x="107" y="126"/>
                    </a:lnTo>
                    <a:lnTo>
                      <a:pt x="137" y="95"/>
                    </a:lnTo>
                    <a:lnTo>
                      <a:pt x="137" y="95"/>
                    </a:lnTo>
                    <a:lnTo>
                      <a:pt x="138" y="94"/>
                    </a:lnTo>
                    <a:lnTo>
                      <a:pt x="140" y="91"/>
                    </a:lnTo>
                    <a:lnTo>
                      <a:pt x="140" y="5"/>
                    </a:lnTo>
                    <a:lnTo>
                      <a:pt x="140" y="5"/>
                    </a:lnTo>
                    <a:lnTo>
                      <a:pt x="138" y="4"/>
                    </a:lnTo>
                    <a:lnTo>
                      <a:pt x="137" y="1"/>
                    </a:lnTo>
                    <a:lnTo>
                      <a:pt x="135" y="1"/>
                    </a:lnTo>
                    <a:lnTo>
                      <a:pt x="134" y="0"/>
                    </a:lnTo>
                    <a:lnTo>
                      <a:pt x="1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p:txBody>
          </p:sp>
          <p:sp>
            <p:nvSpPr>
              <p:cNvPr id="62" name="Freeform 135">
                <a:extLst>
                  <a:ext uri="{FF2B5EF4-FFF2-40B4-BE49-F238E27FC236}">
                    <a16:creationId xmlns:a16="http://schemas.microsoft.com/office/drawing/2014/main" id="{D9E09D39-127B-4F7F-A89A-C4264D762E76}"/>
                  </a:ext>
                </a:extLst>
              </p:cNvPr>
              <p:cNvSpPr>
                <a:spLocks/>
              </p:cNvSpPr>
              <p:nvPr/>
            </p:nvSpPr>
            <p:spPr bwMode="auto">
              <a:xfrm>
                <a:off x="3513138" y="2650173"/>
                <a:ext cx="63500" cy="61913"/>
              </a:xfrm>
              <a:custGeom>
                <a:avLst/>
                <a:gdLst>
                  <a:gd name="T0" fmla="*/ 41 w 80"/>
                  <a:gd name="T1" fmla="*/ 79 h 79"/>
                  <a:gd name="T2" fmla="*/ 41 w 80"/>
                  <a:gd name="T3" fmla="*/ 79 h 79"/>
                  <a:gd name="T4" fmla="*/ 49 w 80"/>
                  <a:gd name="T5" fmla="*/ 79 h 79"/>
                  <a:gd name="T6" fmla="*/ 55 w 80"/>
                  <a:gd name="T7" fmla="*/ 77 h 79"/>
                  <a:gd name="T8" fmla="*/ 62 w 80"/>
                  <a:gd name="T9" fmla="*/ 73 h 79"/>
                  <a:gd name="T10" fmla="*/ 69 w 80"/>
                  <a:gd name="T11" fmla="*/ 69 h 79"/>
                  <a:gd name="T12" fmla="*/ 73 w 80"/>
                  <a:gd name="T13" fmla="*/ 62 h 79"/>
                  <a:gd name="T14" fmla="*/ 77 w 80"/>
                  <a:gd name="T15" fmla="*/ 55 h 79"/>
                  <a:gd name="T16" fmla="*/ 80 w 80"/>
                  <a:gd name="T17" fmla="*/ 48 h 79"/>
                  <a:gd name="T18" fmla="*/ 80 w 80"/>
                  <a:gd name="T19" fmla="*/ 40 h 79"/>
                  <a:gd name="T20" fmla="*/ 80 w 80"/>
                  <a:gd name="T21" fmla="*/ 40 h 79"/>
                  <a:gd name="T22" fmla="*/ 80 w 80"/>
                  <a:gd name="T23" fmla="*/ 32 h 79"/>
                  <a:gd name="T24" fmla="*/ 77 w 80"/>
                  <a:gd name="T25" fmla="*/ 24 h 79"/>
                  <a:gd name="T26" fmla="*/ 73 w 80"/>
                  <a:gd name="T27" fmla="*/ 18 h 79"/>
                  <a:gd name="T28" fmla="*/ 69 w 80"/>
                  <a:gd name="T29" fmla="*/ 12 h 79"/>
                  <a:gd name="T30" fmla="*/ 62 w 80"/>
                  <a:gd name="T31" fmla="*/ 7 h 79"/>
                  <a:gd name="T32" fmla="*/ 55 w 80"/>
                  <a:gd name="T33" fmla="*/ 4 h 79"/>
                  <a:gd name="T34" fmla="*/ 49 w 80"/>
                  <a:gd name="T35" fmla="*/ 1 h 79"/>
                  <a:gd name="T36" fmla="*/ 41 w 80"/>
                  <a:gd name="T37" fmla="*/ 0 h 79"/>
                  <a:gd name="T38" fmla="*/ 41 w 80"/>
                  <a:gd name="T39" fmla="*/ 0 h 79"/>
                  <a:gd name="T40" fmla="*/ 32 w 80"/>
                  <a:gd name="T41" fmla="*/ 1 h 79"/>
                  <a:gd name="T42" fmla="*/ 24 w 80"/>
                  <a:gd name="T43" fmla="*/ 4 h 79"/>
                  <a:gd name="T44" fmla="*/ 18 w 80"/>
                  <a:gd name="T45" fmla="*/ 7 h 79"/>
                  <a:gd name="T46" fmla="*/ 12 w 80"/>
                  <a:gd name="T47" fmla="*/ 12 h 79"/>
                  <a:gd name="T48" fmla="*/ 7 w 80"/>
                  <a:gd name="T49" fmla="*/ 18 h 79"/>
                  <a:gd name="T50" fmla="*/ 4 w 80"/>
                  <a:gd name="T51" fmla="*/ 24 h 79"/>
                  <a:gd name="T52" fmla="*/ 2 w 80"/>
                  <a:gd name="T53" fmla="*/ 32 h 79"/>
                  <a:gd name="T54" fmla="*/ 0 w 80"/>
                  <a:gd name="T55" fmla="*/ 40 h 79"/>
                  <a:gd name="T56" fmla="*/ 0 w 80"/>
                  <a:gd name="T57" fmla="*/ 40 h 79"/>
                  <a:gd name="T58" fmla="*/ 2 w 80"/>
                  <a:gd name="T59" fmla="*/ 48 h 79"/>
                  <a:gd name="T60" fmla="*/ 4 w 80"/>
                  <a:gd name="T61" fmla="*/ 55 h 79"/>
                  <a:gd name="T62" fmla="*/ 7 w 80"/>
                  <a:gd name="T63" fmla="*/ 62 h 79"/>
                  <a:gd name="T64" fmla="*/ 12 w 80"/>
                  <a:gd name="T65" fmla="*/ 69 h 79"/>
                  <a:gd name="T66" fmla="*/ 18 w 80"/>
                  <a:gd name="T67" fmla="*/ 73 h 79"/>
                  <a:gd name="T68" fmla="*/ 24 w 80"/>
                  <a:gd name="T69" fmla="*/ 77 h 79"/>
                  <a:gd name="T70" fmla="*/ 32 w 80"/>
                  <a:gd name="T71" fmla="*/ 79 h 79"/>
                  <a:gd name="T72" fmla="*/ 41 w 80"/>
                  <a:gd name="T73" fmla="*/ 79 h 79"/>
                  <a:gd name="T74" fmla="*/ 41 w 80"/>
                  <a:gd name="T75"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0" h="79">
                    <a:moveTo>
                      <a:pt x="41" y="79"/>
                    </a:moveTo>
                    <a:lnTo>
                      <a:pt x="41" y="79"/>
                    </a:lnTo>
                    <a:lnTo>
                      <a:pt x="49" y="79"/>
                    </a:lnTo>
                    <a:lnTo>
                      <a:pt x="55" y="77"/>
                    </a:lnTo>
                    <a:lnTo>
                      <a:pt x="62" y="73"/>
                    </a:lnTo>
                    <a:lnTo>
                      <a:pt x="69" y="69"/>
                    </a:lnTo>
                    <a:lnTo>
                      <a:pt x="73" y="62"/>
                    </a:lnTo>
                    <a:lnTo>
                      <a:pt x="77" y="55"/>
                    </a:lnTo>
                    <a:lnTo>
                      <a:pt x="80" y="48"/>
                    </a:lnTo>
                    <a:lnTo>
                      <a:pt x="80" y="40"/>
                    </a:lnTo>
                    <a:lnTo>
                      <a:pt x="80" y="40"/>
                    </a:lnTo>
                    <a:lnTo>
                      <a:pt x="80" y="32"/>
                    </a:lnTo>
                    <a:lnTo>
                      <a:pt x="77" y="24"/>
                    </a:lnTo>
                    <a:lnTo>
                      <a:pt x="73" y="18"/>
                    </a:lnTo>
                    <a:lnTo>
                      <a:pt x="69" y="12"/>
                    </a:lnTo>
                    <a:lnTo>
                      <a:pt x="62" y="7"/>
                    </a:lnTo>
                    <a:lnTo>
                      <a:pt x="55" y="4"/>
                    </a:lnTo>
                    <a:lnTo>
                      <a:pt x="49" y="1"/>
                    </a:lnTo>
                    <a:lnTo>
                      <a:pt x="41" y="0"/>
                    </a:lnTo>
                    <a:lnTo>
                      <a:pt x="41" y="0"/>
                    </a:lnTo>
                    <a:lnTo>
                      <a:pt x="32" y="1"/>
                    </a:lnTo>
                    <a:lnTo>
                      <a:pt x="24" y="4"/>
                    </a:lnTo>
                    <a:lnTo>
                      <a:pt x="18" y="7"/>
                    </a:lnTo>
                    <a:lnTo>
                      <a:pt x="12" y="12"/>
                    </a:lnTo>
                    <a:lnTo>
                      <a:pt x="7" y="18"/>
                    </a:lnTo>
                    <a:lnTo>
                      <a:pt x="4" y="24"/>
                    </a:lnTo>
                    <a:lnTo>
                      <a:pt x="2" y="32"/>
                    </a:lnTo>
                    <a:lnTo>
                      <a:pt x="0" y="40"/>
                    </a:lnTo>
                    <a:lnTo>
                      <a:pt x="0" y="40"/>
                    </a:lnTo>
                    <a:lnTo>
                      <a:pt x="2" y="48"/>
                    </a:lnTo>
                    <a:lnTo>
                      <a:pt x="4" y="55"/>
                    </a:lnTo>
                    <a:lnTo>
                      <a:pt x="7" y="62"/>
                    </a:lnTo>
                    <a:lnTo>
                      <a:pt x="12" y="69"/>
                    </a:lnTo>
                    <a:lnTo>
                      <a:pt x="18" y="73"/>
                    </a:lnTo>
                    <a:lnTo>
                      <a:pt x="24" y="77"/>
                    </a:lnTo>
                    <a:lnTo>
                      <a:pt x="32" y="79"/>
                    </a:lnTo>
                    <a:lnTo>
                      <a:pt x="41" y="79"/>
                    </a:lnTo>
                    <a:lnTo>
                      <a:pt x="41" y="7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p:txBody>
          </p:sp>
          <p:sp>
            <p:nvSpPr>
              <p:cNvPr id="63" name="Freeform 136">
                <a:extLst>
                  <a:ext uri="{FF2B5EF4-FFF2-40B4-BE49-F238E27FC236}">
                    <a16:creationId xmlns:a16="http://schemas.microsoft.com/office/drawing/2014/main" id="{196B72C1-53EF-497C-BCB2-AE463CF85464}"/>
                  </a:ext>
                </a:extLst>
              </p:cNvPr>
              <p:cNvSpPr>
                <a:spLocks/>
              </p:cNvSpPr>
              <p:nvPr/>
            </p:nvSpPr>
            <p:spPr bwMode="auto">
              <a:xfrm>
                <a:off x="3333751" y="2650173"/>
                <a:ext cx="63500" cy="61913"/>
              </a:xfrm>
              <a:custGeom>
                <a:avLst/>
                <a:gdLst>
                  <a:gd name="T0" fmla="*/ 41 w 80"/>
                  <a:gd name="T1" fmla="*/ 0 h 79"/>
                  <a:gd name="T2" fmla="*/ 41 w 80"/>
                  <a:gd name="T3" fmla="*/ 0 h 79"/>
                  <a:gd name="T4" fmla="*/ 33 w 80"/>
                  <a:gd name="T5" fmla="*/ 1 h 79"/>
                  <a:gd name="T6" fmla="*/ 25 w 80"/>
                  <a:gd name="T7" fmla="*/ 4 h 79"/>
                  <a:gd name="T8" fmla="*/ 18 w 80"/>
                  <a:gd name="T9" fmla="*/ 7 h 79"/>
                  <a:gd name="T10" fmla="*/ 13 w 80"/>
                  <a:gd name="T11" fmla="*/ 12 h 79"/>
                  <a:gd name="T12" fmla="*/ 7 w 80"/>
                  <a:gd name="T13" fmla="*/ 18 h 79"/>
                  <a:gd name="T14" fmla="*/ 4 w 80"/>
                  <a:gd name="T15" fmla="*/ 24 h 79"/>
                  <a:gd name="T16" fmla="*/ 2 w 80"/>
                  <a:gd name="T17" fmla="*/ 32 h 79"/>
                  <a:gd name="T18" fmla="*/ 0 w 80"/>
                  <a:gd name="T19" fmla="*/ 40 h 79"/>
                  <a:gd name="T20" fmla="*/ 0 w 80"/>
                  <a:gd name="T21" fmla="*/ 40 h 79"/>
                  <a:gd name="T22" fmla="*/ 2 w 80"/>
                  <a:gd name="T23" fmla="*/ 48 h 79"/>
                  <a:gd name="T24" fmla="*/ 4 w 80"/>
                  <a:gd name="T25" fmla="*/ 55 h 79"/>
                  <a:gd name="T26" fmla="*/ 7 w 80"/>
                  <a:gd name="T27" fmla="*/ 62 h 79"/>
                  <a:gd name="T28" fmla="*/ 13 w 80"/>
                  <a:gd name="T29" fmla="*/ 69 h 79"/>
                  <a:gd name="T30" fmla="*/ 18 w 80"/>
                  <a:gd name="T31" fmla="*/ 73 h 79"/>
                  <a:gd name="T32" fmla="*/ 25 w 80"/>
                  <a:gd name="T33" fmla="*/ 77 h 79"/>
                  <a:gd name="T34" fmla="*/ 33 w 80"/>
                  <a:gd name="T35" fmla="*/ 79 h 79"/>
                  <a:gd name="T36" fmla="*/ 41 w 80"/>
                  <a:gd name="T37" fmla="*/ 79 h 79"/>
                  <a:gd name="T38" fmla="*/ 41 w 80"/>
                  <a:gd name="T39" fmla="*/ 79 h 79"/>
                  <a:gd name="T40" fmla="*/ 49 w 80"/>
                  <a:gd name="T41" fmla="*/ 79 h 79"/>
                  <a:gd name="T42" fmla="*/ 56 w 80"/>
                  <a:gd name="T43" fmla="*/ 77 h 79"/>
                  <a:gd name="T44" fmla="*/ 62 w 80"/>
                  <a:gd name="T45" fmla="*/ 73 h 79"/>
                  <a:gd name="T46" fmla="*/ 69 w 80"/>
                  <a:gd name="T47" fmla="*/ 69 h 79"/>
                  <a:gd name="T48" fmla="*/ 73 w 80"/>
                  <a:gd name="T49" fmla="*/ 62 h 79"/>
                  <a:gd name="T50" fmla="*/ 77 w 80"/>
                  <a:gd name="T51" fmla="*/ 55 h 79"/>
                  <a:gd name="T52" fmla="*/ 80 w 80"/>
                  <a:gd name="T53" fmla="*/ 48 h 79"/>
                  <a:gd name="T54" fmla="*/ 80 w 80"/>
                  <a:gd name="T55" fmla="*/ 40 h 79"/>
                  <a:gd name="T56" fmla="*/ 80 w 80"/>
                  <a:gd name="T57" fmla="*/ 40 h 79"/>
                  <a:gd name="T58" fmla="*/ 80 w 80"/>
                  <a:gd name="T59" fmla="*/ 32 h 79"/>
                  <a:gd name="T60" fmla="*/ 77 w 80"/>
                  <a:gd name="T61" fmla="*/ 24 h 79"/>
                  <a:gd name="T62" fmla="*/ 73 w 80"/>
                  <a:gd name="T63" fmla="*/ 18 h 79"/>
                  <a:gd name="T64" fmla="*/ 69 w 80"/>
                  <a:gd name="T65" fmla="*/ 12 h 79"/>
                  <a:gd name="T66" fmla="*/ 62 w 80"/>
                  <a:gd name="T67" fmla="*/ 7 h 79"/>
                  <a:gd name="T68" fmla="*/ 56 w 80"/>
                  <a:gd name="T69" fmla="*/ 4 h 79"/>
                  <a:gd name="T70" fmla="*/ 49 w 80"/>
                  <a:gd name="T71" fmla="*/ 1 h 79"/>
                  <a:gd name="T72" fmla="*/ 41 w 80"/>
                  <a:gd name="T73" fmla="*/ 0 h 79"/>
                  <a:gd name="T74" fmla="*/ 41 w 80"/>
                  <a:gd name="T75"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0" h="79">
                    <a:moveTo>
                      <a:pt x="41" y="0"/>
                    </a:moveTo>
                    <a:lnTo>
                      <a:pt x="41" y="0"/>
                    </a:lnTo>
                    <a:lnTo>
                      <a:pt x="33" y="1"/>
                    </a:lnTo>
                    <a:lnTo>
                      <a:pt x="25" y="4"/>
                    </a:lnTo>
                    <a:lnTo>
                      <a:pt x="18" y="7"/>
                    </a:lnTo>
                    <a:lnTo>
                      <a:pt x="13" y="12"/>
                    </a:lnTo>
                    <a:lnTo>
                      <a:pt x="7" y="18"/>
                    </a:lnTo>
                    <a:lnTo>
                      <a:pt x="4" y="24"/>
                    </a:lnTo>
                    <a:lnTo>
                      <a:pt x="2" y="32"/>
                    </a:lnTo>
                    <a:lnTo>
                      <a:pt x="0" y="40"/>
                    </a:lnTo>
                    <a:lnTo>
                      <a:pt x="0" y="40"/>
                    </a:lnTo>
                    <a:lnTo>
                      <a:pt x="2" y="48"/>
                    </a:lnTo>
                    <a:lnTo>
                      <a:pt x="4" y="55"/>
                    </a:lnTo>
                    <a:lnTo>
                      <a:pt x="7" y="62"/>
                    </a:lnTo>
                    <a:lnTo>
                      <a:pt x="13" y="69"/>
                    </a:lnTo>
                    <a:lnTo>
                      <a:pt x="18" y="73"/>
                    </a:lnTo>
                    <a:lnTo>
                      <a:pt x="25" y="77"/>
                    </a:lnTo>
                    <a:lnTo>
                      <a:pt x="33" y="79"/>
                    </a:lnTo>
                    <a:lnTo>
                      <a:pt x="41" y="79"/>
                    </a:lnTo>
                    <a:lnTo>
                      <a:pt x="41" y="79"/>
                    </a:lnTo>
                    <a:lnTo>
                      <a:pt x="49" y="79"/>
                    </a:lnTo>
                    <a:lnTo>
                      <a:pt x="56" y="77"/>
                    </a:lnTo>
                    <a:lnTo>
                      <a:pt x="62" y="73"/>
                    </a:lnTo>
                    <a:lnTo>
                      <a:pt x="69" y="69"/>
                    </a:lnTo>
                    <a:lnTo>
                      <a:pt x="73" y="62"/>
                    </a:lnTo>
                    <a:lnTo>
                      <a:pt x="77" y="55"/>
                    </a:lnTo>
                    <a:lnTo>
                      <a:pt x="80" y="48"/>
                    </a:lnTo>
                    <a:lnTo>
                      <a:pt x="80" y="40"/>
                    </a:lnTo>
                    <a:lnTo>
                      <a:pt x="80" y="40"/>
                    </a:lnTo>
                    <a:lnTo>
                      <a:pt x="80" y="32"/>
                    </a:lnTo>
                    <a:lnTo>
                      <a:pt x="77" y="24"/>
                    </a:lnTo>
                    <a:lnTo>
                      <a:pt x="73" y="18"/>
                    </a:lnTo>
                    <a:lnTo>
                      <a:pt x="69" y="12"/>
                    </a:lnTo>
                    <a:lnTo>
                      <a:pt x="62" y="7"/>
                    </a:lnTo>
                    <a:lnTo>
                      <a:pt x="56" y="4"/>
                    </a:lnTo>
                    <a:lnTo>
                      <a:pt x="49" y="1"/>
                    </a:lnTo>
                    <a:lnTo>
                      <a:pt x="41" y="0"/>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p:txBody>
          </p:sp>
          <p:sp>
            <p:nvSpPr>
              <p:cNvPr id="64" name="Freeform 137">
                <a:extLst>
                  <a:ext uri="{FF2B5EF4-FFF2-40B4-BE49-F238E27FC236}">
                    <a16:creationId xmlns:a16="http://schemas.microsoft.com/office/drawing/2014/main" id="{9D16D9E7-6CC7-4800-A53F-AF4589921DB8}"/>
                  </a:ext>
                </a:extLst>
              </p:cNvPr>
              <p:cNvSpPr>
                <a:spLocks/>
              </p:cNvSpPr>
              <p:nvPr/>
            </p:nvSpPr>
            <p:spPr bwMode="auto">
              <a:xfrm>
                <a:off x="3414713" y="2632710"/>
                <a:ext cx="80963" cy="79375"/>
              </a:xfrm>
              <a:custGeom>
                <a:avLst/>
                <a:gdLst>
                  <a:gd name="T0" fmla="*/ 51 w 102"/>
                  <a:gd name="T1" fmla="*/ 100 h 100"/>
                  <a:gd name="T2" fmla="*/ 51 w 102"/>
                  <a:gd name="T3" fmla="*/ 100 h 100"/>
                  <a:gd name="T4" fmla="*/ 60 w 102"/>
                  <a:gd name="T5" fmla="*/ 99 h 100"/>
                  <a:gd name="T6" fmla="*/ 69 w 102"/>
                  <a:gd name="T7" fmla="*/ 96 h 100"/>
                  <a:gd name="T8" fmla="*/ 79 w 102"/>
                  <a:gd name="T9" fmla="*/ 92 h 100"/>
                  <a:gd name="T10" fmla="*/ 86 w 102"/>
                  <a:gd name="T11" fmla="*/ 86 h 100"/>
                  <a:gd name="T12" fmla="*/ 92 w 102"/>
                  <a:gd name="T13" fmla="*/ 78 h 100"/>
                  <a:gd name="T14" fmla="*/ 98 w 102"/>
                  <a:gd name="T15" fmla="*/ 69 h 100"/>
                  <a:gd name="T16" fmla="*/ 100 w 102"/>
                  <a:gd name="T17" fmla="*/ 60 h 100"/>
                  <a:gd name="T18" fmla="*/ 102 w 102"/>
                  <a:gd name="T19" fmla="*/ 49 h 100"/>
                  <a:gd name="T20" fmla="*/ 102 w 102"/>
                  <a:gd name="T21" fmla="*/ 49 h 100"/>
                  <a:gd name="T22" fmla="*/ 100 w 102"/>
                  <a:gd name="T23" fmla="*/ 40 h 100"/>
                  <a:gd name="T24" fmla="*/ 98 w 102"/>
                  <a:gd name="T25" fmla="*/ 30 h 100"/>
                  <a:gd name="T26" fmla="*/ 92 w 102"/>
                  <a:gd name="T27" fmla="*/ 21 h 100"/>
                  <a:gd name="T28" fmla="*/ 86 w 102"/>
                  <a:gd name="T29" fmla="*/ 14 h 100"/>
                  <a:gd name="T30" fmla="*/ 79 w 102"/>
                  <a:gd name="T31" fmla="*/ 8 h 100"/>
                  <a:gd name="T32" fmla="*/ 69 w 102"/>
                  <a:gd name="T33" fmla="*/ 4 h 100"/>
                  <a:gd name="T34" fmla="*/ 60 w 102"/>
                  <a:gd name="T35" fmla="*/ 0 h 100"/>
                  <a:gd name="T36" fmla="*/ 51 w 102"/>
                  <a:gd name="T37" fmla="*/ 0 h 100"/>
                  <a:gd name="T38" fmla="*/ 51 w 102"/>
                  <a:gd name="T39" fmla="*/ 0 h 100"/>
                  <a:gd name="T40" fmla="*/ 40 w 102"/>
                  <a:gd name="T41" fmla="*/ 0 h 100"/>
                  <a:gd name="T42" fmla="*/ 30 w 102"/>
                  <a:gd name="T43" fmla="*/ 4 h 100"/>
                  <a:gd name="T44" fmla="*/ 22 w 102"/>
                  <a:gd name="T45" fmla="*/ 8 h 100"/>
                  <a:gd name="T46" fmla="*/ 14 w 102"/>
                  <a:gd name="T47" fmla="*/ 14 h 100"/>
                  <a:gd name="T48" fmla="*/ 8 w 102"/>
                  <a:gd name="T49" fmla="*/ 21 h 100"/>
                  <a:gd name="T50" fmla="*/ 4 w 102"/>
                  <a:gd name="T51" fmla="*/ 30 h 100"/>
                  <a:gd name="T52" fmla="*/ 1 w 102"/>
                  <a:gd name="T53" fmla="*/ 40 h 100"/>
                  <a:gd name="T54" fmla="*/ 0 w 102"/>
                  <a:gd name="T55" fmla="*/ 49 h 100"/>
                  <a:gd name="T56" fmla="*/ 0 w 102"/>
                  <a:gd name="T57" fmla="*/ 49 h 100"/>
                  <a:gd name="T58" fmla="*/ 1 w 102"/>
                  <a:gd name="T59" fmla="*/ 60 h 100"/>
                  <a:gd name="T60" fmla="*/ 4 w 102"/>
                  <a:gd name="T61" fmla="*/ 69 h 100"/>
                  <a:gd name="T62" fmla="*/ 8 w 102"/>
                  <a:gd name="T63" fmla="*/ 78 h 100"/>
                  <a:gd name="T64" fmla="*/ 14 w 102"/>
                  <a:gd name="T65" fmla="*/ 86 h 100"/>
                  <a:gd name="T66" fmla="*/ 22 w 102"/>
                  <a:gd name="T67" fmla="*/ 92 h 100"/>
                  <a:gd name="T68" fmla="*/ 30 w 102"/>
                  <a:gd name="T69" fmla="*/ 96 h 100"/>
                  <a:gd name="T70" fmla="*/ 40 w 102"/>
                  <a:gd name="T71" fmla="*/ 99 h 100"/>
                  <a:gd name="T72" fmla="*/ 51 w 102"/>
                  <a:gd name="T73" fmla="*/ 100 h 100"/>
                  <a:gd name="T74" fmla="*/ 51 w 102"/>
                  <a:gd name="T75"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100">
                    <a:moveTo>
                      <a:pt x="51" y="100"/>
                    </a:moveTo>
                    <a:lnTo>
                      <a:pt x="51" y="100"/>
                    </a:lnTo>
                    <a:lnTo>
                      <a:pt x="60" y="99"/>
                    </a:lnTo>
                    <a:lnTo>
                      <a:pt x="69" y="96"/>
                    </a:lnTo>
                    <a:lnTo>
                      <a:pt x="79" y="92"/>
                    </a:lnTo>
                    <a:lnTo>
                      <a:pt x="86" y="86"/>
                    </a:lnTo>
                    <a:lnTo>
                      <a:pt x="92" y="78"/>
                    </a:lnTo>
                    <a:lnTo>
                      <a:pt x="98" y="69"/>
                    </a:lnTo>
                    <a:lnTo>
                      <a:pt x="100" y="60"/>
                    </a:lnTo>
                    <a:lnTo>
                      <a:pt x="102" y="49"/>
                    </a:lnTo>
                    <a:lnTo>
                      <a:pt x="102" y="49"/>
                    </a:lnTo>
                    <a:lnTo>
                      <a:pt x="100" y="40"/>
                    </a:lnTo>
                    <a:lnTo>
                      <a:pt x="98" y="30"/>
                    </a:lnTo>
                    <a:lnTo>
                      <a:pt x="92" y="21"/>
                    </a:lnTo>
                    <a:lnTo>
                      <a:pt x="86" y="14"/>
                    </a:lnTo>
                    <a:lnTo>
                      <a:pt x="79" y="8"/>
                    </a:lnTo>
                    <a:lnTo>
                      <a:pt x="69" y="4"/>
                    </a:lnTo>
                    <a:lnTo>
                      <a:pt x="60" y="0"/>
                    </a:lnTo>
                    <a:lnTo>
                      <a:pt x="51" y="0"/>
                    </a:lnTo>
                    <a:lnTo>
                      <a:pt x="51" y="0"/>
                    </a:lnTo>
                    <a:lnTo>
                      <a:pt x="40" y="0"/>
                    </a:lnTo>
                    <a:lnTo>
                      <a:pt x="30" y="4"/>
                    </a:lnTo>
                    <a:lnTo>
                      <a:pt x="22" y="8"/>
                    </a:lnTo>
                    <a:lnTo>
                      <a:pt x="14" y="14"/>
                    </a:lnTo>
                    <a:lnTo>
                      <a:pt x="8" y="21"/>
                    </a:lnTo>
                    <a:lnTo>
                      <a:pt x="4" y="30"/>
                    </a:lnTo>
                    <a:lnTo>
                      <a:pt x="1" y="40"/>
                    </a:lnTo>
                    <a:lnTo>
                      <a:pt x="0" y="49"/>
                    </a:lnTo>
                    <a:lnTo>
                      <a:pt x="0" y="49"/>
                    </a:lnTo>
                    <a:lnTo>
                      <a:pt x="1" y="60"/>
                    </a:lnTo>
                    <a:lnTo>
                      <a:pt x="4" y="69"/>
                    </a:lnTo>
                    <a:lnTo>
                      <a:pt x="8" y="78"/>
                    </a:lnTo>
                    <a:lnTo>
                      <a:pt x="14" y="86"/>
                    </a:lnTo>
                    <a:lnTo>
                      <a:pt x="22" y="92"/>
                    </a:lnTo>
                    <a:lnTo>
                      <a:pt x="30" y="96"/>
                    </a:lnTo>
                    <a:lnTo>
                      <a:pt x="40" y="99"/>
                    </a:lnTo>
                    <a:lnTo>
                      <a:pt x="51" y="100"/>
                    </a:lnTo>
                    <a:lnTo>
                      <a:pt x="51"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p:txBody>
          </p:sp>
        </p:grpSp>
      </p:grpSp>
      <p:sp>
        <p:nvSpPr>
          <p:cNvPr id="52" name="Rectangle 51">
            <a:extLst>
              <a:ext uri="{FF2B5EF4-FFF2-40B4-BE49-F238E27FC236}">
                <a16:creationId xmlns:a16="http://schemas.microsoft.com/office/drawing/2014/main" id="{E57EB5FF-379C-4971-96C0-8E19633BC8DF}"/>
              </a:ext>
            </a:extLst>
          </p:cNvPr>
          <p:cNvSpPr/>
          <p:nvPr/>
        </p:nvSpPr>
        <p:spPr>
          <a:xfrm>
            <a:off x="667780" y="3200870"/>
            <a:ext cx="678199" cy="215444"/>
          </a:xfrm>
          <a:prstGeom prst="rect">
            <a:avLst/>
          </a:prstGeom>
        </p:spPr>
        <p:txBody>
          <a:bodyPr wrap="none" lIns="0" tIns="0" rIns="0" bIns="0">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en-US" sz="1400" b="1" i="0" u="none" strike="noStrike" kern="1200" cap="none" spc="150" normalizeH="0" baseline="0" noProof="0" dirty="0">
                <a:ln>
                  <a:noFill/>
                </a:ln>
                <a:solidFill>
                  <a:srgbClr val="787878"/>
                </a:solidFill>
                <a:effectLst/>
                <a:uLnTx/>
                <a:uFillTx/>
                <a:latin typeface="Calibri"/>
                <a:ea typeface="Open Sans" panose="020B0606030504020204" pitchFamily="34" charset="0"/>
                <a:cs typeface="Open Sans" panose="020B0606030504020204" pitchFamily="34" charset="0"/>
              </a:rPr>
              <a:t>PEOPLE</a:t>
            </a:r>
          </a:p>
        </p:txBody>
      </p:sp>
      <p:sp>
        <p:nvSpPr>
          <p:cNvPr id="53" name="Rectangle 52">
            <a:extLst>
              <a:ext uri="{FF2B5EF4-FFF2-40B4-BE49-F238E27FC236}">
                <a16:creationId xmlns:a16="http://schemas.microsoft.com/office/drawing/2014/main" id="{2A397520-A86C-4CD7-AB65-80F55EA1EEC6}"/>
              </a:ext>
            </a:extLst>
          </p:cNvPr>
          <p:cNvSpPr/>
          <p:nvPr/>
        </p:nvSpPr>
        <p:spPr>
          <a:xfrm>
            <a:off x="632307" y="3456495"/>
            <a:ext cx="3287954" cy="861774"/>
          </a:xfrm>
          <a:prstGeom prst="rect">
            <a:avLst/>
          </a:prstGeom>
        </p:spPr>
        <p:txBody>
          <a:bodyPr wrap="square" lIns="0" tIns="0" rIns="0" bIns="0">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000000"/>
                </a:solidFill>
                <a:effectLst/>
                <a:uLnTx/>
                <a:uFillTx/>
                <a:latin typeface="Calibri"/>
                <a:ea typeface="Open Sans" panose="020B0606030504020204" pitchFamily="34" charset="0"/>
                <a:cs typeface="Open Sans" panose="020B0606030504020204" pitchFamily="34" charset="0"/>
              </a:rPr>
              <a:t>The relationship I have with the customers </a:t>
            </a:r>
            <a:br>
              <a:rPr kumimoji="0" lang="en-US" sz="1400" b="0" i="1" u="none" strike="noStrike" kern="1200" cap="none" spc="0" normalizeH="0" baseline="0" noProof="0" dirty="0">
                <a:ln>
                  <a:noFill/>
                </a:ln>
                <a:solidFill>
                  <a:srgbClr val="000000"/>
                </a:solidFill>
                <a:effectLst/>
                <a:uLnTx/>
                <a:uFillTx/>
                <a:latin typeface="Calibri"/>
                <a:ea typeface="Open Sans" panose="020B0606030504020204" pitchFamily="34" charset="0"/>
                <a:cs typeface="Open Sans" panose="020B0606030504020204" pitchFamily="34" charset="0"/>
              </a:rPr>
            </a:br>
            <a:r>
              <a:rPr kumimoji="0" lang="en-US" sz="1400" b="0" i="1" u="none" strike="noStrike" kern="1200" cap="none" spc="0" normalizeH="0" baseline="0" noProof="0" dirty="0">
                <a:ln>
                  <a:noFill/>
                </a:ln>
                <a:solidFill>
                  <a:srgbClr val="000000"/>
                </a:solidFill>
                <a:effectLst/>
                <a:uLnTx/>
                <a:uFillTx/>
                <a:latin typeface="Calibri"/>
                <a:ea typeface="Open Sans" panose="020B0606030504020204" pitchFamily="34" charset="0"/>
                <a:cs typeface="Open Sans" panose="020B0606030504020204" pitchFamily="34" charset="0"/>
              </a:rPr>
              <a:t>I serve, the people I manage, report to, collaborate with, partner with, and engage with in my work community</a:t>
            </a:r>
          </a:p>
        </p:txBody>
      </p:sp>
      <p:grpSp>
        <p:nvGrpSpPr>
          <p:cNvPr id="69" name="Group 68" descr="Icon of a handshake">
            <a:extLst>
              <a:ext uri="{FF2B5EF4-FFF2-40B4-BE49-F238E27FC236}">
                <a16:creationId xmlns:a16="http://schemas.microsoft.com/office/drawing/2014/main" id="{403251D7-14ED-4269-BE0F-6C50BE71E0AA}"/>
              </a:ext>
            </a:extLst>
          </p:cNvPr>
          <p:cNvGrpSpPr/>
          <p:nvPr/>
        </p:nvGrpSpPr>
        <p:grpSpPr>
          <a:xfrm>
            <a:off x="4562673" y="1763434"/>
            <a:ext cx="709072" cy="706917"/>
            <a:chOff x="4562673" y="1706581"/>
            <a:chExt cx="709072" cy="706917"/>
          </a:xfrm>
        </p:grpSpPr>
        <p:sp>
          <p:nvSpPr>
            <p:cNvPr id="70" name="Oval 69">
              <a:extLst>
                <a:ext uri="{FF2B5EF4-FFF2-40B4-BE49-F238E27FC236}">
                  <a16:creationId xmlns:a16="http://schemas.microsoft.com/office/drawing/2014/main" id="{761C4531-6EE7-4595-992C-E2266F9E9A62}"/>
                </a:ext>
              </a:extLst>
            </p:cNvPr>
            <p:cNvSpPr/>
            <p:nvPr/>
          </p:nvSpPr>
          <p:spPr>
            <a:xfrm flipH="1">
              <a:off x="4586474" y="1724589"/>
              <a:ext cx="657244" cy="657244"/>
            </a:xfrm>
            <a:prstGeom prst="ellipse">
              <a:avLst/>
            </a:prstGeom>
            <a:solidFill>
              <a:schemeClr val="bg1"/>
            </a:solidFill>
            <a:ln w="28575" cmpd="sng">
              <a:solidFill>
                <a:srgbClr val="FDB81E"/>
              </a:solidFill>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grpSp>
          <p:nvGrpSpPr>
            <p:cNvPr id="71" name="Group 70">
              <a:extLst>
                <a:ext uri="{FF2B5EF4-FFF2-40B4-BE49-F238E27FC236}">
                  <a16:creationId xmlns:a16="http://schemas.microsoft.com/office/drawing/2014/main" id="{BA529ADF-B6BB-4F8C-AE75-759A58A1188D}"/>
                </a:ext>
              </a:extLst>
            </p:cNvPr>
            <p:cNvGrpSpPr>
              <a:grpSpLocks noChangeAspect="1"/>
            </p:cNvGrpSpPr>
            <p:nvPr/>
          </p:nvGrpSpPr>
          <p:grpSpPr>
            <a:xfrm>
              <a:off x="4562673" y="1706581"/>
              <a:ext cx="709072" cy="706917"/>
              <a:chOff x="1433513" y="822325"/>
              <a:chExt cx="522288" cy="520700"/>
            </a:xfrm>
          </p:grpSpPr>
          <p:sp>
            <p:nvSpPr>
              <p:cNvPr id="72" name="Freeform 7">
                <a:extLst>
                  <a:ext uri="{FF2B5EF4-FFF2-40B4-BE49-F238E27FC236}">
                    <a16:creationId xmlns:a16="http://schemas.microsoft.com/office/drawing/2014/main" id="{A31B7B7B-78CA-42AE-BEE9-281752DF2D67}"/>
                  </a:ext>
                </a:extLst>
              </p:cNvPr>
              <p:cNvSpPr>
                <a:spLocks noEditPoints="1"/>
              </p:cNvSpPr>
              <p:nvPr/>
            </p:nvSpPr>
            <p:spPr bwMode="auto">
              <a:xfrm>
                <a:off x="1433513" y="822325"/>
                <a:ext cx="522288" cy="520700"/>
              </a:xfrm>
              <a:custGeom>
                <a:avLst/>
                <a:gdLst>
                  <a:gd name="T0" fmla="*/ 313 w 658"/>
                  <a:gd name="T1" fmla="*/ 657 h 657"/>
                  <a:gd name="T2" fmla="*/ 263 w 658"/>
                  <a:gd name="T3" fmla="*/ 650 h 657"/>
                  <a:gd name="T4" fmla="*/ 202 w 658"/>
                  <a:gd name="T5" fmla="*/ 631 h 657"/>
                  <a:gd name="T6" fmla="*/ 121 w 658"/>
                  <a:gd name="T7" fmla="*/ 582 h 657"/>
                  <a:gd name="T8" fmla="*/ 57 w 658"/>
                  <a:gd name="T9" fmla="*/ 512 h 657"/>
                  <a:gd name="T10" fmla="*/ 15 w 658"/>
                  <a:gd name="T11" fmla="*/ 426 h 657"/>
                  <a:gd name="T12" fmla="*/ 4 w 658"/>
                  <a:gd name="T13" fmla="*/ 379 h 657"/>
                  <a:gd name="T14" fmla="*/ 0 w 658"/>
                  <a:gd name="T15" fmla="*/ 329 h 657"/>
                  <a:gd name="T16" fmla="*/ 3 w 658"/>
                  <a:gd name="T17" fmla="*/ 295 h 657"/>
                  <a:gd name="T18" fmla="*/ 11 w 658"/>
                  <a:gd name="T19" fmla="*/ 246 h 657"/>
                  <a:gd name="T20" fmla="*/ 40 w 658"/>
                  <a:gd name="T21" fmla="*/ 172 h 657"/>
                  <a:gd name="T22" fmla="*/ 97 w 658"/>
                  <a:gd name="T23" fmla="*/ 97 h 657"/>
                  <a:gd name="T24" fmla="*/ 173 w 658"/>
                  <a:gd name="T25" fmla="*/ 39 h 657"/>
                  <a:gd name="T26" fmla="*/ 247 w 658"/>
                  <a:gd name="T27" fmla="*/ 9 h 657"/>
                  <a:gd name="T28" fmla="*/ 296 w 658"/>
                  <a:gd name="T29" fmla="*/ 1 h 657"/>
                  <a:gd name="T30" fmla="*/ 329 w 658"/>
                  <a:gd name="T31" fmla="*/ 0 h 657"/>
                  <a:gd name="T32" fmla="*/ 379 w 658"/>
                  <a:gd name="T33" fmla="*/ 4 h 657"/>
                  <a:gd name="T34" fmla="*/ 427 w 658"/>
                  <a:gd name="T35" fmla="*/ 15 h 657"/>
                  <a:gd name="T36" fmla="*/ 513 w 658"/>
                  <a:gd name="T37" fmla="*/ 56 h 657"/>
                  <a:gd name="T38" fmla="*/ 583 w 658"/>
                  <a:gd name="T39" fmla="*/ 120 h 657"/>
                  <a:gd name="T40" fmla="*/ 633 w 658"/>
                  <a:gd name="T41" fmla="*/ 200 h 657"/>
                  <a:gd name="T42" fmla="*/ 652 w 658"/>
                  <a:gd name="T43" fmla="*/ 262 h 657"/>
                  <a:gd name="T44" fmla="*/ 658 w 658"/>
                  <a:gd name="T45" fmla="*/ 312 h 657"/>
                  <a:gd name="T46" fmla="*/ 658 w 658"/>
                  <a:gd name="T47" fmla="*/ 345 h 657"/>
                  <a:gd name="T48" fmla="*/ 652 w 658"/>
                  <a:gd name="T49" fmla="*/ 395 h 657"/>
                  <a:gd name="T50" fmla="*/ 633 w 658"/>
                  <a:gd name="T51" fmla="*/ 457 h 657"/>
                  <a:gd name="T52" fmla="*/ 583 w 658"/>
                  <a:gd name="T53" fmla="*/ 537 h 657"/>
                  <a:gd name="T54" fmla="*/ 513 w 658"/>
                  <a:gd name="T55" fmla="*/ 600 h 657"/>
                  <a:gd name="T56" fmla="*/ 427 w 658"/>
                  <a:gd name="T57" fmla="*/ 642 h 657"/>
                  <a:gd name="T58" fmla="*/ 379 w 658"/>
                  <a:gd name="T59" fmla="*/ 653 h 657"/>
                  <a:gd name="T60" fmla="*/ 329 w 658"/>
                  <a:gd name="T61" fmla="*/ 657 h 657"/>
                  <a:gd name="T62" fmla="*/ 329 w 658"/>
                  <a:gd name="T63" fmla="*/ 38 h 657"/>
                  <a:gd name="T64" fmla="*/ 243 w 658"/>
                  <a:gd name="T65" fmla="*/ 51 h 657"/>
                  <a:gd name="T66" fmla="*/ 167 w 658"/>
                  <a:gd name="T67" fmla="*/ 87 h 657"/>
                  <a:gd name="T68" fmla="*/ 105 w 658"/>
                  <a:gd name="T69" fmla="*/ 144 h 657"/>
                  <a:gd name="T70" fmla="*/ 62 w 658"/>
                  <a:gd name="T71" fmla="*/ 215 h 657"/>
                  <a:gd name="T72" fmla="*/ 40 w 658"/>
                  <a:gd name="T73" fmla="*/ 298 h 657"/>
                  <a:gd name="T74" fmla="*/ 40 w 658"/>
                  <a:gd name="T75" fmla="*/ 359 h 657"/>
                  <a:gd name="T76" fmla="*/ 62 w 658"/>
                  <a:gd name="T77" fmla="*/ 442 h 657"/>
                  <a:gd name="T78" fmla="*/ 105 w 658"/>
                  <a:gd name="T79" fmla="*/ 513 h 657"/>
                  <a:gd name="T80" fmla="*/ 167 w 658"/>
                  <a:gd name="T81" fmla="*/ 570 h 657"/>
                  <a:gd name="T82" fmla="*/ 243 w 658"/>
                  <a:gd name="T83" fmla="*/ 607 h 657"/>
                  <a:gd name="T84" fmla="*/ 329 w 658"/>
                  <a:gd name="T85" fmla="*/ 619 h 657"/>
                  <a:gd name="T86" fmla="*/ 388 w 658"/>
                  <a:gd name="T87" fmla="*/ 614 h 657"/>
                  <a:gd name="T88" fmla="*/ 468 w 658"/>
                  <a:gd name="T89" fmla="*/ 584 h 657"/>
                  <a:gd name="T90" fmla="*/ 535 w 658"/>
                  <a:gd name="T91" fmla="*/ 535 h 657"/>
                  <a:gd name="T92" fmla="*/ 586 w 658"/>
                  <a:gd name="T93" fmla="*/ 467 h 657"/>
                  <a:gd name="T94" fmla="*/ 615 w 658"/>
                  <a:gd name="T95" fmla="*/ 387 h 657"/>
                  <a:gd name="T96" fmla="*/ 621 w 658"/>
                  <a:gd name="T97" fmla="*/ 329 h 657"/>
                  <a:gd name="T98" fmla="*/ 607 w 658"/>
                  <a:gd name="T99" fmla="*/ 242 h 657"/>
                  <a:gd name="T100" fmla="*/ 571 w 658"/>
                  <a:gd name="T101" fmla="*/ 165 h 657"/>
                  <a:gd name="T102" fmla="*/ 515 w 658"/>
                  <a:gd name="T103" fmla="*/ 103 h 657"/>
                  <a:gd name="T104" fmla="*/ 443 w 658"/>
                  <a:gd name="T105" fmla="*/ 60 h 657"/>
                  <a:gd name="T106" fmla="*/ 359 w 658"/>
                  <a:gd name="T107" fmla="*/ 39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58" h="657">
                    <a:moveTo>
                      <a:pt x="329" y="657"/>
                    </a:moveTo>
                    <a:lnTo>
                      <a:pt x="329" y="657"/>
                    </a:lnTo>
                    <a:lnTo>
                      <a:pt x="313" y="657"/>
                    </a:lnTo>
                    <a:lnTo>
                      <a:pt x="296" y="655"/>
                    </a:lnTo>
                    <a:lnTo>
                      <a:pt x="280" y="653"/>
                    </a:lnTo>
                    <a:lnTo>
                      <a:pt x="263" y="650"/>
                    </a:lnTo>
                    <a:lnTo>
                      <a:pt x="247" y="647"/>
                    </a:lnTo>
                    <a:lnTo>
                      <a:pt x="233" y="642"/>
                    </a:lnTo>
                    <a:lnTo>
                      <a:pt x="202" y="631"/>
                    </a:lnTo>
                    <a:lnTo>
                      <a:pt x="173" y="618"/>
                    </a:lnTo>
                    <a:lnTo>
                      <a:pt x="145" y="600"/>
                    </a:lnTo>
                    <a:lnTo>
                      <a:pt x="121" y="582"/>
                    </a:lnTo>
                    <a:lnTo>
                      <a:pt x="97" y="561"/>
                    </a:lnTo>
                    <a:lnTo>
                      <a:pt x="75" y="537"/>
                    </a:lnTo>
                    <a:lnTo>
                      <a:pt x="57" y="512"/>
                    </a:lnTo>
                    <a:lnTo>
                      <a:pt x="40" y="485"/>
                    </a:lnTo>
                    <a:lnTo>
                      <a:pt x="27" y="457"/>
                    </a:lnTo>
                    <a:lnTo>
                      <a:pt x="15" y="426"/>
                    </a:lnTo>
                    <a:lnTo>
                      <a:pt x="11" y="411"/>
                    </a:lnTo>
                    <a:lnTo>
                      <a:pt x="7" y="395"/>
                    </a:lnTo>
                    <a:lnTo>
                      <a:pt x="4" y="379"/>
                    </a:lnTo>
                    <a:lnTo>
                      <a:pt x="3" y="363"/>
                    </a:lnTo>
                    <a:lnTo>
                      <a:pt x="1" y="345"/>
                    </a:lnTo>
                    <a:lnTo>
                      <a:pt x="0" y="329"/>
                    </a:lnTo>
                    <a:lnTo>
                      <a:pt x="0" y="329"/>
                    </a:lnTo>
                    <a:lnTo>
                      <a:pt x="1" y="312"/>
                    </a:lnTo>
                    <a:lnTo>
                      <a:pt x="3" y="295"/>
                    </a:lnTo>
                    <a:lnTo>
                      <a:pt x="4" y="278"/>
                    </a:lnTo>
                    <a:lnTo>
                      <a:pt x="7" y="262"/>
                    </a:lnTo>
                    <a:lnTo>
                      <a:pt x="11" y="246"/>
                    </a:lnTo>
                    <a:lnTo>
                      <a:pt x="15" y="231"/>
                    </a:lnTo>
                    <a:lnTo>
                      <a:pt x="27" y="200"/>
                    </a:lnTo>
                    <a:lnTo>
                      <a:pt x="40" y="172"/>
                    </a:lnTo>
                    <a:lnTo>
                      <a:pt x="57" y="145"/>
                    </a:lnTo>
                    <a:lnTo>
                      <a:pt x="75" y="120"/>
                    </a:lnTo>
                    <a:lnTo>
                      <a:pt x="97" y="97"/>
                    </a:lnTo>
                    <a:lnTo>
                      <a:pt x="121" y="75"/>
                    </a:lnTo>
                    <a:lnTo>
                      <a:pt x="145" y="56"/>
                    </a:lnTo>
                    <a:lnTo>
                      <a:pt x="173" y="39"/>
                    </a:lnTo>
                    <a:lnTo>
                      <a:pt x="202" y="26"/>
                    </a:lnTo>
                    <a:lnTo>
                      <a:pt x="233" y="15"/>
                    </a:lnTo>
                    <a:lnTo>
                      <a:pt x="247" y="9"/>
                    </a:lnTo>
                    <a:lnTo>
                      <a:pt x="263" y="7"/>
                    </a:lnTo>
                    <a:lnTo>
                      <a:pt x="280" y="4"/>
                    </a:lnTo>
                    <a:lnTo>
                      <a:pt x="296" y="1"/>
                    </a:lnTo>
                    <a:lnTo>
                      <a:pt x="313" y="0"/>
                    </a:lnTo>
                    <a:lnTo>
                      <a:pt x="329" y="0"/>
                    </a:lnTo>
                    <a:lnTo>
                      <a:pt x="329" y="0"/>
                    </a:lnTo>
                    <a:lnTo>
                      <a:pt x="347" y="0"/>
                    </a:lnTo>
                    <a:lnTo>
                      <a:pt x="363" y="1"/>
                    </a:lnTo>
                    <a:lnTo>
                      <a:pt x="379" y="4"/>
                    </a:lnTo>
                    <a:lnTo>
                      <a:pt x="396" y="7"/>
                    </a:lnTo>
                    <a:lnTo>
                      <a:pt x="411" y="9"/>
                    </a:lnTo>
                    <a:lnTo>
                      <a:pt x="427" y="15"/>
                    </a:lnTo>
                    <a:lnTo>
                      <a:pt x="457" y="26"/>
                    </a:lnTo>
                    <a:lnTo>
                      <a:pt x="486" y="39"/>
                    </a:lnTo>
                    <a:lnTo>
                      <a:pt x="513" y="56"/>
                    </a:lnTo>
                    <a:lnTo>
                      <a:pt x="539" y="75"/>
                    </a:lnTo>
                    <a:lnTo>
                      <a:pt x="562" y="97"/>
                    </a:lnTo>
                    <a:lnTo>
                      <a:pt x="583" y="120"/>
                    </a:lnTo>
                    <a:lnTo>
                      <a:pt x="602" y="145"/>
                    </a:lnTo>
                    <a:lnTo>
                      <a:pt x="618" y="172"/>
                    </a:lnTo>
                    <a:lnTo>
                      <a:pt x="633" y="200"/>
                    </a:lnTo>
                    <a:lnTo>
                      <a:pt x="644" y="231"/>
                    </a:lnTo>
                    <a:lnTo>
                      <a:pt x="648" y="246"/>
                    </a:lnTo>
                    <a:lnTo>
                      <a:pt x="652" y="262"/>
                    </a:lnTo>
                    <a:lnTo>
                      <a:pt x="654" y="278"/>
                    </a:lnTo>
                    <a:lnTo>
                      <a:pt x="657" y="295"/>
                    </a:lnTo>
                    <a:lnTo>
                      <a:pt x="658" y="312"/>
                    </a:lnTo>
                    <a:lnTo>
                      <a:pt x="658" y="329"/>
                    </a:lnTo>
                    <a:lnTo>
                      <a:pt x="658" y="329"/>
                    </a:lnTo>
                    <a:lnTo>
                      <a:pt x="658" y="345"/>
                    </a:lnTo>
                    <a:lnTo>
                      <a:pt x="657" y="363"/>
                    </a:lnTo>
                    <a:lnTo>
                      <a:pt x="654" y="379"/>
                    </a:lnTo>
                    <a:lnTo>
                      <a:pt x="652" y="395"/>
                    </a:lnTo>
                    <a:lnTo>
                      <a:pt x="648" y="411"/>
                    </a:lnTo>
                    <a:lnTo>
                      <a:pt x="644" y="426"/>
                    </a:lnTo>
                    <a:lnTo>
                      <a:pt x="633" y="457"/>
                    </a:lnTo>
                    <a:lnTo>
                      <a:pt x="618" y="485"/>
                    </a:lnTo>
                    <a:lnTo>
                      <a:pt x="602" y="512"/>
                    </a:lnTo>
                    <a:lnTo>
                      <a:pt x="583" y="537"/>
                    </a:lnTo>
                    <a:lnTo>
                      <a:pt x="562" y="561"/>
                    </a:lnTo>
                    <a:lnTo>
                      <a:pt x="539" y="582"/>
                    </a:lnTo>
                    <a:lnTo>
                      <a:pt x="513" y="600"/>
                    </a:lnTo>
                    <a:lnTo>
                      <a:pt x="486" y="618"/>
                    </a:lnTo>
                    <a:lnTo>
                      <a:pt x="457" y="631"/>
                    </a:lnTo>
                    <a:lnTo>
                      <a:pt x="427" y="642"/>
                    </a:lnTo>
                    <a:lnTo>
                      <a:pt x="411" y="647"/>
                    </a:lnTo>
                    <a:lnTo>
                      <a:pt x="396" y="650"/>
                    </a:lnTo>
                    <a:lnTo>
                      <a:pt x="379" y="653"/>
                    </a:lnTo>
                    <a:lnTo>
                      <a:pt x="363" y="655"/>
                    </a:lnTo>
                    <a:lnTo>
                      <a:pt x="347" y="657"/>
                    </a:lnTo>
                    <a:lnTo>
                      <a:pt x="329" y="657"/>
                    </a:lnTo>
                    <a:lnTo>
                      <a:pt x="329" y="657"/>
                    </a:lnTo>
                    <a:close/>
                    <a:moveTo>
                      <a:pt x="329" y="38"/>
                    </a:moveTo>
                    <a:lnTo>
                      <a:pt x="329" y="38"/>
                    </a:lnTo>
                    <a:lnTo>
                      <a:pt x="300" y="39"/>
                    </a:lnTo>
                    <a:lnTo>
                      <a:pt x="271" y="43"/>
                    </a:lnTo>
                    <a:lnTo>
                      <a:pt x="243" y="51"/>
                    </a:lnTo>
                    <a:lnTo>
                      <a:pt x="216" y="60"/>
                    </a:lnTo>
                    <a:lnTo>
                      <a:pt x="191" y="73"/>
                    </a:lnTo>
                    <a:lnTo>
                      <a:pt x="167" y="87"/>
                    </a:lnTo>
                    <a:lnTo>
                      <a:pt x="144" y="103"/>
                    </a:lnTo>
                    <a:lnTo>
                      <a:pt x="124" y="122"/>
                    </a:lnTo>
                    <a:lnTo>
                      <a:pt x="105" y="144"/>
                    </a:lnTo>
                    <a:lnTo>
                      <a:pt x="89" y="165"/>
                    </a:lnTo>
                    <a:lnTo>
                      <a:pt x="74" y="189"/>
                    </a:lnTo>
                    <a:lnTo>
                      <a:pt x="62" y="215"/>
                    </a:lnTo>
                    <a:lnTo>
                      <a:pt x="51" y="242"/>
                    </a:lnTo>
                    <a:lnTo>
                      <a:pt x="44" y="270"/>
                    </a:lnTo>
                    <a:lnTo>
                      <a:pt x="40" y="298"/>
                    </a:lnTo>
                    <a:lnTo>
                      <a:pt x="38" y="329"/>
                    </a:lnTo>
                    <a:lnTo>
                      <a:pt x="38" y="329"/>
                    </a:lnTo>
                    <a:lnTo>
                      <a:pt x="40" y="359"/>
                    </a:lnTo>
                    <a:lnTo>
                      <a:pt x="44" y="387"/>
                    </a:lnTo>
                    <a:lnTo>
                      <a:pt x="51" y="415"/>
                    </a:lnTo>
                    <a:lnTo>
                      <a:pt x="62" y="442"/>
                    </a:lnTo>
                    <a:lnTo>
                      <a:pt x="74" y="467"/>
                    </a:lnTo>
                    <a:lnTo>
                      <a:pt x="89" y="492"/>
                    </a:lnTo>
                    <a:lnTo>
                      <a:pt x="105" y="513"/>
                    </a:lnTo>
                    <a:lnTo>
                      <a:pt x="124" y="535"/>
                    </a:lnTo>
                    <a:lnTo>
                      <a:pt x="144" y="553"/>
                    </a:lnTo>
                    <a:lnTo>
                      <a:pt x="167" y="570"/>
                    </a:lnTo>
                    <a:lnTo>
                      <a:pt x="191" y="584"/>
                    </a:lnTo>
                    <a:lnTo>
                      <a:pt x="216" y="596"/>
                    </a:lnTo>
                    <a:lnTo>
                      <a:pt x="243" y="607"/>
                    </a:lnTo>
                    <a:lnTo>
                      <a:pt x="271" y="614"/>
                    </a:lnTo>
                    <a:lnTo>
                      <a:pt x="300" y="618"/>
                    </a:lnTo>
                    <a:lnTo>
                      <a:pt x="329" y="619"/>
                    </a:lnTo>
                    <a:lnTo>
                      <a:pt x="329" y="619"/>
                    </a:lnTo>
                    <a:lnTo>
                      <a:pt x="359" y="618"/>
                    </a:lnTo>
                    <a:lnTo>
                      <a:pt x="388" y="614"/>
                    </a:lnTo>
                    <a:lnTo>
                      <a:pt x="417" y="607"/>
                    </a:lnTo>
                    <a:lnTo>
                      <a:pt x="443" y="596"/>
                    </a:lnTo>
                    <a:lnTo>
                      <a:pt x="468" y="584"/>
                    </a:lnTo>
                    <a:lnTo>
                      <a:pt x="492" y="570"/>
                    </a:lnTo>
                    <a:lnTo>
                      <a:pt x="515" y="553"/>
                    </a:lnTo>
                    <a:lnTo>
                      <a:pt x="535" y="535"/>
                    </a:lnTo>
                    <a:lnTo>
                      <a:pt x="554" y="513"/>
                    </a:lnTo>
                    <a:lnTo>
                      <a:pt x="571" y="492"/>
                    </a:lnTo>
                    <a:lnTo>
                      <a:pt x="586" y="467"/>
                    </a:lnTo>
                    <a:lnTo>
                      <a:pt x="598" y="442"/>
                    </a:lnTo>
                    <a:lnTo>
                      <a:pt x="607" y="415"/>
                    </a:lnTo>
                    <a:lnTo>
                      <a:pt x="615" y="387"/>
                    </a:lnTo>
                    <a:lnTo>
                      <a:pt x="619" y="359"/>
                    </a:lnTo>
                    <a:lnTo>
                      <a:pt x="621" y="329"/>
                    </a:lnTo>
                    <a:lnTo>
                      <a:pt x="621" y="329"/>
                    </a:lnTo>
                    <a:lnTo>
                      <a:pt x="619" y="298"/>
                    </a:lnTo>
                    <a:lnTo>
                      <a:pt x="615" y="270"/>
                    </a:lnTo>
                    <a:lnTo>
                      <a:pt x="607" y="242"/>
                    </a:lnTo>
                    <a:lnTo>
                      <a:pt x="598" y="215"/>
                    </a:lnTo>
                    <a:lnTo>
                      <a:pt x="586" y="189"/>
                    </a:lnTo>
                    <a:lnTo>
                      <a:pt x="571" y="165"/>
                    </a:lnTo>
                    <a:lnTo>
                      <a:pt x="554" y="144"/>
                    </a:lnTo>
                    <a:lnTo>
                      <a:pt x="535" y="122"/>
                    </a:lnTo>
                    <a:lnTo>
                      <a:pt x="515" y="103"/>
                    </a:lnTo>
                    <a:lnTo>
                      <a:pt x="492" y="87"/>
                    </a:lnTo>
                    <a:lnTo>
                      <a:pt x="468" y="73"/>
                    </a:lnTo>
                    <a:lnTo>
                      <a:pt x="443" y="60"/>
                    </a:lnTo>
                    <a:lnTo>
                      <a:pt x="417" y="51"/>
                    </a:lnTo>
                    <a:lnTo>
                      <a:pt x="388" y="43"/>
                    </a:lnTo>
                    <a:lnTo>
                      <a:pt x="359" y="39"/>
                    </a:lnTo>
                    <a:lnTo>
                      <a:pt x="329" y="38"/>
                    </a:lnTo>
                    <a:lnTo>
                      <a:pt x="329" y="38"/>
                    </a:lnTo>
                    <a:close/>
                  </a:path>
                </a:pathLst>
              </a:custGeom>
              <a:solidFill>
                <a:schemeClr val="accent4"/>
              </a:solidFill>
              <a:ln w="9525">
                <a:solidFill>
                  <a:srgbClr val="FDB81E"/>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p:txBody>
          </p:sp>
          <p:sp>
            <p:nvSpPr>
              <p:cNvPr id="73" name="Freeform 226">
                <a:extLst>
                  <a:ext uri="{FF2B5EF4-FFF2-40B4-BE49-F238E27FC236}">
                    <a16:creationId xmlns:a16="http://schemas.microsoft.com/office/drawing/2014/main" id="{973A13C1-F3A4-425C-9FC4-3F8EAEC44148}"/>
                  </a:ext>
                </a:extLst>
              </p:cNvPr>
              <p:cNvSpPr>
                <a:spLocks noEditPoints="1"/>
              </p:cNvSpPr>
              <p:nvPr/>
            </p:nvSpPr>
            <p:spPr bwMode="auto">
              <a:xfrm>
                <a:off x="1587501" y="974725"/>
                <a:ext cx="227013" cy="231775"/>
              </a:xfrm>
              <a:custGeom>
                <a:avLst/>
                <a:gdLst>
                  <a:gd name="T0" fmla="*/ 4 w 285"/>
                  <a:gd name="T1" fmla="*/ 173 h 293"/>
                  <a:gd name="T2" fmla="*/ 12 w 285"/>
                  <a:gd name="T3" fmla="*/ 191 h 293"/>
                  <a:gd name="T4" fmla="*/ 32 w 285"/>
                  <a:gd name="T5" fmla="*/ 198 h 293"/>
                  <a:gd name="T6" fmla="*/ 35 w 285"/>
                  <a:gd name="T7" fmla="*/ 214 h 293"/>
                  <a:gd name="T8" fmla="*/ 56 w 285"/>
                  <a:gd name="T9" fmla="*/ 226 h 293"/>
                  <a:gd name="T10" fmla="*/ 62 w 285"/>
                  <a:gd name="T11" fmla="*/ 241 h 293"/>
                  <a:gd name="T12" fmla="*/ 83 w 285"/>
                  <a:gd name="T13" fmla="*/ 253 h 293"/>
                  <a:gd name="T14" fmla="*/ 89 w 285"/>
                  <a:gd name="T15" fmla="*/ 267 h 293"/>
                  <a:gd name="T16" fmla="*/ 110 w 285"/>
                  <a:gd name="T17" fmla="*/ 279 h 293"/>
                  <a:gd name="T18" fmla="*/ 129 w 285"/>
                  <a:gd name="T19" fmla="*/ 270 h 293"/>
                  <a:gd name="T20" fmla="*/ 161 w 285"/>
                  <a:gd name="T21" fmla="*/ 293 h 293"/>
                  <a:gd name="T22" fmla="*/ 179 w 285"/>
                  <a:gd name="T23" fmla="*/ 285 h 293"/>
                  <a:gd name="T24" fmla="*/ 188 w 285"/>
                  <a:gd name="T25" fmla="*/ 266 h 293"/>
                  <a:gd name="T26" fmla="*/ 205 w 285"/>
                  <a:gd name="T27" fmla="*/ 258 h 293"/>
                  <a:gd name="T28" fmla="*/ 212 w 285"/>
                  <a:gd name="T29" fmla="*/ 238 h 293"/>
                  <a:gd name="T30" fmla="*/ 228 w 285"/>
                  <a:gd name="T31" fmla="*/ 235 h 293"/>
                  <a:gd name="T32" fmla="*/ 239 w 285"/>
                  <a:gd name="T33" fmla="*/ 214 h 293"/>
                  <a:gd name="T34" fmla="*/ 247 w 285"/>
                  <a:gd name="T35" fmla="*/ 211 h 293"/>
                  <a:gd name="T36" fmla="*/ 265 w 285"/>
                  <a:gd name="T37" fmla="*/ 196 h 293"/>
                  <a:gd name="T38" fmla="*/ 259 w 285"/>
                  <a:gd name="T39" fmla="*/ 171 h 293"/>
                  <a:gd name="T40" fmla="*/ 278 w 285"/>
                  <a:gd name="T41" fmla="*/ 137 h 293"/>
                  <a:gd name="T42" fmla="*/ 285 w 285"/>
                  <a:gd name="T43" fmla="*/ 90 h 293"/>
                  <a:gd name="T44" fmla="*/ 263 w 285"/>
                  <a:gd name="T45" fmla="*/ 36 h 293"/>
                  <a:gd name="T46" fmla="*/ 201 w 285"/>
                  <a:gd name="T47" fmla="*/ 1 h 293"/>
                  <a:gd name="T48" fmla="*/ 129 w 285"/>
                  <a:gd name="T49" fmla="*/ 4 h 293"/>
                  <a:gd name="T50" fmla="*/ 42 w 285"/>
                  <a:gd name="T51" fmla="*/ 19 h 293"/>
                  <a:gd name="T52" fmla="*/ 1 w 285"/>
                  <a:gd name="T53" fmla="*/ 89 h 293"/>
                  <a:gd name="T54" fmla="*/ 171 w 285"/>
                  <a:gd name="T55" fmla="*/ 278 h 293"/>
                  <a:gd name="T56" fmla="*/ 136 w 285"/>
                  <a:gd name="T57" fmla="*/ 262 h 293"/>
                  <a:gd name="T58" fmla="*/ 171 w 285"/>
                  <a:gd name="T59" fmla="*/ 258 h 293"/>
                  <a:gd name="T60" fmla="*/ 38 w 285"/>
                  <a:gd name="T61" fmla="*/ 36 h 293"/>
                  <a:gd name="T62" fmla="*/ 94 w 285"/>
                  <a:gd name="T63" fmla="*/ 11 h 293"/>
                  <a:gd name="T64" fmla="*/ 114 w 285"/>
                  <a:gd name="T65" fmla="*/ 30 h 293"/>
                  <a:gd name="T66" fmla="*/ 46 w 285"/>
                  <a:gd name="T67" fmla="*/ 103 h 293"/>
                  <a:gd name="T68" fmla="*/ 81 w 285"/>
                  <a:gd name="T69" fmla="*/ 112 h 293"/>
                  <a:gd name="T70" fmla="*/ 118 w 285"/>
                  <a:gd name="T71" fmla="*/ 93 h 293"/>
                  <a:gd name="T72" fmla="*/ 184 w 285"/>
                  <a:gd name="T73" fmla="*/ 106 h 293"/>
                  <a:gd name="T74" fmla="*/ 251 w 285"/>
                  <a:gd name="T75" fmla="*/ 198 h 293"/>
                  <a:gd name="T76" fmla="*/ 208 w 285"/>
                  <a:gd name="T77" fmla="*/ 173 h 293"/>
                  <a:gd name="T78" fmla="*/ 200 w 285"/>
                  <a:gd name="T79" fmla="*/ 173 h 293"/>
                  <a:gd name="T80" fmla="*/ 224 w 285"/>
                  <a:gd name="T81" fmla="*/ 204 h 293"/>
                  <a:gd name="T82" fmla="*/ 224 w 285"/>
                  <a:gd name="T83" fmla="*/ 224 h 293"/>
                  <a:gd name="T84" fmla="*/ 181 w 285"/>
                  <a:gd name="T85" fmla="*/ 200 h 293"/>
                  <a:gd name="T86" fmla="*/ 172 w 285"/>
                  <a:gd name="T87" fmla="*/ 202 h 293"/>
                  <a:gd name="T88" fmla="*/ 200 w 285"/>
                  <a:gd name="T89" fmla="*/ 236 h 293"/>
                  <a:gd name="T90" fmla="*/ 193 w 285"/>
                  <a:gd name="T91" fmla="*/ 254 h 293"/>
                  <a:gd name="T92" fmla="*/ 146 w 285"/>
                  <a:gd name="T93" fmla="*/ 218 h 293"/>
                  <a:gd name="T94" fmla="*/ 130 w 285"/>
                  <a:gd name="T95" fmla="*/ 210 h 293"/>
                  <a:gd name="T96" fmla="*/ 125 w 285"/>
                  <a:gd name="T97" fmla="*/ 198 h 293"/>
                  <a:gd name="T98" fmla="*/ 107 w 285"/>
                  <a:gd name="T99" fmla="*/ 184 h 293"/>
                  <a:gd name="T100" fmla="*/ 101 w 285"/>
                  <a:gd name="T101" fmla="*/ 180 h 293"/>
                  <a:gd name="T102" fmla="*/ 90 w 285"/>
                  <a:gd name="T103" fmla="*/ 160 h 293"/>
                  <a:gd name="T104" fmla="*/ 74 w 285"/>
                  <a:gd name="T105" fmla="*/ 156 h 293"/>
                  <a:gd name="T106" fmla="*/ 63 w 285"/>
                  <a:gd name="T107" fmla="*/ 133 h 293"/>
                  <a:gd name="T108" fmla="*/ 40 w 285"/>
                  <a:gd name="T109" fmla="*/ 132 h 293"/>
                  <a:gd name="T110" fmla="*/ 13 w 285"/>
                  <a:gd name="T111" fmla="*/ 117 h 293"/>
                  <a:gd name="T112" fmla="*/ 38 w 285"/>
                  <a:gd name="T113" fmla="*/ 36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85" h="293">
                    <a:moveTo>
                      <a:pt x="12" y="157"/>
                    </a:moveTo>
                    <a:lnTo>
                      <a:pt x="12" y="157"/>
                    </a:lnTo>
                    <a:lnTo>
                      <a:pt x="9" y="160"/>
                    </a:lnTo>
                    <a:lnTo>
                      <a:pt x="7" y="164"/>
                    </a:lnTo>
                    <a:lnTo>
                      <a:pt x="5" y="169"/>
                    </a:lnTo>
                    <a:lnTo>
                      <a:pt x="4" y="173"/>
                    </a:lnTo>
                    <a:lnTo>
                      <a:pt x="4" y="173"/>
                    </a:lnTo>
                    <a:lnTo>
                      <a:pt x="5" y="179"/>
                    </a:lnTo>
                    <a:lnTo>
                      <a:pt x="7" y="183"/>
                    </a:lnTo>
                    <a:lnTo>
                      <a:pt x="9" y="188"/>
                    </a:lnTo>
                    <a:lnTo>
                      <a:pt x="12" y="191"/>
                    </a:lnTo>
                    <a:lnTo>
                      <a:pt x="12" y="191"/>
                    </a:lnTo>
                    <a:lnTo>
                      <a:pt x="16" y="195"/>
                    </a:lnTo>
                    <a:lnTo>
                      <a:pt x="20" y="196"/>
                    </a:lnTo>
                    <a:lnTo>
                      <a:pt x="24" y="198"/>
                    </a:lnTo>
                    <a:lnTo>
                      <a:pt x="29" y="199"/>
                    </a:lnTo>
                    <a:lnTo>
                      <a:pt x="29" y="199"/>
                    </a:lnTo>
                    <a:lnTo>
                      <a:pt x="32" y="198"/>
                    </a:lnTo>
                    <a:lnTo>
                      <a:pt x="32" y="198"/>
                    </a:lnTo>
                    <a:lnTo>
                      <a:pt x="31" y="200"/>
                    </a:lnTo>
                    <a:lnTo>
                      <a:pt x="31" y="200"/>
                    </a:lnTo>
                    <a:lnTo>
                      <a:pt x="32" y="206"/>
                    </a:lnTo>
                    <a:lnTo>
                      <a:pt x="33" y="210"/>
                    </a:lnTo>
                    <a:lnTo>
                      <a:pt x="35" y="214"/>
                    </a:lnTo>
                    <a:lnTo>
                      <a:pt x="39" y="218"/>
                    </a:lnTo>
                    <a:lnTo>
                      <a:pt x="39" y="218"/>
                    </a:lnTo>
                    <a:lnTo>
                      <a:pt x="43" y="222"/>
                    </a:lnTo>
                    <a:lnTo>
                      <a:pt x="47" y="223"/>
                    </a:lnTo>
                    <a:lnTo>
                      <a:pt x="51" y="224"/>
                    </a:lnTo>
                    <a:lnTo>
                      <a:pt x="56" y="226"/>
                    </a:lnTo>
                    <a:lnTo>
                      <a:pt x="56" y="226"/>
                    </a:lnTo>
                    <a:lnTo>
                      <a:pt x="59" y="224"/>
                    </a:lnTo>
                    <a:lnTo>
                      <a:pt x="59" y="224"/>
                    </a:lnTo>
                    <a:lnTo>
                      <a:pt x="59" y="230"/>
                    </a:lnTo>
                    <a:lnTo>
                      <a:pt x="59" y="235"/>
                    </a:lnTo>
                    <a:lnTo>
                      <a:pt x="62" y="241"/>
                    </a:lnTo>
                    <a:lnTo>
                      <a:pt x="66" y="245"/>
                    </a:lnTo>
                    <a:lnTo>
                      <a:pt x="66" y="245"/>
                    </a:lnTo>
                    <a:lnTo>
                      <a:pt x="70" y="249"/>
                    </a:lnTo>
                    <a:lnTo>
                      <a:pt x="74" y="250"/>
                    </a:lnTo>
                    <a:lnTo>
                      <a:pt x="78" y="251"/>
                    </a:lnTo>
                    <a:lnTo>
                      <a:pt x="83" y="253"/>
                    </a:lnTo>
                    <a:lnTo>
                      <a:pt x="83" y="253"/>
                    </a:lnTo>
                    <a:lnTo>
                      <a:pt x="86" y="251"/>
                    </a:lnTo>
                    <a:lnTo>
                      <a:pt x="86" y="251"/>
                    </a:lnTo>
                    <a:lnTo>
                      <a:pt x="86" y="257"/>
                    </a:lnTo>
                    <a:lnTo>
                      <a:pt x="86" y="262"/>
                    </a:lnTo>
                    <a:lnTo>
                      <a:pt x="89" y="267"/>
                    </a:lnTo>
                    <a:lnTo>
                      <a:pt x="93" y="271"/>
                    </a:lnTo>
                    <a:lnTo>
                      <a:pt x="93" y="271"/>
                    </a:lnTo>
                    <a:lnTo>
                      <a:pt x="97" y="275"/>
                    </a:lnTo>
                    <a:lnTo>
                      <a:pt x="101" y="277"/>
                    </a:lnTo>
                    <a:lnTo>
                      <a:pt x="105" y="278"/>
                    </a:lnTo>
                    <a:lnTo>
                      <a:pt x="110" y="279"/>
                    </a:lnTo>
                    <a:lnTo>
                      <a:pt x="110" y="279"/>
                    </a:lnTo>
                    <a:lnTo>
                      <a:pt x="114" y="278"/>
                    </a:lnTo>
                    <a:lnTo>
                      <a:pt x="119" y="277"/>
                    </a:lnTo>
                    <a:lnTo>
                      <a:pt x="123" y="275"/>
                    </a:lnTo>
                    <a:lnTo>
                      <a:pt x="126" y="271"/>
                    </a:lnTo>
                    <a:lnTo>
                      <a:pt x="129" y="270"/>
                    </a:lnTo>
                    <a:lnTo>
                      <a:pt x="144" y="285"/>
                    </a:lnTo>
                    <a:lnTo>
                      <a:pt x="144" y="285"/>
                    </a:lnTo>
                    <a:lnTo>
                      <a:pt x="148" y="289"/>
                    </a:lnTo>
                    <a:lnTo>
                      <a:pt x="152" y="290"/>
                    </a:lnTo>
                    <a:lnTo>
                      <a:pt x="156" y="292"/>
                    </a:lnTo>
                    <a:lnTo>
                      <a:pt x="161" y="293"/>
                    </a:lnTo>
                    <a:lnTo>
                      <a:pt x="161" y="293"/>
                    </a:lnTo>
                    <a:lnTo>
                      <a:pt x="166" y="292"/>
                    </a:lnTo>
                    <a:lnTo>
                      <a:pt x="171" y="290"/>
                    </a:lnTo>
                    <a:lnTo>
                      <a:pt x="175" y="289"/>
                    </a:lnTo>
                    <a:lnTo>
                      <a:pt x="179" y="285"/>
                    </a:lnTo>
                    <a:lnTo>
                      <a:pt x="179" y="285"/>
                    </a:lnTo>
                    <a:lnTo>
                      <a:pt x="181" y="281"/>
                    </a:lnTo>
                    <a:lnTo>
                      <a:pt x="184" y="275"/>
                    </a:lnTo>
                    <a:lnTo>
                      <a:pt x="185" y="270"/>
                    </a:lnTo>
                    <a:lnTo>
                      <a:pt x="185" y="265"/>
                    </a:lnTo>
                    <a:lnTo>
                      <a:pt x="185" y="265"/>
                    </a:lnTo>
                    <a:lnTo>
                      <a:pt x="188" y="266"/>
                    </a:lnTo>
                    <a:lnTo>
                      <a:pt x="188" y="266"/>
                    </a:lnTo>
                    <a:lnTo>
                      <a:pt x="193" y="265"/>
                    </a:lnTo>
                    <a:lnTo>
                      <a:pt x="197" y="263"/>
                    </a:lnTo>
                    <a:lnTo>
                      <a:pt x="201" y="262"/>
                    </a:lnTo>
                    <a:lnTo>
                      <a:pt x="205" y="258"/>
                    </a:lnTo>
                    <a:lnTo>
                      <a:pt x="205" y="258"/>
                    </a:lnTo>
                    <a:lnTo>
                      <a:pt x="208" y="254"/>
                    </a:lnTo>
                    <a:lnTo>
                      <a:pt x="211" y="250"/>
                    </a:lnTo>
                    <a:lnTo>
                      <a:pt x="212" y="246"/>
                    </a:lnTo>
                    <a:lnTo>
                      <a:pt x="212" y="241"/>
                    </a:lnTo>
                    <a:lnTo>
                      <a:pt x="212" y="241"/>
                    </a:lnTo>
                    <a:lnTo>
                      <a:pt x="212" y="238"/>
                    </a:lnTo>
                    <a:lnTo>
                      <a:pt x="212" y="238"/>
                    </a:lnTo>
                    <a:lnTo>
                      <a:pt x="215" y="239"/>
                    </a:lnTo>
                    <a:lnTo>
                      <a:pt x="215" y="239"/>
                    </a:lnTo>
                    <a:lnTo>
                      <a:pt x="220" y="238"/>
                    </a:lnTo>
                    <a:lnTo>
                      <a:pt x="224" y="236"/>
                    </a:lnTo>
                    <a:lnTo>
                      <a:pt x="228" y="235"/>
                    </a:lnTo>
                    <a:lnTo>
                      <a:pt x="232" y="231"/>
                    </a:lnTo>
                    <a:lnTo>
                      <a:pt x="232" y="231"/>
                    </a:lnTo>
                    <a:lnTo>
                      <a:pt x="235" y="227"/>
                    </a:lnTo>
                    <a:lnTo>
                      <a:pt x="238" y="223"/>
                    </a:lnTo>
                    <a:lnTo>
                      <a:pt x="239" y="219"/>
                    </a:lnTo>
                    <a:lnTo>
                      <a:pt x="239" y="214"/>
                    </a:lnTo>
                    <a:lnTo>
                      <a:pt x="239" y="214"/>
                    </a:lnTo>
                    <a:lnTo>
                      <a:pt x="239" y="211"/>
                    </a:lnTo>
                    <a:lnTo>
                      <a:pt x="239" y="211"/>
                    </a:lnTo>
                    <a:lnTo>
                      <a:pt x="242" y="212"/>
                    </a:lnTo>
                    <a:lnTo>
                      <a:pt x="242" y="212"/>
                    </a:lnTo>
                    <a:lnTo>
                      <a:pt x="247" y="211"/>
                    </a:lnTo>
                    <a:lnTo>
                      <a:pt x="251" y="210"/>
                    </a:lnTo>
                    <a:lnTo>
                      <a:pt x="255" y="207"/>
                    </a:lnTo>
                    <a:lnTo>
                      <a:pt x="259" y="204"/>
                    </a:lnTo>
                    <a:lnTo>
                      <a:pt x="259" y="204"/>
                    </a:lnTo>
                    <a:lnTo>
                      <a:pt x="262" y="200"/>
                    </a:lnTo>
                    <a:lnTo>
                      <a:pt x="265" y="196"/>
                    </a:lnTo>
                    <a:lnTo>
                      <a:pt x="266" y="192"/>
                    </a:lnTo>
                    <a:lnTo>
                      <a:pt x="266" y="187"/>
                    </a:lnTo>
                    <a:lnTo>
                      <a:pt x="266" y="183"/>
                    </a:lnTo>
                    <a:lnTo>
                      <a:pt x="265" y="179"/>
                    </a:lnTo>
                    <a:lnTo>
                      <a:pt x="263" y="175"/>
                    </a:lnTo>
                    <a:lnTo>
                      <a:pt x="259" y="171"/>
                    </a:lnTo>
                    <a:lnTo>
                      <a:pt x="258" y="168"/>
                    </a:lnTo>
                    <a:lnTo>
                      <a:pt x="258" y="168"/>
                    </a:lnTo>
                    <a:lnTo>
                      <a:pt x="265" y="161"/>
                    </a:lnTo>
                    <a:lnTo>
                      <a:pt x="270" y="153"/>
                    </a:lnTo>
                    <a:lnTo>
                      <a:pt x="274" y="145"/>
                    </a:lnTo>
                    <a:lnTo>
                      <a:pt x="278" y="137"/>
                    </a:lnTo>
                    <a:lnTo>
                      <a:pt x="281" y="128"/>
                    </a:lnTo>
                    <a:lnTo>
                      <a:pt x="283" y="120"/>
                    </a:lnTo>
                    <a:lnTo>
                      <a:pt x="285" y="110"/>
                    </a:lnTo>
                    <a:lnTo>
                      <a:pt x="285" y="99"/>
                    </a:lnTo>
                    <a:lnTo>
                      <a:pt x="285" y="99"/>
                    </a:lnTo>
                    <a:lnTo>
                      <a:pt x="285" y="90"/>
                    </a:lnTo>
                    <a:lnTo>
                      <a:pt x="283" y="81"/>
                    </a:lnTo>
                    <a:lnTo>
                      <a:pt x="281" y="71"/>
                    </a:lnTo>
                    <a:lnTo>
                      <a:pt x="278" y="62"/>
                    </a:lnTo>
                    <a:lnTo>
                      <a:pt x="274" y="52"/>
                    </a:lnTo>
                    <a:lnTo>
                      <a:pt x="269" y="44"/>
                    </a:lnTo>
                    <a:lnTo>
                      <a:pt x="263" y="36"/>
                    </a:lnTo>
                    <a:lnTo>
                      <a:pt x="256" y="30"/>
                    </a:lnTo>
                    <a:lnTo>
                      <a:pt x="256" y="30"/>
                    </a:lnTo>
                    <a:lnTo>
                      <a:pt x="244" y="19"/>
                    </a:lnTo>
                    <a:lnTo>
                      <a:pt x="231" y="11"/>
                    </a:lnTo>
                    <a:lnTo>
                      <a:pt x="216" y="5"/>
                    </a:lnTo>
                    <a:lnTo>
                      <a:pt x="201" y="1"/>
                    </a:lnTo>
                    <a:lnTo>
                      <a:pt x="187" y="0"/>
                    </a:lnTo>
                    <a:lnTo>
                      <a:pt x="172" y="1"/>
                    </a:lnTo>
                    <a:lnTo>
                      <a:pt x="157" y="4"/>
                    </a:lnTo>
                    <a:lnTo>
                      <a:pt x="142" y="9"/>
                    </a:lnTo>
                    <a:lnTo>
                      <a:pt x="142" y="9"/>
                    </a:lnTo>
                    <a:lnTo>
                      <a:pt x="129" y="4"/>
                    </a:lnTo>
                    <a:lnTo>
                      <a:pt x="113" y="0"/>
                    </a:lnTo>
                    <a:lnTo>
                      <a:pt x="98" y="0"/>
                    </a:lnTo>
                    <a:lnTo>
                      <a:pt x="83" y="1"/>
                    </a:lnTo>
                    <a:lnTo>
                      <a:pt x="68" y="5"/>
                    </a:lnTo>
                    <a:lnTo>
                      <a:pt x="55" y="11"/>
                    </a:lnTo>
                    <a:lnTo>
                      <a:pt x="42" y="19"/>
                    </a:lnTo>
                    <a:lnTo>
                      <a:pt x="29" y="30"/>
                    </a:lnTo>
                    <a:lnTo>
                      <a:pt x="29" y="30"/>
                    </a:lnTo>
                    <a:lnTo>
                      <a:pt x="19" y="43"/>
                    </a:lnTo>
                    <a:lnTo>
                      <a:pt x="11" y="56"/>
                    </a:lnTo>
                    <a:lnTo>
                      <a:pt x="4" y="73"/>
                    </a:lnTo>
                    <a:lnTo>
                      <a:pt x="1" y="89"/>
                    </a:lnTo>
                    <a:lnTo>
                      <a:pt x="0" y="105"/>
                    </a:lnTo>
                    <a:lnTo>
                      <a:pt x="3" y="122"/>
                    </a:lnTo>
                    <a:lnTo>
                      <a:pt x="8" y="137"/>
                    </a:lnTo>
                    <a:lnTo>
                      <a:pt x="16" y="153"/>
                    </a:lnTo>
                    <a:lnTo>
                      <a:pt x="12" y="157"/>
                    </a:lnTo>
                    <a:close/>
                    <a:moveTo>
                      <a:pt x="171" y="278"/>
                    </a:moveTo>
                    <a:lnTo>
                      <a:pt x="171" y="278"/>
                    </a:lnTo>
                    <a:lnTo>
                      <a:pt x="166" y="281"/>
                    </a:lnTo>
                    <a:lnTo>
                      <a:pt x="161" y="281"/>
                    </a:lnTo>
                    <a:lnTo>
                      <a:pt x="156" y="281"/>
                    </a:lnTo>
                    <a:lnTo>
                      <a:pt x="152" y="278"/>
                    </a:lnTo>
                    <a:lnTo>
                      <a:pt x="136" y="262"/>
                    </a:lnTo>
                    <a:lnTo>
                      <a:pt x="146" y="251"/>
                    </a:lnTo>
                    <a:lnTo>
                      <a:pt x="146" y="251"/>
                    </a:lnTo>
                    <a:lnTo>
                      <a:pt x="150" y="246"/>
                    </a:lnTo>
                    <a:lnTo>
                      <a:pt x="153" y="241"/>
                    </a:lnTo>
                    <a:lnTo>
                      <a:pt x="171" y="258"/>
                    </a:lnTo>
                    <a:lnTo>
                      <a:pt x="171" y="258"/>
                    </a:lnTo>
                    <a:lnTo>
                      <a:pt x="173" y="263"/>
                    </a:lnTo>
                    <a:lnTo>
                      <a:pt x="175" y="267"/>
                    </a:lnTo>
                    <a:lnTo>
                      <a:pt x="173" y="273"/>
                    </a:lnTo>
                    <a:lnTo>
                      <a:pt x="171" y="278"/>
                    </a:lnTo>
                    <a:lnTo>
                      <a:pt x="171" y="278"/>
                    </a:lnTo>
                    <a:close/>
                    <a:moveTo>
                      <a:pt x="38" y="36"/>
                    </a:moveTo>
                    <a:lnTo>
                      <a:pt x="38" y="36"/>
                    </a:lnTo>
                    <a:lnTo>
                      <a:pt x="47" y="28"/>
                    </a:lnTo>
                    <a:lnTo>
                      <a:pt x="58" y="22"/>
                    </a:lnTo>
                    <a:lnTo>
                      <a:pt x="70" y="16"/>
                    </a:lnTo>
                    <a:lnTo>
                      <a:pt x="81" y="14"/>
                    </a:lnTo>
                    <a:lnTo>
                      <a:pt x="94" y="11"/>
                    </a:lnTo>
                    <a:lnTo>
                      <a:pt x="106" y="11"/>
                    </a:lnTo>
                    <a:lnTo>
                      <a:pt x="118" y="12"/>
                    </a:lnTo>
                    <a:lnTo>
                      <a:pt x="130" y="16"/>
                    </a:lnTo>
                    <a:lnTo>
                      <a:pt x="130" y="16"/>
                    </a:lnTo>
                    <a:lnTo>
                      <a:pt x="122" y="22"/>
                    </a:lnTo>
                    <a:lnTo>
                      <a:pt x="114" y="30"/>
                    </a:lnTo>
                    <a:lnTo>
                      <a:pt x="47" y="97"/>
                    </a:lnTo>
                    <a:lnTo>
                      <a:pt x="47" y="97"/>
                    </a:lnTo>
                    <a:lnTo>
                      <a:pt x="46" y="98"/>
                    </a:lnTo>
                    <a:lnTo>
                      <a:pt x="46" y="101"/>
                    </a:lnTo>
                    <a:lnTo>
                      <a:pt x="46" y="101"/>
                    </a:lnTo>
                    <a:lnTo>
                      <a:pt x="46" y="103"/>
                    </a:lnTo>
                    <a:lnTo>
                      <a:pt x="48" y="105"/>
                    </a:lnTo>
                    <a:lnTo>
                      <a:pt x="48" y="105"/>
                    </a:lnTo>
                    <a:lnTo>
                      <a:pt x="54" y="108"/>
                    </a:lnTo>
                    <a:lnTo>
                      <a:pt x="60" y="110"/>
                    </a:lnTo>
                    <a:lnTo>
                      <a:pt x="70" y="112"/>
                    </a:lnTo>
                    <a:lnTo>
                      <a:pt x="81" y="112"/>
                    </a:lnTo>
                    <a:lnTo>
                      <a:pt x="93" y="109"/>
                    </a:lnTo>
                    <a:lnTo>
                      <a:pt x="99" y="106"/>
                    </a:lnTo>
                    <a:lnTo>
                      <a:pt x="105" y="103"/>
                    </a:lnTo>
                    <a:lnTo>
                      <a:pt x="111" y="99"/>
                    </a:lnTo>
                    <a:lnTo>
                      <a:pt x="118" y="93"/>
                    </a:lnTo>
                    <a:lnTo>
                      <a:pt x="118" y="93"/>
                    </a:lnTo>
                    <a:lnTo>
                      <a:pt x="129" y="98"/>
                    </a:lnTo>
                    <a:lnTo>
                      <a:pt x="145" y="103"/>
                    </a:lnTo>
                    <a:lnTo>
                      <a:pt x="154" y="105"/>
                    </a:lnTo>
                    <a:lnTo>
                      <a:pt x="164" y="106"/>
                    </a:lnTo>
                    <a:lnTo>
                      <a:pt x="175" y="108"/>
                    </a:lnTo>
                    <a:lnTo>
                      <a:pt x="184" y="106"/>
                    </a:lnTo>
                    <a:lnTo>
                      <a:pt x="252" y="177"/>
                    </a:lnTo>
                    <a:lnTo>
                      <a:pt x="252" y="177"/>
                    </a:lnTo>
                    <a:lnTo>
                      <a:pt x="255" y="183"/>
                    </a:lnTo>
                    <a:lnTo>
                      <a:pt x="255" y="187"/>
                    </a:lnTo>
                    <a:lnTo>
                      <a:pt x="254" y="192"/>
                    </a:lnTo>
                    <a:lnTo>
                      <a:pt x="251" y="198"/>
                    </a:lnTo>
                    <a:lnTo>
                      <a:pt x="251" y="198"/>
                    </a:lnTo>
                    <a:lnTo>
                      <a:pt x="247" y="200"/>
                    </a:lnTo>
                    <a:lnTo>
                      <a:pt x="242" y="200"/>
                    </a:lnTo>
                    <a:lnTo>
                      <a:pt x="236" y="200"/>
                    </a:lnTo>
                    <a:lnTo>
                      <a:pt x="232" y="198"/>
                    </a:lnTo>
                    <a:lnTo>
                      <a:pt x="208" y="173"/>
                    </a:lnTo>
                    <a:lnTo>
                      <a:pt x="208" y="173"/>
                    </a:lnTo>
                    <a:lnTo>
                      <a:pt x="207" y="172"/>
                    </a:lnTo>
                    <a:lnTo>
                      <a:pt x="204" y="171"/>
                    </a:lnTo>
                    <a:lnTo>
                      <a:pt x="203" y="172"/>
                    </a:lnTo>
                    <a:lnTo>
                      <a:pt x="200" y="173"/>
                    </a:lnTo>
                    <a:lnTo>
                      <a:pt x="200" y="173"/>
                    </a:lnTo>
                    <a:lnTo>
                      <a:pt x="199" y="175"/>
                    </a:lnTo>
                    <a:lnTo>
                      <a:pt x="199" y="177"/>
                    </a:lnTo>
                    <a:lnTo>
                      <a:pt x="199" y="179"/>
                    </a:lnTo>
                    <a:lnTo>
                      <a:pt x="200" y="180"/>
                    </a:lnTo>
                    <a:lnTo>
                      <a:pt x="224" y="204"/>
                    </a:lnTo>
                    <a:lnTo>
                      <a:pt x="224" y="204"/>
                    </a:lnTo>
                    <a:lnTo>
                      <a:pt x="227" y="210"/>
                    </a:lnTo>
                    <a:lnTo>
                      <a:pt x="228" y="214"/>
                    </a:lnTo>
                    <a:lnTo>
                      <a:pt x="228" y="214"/>
                    </a:lnTo>
                    <a:lnTo>
                      <a:pt x="227" y="219"/>
                    </a:lnTo>
                    <a:lnTo>
                      <a:pt x="224" y="224"/>
                    </a:lnTo>
                    <a:lnTo>
                      <a:pt x="224" y="224"/>
                    </a:lnTo>
                    <a:lnTo>
                      <a:pt x="220" y="227"/>
                    </a:lnTo>
                    <a:lnTo>
                      <a:pt x="215" y="227"/>
                    </a:lnTo>
                    <a:lnTo>
                      <a:pt x="209" y="227"/>
                    </a:lnTo>
                    <a:lnTo>
                      <a:pt x="205" y="224"/>
                    </a:lnTo>
                    <a:lnTo>
                      <a:pt x="181" y="200"/>
                    </a:lnTo>
                    <a:lnTo>
                      <a:pt x="181" y="200"/>
                    </a:lnTo>
                    <a:lnTo>
                      <a:pt x="180" y="199"/>
                    </a:lnTo>
                    <a:lnTo>
                      <a:pt x="177" y="198"/>
                    </a:lnTo>
                    <a:lnTo>
                      <a:pt x="176" y="199"/>
                    </a:lnTo>
                    <a:lnTo>
                      <a:pt x="173" y="200"/>
                    </a:lnTo>
                    <a:lnTo>
                      <a:pt x="173" y="200"/>
                    </a:lnTo>
                    <a:lnTo>
                      <a:pt x="172" y="202"/>
                    </a:lnTo>
                    <a:lnTo>
                      <a:pt x="172" y="203"/>
                    </a:lnTo>
                    <a:lnTo>
                      <a:pt x="172" y="206"/>
                    </a:lnTo>
                    <a:lnTo>
                      <a:pt x="173" y="207"/>
                    </a:lnTo>
                    <a:lnTo>
                      <a:pt x="197" y="231"/>
                    </a:lnTo>
                    <a:lnTo>
                      <a:pt x="197" y="231"/>
                    </a:lnTo>
                    <a:lnTo>
                      <a:pt x="200" y="236"/>
                    </a:lnTo>
                    <a:lnTo>
                      <a:pt x="201" y="241"/>
                    </a:lnTo>
                    <a:lnTo>
                      <a:pt x="201" y="241"/>
                    </a:lnTo>
                    <a:lnTo>
                      <a:pt x="200" y="246"/>
                    </a:lnTo>
                    <a:lnTo>
                      <a:pt x="197" y="251"/>
                    </a:lnTo>
                    <a:lnTo>
                      <a:pt x="197" y="251"/>
                    </a:lnTo>
                    <a:lnTo>
                      <a:pt x="193" y="254"/>
                    </a:lnTo>
                    <a:lnTo>
                      <a:pt x="188" y="254"/>
                    </a:lnTo>
                    <a:lnTo>
                      <a:pt x="183" y="254"/>
                    </a:lnTo>
                    <a:lnTo>
                      <a:pt x="179" y="251"/>
                    </a:lnTo>
                    <a:lnTo>
                      <a:pt x="152" y="224"/>
                    </a:lnTo>
                    <a:lnTo>
                      <a:pt x="152" y="224"/>
                    </a:lnTo>
                    <a:lnTo>
                      <a:pt x="146" y="218"/>
                    </a:lnTo>
                    <a:lnTo>
                      <a:pt x="146" y="218"/>
                    </a:lnTo>
                    <a:lnTo>
                      <a:pt x="144" y="214"/>
                    </a:lnTo>
                    <a:lnTo>
                      <a:pt x="140" y="212"/>
                    </a:lnTo>
                    <a:lnTo>
                      <a:pt x="134" y="211"/>
                    </a:lnTo>
                    <a:lnTo>
                      <a:pt x="130" y="210"/>
                    </a:lnTo>
                    <a:lnTo>
                      <a:pt x="130" y="210"/>
                    </a:lnTo>
                    <a:lnTo>
                      <a:pt x="128" y="210"/>
                    </a:lnTo>
                    <a:lnTo>
                      <a:pt x="128" y="210"/>
                    </a:lnTo>
                    <a:lnTo>
                      <a:pt x="128" y="207"/>
                    </a:lnTo>
                    <a:lnTo>
                      <a:pt x="128" y="207"/>
                    </a:lnTo>
                    <a:lnTo>
                      <a:pt x="126" y="203"/>
                    </a:lnTo>
                    <a:lnTo>
                      <a:pt x="125" y="198"/>
                    </a:lnTo>
                    <a:lnTo>
                      <a:pt x="123" y="193"/>
                    </a:lnTo>
                    <a:lnTo>
                      <a:pt x="119" y="191"/>
                    </a:lnTo>
                    <a:lnTo>
                      <a:pt x="119" y="191"/>
                    </a:lnTo>
                    <a:lnTo>
                      <a:pt x="117" y="187"/>
                    </a:lnTo>
                    <a:lnTo>
                      <a:pt x="113" y="185"/>
                    </a:lnTo>
                    <a:lnTo>
                      <a:pt x="107" y="184"/>
                    </a:lnTo>
                    <a:lnTo>
                      <a:pt x="103" y="183"/>
                    </a:lnTo>
                    <a:lnTo>
                      <a:pt x="103" y="183"/>
                    </a:lnTo>
                    <a:lnTo>
                      <a:pt x="101" y="183"/>
                    </a:lnTo>
                    <a:lnTo>
                      <a:pt x="101" y="183"/>
                    </a:lnTo>
                    <a:lnTo>
                      <a:pt x="101" y="180"/>
                    </a:lnTo>
                    <a:lnTo>
                      <a:pt x="101" y="180"/>
                    </a:lnTo>
                    <a:lnTo>
                      <a:pt x="99" y="176"/>
                    </a:lnTo>
                    <a:lnTo>
                      <a:pt x="98" y="171"/>
                    </a:lnTo>
                    <a:lnTo>
                      <a:pt x="97" y="167"/>
                    </a:lnTo>
                    <a:lnTo>
                      <a:pt x="93" y="164"/>
                    </a:lnTo>
                    <a:lnTo>
                      <a:pt x="93" y="164"/>
                    </a:lnTo>
                    <a:lnTo>
                      <a:pt x="90" y="160"/>
                    </a:lnTo>
                    <a:lnTo>
                      <a:pt x="86" y="159"/>
                    </a:lnTo>
                    <a:lnTo>
                      <a:pt x="81" y="157"/>
                    </a:lnTo>
                    <a:lnTo>
                      <a:pt x="76" y="156"/>
                    </a:lnTo>
                    <a:lnTo>
                      <a:pt x="76" y="156"/>
                    </a:lnTo>
                    <a:lnTo>
                      <a:pt x="74" y="156"/>
                    </a:lnTo>
                    <a:lnTo>
                      <a:pt x="74" y="156"/>
                    </a:lnTo>
                    <a:lnTo>
                      <a:pt x="74" y="151"/>
                    </a:lnTo>
                    <a:lnTo>
                      <a:pt x="72" y="146"/>
                    </a:lnTo>
                    <a:lnTo>
                      <a:pt x="70" y="141"/>
                    </a:lnTo>
                    <a:lnTo>
                      <a:pt x="66" y="137"/>
                    </a:lnTo>
                    <a:lnTo>
                      <a:pt x="66" y="137"/>
                    </a:lnTo>
                    <a:lnTo>
                      <a:pt x="63" y="133"/>
                    </a:lnTo>
                    <a:lnTo>
                      <a:pt x="59" y="132"/>
                    </a:lnTo>
                    <a:lnTo>
                      <a:pt x="54" y="130"/>
                    </a:lnTo>
                    <a:lnTo>
                      <a:pt x="50" y="129"/>
                    </a:lnTo>
                    <a:lnTo>
                      <a:pt x="50" y="129"/>
                    </a:lnTo>
                    <a:lnTo>
                      <a:pt x="44" y="130"/>
                    </a:lnTo>
                    <a:lnTo>
                      <a:pt x="40" y="132"/>
                    </a:lnTo>
                    <a:lnTo>
                      <a:pt x="36" y="133"/>
                    </a:lnTo>
                    <a:lnTo>
                      <a:pt x="32" y="137"/>
                    </a:lnTo>
                    <a:lnTo>
                      <a:pt x="23" y="145"/>
                    </a:lnTo>
                    <a:lnTo>
                      <a:pt x="23" y="145"/>
                    </a:lnTo>
                    <a:lnTo>
                      <a:pt x="17" y="132"/>
                    </a:lnTo>
                    <a:lnTo>
                      <a:pt x="13" y="117"/>
                    </a:lnTo>
                    <a:lnTo>
                      <a:pt x="11" y="103"/>
                    </a:lnTo>
                    <a:lnTo>
                      <a:pt x="12" y="89"/>
                    </a:lnTo>
                    <a:lnTo>
                      <a:pt x="15" y="75"/>
                    </a:lnTo>
                    <a:lnTo>
                      <a:pt x="20" y="61"/>
                    </a:lnTo>
                    <a:lnTo>
                      <a:pt x="28" y="48"/>
                    </a:lnTo>
                    <a:lnTo>
                      <a:pt x="38" y="36"/>
                    </a:lnTo>
                    <a:lnTo>
                      <a:pt x="38" y="36"/>
                    </a:lnTo>
                    <a:close/>
                  </a:path>
                </a:pathLst>
              </a:custGeom>
              <a:solidFill>
                <a:srgbClr val="000000"/>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a:ea typeface="+mn-ea"/>
                  <a:cs typeface="+mn-cs"/>
                </a:endParaRPr>
              </a:p>
            </p:txBody>
          </p:sp>
        </p:grpSp>
      </p:grpSp>
      <p:sp>
        <p:nvSpPr>
          <p:cNvPr id="67" name="Rectangle 66">
            <a:extLst>
              <a:ext uri="{FF2B5EF4-FFF2-40B4-BE49-F238E27FC236}">
                <a16:creationId xmlns:a16="http://schemas.microsoft.com/office/drawing/2014/main" id="{68D10E59-0CA4-45A5-AB82-EDE03E0DC069}"/>
              </a:ext>
            </a:extLst>
          </p:cNvPr>
          <p:cNvSpPr/>
          <p:nvPr/>
        </p:nvSpPr>
        <p:spPr>
          <a:xfrm>
            <a:off x="660400" y="1664170"/>
            <a:ext cx="558871" cy="215444"/>
          </a:xfrm>
          <a:prstGeom prst="rect">
            <a:avLst/>
          </a:prstGeom>
        </p:spPr>
        <p:txBody>
          <a:bodyPr wrap="none" lIns="0" tIns="0" rIns="0" bIns="0">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en-US" sz="1400" b="1" i="0" u="none" strike="noStrike" kern="1200" cap="none" spc="150" normalizeH="0" baseline="0" noProof="0" dirty="0">
                <a:ln>
                  <a:noFill/>
                </a:ln>
                <a:solidFill>
                  <a:srgbClr val="60B174"/>
                </a:solidFill>
                <a:effectLst/>
                <a:uLnTx/>
                <a:uFillTx/>
                <a:latin typeface="Calibri"/>
                <a:ea typeface="Open Sans" panose="020B0606030504020204" pitchFamily="34" charset="0"/>
                <a:cs typeface="Open Sans" panose="020B0606030504020204" pitchFamily="34" charset="0"/>
              </a:rPr>
              <a:t>WORK</a:t>
            </a:r>
          </a:p>
        </p:txBody>
      </p:sp>
      <p:sp>
        <p:nvSpPr>
          <p:cNvPr id="68" name="Rectangle 67">
            <a:extLst>
              <a:ext uri="{FF2B5EF4-FFF2-40B4-BE49-F238E27FC236}">
                <a16:creationId xmlns:a16="http://schemas.microsoft.com/office/drawing/2014/main" id="{98F32CCC-6A07-486A-9B0E-03E3EDF5FFAB}"/>
              </a:ext>
            </a:extLst>
          </p:cNvPr>
          <p:cNvSpPr/>
          <p:nvPr/>
        </p:nvSpPr>
        <p:spPr>
          <a:xfrm>
            <a:off x="642273" y="1955317"/>
            <a:ext cx="3649099" cy="646331"/>
          </a:xfrm>
          <a:prstGeom prst="rect">
            <a:avLst/>
          </a:prstGeom>
        </p:spPr>
        <p:txBody>
          <a:bodyPr wrap="square" lIns="0" tIns="0" rIns="0" bIns="0">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000000"/>
                </a:solidFill>
                <a:effectLst/>
                <a:uLnTx/>
                <a:uFillTx/>
                <a:latin typeface="Calibri"/>
                <a:ea typeface="Open Sans" panose="020B0606030504020204" pitchFamily="34" charset="0"/>
                <a:cs typeface="Open Sans" panose="020B0606030504020204" pitchFamily="34" charset="0"/>
              </a:rPr>
              <a:t>The relationship I have with the work I do, the norms, methods and tools I use to get work done, and how my work strengthens me</a:t>
            </a:r>
          </a:p>
        </p:txBody>
      </p:sp>
      <p:sp>
        <p:nvSpPr>
          <p:cNvPr id="76" name="Rectangle 75">
            <a:extLst>
              <a:ext uri="{FF2B5EF4-FFF2-40B4-BE49-F238E27FC236}">
                <a16:creationId xmlns:a16="http://schemas.microsoft.com/office/drawing/2014/main" id="{8DEC5E08-B975-45C7-B4C2-CC301A5A6F75}"/>
              </a:ext>
            </a:extLst>
          </p:cNvPr>
          <p:cNvSpPr/>
          <p:nvPr/>
        </p:nvSpPr>
        <p:spPr>
          <a:xfrm>
            <a:off x="1574286" y="5736698"/>
            <a:ext cx="8880088" cy="3839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000000"/>
                </a:solidFill>
                <a:effectLst/>
                <a:uLnTx/>
                <a:uFillTx/>
                <a:latin typeface="Calibri"/>
                <a:ea typeface="+mn-ea"/>
                <a:cs typeface="+mn-cs"/>
              </a:rPr>
              <a:t>This framework, in the context of an employee's journey through the organization, can help VA understand and strategically redesign </a:t>
            </a:r>
            <a:r>
              <a:rPr kumimoji="0" lang="en-US" sz="1200" b="1" i="1" u="none" strike="noStrike" kern="1200" cap="none" spc="0" normalizeH="0" baseline="0" noProof="0" dirty="0">
                <a:ln>
                  <a:noFill/>
                </a:ln>
                <a:solidFill>
                  <a:srgbClr val="000000"/>
                </a:solidFill>
                <a:effectLst/>
                <a:uLnTx/>
                <a:uFillTx/>
                <a:latin typeface="Calibri"/>
                <a:ea typeface="Open Sans" panose="020B0606030504020204" pitchFamily="34" charset="0"/>
                <a:cs typeface="Open Sans" panose="020B0606030504020204" pitchFamily="34" charset="0"/>
              </a:rPr>
              <a:t>the most impactful parts of experience. </a:t>
            </a:r>
          </a:p>
        </p:txBody>
      </p:sp>
      <p:sp>
        <p:nvSpPr>
          <p:cNvPr id="84" name="TextBox 83">
            <a:extLst>
              <a:ext uri="{FF2B5EF4-FFF2-40B4-BE49-F238E27FC236}">
                <a16:creationId xmlns:a16="http://schemas.microsoft.com/office/drawing/2014/main" id="{5B2909D6-2659-6048-928A-87024E5A2DF3}"/>
              </a:ext>
            </a:extLst>
          </p:cNvPr>
          <p:cNvSpPr txBox="1"/>
          <p:nvPr/>
        </p:nvSpPr>
        <p:spPr>
          <a:xfrm>
            <a:off x="4826596" y="4140172"/>
            <a:ext cx="251037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Franklin Gothic Book" panose="020B0503020102020204" pitchFamily="34" charset="0"/>
                <a:ea typeface="+mn-ea"/>
                <a:cs typeface="+mn-cs"/>
              </a:rPr>
              <a:t>VA Employee</a:t>
            </a:r>
          </a:p>
        </p:txBody>
      </p:sp>
      <p:sp>
        <p:nvSpPr>
          <p:cNvPr id="85" name="Donut 84" descr="circle">
            <a:extLst>
              <a:ext uri="{FF2B5EF4-FFF2-40B4-BE49-F238E27FC236}">
                <a16:creationId xmlns:a16="http://schemas.microsoft.com/office/drawing/2014/main" id="{CB5C31A9-396F-C146-8B19-861AF620FC46}"/>
              </a:ext>
            </a:extLst>
          </p:cNvPr>
          <p:cNvSpPr/>
          <p:nvPr/>
        </p:nvSpPr>
        <p:spPr>
          <a:xfrm>
            <a:off x="4675968" y="2106270"/>
            <a:ext cx="2867774" cy="2929740"/>
          </a:xfrm>
          <a:prstGeom prst="donut">
            <a:avLst>
              <a:gd name="adj" fmla="val 3007"/>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mn-ea"/>
              <a:cs typeface="+mn-cs"/>
            </a:endParaRPr>
          </a:p>
        </p:txBody>
      </p:sp>
      <p:sp>
        <p:nvSpPr>
          <p:cNvPr id="3" name="Slide Number Placeholder 2">
            <a:extLst>
              <a:ext uri="{FF2B5EF4-FFF2-40B4-BE49-F238E27FC236}">
                <a16:creationId xmlns:a16="http://schemas.microsoft.com/office/drawing/2014/main" id="{B63FF6CB-739E-46C9-AB7B-EE9F56B2D76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983F1FA-211D-3044-9E35-958DFBC26156}" type="slidenum">
              <a:rPr kumimoji="0" lang="en-US" sz="144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440" b="0" i="0" u="none" strike="noStrike" kern="1200" cap="none" spc="0" normalizeH="0" baseline="0" noProof="0" dirty="0">
              <a:ln>
                <a:noFill/>
              </a:ln>
              <a:solidFill>
                <a:prstClr val="white"/>
              </a:solidFill>
              <a:effectLst/>
              <a:uLnTx/>
              <a:uFillTx/>
              <a:latin typeface="Calibri"/>
              <a:ea typeface="+mn-ea"/>
              <a:cs typeface="+mn-cs"/>
            </a:endParaRPr>
          </a:p>
        </p:txBody>
      </p:sp>
      <p:sp>
        <p:nvSpPr>
          <p:cNvPr id="74" name="Rectangle 73">
            <a:extLst>
              <a:ext uri="{FF2B5EF4-FFF2-40B4-BE49-F238E27FC236}">
                <a16:creationId xmlns:a16="http://schemas.microsoft.com/office/drawing/2014/main" id="{85BB6E4E-4701-4CB9-994B-0E5F6FFCF321}"/>
              </a:ext>
              <a:ext uri="{C183D7F6-B498-43B3-948B-1728B52AA6E4}">
                <adec:decorative xmlns:adec="http://schemas.microsoft.com/office/drawing/2017/decorative" val="1"/>
              </a:ext>
            </a:extLst>
          </p:cNvPr>
          <p:cNvSpPr/>
          <p:nvPr/>
        </p:nvSpPr>
        <p:spPr>
          <a:xfrm>
            <a:off x="11685270" y="6415998"/>
            <a:ext cx="276038" cy="30777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E5C46C-7030-5341-9EEF-B02AEF3E6D6B}" type="slidenum">
              <a:rPr kumimoji="0" lang="en-US" sz="1400" b="0" i="0" u="none" strike="noStrike" kern="1200" cap="none" spc="0" normalizeH="0" baseline="0" noProof="0" smtClean="0">
                <a:ln>
                  <a:noFill/>
                </a:ln>
                <a:solidFill>
                  <a:srgbClr val="C62630">
                    <a:lumMod val="50000"/>
                  </a:srgbClr>
                </a:solidFill>
                <a:effectLst/>
                <a:uLnTx/>
                <a:uFillTx/>
                <a:latin typeface="Calibri"/>
                <a:ea typeface="+mn-ea"/>
                <a:cs typeface="Calibri" panose="020F050202020403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sz="1400" b="0" i="0" u="none" strike="noStrike" kern="1200" cap="none" spc="0" normalizeH="0" baseline="0" noProof="0" dirty="0">
              <a:ln>
                <a:noFill/>
              </a:ln>
              <a:solidFill>
                <a:srgbClr val="C62630">
                  <a:lumMod val="50000"/>
                </a:srgbClr>
              </a:solidFill>
              <a:effectLst/>
              <a:uLnTx/>
              <a:uFillTx/>
              <a:latin typeface="Calibri"/>
              <a:ea typeface="+mn-ea"/>
              <a:cs typeface="Calibri" panose="020F0502020204030204" pitchFamily="34" charset="0"/>
            </a:endParaRPr>
          </a:p>
        </p:txBody>
      </p:sp>
    </p:spTree>
    <p:extLst>
      <p:ext uri="{BB962C8B-B14F-4D97-AF65-F5344CB8AC3E}">
        <p14:creationId xmlns:p14="http://schemas.microsoft.com/office/powerpoint/2010/main" val="1267443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ECD380-303E-439B-84A1-18575B7F0708}"/>
              </a:ext>
            </a:extLst>
          </p:cNvPr>
          <p:cNvSpPr>
            <a:spLocks noGrp="1"/>
          </p:cNvSpPr>
          <p:nvPr>
            <p:ph type="title"/>
          </p:nvPr>
        </p:nvSpPr>
        <p:spPr/>
        <p:txBody>
          <a:bodyPr/>
          <a:lstStyle/>
          <a:p>
            <a:r>
              <a:rPr lang="en-US" dirty="0"/>
              <a:t>EX Journey Map &amp; Insights</a:t>
            </a:r>
          </a:p>
        </p:txBody>
      </p:sp>
      <p:sp>
        <p:nvSpPr>
          <p:cNvPr id="10" name="Rectangle 9">
            <a:extLst>
              <a:ext uri="{FF2B5EF4-FFF2-40B4-BE49-F238E27FC236}">
                <a16:creationId xmlns:a16="http://schemas.microsoft.com/office/drawing/2014/main" id="{B35D1E25-0EA4-4EA8-A4FC-2388C1BA47A7}"/>
              </a:ext>
            </a:extLst>
          </p:cNvPr>
          <p:cNvSpPr/>
          <p:nvPr/>
        </p:nvSpPr>
        <p:spPr>
          <a:xfrm>
            <a:off x="393824" y="1081206"/>
            <a:ext cx="6096000" cy="707886"/>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2060"/>
                </a:solidFill>
                <a:effectLst/>
                <a:uLnTx/>
                <a:uFillTx/>
                <a:latin typeface="Calibri"/>
                <a:ea typeface="+mn-ea"/>
                <a:cs typeface="+mn-cs"/>
              </a:rPr>
              <a:t>Our Recent Efforts Have Provided Insight into the VA Employee Journey</a:t>
            </a:r>
          </a:p>
        </p:txBody>
      </p:sp>
      <p:sp>
        <p:nvSpPr>
          <p:cNvPr id="6" name="Rectangle 5">
            <a:extLst>
              <a:ext uri="{FF2B5EF4-FFF2-40B4-BE49-F238E27FC236}">
                <a16:creationId xmlns:a16="http://schemas.microsoft.com/office/drawing/2014/main" id="{A49D3057-586E-48F0-ACDE-EED31913AF1B}"/>
              </a:ext>
            </a:extLst>
          </p:cNvPr>
          <p:cNvSpPr/>
          <p:nvPr/>
        </p:nvSpPr>
        <p:spPr>
          <a:xfrm>
            <a:off x="227937" y="2206587"/>
            <a:ext cx="6096000" cy="2862322"/>
          </a:xfrm>
          <a:prstGeom prst="rect">
            <a:avLst/>
          </a:prstGeom>
        </p:spPr>
        <p:txBody>
          <a:bodyPr>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libri"/>
                <a:ea typeface="+mn-ea"/>
                <a:cs typeface="Calibri" panose="020F0502020204030204" pitchFamily="34" charset="0"/>
              </a:rPr>
              <a:t>Modeled after the Journey of Veterans Map to create the federal government’s first-ever EX Journey Map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libri"/>
              <a:ea typeface="+mn-ea"/>
              <a:cs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libri"/>
                <a:ea typeface="+mn-ea"/>
                <a:cs typeface="Calibri" panose="020F0502020204030204" pitchFamily="34" charset="0"/>
              </a:rPr>
              <a:t>Collected 11,000+ insights from a diverse set of VA employees (WG-SES, clinical, frontline, clerical, technical, etc.) across 33 geographic areas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libri"/>
              <a:ea typeface="+mn-ea"/>
              <a:cs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libri"/>
                <a:ea typeface="+mn-ea"/>
                <a:cs typeface="Calibri" panose="020F0502020204030204" pitchFamily="34" charset="0"/>
              </a:rPr>
              <a:t>Identified 5 “phases” and 30 key “Moments that Matter” (bright spots and pain points) for VA employees along their employment journey</a:t>
            </a:r>
          </a:p>
        </p:txBody>
      </p:sp>
      <p:pic>
        <p:nvPicPr>
          <p:cNvPr id="7" name="Picture 6" descr="Diagram, journey map for veteran employees">
            <a:extLst>
              <a:ext uri="{FF2B5EF4-FFF2-40B4-BE49-F238E27FC236}">
                <a16:creationId xmlns:a16="http://schemas.microsoft.com/office/drawing/2014/main" id="{161141CD-6272-4D80-A070-9F0CEC564B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89824" y="904196"/>
            <a:ext cx="5324220" cy="3187088"/>
          </a:xfrm>
          <a:prstGeom prst="rect">
            <a:avLst/>
          </a:prstGeom>
          <a:ln>
            <a:solidFill>
              <a:srgbClr val="002F56"/>
            </a:solidFill>
          </a:ln>
        </p:spPr>
      </p:pic>
      <p:pic>
        <p:nvPicPr>
          <p:cNvPr id="8" name="Picture 7" descr="cover art for booklet, four smiling faces">
            <a:extLst>
              <a:ext uri="{FF2B5EF4-FFF2-40B4-BE49-F238E27FC236}">
                <a16:creationId xmlns:a16="http://schemas.microsoft.com/office/drawing/2014/main" id="{507CC80F-D973-4547-830D-6BE40A17F4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21598" y="3210604"/>
            <a:ext cx="2114549" cy="2743200"/>
          </a:xfrm>
          <a:prstGeom prst="rect">
            <a:avLst/>
          </a:prstGeom>
          <a:ln>
            <a:solidFill>
              <a:srgbClr val="002F56"/>
            </a:solidFill>
          </a:ln>
        </p:spPr>
      </p:pic>
      <p:pic>
        <p:nvPicPr>
          <p:cNvPr id="9" name="Picture 8" descr="Sample page from booklet, talking about COVID-19. ">
            <a:extLst>
              <a:ext uri="{FF2B5EF4-FFF2-40B4-BE49-F238E27FC236}">
                <a16:creationId xmlns:a16="http://schemas.microsoft.com/office/drawing/2014/main" id="{325F5379-D7AC-49FA-81B0-472BEA4646B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78838" y="3210604"/>
            <a:ext cx="2112941" cy="2743200"/>
          </a:xfrm>
          <a:prstGeom prst="rect">
            <a:avLst/>
          </a:prstGeom>
          <a:ln>
            <a:solidFill>
              <a:srgbClr val="002F56"/>
            </a:solidFill>
          </a:ln>
        </p:spPr>
      </p:pic>
      <p:sp>
        <p:nvSpPr>
          <p:cNvPr id="3" name="Slide Number Placeholder 2">
            <a:extLst>
              <a:ext uri="{FF2B5EF4-FFF2-40B4-BE49-F238E27FC236}">
                <a16:creationId xmlns:a16="http://schemas.microsoft.com/office/drawing/2014/main" id="{04AD3ACF-933A-46BE-B63A-03A26290A01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983F1FA-211D-3044-9E35-958DFBC26156}" type="slidenum">
              <a:rPr kumimoji="0" lang="en-US" sz="144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44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753165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90A98B-BFFF-467C-8675-F1B2DC3BA6E2}"/>
              </a:ext>
            </a:extLst>
          </p:cNvPr>
          <p:cNvSpPr>
            <a:spLocks noGrp="1"/>
          </p:cNvSpPr>
          <p:nvPr>
            <p:ph type="title"/>
          </p:nvPr>
        </p:nvSpPr>
        <p:spPr/>
        <p:txBody>
          <a:bodyPr/>
          <a:lstStyle/>
          <a:p>
            <a:r>
              <a:rPr lang="en-US" dirty="0"/>
              <a:t>Current EX Efforts</a:t>
            </a:r>
          </a:p>
        </p:txBody>
      </p:sp>
      <p:sp>
        <p:nvSpPr>
          <p:cNvPr id="2" name="Content Placeholder 1">
            <a:extLst>
              <a:ext uri="{FF2B5EF4-FFF2-40B4-BE49-F238E27FC236}">
                <a16:creationId xmlns:a16="http://schemas.microsoft.com/office/drawing/2014/main" id="{BCF73C94-C4FA-4C1A-BEFF-D35A7CD2299D}"/>
              </a:ext>
            </a:extLst>
          </p:cNvPr>
          <p:cNvSpPr>
            <a:spLocks noGrp="1"/>
          </p:cNvSpPr>
          <p:nvPr>
            <p:ph idx="1"/>
          </p:nvPr>
        </p:nvSpPr>
        <p:spPr>
          <a:xfrm>
            <a:off x="98474" y="770208"/>
            <a:ext cx="11996767" cy="5461782"/>
          </a:xfrm>
        </p:spPr>
        <p:txBody>
          <a:bodyPr>
            <a:normAutofit fontScale="92500" lnSpcReduction="20000"/>
          </a:bodyPr>
          <a:lstStyle/>
          <a:p>
            <a:pPr marL="0" indent="0">
              <a:buNone/>
            </a:pPr>
            <a:r>
              <a:rPr lang="en-US" sz="2000" b="1" dirty="0">
                <a:latin typeface="+mj-lt"/>
              </a:rPr>
              <a:t>Worked with the VA Employee Engagement Council (EEC) to identify the top 4 department-wide EX priorities </a:t>
            </a:r>
          </a:p>
          <a:p>
            <a:pPr marL="548640" lvl="1" indent="0">
              <a:buNone/>
            </a:pPr>
            <a:r>
              <a:rPr lang="en-US" sz="1800" dirty="0">
                <a:latin typeface="+mj-lt"/>
              </a:rPr>
              <a:t>1) Starting Up/Onboarding; 2)</a:t>
            </a:r>
            <a:r>
              <a:rPr lang="en-US" sz="1800" dirty="0">
                <a:latin typeface="+mj-lt"/>
                <a:cs typeface="Calibri" panose="020F0502020204030204" pitchFamily="34" charset="0"/>
              </a:rPr>
              <a:t> Developing My Career; 3) Learning New Skills; and 4) Receiving Feedback On My Work</a:t>
            </a:r>
          </a:p>
          <a:p>
            <a:pPr marL="0" indent="0">
              <a:buNone/>
            </a:pPr>
            <a:endParaRPr lang="en-US" sz="2040" b="1" dirty="0">
              <a:latin typeface="+mj-lt"/>
              <a:cs typeface="Calibri" panose="020F0502020204030204" pitchFamily="34" charset="0"/>
            </a:endParaRPr>
          </a:p>
          <a:p>
            <a:pPr marL="0" indent="0">
              <a:buNone/>
            </a:pPr>
            <a:r>
              <a:rPr lang="en-US" sz="2040" b="1" dirty="0">
                <a:latin typeface="+mj-lt"/>
                <a:cs typeface="Calibri" panose="020F0502020204030204" pitchFamily="34" charset="0"/>
              </a:rPr>
              <a:t>EX Environmental Scan</a:t>
            </a:r>
          </a:p>
          <a:p>
            <a:pPr lvl="1"/>
            <a:r>
              <a:rPr lang="en-US" sz="1800" dirty="0">
                <a:latin typeface="+mj-lt"/>
                <a:cs typeface="Calibri" panose="020F0502020204030204" pitchFamily="34" charset="0"/>
              </a:rPr>
              <a:t>Understand values &amp; requirements around an enterprise-wide EX capability</a:t>
            </a:r>
          </a:p>
          <a:p>
            <a:pPr lvl="1"/>
            <a:r>
              <a:rPr lang="en-US" sz="1800" dirty="0">
                <a:latin typeface="+mj-lt"/>
                <a:cs typeface="Calibri" panose="020F0502020204030204" pitchFamily="34" charset="0"/>
              </a:rPr>
              <a:t>Research industry best practices and understand optimal organizational capabilities for long-term sustainability</a:t>
            </a:r>
          </a:p>
          <a:p>
            <a:pPr marL="548640" lvl="1" indent="0">
              <a:buNone/>
            </a:pPr>
            <a:endParaRPr lang="en-US" sz="1760" b="1" dirty="0">
              <a:latin typeface="+mj-lt"/>
              <a:cs typeface="Calibri" panose="020F0502020204030204" pitchFamily="34" charset="0"/>
            </a:endParaRPr>
          </a:p>
          <a:p>
            <a:pPr marL="0" indent="0">
              <a:buNone/>
            </a:pPr>
            <a:r>
              <a:rPr lang="en-US" sz="2000" b="1" dirty="0">
                <a:latin typeface="+mj-lt"/>
              </a:rPr>
              <a:t>Meeting with sibling agencies</a:t>
            </a:r>
            <a:endParaRPr lang="en-US" sz="2000" dirty="0">
              <a:latin typeface="+mj-lt"/>
            </a:endParaRPr>
          </a:p>
          <a:p>
            <a:pPr marL="0" indent="0">
              <a:buNone/>
            </a:pPr>
            <a:r>
              <a:rPr lang="en-US" sz="2000" dirty="0">
                <a:latin typeface="+mj-lt"/>
              </a:rPr>
              <a:t>General Services Administration, Consumer Financial Protection Bureau, US Department of Agriculture, </a:t>
            </a:r>
          </a:p>
          <a:p>
            <a:pPr marL="0" indent="0">
              <a:buNone/>
            </a:pPr>
            <a:r>
              <a:rPr lang="en-US" sz="2000" dirty="0">
                <a:latin typeface="+mj-lt"/>
              </a:rPr>
              <a:t>National Association of Retired Federal Employees, Executive Office of the President,  Secret Service, Department of Justice, Environmental Protection Agency, Department of State and Washington Headquarters Service (Department of Defense)</a:t>
            </a:r>
          </a:p>
          <a:p>
            <a:endParaRPr lang="en-US" sz="2000" dirty="0">
              <a:latin typeface="+mj-lt"/>
            </a:endParaRPr>
          </a:p>
          <a:p>
            <a:pPr marL="0" indent="0">
              <a:buNone/>
            </a:pPr>
            <a:r>
              <a:rPr lang="en-US" sz="2000" b="1" dirty="0">
                <a:latin typeface="+mj-lt"/>
              </a:rPr>
              <a:t>EX Deep Dives </a:t>
            </a:r>
          </a:p>
          <a:p>
            <a:pPr marL="0" indent="0">
              <a:buNone/>
            </a:pPr>
            <a:r>
              <a:rPr lang="en-US" sz="1800" dirty="0">
                <a:latin typeface="+mj-lt"/>
              </a:rPr>
              <a:t>Starting Up/Onboarding (New Employee Welcome Kit, Buddy Program) and Developing My Career (Program Analysts)</a:t>
            </a:r>
          </a:p>
          <a:p>
            <a:pPr marL="0" indent="0">
              <a:buNone/>
            </a:pPr>
            <a:endParaRPr lang="en-US" sz="1800" b="1" dirty="0">
              <a:latin typeface="+mj-lt"/>
            </a:endParaRPr>
          </a:p>
          <a:p>
            <a:pPr marL="0" indent="0">
              <a:buNone/>
            </a:pPr>
            <a:r>
              <a:rPr lang="en-US" sz="2000" b="1" dirty="0">
                <a:latin typeface="+mj-lt"/>
              </a:rPr>
              <a:t>Employee Signals (ESignals)</a:t>
            </a:r>
          </a:p>
          <a:p>
            <a:pPr marL="68580" indent="0">
              <a:lnSpc>
                <a:spcPct val="110000"/>
              </a:lnSpc>
              <a:buNone/>
            </a:pPr>
            <a:r>
              <a:rPr lang="en-US" sz="1800" dirty="0">
                <a:latin typeface="+mj-lt"/>
                <a:cs typeface="Calibri" panose="020F0502020204030204" pitchFamily="34" charset="0"/>
              </a:rPr>
              <a:t>Evaluate an employee listening capability that provides real-time feedback from VA employees. ESignals modeled from Veteran listening via Veterans Signals (VSignals)</a:t>
            </a:r>
          </a:p>
          <a:p>
            <a:pPr marL="68580" indent="0">
              <a:lnSpc>
                <a:spcPct val="110000"/>
              </a:lnSpc>
              <a:buNone/>
            </a:pPr>
            <a:endParaRPr lang="en-US" sz="2040" dirty="0">
              <a:latin typeface="+mj-lt"/>
            </a:endParaRPr>
          </a:p>
          <a:p>
            <a:pPr lvl="1"/>
            <a:endParaRPr lang="en-US" dirty="0"/>
          </a:p>
        </p:txBody>
      </p:sp>
      <p:sp>
        <p:nvSpPr>
          <p:cNvPr id="3" name="Slide Number Placeholder 2">
            <a:extLst>
              <a:ext uri="{FF2B5EF4-FFF2-40B4-BE49-F238E27FC236}">
                <a16:creationId xmlns:a16="http://schemas.microsoft.com/office/drawing/2014/main" id="{77AA5EF2-28C2-40CC-BAEB-0E2C6FB1F0C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983F1FA-211D-3044-9E35-958DFBC26156}" type="slidenum">
              <a:rPr kumimoji="0" lang="en-US" sz="144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44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229284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DF81CF-0489-4DA7-B4A1-C545E1288DDA}"/>
              </a:ext>
            </a:extLst>
          </p:cNvPr>
          <p:cNvSpPr>
            <a:spLocks noGrp="1"/>
          </p:cNvSpPr>
          <p:nvPr>
            <p:ph type="title"/>
          </p:nvPr>
        </p:nvSpPr>
        <p:spPr>
          <a:xfrm>
            <a:off x="1052285" y="2470068"/>
            <a:ext cx="9659258" cy="1245414"/>
          </a:xfrm>
        </p:spPr>
        <p:txBody>
          <a:bodyPr vert="horz" anchor="b">
            <a:noAutofit/>
            <a:scene3d>
              <a:camera prst="orthographicFront"/>
              <a:lightRig rig="soft" dir="t"/>
            </a:scene3d>
            <a:sp3d prstMaterial="softEdge"/>
          </a:bodyPr>
          <a:lstStyle/>
          <a:p>
            <a:pPr algn="ctr"/>
            <a:r>
              <a:rPr lang="en-US" sz="3200" b="1" dirty="0"/>
              <a:t>Engaging Employees</a:t>
            </a:r>
            <a:br>
              <a:rPr lang="en-US" sz="3200" b="1" dirty="0"/>
            </a:br>
            <a:r>
              <a:rPr lang="en-US" sz="3200" dirty="0"/>
              <a:t>A critical step to improving customer experience</a:t>
            </a:r>
          </a:p>
        </p:txBody>
      </p:sp>
      <p:sp>
        <p:nvSpPr>
          <p:cNvPr id="5" name="Content Placeholder 1"/>
          <p:cNvSpPr txBox="1">
            <a:spLocks/>
          </p:cNvSpPr>
          <p:nvPr/>
        </p:nvSpPr>
        <p:spPr>
          <a:xfrm>
            <a:off x="3299970" y="4116757"/>
            <a:ext cx="5592060" cy="1455685"/>
          </a:xfrm>
          <a:prstGeom prst="rect">
            <a:avLst/>
          </a:prstGeom>
        </p:spPr>
        <p:txBody>
          <a:bodyPr vert="horz">
            <a:noAutofit/>
          </a:bodyPr>
          <a:lstStyle/>
          <a:p>
            <a:pPr algn="ctr">
              <a:spcBef>
                <a:spcPts val="400"/>
              </a:spcBef>
              <a:buClr>
                <a:schemeClr val="tx1">
                  <a:lumMod val="50000"/>
                  <a:lumOff val="50000"/>
                </a:schemeClr>
              </a:buClr>
              <a:buSzPct val="95000"/>
              <a:defRPr/>
            </a:pPr>
            <a:r>
              <a:rPr lang="en-US" sz="2400" dirty="0">
                <a:latin typeface="Calibri" panose="020F0502020204030204" pitchFamily="34" charset="0"/>
                <a:cs typeface="Calibri" panose="020F0502020204030204" pitchFamily="34" charset="0"/>
              </a:rPr>
              <a:t>Presented by </a:t>
            </a:r>
          </a:p>
          <a:p>
            <a:pPr algn="ctr">
              <a:spcBef>
                <a:spcPts val="400"/>
              </a:spcBef>
              <a:buClr>
                <a:schemeClr val="tx1">
                  <a:lumMod val="50000"/>
                  <a:lumOff val="50000"/>
                </a:schemeClr>
              </a:buClr>
              <a:buSzPct val="95000"/>
              <a:defRPr/>
            </a:pPr>
            <a:r>
              <a:rPr lang="en-US" sz="2400" dirty="0">
                <a:latin typeface="Calibri" panose="020F0502020204030204" pitchFamily="34" charset="0"/>
                <a:cs typeface="Calibri" panose="020F0502020204030204" pitchFamily="34" charset="0"/>
              </a:rPr>
              <a:t>Morgan Montes &amp; Janet Shimabukuro</a:t>
            </a:r>
          </a:p>
          <a:p>
            <a:pPr algn="ctr">
              <a:spcBef>
                <a:spcPts val="400"/>
              </a:spcBef>
              <a:spcAft>
                <a:spcPts val="1800"/>
              </a:spcAft>
              <a:buClr>
                <a:schemeClr val="tx1">
                  <a:lumMod val="50000"/>
                  <a:lumOff val="50000"/>
                </a:schemeClr>
              </a:buClr>
              <a:buSzPct val="95000"/>
              <a:defRPr/>
            </a:pPr>
            <a:endParaRPr lang="en-US" i="1" dirty="0">
              <a:solidFill>
                <a:schemeClr val="tx1">
                  <a:lumMod val="75000"/>
                  <a:lumOff val="25000"/>
                </a:schemeClr>
              </a:solidFill>
              <a:latin typeface="Gill Sans MT" pitchFamily="34" charset="0"/>
              <a:cs typeface="Arial" pitchFamily="34" charset="0"/>
            </a:endParaRPr>
          </a:p>
        </p:txBody>
      </p:sp>
      <p:sp>
        <p:nvSpPr>
          <p:cNvPr id="2" name="Slide Number Placeholder 1"/>
          <p:cNvSpPr>
            <a:spLocks noGrp="1"/>
          </p:cNvSpPr>
          <p:nvPr>
            <p:ph type="sldNum" sz="quarter" idx="4294967295"/>
          </p:nvPr>
        </p:nvSpPr>
        <p:spPr>
          <a:xfrm>
            <a:off x="9347200" y="6350000"/>
            <a:ext cx="28448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983F1FA-211D-3044-9E35-958DFBC26156}" type="slidenum">
              <a:rPr kumimoji="0" lang="en-US" sz="144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44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471371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35000" y="1064873"/>
            <a:ext cx="6515101" cy="544852"/>
          </a:xfrm>
        </p:spPr>
        <p:txBody>
          <a:bodyPr/>
          <a:lstStyle/>
          <a:p>
            <a:r>
              <a:rPr lang="en-US" b="1" dirty="0">
                <a:latin typeface="Calibri" panose="020F0502020204030204" pitchFamily="34" charset="0"/>
                <a:cs typeface="Calibri" panose="020F0502020204030204" pitchFamily="34" charset="0"/>
              </a:rPr>
              <a:t>Employee engagement is linked to organizational performance </a:t>
            </a:r>
          </a:p>
        </p:txBody>
      </p:sp>
      <p:pic>
        <p:nvPicPr>
          <p:cNvPr id="7" name="Picture 6" descr="Revenue Director Vikki Smith is smiling with one of her employees. They are standing in front of a brick wall.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7433" y="2638994"/>
            <a:ext cx="4537893" cy="3048619"/>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6441440" y="3124287"/>
            <a:ext cx="4485640" cy="2970044"/>
          </a:xfrm>
          <a:prstGeom prst="rect">
            <a:avLst/>
          </a:prstGeom>
        </p:spPr>
        <p:txBody>
          <a:bodyPr wrap="square">
            <a:spAutoFit/>
          </a:bodyPr>
          <a:lstStyle/>
          <a:p>
            <a:r>
              <a:rPr lang="en-US" sz="3200" dirty="0">
                <a:solidFill>
                  <a:schemeClr val="tx2"/>
                </a:solidFill>
                <a:latin typeface="Gill Sans MT" pitchFamily="34" charset="0"/>
                <a:ea typeface="+mj-ea"/>
                <a:cs typeface="Arial" pitchFamily="34" charset="0"/>
              </a:rPr>
              <a:t>“You can’t have happy customers if you don’t have happy employees.”</a:t>
            </a:r>
          </a:p>
          <a:p>
            <a:br>
              <a:rPr lang="en-US" sz="3200" dirty="0">
                <a:solidFill>
                  <a:schemeClr val="tx2"/>
                </a:solidFill>
                <a:latin typeface="Gill Sans MT" pitchFamily="34" charset="0"/>
                <a:ea typeface="+mj-ea"/>
                <a:cs typeface="Arial" pitchFamily="34" charset="0"/>
              </a:rPr>
            </a:br>
            <a:r>
              <a:rPr lang="en-US" sz="3200" dirty="0">
                <a:solidFill>
                  <a:schemeClr val="tx2"/>
                </a:solidFill>
                <a:latin typeface="Gill Sans MT" pitchFamily="34" charset="0"/>
                <a:ea typeface="+mj-ea"/>
                <a:cs typeface="Arial" pitchFamily="34" charset="0"/>
              </a:rPr>
              <a:t>- Vikki Smith, Director</a:t>
            </a:r>
          </a:p>
          <a:p>
            <a:r>
              <a:rPr lang="en-US" sz="2700" dirty="0">
                <a:solidFill>
                  <a:schemeClr val="tx2"/>
                </a:solidFill>
                <a:latin typeface="Gill Sans MT" pitchFamily="34" charset="0"/>
                <a:ea typeface="+mj-ea"/>
                <a:cs typeface="Arial" pitchFamily="34" charset="0"/>
              </a:rPr>
              <a:t>  </a:t>
            </a:r>
          </a:p>
        </p:txBody>
      </p:sp>
      <p:sp>
        <p:nvSpPr>
          <p:cNvPr id="2" name="Slide Number Placeholder 1"/>
          <p:cNvSpPr>
            <a:spLocks noGrp="1"/>
          </p:cNvSpPr>
          <p:nvPr>
            <p:ph type="sldNum" sz="quarter" idx="4294967295"/>
          </p:nvPr>
        </p:nvSpPr>
        <p:spPr>
          <a:xfrm>
            <a:off x="-1524000" y="6405790"/>
            <a:ext cx="12192000" cy="365125"/>
          </a:xfrm>
          <a:prstGeom prst="rect">
            <a:avLst/>
          </a:prstGeom>
        </p:spPr>
        <p:txBody>
          <a:bodyPr/>
          <a:lstStyle/>
          <a:p>
            <a:fld id="{9D515F0A-23BA-4FD6-9B05-ED7D67B84540}" type="slidenum">
              <a:rPr lang="en-US" smtClean="0"/>
              <a:pPr/>
              <a:t>8</a:t>
            </a:fld>
            <a:endParaRPr lang="en-US" dirty="0"/>
          </a:p>
        </p:txBody>
      </p:sp>
    </p:spTree>
    <p:extLst>
      <p:ext uri="{BB962C8B-B14F-4D97-AF65-F5344CB8AC3E}">
        <p14:creationId xmlns:p14="http://schemas.microsoft.com/office/powerpoint/2010/main" val="2378621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b="1" dirty="0">
                <a:latin typeface="Calibri" panose="020F0502020204030204" pitchFamily="34" charset="0"/>
                <a:cs typeface="Calibri" panose="020F0502020204030204" pitchFamily="34" charset="0"/>
              </a:rPr>
              <a:t>Using the power of influence </a:t>
            </a:r>
          </a:p>
        </p:txBody>
      </p:sp>
      <p:sp>
        <p:nvSpPr>
          <p:cNvPr id="9" name="Cloud Callout 8" descr="A word buble says: How do I leverage positive deviants to increase employee engagement?"/>
          <p:cNvSpPr/>
          <p:nvPr/>
        </p:nvSpPr>
        <p:spPr>
          <a:xfrm>
            <a:off x="1387613" y="1986108"/>
            <a:ext cx="3768134" cy="2731295"/>
          </a:xfrm>
          <a:prstGeom prst="cloudCallout">
            <a:avLst>
              <a:gd name="adj1" fmla="val 64286"/>
              <a:gd name="adj2" fmla="val 58939"/>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latin typeface="Calibri" panose="020F0502020204030204" pitchFamily="34" charset="0"/>
                <a:cs typeface="Calibri" panose="020F0502020204030204" pitchFamily="34" charset="0"/>
              </a:rPr>
              <a:t>How do I leverage positive deviants to increase employee engagement?</a:t>
            </a:r>
          </a:p>
        </p:txBody>
      </p:sp>
      <p:pic>
        <p:nvPicPr>
          <p:cNvPr id="1028" name="Picture 4" descr="Influencer Book Cover with sp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2361" y="1457325"/>
            <a:ext cx="3110024" cy="49150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66092"/>
      </a:hlink>
      <a:folHlink>
        <a:srgbClr val="F79646"/>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39_Office Theme">
  <a:themeElements>
    <a:clrScheme name="myVA">
      <a:dk1>
        <a:srgbClr val="000000"/>
      </a:dk1>
      <a:lt1>
        <a:sysClr val="window" lastClr="FFFFFF"/>
      </a:lt1>
      <a:dk2>
        <a:srgbClr val="003F72"/>
      </a:dk2>
      <a:lt2>
        <a:srgbClr val="EEECE1"/>
      </a:lt2>
      <a:accent1>
        <a:srgbClr val="C62630"/>
      </a:accent1>
      <a:accent2>
        <a:srgbClr val="0083BE"/>
      </a:accent2>
      <a:accent3>
        <a:srgbClr val="F3CF45"/>
      </a:accent3>
      <a:accent4>
        <a:srgbClr val="F7955B"/>
      </a:accent4>
      <a:accent5>
        <a:srgbClr val="839097"/>
      </a:accent5>
      <a:accent6>
        <a:srgbClr val="DCDDDE"/>
      </a:accent6>
      <a:hlink>
        <a:srgbClr val="C2B48F"/>
      </a:hlink>
      <a:folHlink>
        <a:srgbClr val="A3A86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6490</TotalTime>
  <Words>4042</Words>
  <Application>Microsoft Macintosh PowerPoint</Application>
  <PresentationFormat>Widescreen</PresentationFormat>
  <Paragraphs>391</Paragraphs>
  <Slides>27</Slides>
  <Notes>25</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27</vt:i4>
      </vt:variant>
    </vt:vector>
  </HeadingPairs>
  <TitlesOfParts>
    <vt:vector size="40" baseType="lpstr">
      <vt:lpstr>Arial</vt:lpstr>
      <vt:lpstr>Calibri</vt:lpstr>
      <vt:lpstr>Courier New</vt:lpstr>
      <vt:lpstr>Franklin Gothic Book</vt:lpstr>
      <vt:lpstr>Georgia</vt:lpstr>
      <vt:lpstr>Gill Sans MT</vt:lpstr>
      <vt:lpstr>Lucida Sans Unicode</vt:lpstr>
      <vt:lpstr>Verdana</vt:lpstr>
      <vt:lpstr>Wingdings</vt:lpstr>
      <vt:lpstr>Wingdings 2</vt:lpstr>
      <vt:lpstr>Concourse</vt:lpstr>
      <vt:lpstr>39_Office Theme</vt:lpstr>
      <vt:lpstr>think-cell Slide</vt:lpstr>
      <vt:lpstr>Engaging Employees</vt:lpstr>
      <vt:lpstr>Employee Experience  UX Summit with Washington State June 22, 2021</vt:lpstr>
      <vt:lpstr>Program Overview</vt:lpstr>
      <vt:lpstr>What Does EX Encompass</vt:lpstr>
      <vt:lpstr>EX Journey Map &amp; Insights</vt:lpstr>
      <vt:lpstr>Current EX Efforts</vt:lpstr>
      <vt:lpstr>Engaging Employees A critical step to improving customer experience</vt:lpstr>
      <vt:lpstr>Employee engagement is linked to organizational performance </vt:lpstr>
      <vt:lpstr>Using the power of influence </vt:lpstr>
      <vt:lpstr>Focus group question 1</vt:lpstr>
      <vt:lpstr>Focus group question 2</vt:lpstr>
      <vt:lpstr>Focus group question 3</vt:lpstr>
      <vt:lpstr>Vital behavior 1</vt:lpstr>
      <vt:lpstr>Vital behavior 2</vt:lpstr>
      <vt:lpstr>Vital behavior 3</vt:lpstr>
      <vt:lpstr>Vital behavior 4</vt:lpstr>
      <vt:lpstr>Vital behavior 5</vt:lpstr>
      <vt:lpstr>What’s in it for you to actively engage your employees?</vt:lpstr>
      <vt:lpstr>Building these behaviors into our culture</vt:lpstr>
      <vt:lpstr>Tracking progress with data</vt:lpstr>
      <vt:lpstr>Outcome Measures</vt:lpstr>
      <vt:lpstr>Tracking progress with data</vt:lpstr>
      <vt:lpstr>Pulse Surveys: Ongoing feedback question 1</vt:lpstr>
      <vt:lpstr>Pulse Surveys: Ongoing feedback question 2</vt:lpstr>
      <vt:lpstr>Pulse Surveys: Ongoing feedback question 3</vt:lpstr>
      <vt:lpstr>Self-reflection and take-aways</vt:lpstr>
      <vt:lpstr>“Never let a problem to be solved, become more important than a person to be loved.” Barbara Johnson   Questions?</vt:lpstr>
    </vt:vector>
  </TitlesOfParts>
  <Company>State of WA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Outreach Process  for  City Partnership</dc:title>
  <dc:creator>Department of Licensing</dc:creator>
  <cp:lastModifiedBy>Microsoft Office User</cp:lastModifiedBy>
  <cp:revision>813</cp:revision>
  <cp:lastPrinted>2018-10-01T19:09:59Z</cp:lastPrinted>
  <dcterms:created xsi:type="dcterms:W3CDTF">2010-04-09T22:00:51Z</dcterms:created>
  <dcterms:modified xsi:type="dcterms:W3CDTF">2021-06-22T16:27:06Z</dcterms:modified>
</cp:coreProperties>
</file>