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0" r:id="rId30"/>
    <p:sldId id="285" r:id="rId31"/>
    <p:sldId id="286" r:id="rId32"/>
    <p:sldId id="287" r:id="rId33"/>
    <p:sldId id="288" r:id="rId34"/>
    <p:sldId id="289" r:id="rId35"/>
    <p:sldId id="299" r:id="rId36"/>
    <p:sldId id="290" r:id="rId37"/>
    <p:sldId id="291" r:id="rId38"/>
    <p:sldId id="292" r:id="rId39"/>
    <p:sldId id="293" r:id="rId40"/>
    <p:sldId id="294" r:id="rId41"/>
    <p:sldId id="295" r:id="rId42"/>
    <p:sldId id="296" r:id="rId43"/>
    <p:sldId id="297" r:id="rId44"/>
    <p:sldId id="298" r:id="rId45"/>
  </p:sldIdLst>
  <p:sldSz cx="9144000" cy="5143500" type="screen16x9"/>
  <p:notesSz cx="6858000" cy="9144000"/>
  <p:embeddedFontLst>
    <p:embeddedFont>
      <p:font typeface="Helvetica Neue" panose="02000503000000020004" pitchFamily="2" charset="0"/>
      <p:regular r:id="rId47"/>
      <p:bold r:id="rId48"/>
      <p:italic r:id="rId49"/>
      <p:boldItalic r:id="rId50"/>
    </p:embeddedFont>
    <p:embeddedFont>
      <p:font typeface="Source Sans Pro" panose="020B050303040302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
          <p15:clr>
            <a:srgbClr val="9AA0A6"/>
          </p15:clr>
        </p15:guide>
        <p15:guide id="2" pos="2880">
          <p15:clr>
            <a:srgbClr val="9AA0A6"/>
          </p15:clr>
        </p15:guide>
        <p15:guide id="3" pos="288">
          <p15:clr>
            <a:srgbClr val="9AA0A6"/>
          </p15:clr>
        </p15:guide>
        <p15:guide id="4" orient="horz" pos="299">
          <p15:clr>
            <a:srgbClr val="9AA0A6"/>
          </p15:clr>
        </p15:guide>
        <p15:guide id="5" pos="5472">
          <p15:clr>
            <a:srgbClr val="9AA0A6"/>
          </p15:clr>
        </p15:guide>
        <p15:guide id="6" orient="horz" pos="1224">
          <p15:clr>
            <a:srgbClr val="9AA0A6"/>
          </p15:clr>
        </p15:guide>
        <p15:guide id="7" orient="horz" pos="22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p:restoredTop sz="59852"/>
  </p:normalViewPr>
  <p:slideViewPr>
    <p:cSldViewPr snapToGrid="0">
      <p:cViewPr varScale="1">
        <p:scale>
          <a:sx n="89" d="100"/>
          <a:sy n="89" d="100"/>
        </p:scale>
        <p:origin x="800" y="168"/>
      </p:cViewPr>
      <p:guideLst>
        <p:guide orient="horz" pos="432"/>
        <p:guide pos="2880"/>
        <p:guide pos="288"/>
        <p:guide orient="horz" pos="299"/>
        <p:guide pos="5472"/>
        <p:guide orient="horz" pos="1224"/>
        <p:guide orient="horz" pos="223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x-guide.18f.gov/research/bia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forms.gle/VPBj345jyhiG8Nym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arahfathallah.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cdc.gov/cpr/infographics/6_principles_trauma_info.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signintech.report/2019/03/11/%F0%9F%93%B1design-in-tech-report-2019-section-6-addressing-imbalanc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omentalkdesign.com/talks/trauma-informed-desig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bookshop.org/books/my-grandmother-s-hands-racialized-trauma-and-the-pathway-to-mending-our-hearts-and-bodies-9781942094470/9781942094470"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google.com/document/d/1fXJ58M1jcQfYMK52KYHz06kzbuEnB8gq8vUdfyVPJHE/edit?usp=shar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edium.com/mule-design/hazard-mapping-e0b99b7ebd2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s://bookshop.org/books/my-grandmother-s-hands-racialized-trauma-and-the-pathway-to-mending-our-hearts-and-bodies-9781942094470/9781942094470" TargetMode="External"/><Relationship Id="rId3" Type="http://schemas.openxmlformats.org/officeDocument/2006/relationships/hyperlink" Target="https://designjustice.org/read-the-principles" TargetMode="External"/><Relationship Id="rId7" Type="http://schemas.openxmlformats.org/officeDocument/2006/relationships/hyperlink" Target="https://www.creativereactionlab.com/about" TargetMode="External"/><Relationship Id="rId12" Type="http://schemas.openxmlformats.org/officeDocument/2006/relationships/hyperlink" Target="https://www.gov.uk/service-manual/user-research/researching-emotionally-sensitive-subjects"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www.creativereactionlab.com/our-approach" TargetMode="External"/><Relationship Id="rId11" Type="http://schemas.openxmlformats.org/officeDocument/2006/relationships/hyperlink" Target="https://www.dta.gov.au/blogs/preparing-challenging-research-topics" TargetMode="External"/><Relationship Id="rId5" Type="http://schemas.openxmlformats.org/officeDocument/2006/relationships/hyperlink" Target="https://uxdesign.cc/ethics-power-understanding-the-role-of-shame-in-ux-research-dafc08bd1d66" TargetMode="External"/><Relationship Id="rId10" Type="http://schemas.openxmlformats.org/officeDocument/2006/relationships/hyperlink" Target="https://womentalkdesign.com/talks/trauma-informed-design/" TargetMode="External"/><Relationship Id="rId4" Type="http://schemas.openxmlformats.org/officeDocument/2006/relationships/hyperlink" Target="https://docs.google.com/document/d/1107r9r6d-2-4MwRZX6eiZbMi1LuClOB2sZ88KcQP9ME/edit?usp=sharing" TargetMode="External"/><Relationship Id="rId9" Type="http://schemas.openxmlformats.org/officeDocument/2006/relationships/hyperlink" Target="https://docs.google.com/document/d/1fXJ58M1jcQfYMK52KYHz06kzbuEnB8gq8vUdfyVPJHE/edit?usp=sharing"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mailto:benjamin.peterson@gsa.gov"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ux-guide.18f.gov" TargetMode="External"/><Relationship Id="rId5" Type="http://schemas.openxmlformats.org/officeDocument/2006/relationships/hyperlink" Target="https://twitter.com/18f" TargetMode="External"/><Relationship Id="rId4" Type="http://schemas.openxmlformats.org/officeDocument/2006/relationships/hyperlink" Target="mailto:julie.strothman@gsa.gov"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ecdbbee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5ecdbbee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200" dirty="0"/>
              <a:t>Thank you for joining us today!</a:t>
            </a:r>
            <a:endParaRPr sz="1200" dirty="0"/>
          </a:p>
          <a:p>
            <a:pPr marL="0" lvl="0" indent="0" algn="l" rtl="0">
              <a:lnSpc>
                <a:spcPct val="100000"/>
              </a:lnSpc>
              <a:spcBef>
                <a:spcPts val="0"/>
              </a:spcBef>
              <a:spcAft>
                <a:spcPts val="0"/>
              </a:spcAft>
              <a:buSzPts val="1400"/>
              <a:buNone/>
            </a:pPr>
            <a:r>
              <a:rPr lang="en" sz="1200" dirty="0"/>
              <a:t>We’re here to talk about equity-centered design--what that means and what some of the challenges are in government.</a:t>
            </a:r>
            <a:endParaRPr sz="1200" dirty="0"/>
          </a:p>
          <a:p>
            <a:pPr marL="0" lvl="0" indent="0" algn="l" rtl="0">
              <a:lnSpc>
                <a:spcPct val="100000"/>
              </a:lnSpc>
              <a:spcBef>
                <a:spcPts val="1000"/>
              </a:spcBef>
              <a:spcAft>
                <a:spcPts val="0"/>
              </a:spcAft>
              <a:buSzPts val="1400"/>
              <a:buNone/>
            </a:pPr>
            <a:r>
              <a:rPr lang="en" sz="1200" dirty="0"/>
              <a:t>We’re here from 18F in the federal General Services Administration. I’m Ben Peterson, my pronouns are he/him. I’m a UX designer for 18F and co-lead of the Technology Transformation Services Research Guild. I’ve worked on projects related to the criminal justice system, community reentry, addiction, and equity-centered design. </a:t>
            </a:r>
            <a:endParaRPr sz="1200" dirty="0"/>
          </a:p>
          <a:p>
            <a:pPr marL="0" lvl="0" indent="0" algn="l" rtl="0">
              <a:lnSpc>
                <a:spcPct val="100000"/>
              </a:lnSpc>
              <a:spcBef>
                <a:spcPts val="1000"/>
              </a:spcBef>
              <a:spcAft>
                <a:spcPts val="0"/>
              </a:spcAft>
              <a:buSzPts val="1400"/>
              <a:buNone/>
            </a:pPr>
            <a:r>
              <a:rPr lang="en-US" sz="1100" b="0" i="0" u="none" strike="noStrike" cap="none" dirty="0">
                <a:solidFill>
                  <a:srgbClr val="000000"/>
                </a:solidFill>
                <a:effectLst/>
                <a:latin typeface="Arial"/>
                <a:ea typeface="Arial"/>
                <a:cs typeface="Arial"/>
                <a:sym typeface="Arial"/>
              </a:rPr>
              <a:t>I’m Julie </a:t>
            </a:r>
            <a:r>
              <a:rPr lang="en-US" sz="1100" b="0" i="0" u="none" strike="noStrike" cap="none" dirty="0" err="1">
                <a:solidFill>
                  <a:srgbClr val="000000"/>
                </a:solidFill>
                <a:effectLst/>
                <a:latin typeface="Arial"/>
                <a:ea typeface="Arial"/>
                <a:cs typeface="Arial"/>
                <a:sym typeface="Arial"/>
              </a:rPr>
              <a:t>Strothman</a:t>
            </a:r>
            <a:r>
              <a:rPr lang="en-US" sz="1100" b="0" i="0" u="none" strike="noStrike" cap="none" dirty="0">
                <a:solidFill>
                  <a:srgbClr val="000000"/>
                </a:solidFill>
                <a:effectLst/>
                <a:latin typeface="Arial"/>
                <a:ea typeface="Arial"/>
                <a:cs typeface="Arial"/>
                <a:sym typeface="Arial"/>
              </a:rPr>
              <a:t>, my pronouns are she/her, and I manage the UX team at 18F. I’ve been doing user research for 20 years--including projects related to neurodiversity, homelessness and affordable housing, social determinants of health, and equity-centered design.</a:t>
            </a:r>
            <a:endParaRPr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e05d4eb6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e05d4eb6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have tactics to avoid bias, but there’s more we can do: </a:t>
            </a:r>
            <a:r>
              <a:rPr lang="en" sz="1200" b="1" dirty="0">
                <a:solidFill>
                  <a:schemeClr val="dk1"/>
                </a:solidFill>
              </a:rPr>
              <a:t>self-awareness requires work</a:t>
            </a:r>
            <a:r>
              <a:rPr lang="en" sz="1200" dirty="0">
                <a:solidFill>
                  <a:schemeClr val="dk1"/>
                </a:solidFill>
              </a:rPr>
              <a:t>.</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must look inward because </a:t>
            </a:r>
            <a:r>
              <a:rPr lang="en" sz="1200" b="1" dirty="0">
                <a:solidFill>
                  <a:schemeClr val="dk1"/>
                </a:solidFill>
              </a:rPr>
              <a:t>we carry our biases into our designs</a:t>
            </a:r>
            <a:r>
              <a:rPr lang="en" sz="1200" dirty="0">
                <a:solidFill>
                  <a:schemeClr val="dk1"/>
                </a:solidFill>
              </a:rPr>
              <a:t>.</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We need to explicitly identify the relevant background we bring to the research at hand. </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In 18F’s UX guide--a screenshot of the bias page is shown in this slide--we describe some </a:t>
            </a:r>
            <a:r>
              <a:rPr lang="en" sz="1200" u="sng" dirty="0">
                <a:solidFill>
                  <a:schemeClr val="hlink"/>
                </a:solidFill>
                <a:hlinkClick r:id="rId3"/>
              </a:rPr>
              <a:t>common biases</a:t>
            </a:r>
            <a:r>
              <a:rPr lang="en" sz="1200" dirty="0">
                <a:solidFill>
                  <a:schemeClr val="dk1"/>
                </a:solidFill>
              </a:rPr>
              <a:t> we need to mitigate in our research: </a:t>
            </a:r>
            <a:r>
              <a:rPr lang="en" sz="1200" b="1" dirty="0">
                <a:solidFill>
                  <a:schemeClr val="dk1"/>
                </a:solidFill>
              </a:rPr>
              <a:t>sampling bias</a:t>
            </a:r>
            <a:r>
              <a:rPr lang="en" sz="1200" dirty="0">
                <a:solidFill>
                  <a:schemeClr val="dk1"/>
                </a:solidFill>
              </a:rPr>
              <a:t> where the people we interview or test with don’t fully represent the public. </a:t>
            </a:r>
            <a:r>
              <a:rPr lang="en" sz="1200" b="1" dirty="0">
                <a:solidFill>
                  <a:schemeClr val="dk1"/>
                </a:solidFill>
              </a:rPr>
              <a:t>Social desirability bias </a:t>
            </a:r>
            <a:r>
              <a:rPr lang="en" sz="1200" dirty="0">
                <a:solidFill>
                  <a:schemeClr val="dk1"/>
                </a:solidFill>
              </a:rPr>
              <a:t>where people tend to respond in ways that paint themselves in the best possible light, regardless of whether or not that bears any resemblance to reality.</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Let’s dig in a bit to </a:t>
            </a:r>
            <a:r>
              <a:rPr lang="en" sz="1200" b="1" dirty="0">
                <a:solidFill>
                  <a:schemeClr val="dk1"/>
                </a:solidFill>
              </a:rPr>
              <a:t>interviewer bias</a:t>
            </a:r>
            <a:r>
              <a:rPr lang="en" sz="1200" dirty="0">
                <a:solidFill>
                  <a:schemeClr val="dk1"/>
                </a:solidFill>
              </a:rPr>
              <a:t> and </a:t>
            </a:r>
            <a:r>
              <a:rPr lang="en" sz="1200" b="1" dirty="0">
                <a:solidFill>
                  <a:schemeClr val="dk1"/>
                </a:solidFill>
              </a:rPr>
              <a:t>confirmation bias</a:t>
            </a:r>
            <a:r>
              <a:rPr lang="en" sz="1200" dirty="0">
                <a:solidFill>
                  <a:schemeClr val="dk1"/>
                </a:solidFill>
              </a:rPr>
              <a:t> where our own beliefs &amp; assumptions influence how we lead sessions &amp; what we hear in those conversations.</a:t>
            </a:r>
            <a:endParaRPr sz="1200" dirty="0">
              <a:solidFill>
                <a:schemeClr val="dk1"/>
              </a:solidFill>
            </a:endParaRPr>
          </a:p>
          <a:p>
            <a:pPr marL="9525" lvl="0" indent="0" algn="l" rtl="0">
              <a:lnSpc>
                <a:spcPct val="115000"/>
              </a:lnSpc>
              <a:spcBef>
                <a:spcPts val="500"/>
              </a:spcBef>
              <a:spcAft>
                <a:spcPts val="0"/>
              </a:spcAft>
              <a:buClr>
                <a:schemeClr val="dk1"/>
              </a:buClr>
              <a:buSzPts val="1100"/>
              <a:buFont typeface="Arial"/>
              <a:buNone/>
            </a:pPr>
            <a:r>
              <a:rPr lang="en" sz="1200" dirty="0">
                <a:solidFill>
                  <a:schemeClr val="dk1"/>
                </a:solidFill>
              </a:rPr>
              <a:t>As they say, what’s normal to each of us becomes as invisible as air. For example, if you’ve never had physical mobility problems or traveled with someone who does, it’s easy to leave that frame of reference out of your thinking, like when planning how much time it takes to go somewhere or get something done.</a:t>
            </a:r>
            <a:endParaRPr sz="1200"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05d4eb68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e05d4eb68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200" dirty="0"/>
              <a:t>As researchers &amp; stakeholders, we identify our frames of reference so we can </a:t>
            </a:r>
            <a:r>
              <a:rPr lang="en" sz="1200" b="1" dirty="0"/>
              <a:t>improve the credibility of our evidence</a:t>
            </a:r>
            <a:endParaRPr sz="1200" b="1"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 sz="1200" dirty="0"/>
              <a:t>We’ve been experimenting with a workshop activity to identify the frames of reference among the team.</a:t>
            </a:r>
            <a:endParaRPr sz="1200"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 sz="1200" dirty="0"/>
              <a:t>We describe this as “frames of reference,” to reinforce that it is the nature of being human: we all have bias because we can’t know every type of experience. We need </a:t>
            </a:r>
            <a:r>
              <a:rPr lang="en-US" sz="1100" b="0" i="0" u="none" strike="noStrike" cap="none" dirty="0">
                <a:solidFill>
                  <a:srgbClr val="000000"/>
                </a:solidFill>
                <a:effectLst/>
                <a:latin typeface="Arial"/>
                <a:ea typeface="Arial"/>
                <a:cs typeface="Arial"/>
                <a:sym typeface="Arial"/>
              </a:rPr>
              <a:t>self-awareness and </a:t>
            </a:r>
            <a:r>
              <a:rPr lang="en" sz="1200" dirty="0"/>
              <a:t>group understanding. </a:t>
            </a:r>
            <a:endParaRPr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05d4eb687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05d4eb68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First, we do a silent solo exercise to take a first pass at identifying our own frames of reference</a:t>
            </a:r>
            <a:r>
              <a:rPr lang="en" sz="1200" dirty="0">
                <a:solidFill>
                  <a:schemeClr val="dk1"/>
                </a:solidFill>
              </a:rPr>
              <a:t>. </a:t>
            </a:r>
            <a:r>
              <a:rPr lang="en-US" sz="1100" b="0" i="0" u="none" strike="noStrike" cap="none" dirty="0">
                <a:solidFill>
                  <a:srgbClr val="000000"/>
                </a:solidFill>
                <a:effectLst/>
                <a:latin typeface="Arial"/>
                <a:ea typeface="Arial"/>
                <a:cs typeface="Arial"/>
                <a:sym typeface="Arial"/>
              </a:rPr>
              <a:t>At 18F, we’re a consulting group, so the team is often new to working with each other. </a:t>
            </a:r>
            <a:r>
              <a:rPr lang="en" sz="1200" dirty="0">
                <a:solidFill>
                  <a:schemeClr val="dk1"/>
                </a:solidFill>
              </a:rPr>
              <a:t>We note out loud that we’ve only just started working with each other, and we want this to be comfortable for everyone. </a:t>
            </a:r>
            <a:endParaRPr sz="1200" dirty="0">
              <a:solidFill>
                <a:schemeClr val="dk1"/>
              </a:solidFill>
            </a:endParaRPr>
          </a:p>
          <a:p>
            <a:pPr marL="0" lvl="0" indent="0" algn="l" rtl="0">
              <a:spcBef>
                <a:spcPts val="0"/>
              </a:spcBef>
              <a:spcAft>
                <a:spcPts val="0"/>
              </a:spcAft>
              <a:buClr>
                <a:schemeClr val="dk1"/>
              </a:buClr>
              <a:buSzPts val="1400"/>
              <a:buFont typeface="Arial"/>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We give an example, then prompts, and everyone privately notes their frames of reference on paper or computer. </a:t>
            </a:r>
            <a:endParaRPr sz="1200" dirty="0">
              <a:solidFill>
                <a:schemeClr val="dk1"/>
              </a:solidFill>
            </a:endParaRPr>
          </a:p>
          <a:p>
            <a:pPr marL="0" lvl="0" indent="0" algn="l" rtl="0">
              <a:spcBef>
                <a:spcPts val="0"/>
              </a:spcBef>
              <a:spcAft>
                <a:spcPts val="0"/>
              </a:spcAft>
              <a:buNone/>
            </a:pPr>
            <a:r>
              <a:rPr lang="en" sz="1200" dirty="0">
                <a:solidFill>
                  <a:schemeClr val="dk1"/>
                </a:solidFill>
              </a:rPr>
              <a:t>The prompts as noted in this slide are:</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Types of locations where you’ve lived (e.g. urban, rural)</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Typical internet speed</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Race &amp; ethnicity</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Gender identity</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Financial situations you’ve experienced</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Familiarity with physical &amp; mental disabilities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Your values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Your agency’s values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Anything else you think is relevant</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Then, if there are enough people to keep things deidentified, we respond to more specific questions in a google form. We don’t collect names, and we remind people that we’re a small group, so it can’t be truly anonymous--and people should only share what they’re comfortable sharing.</a:t>
            </a:r>
            <a:endParaRPr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05d4eb687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05d4eb687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The </a:t>
            </a:r>
            <a:r>
              <a:rPr lang="en" sz="1200" u="sng" dirty="0">
                <a:solidFill>
                  <a:schemeClr val="hlink"/>
                </a:solidFill>
                <a:hlinkClick r:id="rId3"/>
              </a:rPr>
              <a:t>Google form</a:t>
            </a:r>
            <a:r>
              <a:rPr lang="en" sz="1200" dirty="0"/>
              <a:t>: </a:t>
            </a:r>
            <a:r>
              <a:rPr lang="en" sz="1200" u="sng" dirty="0">
                <a:solidFill>
                  <a:schemeClr val="hlink"/>
                </a:solidFill>
                <a:hlinkClick r:id="rId3"/>
              </a:rPr>
              <a:t>What are some frames of reference you bring to this project</a:t>
            </a:r>
            <a:r>
              <a:rPr lang="en" sz="1200" dirty="0"/>
              <a:t>? has more specific questions, like “Have you ever had to move housing with very little notice?” and “Are you or anyone you’ve ever lived with an immigrant?” -- there’s an example form linked in the slide notes -- we adjust the form to choose questions that are relevant to the service or product, and to edit or add others as needed.</a:t>
            </a:r>
            <a:endParaRPr sz="1200" dirty="0"/>
          </a:p>
          <a:p>
            <a:pPr marL="0" lvl="0" indent="0" algn="l" rtl="0">
              <a:spcBef>
                <a:spcPts val="0"/>
              </a:spcBef>
              <a:spcAft>
                <a:spcPts val="0"/>
              </a:spcAft>
              <a:buNone/>
            </a:pPr>
            <a:r>
              <a:rPr lang="en" sz="1200" dirty="0"/>
              <a:t>After everyone’s done, we paste the responses and charts into a digital whiteboard app and discuss.</a:t>
            </a:r>
            <a:endParaRPr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05d4eb687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e05d4eb687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t>While in the whiteboard app, after pasting in the responses &amp; charts, we ask everyone to group the yellow stickies into related frames of reference and label them. </a:t>
            </a:r>
            <a:endParaRPr sz="1200" dirty="0"/>
          </a:p>
          <a:p>
            <a:pPr marL="457200" lvl="0" indent="-304800" algn="l" rtl="0">
              <a:spcBef>
                <a:spcPts val="0"/>
              </a:spcBef>
              <a:spcAft>
                <a:spcPts val="0"/>
              </a:spcAft>
              <a:buSzPts val="1200"/>
              <a:buChar char="●"/>
            </a:pPr>
            <a:r>
              <a:rPr lang="en" sz="1200" dirty="0"/>
              <a:t>We discuss:</a:t>
            </a:r>
            <a:endParaRPr sz="1200" dirty="0"/>
          </a:p>
          <a:p>
            <a:pPr marL="914400" lvl="1" indent="-304800" algn="l" rtl="0">
              <a:spcBef>
                <a:spcPts val="0"/>
              </a:spcBef>
              <a:spcAft>
                <a:spcPts val="0"/>
              </a:spcAft>
              <a:buSzPts val="1200"/>
              <a:buChar char="○"/>
            </a:pPr>
            <a:r>
              <a:rPr lang="en" sz="1200" dirty="0"/>
              <a:t>What did you notice while filling out the form?</a:t>
            </a:r>
            <a:endParaRPr sz="1200" dirty="0"/>
          </a:p>
          <a:p>
            <a:pPr marL="914400" lvl="1" indent="-304800" algn="l" rtl="0">
              <a:spcBef>
                <a:spcPts val="0"/>
              </a:spcBef>
              <a:spcAft>
                <a:spcPts val="0"/>
              </a:spcAft>
              <a:buSzPts val="1200"/>
              <a:buChar char="○"/>
            </a:pPr>
            <a:r>
              <a:rPr lang="en" sz="1200" dirty="0"/>
              <a:t>Did you notice any perspectives that are clearly missing?</a:t>
            </a:r>
            <a:endParaRPr sz="1200" dirty="0"/>
          </a:p>
          <a:p>
            <a:pPr marL="914400" lvl="1" indent="-304800" algn="l" rtl="0">
              <a:spcBef>
                <a:spcPts val="0"/>
              </a:spcBef>
              <a:spcAft>
                <a:spcPts val="0"/>
              </a:spcAft>
              <a:buSzPts val="1200"/>
              <a:buChar char="○"/>
            </a:pPr>
            <a:r>
              <a:rPr lang="en" sz="1200" dirty="0"/>
              <a:t>Did anything surprise you?</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In this slide there’s a screenshot of the results of the question “What’s your typical home internet speed?” where we could easily see that all stakeholders present have high-speed internet. Something we might not have thought about without the exercise, but helped us realize we should include participants with limited internet access.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In a research alignment workshop, this is a good place to move on to a discussion of assumptions we have about what we’re designing, as well as target audiences, and recruiting. The whole group is now primed to bring awareness of our limitations to those conversations.</a:t>
            </a:r>
            <a:endParaRPr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e6c1cf55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e6c1cf55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18F UX Guide notes that:</a:t>
            </a:r>
            <a:endParaRPr sz="1200"/>
          </a:p>
          <a:p>
            <a:pPr marL="0" lvl="0" indent="0" algn="l" rtl="0">
              <a:spcBef>
                <a:spcPts val="0"/>
              </a:spcBef>
              <a:spcAft>
                <a:spcPts val="0"/>
              </a:spcAft>
              <a:buNone/>
            </a:pPr>
            <a:r>
              <a:rPr lang="en" sz="1200"/>
              <a:t>“Having a team with varied life experience helps us create more accessible, usable products and services.”</a:t>
            </a:r>
            <a:endParaRPr sz="1200"/>
          </a:p>
          <a:p>
            <a:pPr marL="0" lvl="0" indent="0" algn="l" rtl="0">
              <a:spcBef>
                <a:spcPts val="1000"/>
              </a:spcBef>
              <a:spcAft>
                <a:spcPts val="0"/>
              </a:spcAft>
              <a:buNone/>
            </a:pPr>
            <a:r>
              <a:rPr lang="en" sz="1200"/>
              <a:t>Doing the work to recognize missing perspectives on our teams is critical. It helps us recognize who we need to include in our research. However, we still also need to work on the long game of ensuring we hire for diversity in our teams.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05d4eb687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05d4eb687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solidFill>
                  <a:schemeClr val="dk1"/>
                </a:solidFill>
              </a:rPr>
              <a:t>It takes more time to recruit participants when we optimize for equity</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First, we need to Develop relationships and trust.</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When we use a 3rd party platform that supplies participants based on our screeners, we’re optimizing for an impersonal transaction. We have very limited ability to ensure we’re really reaching the most vulnerable members of the public, and we’re not able to reach back out to those participants to provide some value back to them beyond their payment. Those 3rd party platforms also generally rely on people having bank accounts or a payment application in order to be paid, and this leaves out many of the people we need to serve. In 2020, 5.4% of US households were unbanked.</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When we recruit from our own networks, say on social media, we tend to get participants who have similar backgrounds to us.</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At GSA, a year ago we finally had guidance allowing us to recruit and compensate through 3rd parties. The guidance, however,  was to trial this with professional recruiting agencies. While this was a step forward, it didn’t help us reach people who don’t trust government, nor those who don’t have bank accounts.</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Ideally, we’re creating durable relationships with community organizations that support marginalized people. Community organizations have developed trust and can facilitate outreach. Sometimes they are also subject matter experts and can provide valuable input as well. Just as with recruiting agencies, the amount we pay includes a fee for their time. In this way, we’re also supporting the valuable work of those community organizations.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Earlier this month, we got approval to pay an advocacy organization for recruiting--they do job placement with people with disabilities, and recently have also started user research recruiting. In getting permission to work with them, we also got permission to recruit through community organizations--a giant step forward for us. (If you’re at a federal agency and would like to chat about the details of how we did this, please reach out.)</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Second, we need to slow down and take the time needed to build relationships and collaborate.</a:t>
            </a:r>
            <a:r>
              <a:rPr lang="en" sz="1200" dirty="0">
                <a:solidFill>
                  <a:schemeClr val="dk1"/>
                </a:solidFill>
              </a:rPr>
              <a:t>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Now we need to establish some relationships with more organizations, so we can go to them as projects come up. </a:t>
            </a:r>
            <a:endParaRPr sz="1200" dirty="0">
              <a:solidFill>
                <a:schemeClr val="dk1"/>
              </a:solidFill>
            </a:endParaRPr>
          </a:p>
          <a:p>
            <a:pPr marL="0" lvl="0" indent="0" algn="l" rtl="0">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Third, we need to compensate fairly</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We often hear the rationalization that it’s okay that we’re not compensating people--”the people we speak with are happy to contribute to making things better.” This may be a sign that the participants are privileged to be able to take the time to participate and for whom it’s not a painful experience. </a:t>
            </a:r>
            <a:endParaRPr sz="1200"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So how do you make the case that compensation is necessary to ensure equitable representation?</a:t>
            </a:r>
            <a:endParaRPr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05d4eb687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05d4eb687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We need to compensate for more than just </a:t>
            </a:r>
            <a:r>
              <a:rPr lang="en" sz="1200" i="1" dirty="0"/>
              <a:t>people’s time</a:t>
            </a:r>
            <a:endParaRPr sz="1200" i="1"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Additional potential costs &amp; barriers to participation include: </a:t>
            </a:r>
            <a:endParaRPr sz="1200" dirty="0"/>
          </a:p>
          <a:p>
            <a:pPr marL="457200" lvl="0" indent="-304800" algn="l" rtl="0">
              <a:spcBef>
                <a:spcPts val="0"/>
              </a:spcBef>
              <a:spcAft>
                <a:spcPts val="0"/>
              </a:spcAft>
              <a:buSzPts val="1200"/>
              <a:buChar char="●"/>
            </a:pPr>
            <a:r>
              <a:rPr lang="en" sz="1200" dirty="0"/>
              <a:t>Transportation</a:t>
            </a:r>
            <a:endParaRPr sz="1200" dirty="0"/>
          </a:p>
          <a:p>
            <a:pPr marL="457200" lvl="0" indent="-304800" algn="l" rtl="0">
              <a:spcBef>
                <a:spcPts val="0"/>
              </a:spcBef>
              <a:spcAft>
                <a:spcPts val="0"/>
              </a:spcAft>
              <a:buSzPts val="1200"/>
              <a:buChar char="●"/>
            </a:pPr>
            <a:r>
              <a:rPr lang="en" sz="1200" dirty="0"/>
              <a:t>Time off from work, and</a:t>
            </a:r>
            <a:endParaRPr sz="1200" dirty="0"/>
          </a:p>
          <a:p>
            <a:pPr marL="457200" lvl="0" indent="-304800" algn="l" rtl="0">
              <a:spcBef>
                <a:spcPts val="0"/>
              </a:spcBef>
              <a:spcAft>
                <a:spcPts val="0"/>
              </a:spcAft>
              <a:buSzPts val="1200"/>
              <a:buChar char="●"/>
            </a:pPr>
            <a:r>
              <a:rPr lang="en" sz="1200" dirty="0"/>
              <a:t>Child care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There are also emotional costs to participation. Sometimes we ask participants to imagine or recall a painful personal experience, including previous difficulties that resulted from interactions with government services. Participants may leave an interview carrying anger or shame from those experiences. Other times, particularly with users of work tools that are being modernized, interviews can leave participants with anxiety about possible changes to their job.</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But we’re not just compensating for </a:t>
            </a:r>
            <a:r>
              <a:rPr lang="en" sz="1200" i="1" dirty="0"/>
              <a:t>costs.</a:t>
            </a:r>
            <a:endParaRPr sz="1200" i="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00fe86b3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00fe86b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should compensate people for the value they provide when they share their lived experience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In a recent talk, </a:t>
            </a:r>
            <a:r>
              <a:rPr lang="en" sz="1200" u="sng">
                <a:solidFill>
                  <a:schemeClr val="hlink"/>
                </a:solidFill>
                <a:hlinkClick r:id="rId3"/>
              </a:rPr>
              <a:t>Sarah Fathallah</a:t>
            </a:r>
            <a:r>
              <a:rPr lang="en" sz="1200"/>
              <a:t>, a Moroccan social designer &amp; researcher, encouraged participants to reflect on a design project interaction and note:</a:t>
            </a:r>
            <a:br>
              <a:rPr lang="en" sz="1200"/>
            </a:br>
            <a:r>
              <a:rPr lang="en" sz="1200"/>
              <a:t>How much were the designers paid? How much was the design participant paid?</a:t>
            </a:r>
            <a:br>
              <a:rPr lang="en" sz="1200"/>
            </a:br>
            <a:r>
              <a:rPr lang="en" sz="1200"/>
              <a:t>How much did each party have to give up to be able to show up for the interaction?</a:t>
            </a:r>
            <a:endParaRPr sz="1200"/>
          </a:p>
          <a:p>
            <a:pPr marL="0" lvl="0" indent="0" algn="l" rtl="0">
              <a:spcBef>
                <a:spcPts val="0"/>
              </a:spcBef>
              <a:spcAft>
                <a:spcPts val="0"/>
              </a:spcAft>
              <a:buNone/>
            </a:pPr>
            <a:r>
              <a:rPr lang="en" sz="1200"/>
              <a:t>Chances are payment, and the things they had to give up, weren’t equal between the designer and the participant.</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00fe86b3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00fe86b3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Compensation is also an opportunity to think about how we provide value back to our participants--one of the things we mentioned as a way to center equity in design.</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b72f5cea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b72f5ce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Equity requires more than just centering humans in our design work.</a:t>
            </a:r>
          </a:p>
          <a:p>
            <a:pPr marL="0" lvl="0" indent="0" algn="l" rtl="0">
              <a:spcBef>
                <a:spcPts val="0"/>
              </a:spcBef>
              <a:spcAft>
                <a:spcPts val="0"/>
              </a:spcAft>
              <a:buNone/>
            </a:pPr>
            <a:r>
              <a:rPr lang="en-US" sz="1200" dirty="0"/>
              <a:t>Centering people’s needs, and even making sure we’re hearing from a diverse group of people isn’t sufficient because our research and design practices have inequity built in. Today we’ll talk about ways to not only center people but also center equity in our work.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05d4eb687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05d4eb687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We should compensate with more than just money.:</a:t>
            </a:r>
            <a:endParaRPr sz="1200" b="1" dirty="0"/>
          </a:p>
          <a:p>
            <a:pPr marL="457200" lvl="0" indent="-304800" algn="l" rtl="0">
              <a:spcBef>
                <a:spcPts val="0"/>
              </a:spcBef>
              <a:spcAft>
                <a:spcPts val="0"/>
              </a:spcAft>
              <a:buSzPts val="1200"/>
              <a:buChar char="●"/>
            </a:pPr>
            <a:r>
              <a:rPr lang="en" sz="1200" dirty="0"/>
              <a:t>We can give an opportunity to provide feedback on design over time</a:t>
            </a:r>
            <a:endParaRPr sz="1200" dirty="0"/>
          </a:p>
          <a:p>
            <a:pPr marL="457200" lvl="0" indent="-304800" algn="l" rtl="0">
              <a:spcBef>
                <a:spcPts val="0"/>
              </a:spcBef>
              <a:spcAft>
                <a:spcPts val="0"/>
              </a:spcAft>
              <a:buSzPts val="1200"/>
              <a:buChar char="●"/>
            </a:pPr>
            <a:r>
              <a:rPr lang="en" sz="1200" dirty="0"/>
              <a:t>Resources for additional information on the topic</a:t>
            </a:r>
            <a:endParaRPr sz="1200" dirty="0"/>
          </a:p>
          <a:p>
            <a:pPr marL="457200" lvl="0" indent="-304800" algn="l" rtl="0">
              <a:spcBef>
                <a:spcPts val="0"/>
              </a:spcBef>
              <a:spcAft>
                <a:spcPts val="0"/>
              </a:spcAft>
              <a:buSzPts val="1200"/>
              <a:buChar char="●"/>
            </a:pPr>
            <a:r>
              <a:rPr lang="en" sz="1200" dirty="0"/>
              <a:t>We can offer to find out answers to questions they may have</a:t>
            </a:r>
            <a:endParaRPr sz="1200" dirty="0"/>
          </a:p>
          <a:p>
            <a:pPr marL="457200" lvl="0" indent="-304800" algn="l" rtl="0">
              <a:spcBef>
                <a:spcPts val="0"/>
              </a:spcBef>
              <a:spcAft>
                <a:spcPts val="0"/>
              </a:spcAft>
              <a:buSzPts val="1200"/>
              <a:buChar char="●"/>
            </a:pPr>
            <a:r>
              <a:rPr lang="en" sz="1200" dirty="0"/>
              <a:t>Whenever possible, we can share the outcomes of the research</a:t>
            </a:r>
            <a:endParaRPr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05d4eb687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05d4eb687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Conducting research</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05d4eb68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05d4eb68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Your impact matters more than your intentions</a:t>
            </a:r>
            <a:endParaRPr sz="1200"/>
          </a:p>
          <a:p>
            <a:pPr marL="0" lvl="0" indent="0" algn="l" rtl="0">
              <a:spcBef>
                <a:spcPts val="0"/>
              </a:spcBef>
              <a:spcAft>
                <a:spcPts val="0"/>
              </a:spcAft>
              <a:buNone/>
            </a:pPr>
            <a:r>
              <a:rPr lang="en" sz="1200"/>
              <a:t>It’s not enough to approach your design activities with the confidence that you’re an empathetic person; that you’re skilled at assessing someone else’s feelings about an experience. </a:t>
            </a:r>
            <a:endParaRPr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00fe86b3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00fe86b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Earlier we said that one of the ways we can center equity in our design is to recognize power imbalances between researchers &amp; participants, and between designers &amp; users</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ff963263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ff963263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UX design has inherent power imbalance</a:t>
            </a:r>
          </a:p>
          <a:p>
            <a:pPr marL="0" lvl="0" indent="0" algn="l" rtl="0">
              <a:spcBef>
                <a:spcPts val="0"/>
              </a:spcBef>
              <a:spcAft>
                <a:spcPts val="0"/>
              </a:spcAft>
              <a:buNone/>
            </a:pPr>
            <a:endParaRPr sz="1200" dirty="0"/>
          </a:p>
          <a:p>
            <a:pPr marL="457200" lvl="0" indent="-304800" algn="l" rtl="0">
              <a:spcBef>
                <a:spcPts val="0"/>
              </a:spcBef>
              <a:spcAft>
                <a:spcPts val="0"/>
              </a:spcAft>
              <a:buSzPts val="1200"/>
              <a:buChar char="●"/>
            </a:pPr>
            <a:r>
              <a:rPr lang="en-US" sz="1100" b="0" i="0" u="none" strike="noStrike" cap="none" dirty="0">
                <a:solidFill>
                  <a:srgbClr val="000000"/>
                </a:solidFill>
                <a:effectLst/>
                <a:latin typeface="Arial"/>
                <a:ea typeface="Arial"/>
                <a:cs typeface="Arial"/>
                <a:sym typeface="Arial"/>
              </a:rPr>
              <a:t>The researcher d</a:t>
            </a:r>
            <a:r>
              <a:rPr lang="en" sz="1200" dirty="0" err="1"/>
              <a:t>ecides</a:t>
            </a:r>
            <a:r>
              <a:rPr lang="en" sz="1200" dirty="0"/>
              <a:t> what topics to cover, potentially ignoring what the participants see as relevant or important</a:t>
            </a:r>
            <a:endParaRPr sz="1200" dirty="0"/>
          </a:p>
          <a:p>
            <a:pPr marL="457200" lvl="0" indent="-304800" algn="l" rtl="0">
              <a:spcBef>
                <a:spcPts val="0"/>
              </a:spcBef>
              <a:spcAft>
                <a:spcPts val="0"/>
              </a:spcAft>
              <a:buSzPts val="1200"/>
              <a:buChar char="●"/>
            </a:pPr>
            <a:r>
              <a:rPr lang="en-US" sz="1100" b="0" i="0" u="none" strike="noStrike" cap="none" dirty="0">
                <a:solidFill>
                  <a:srgbClr val="000000"/>
                </a:solidFill>
                <a:effectLst/>
                <a:latin typeface="Arial"/>
                <a:ea typeface="Arial"/>
                <a:cs typeface="Arial"/>
                <a:sym typeface="Arial"/>
              </a:rPr>
              <a:t>The researcher a</a:t>
            </a:r>
            <a:r>
              <a:rPr lang="en" sz="1200" dirty="0" err="1"/>
              <a:t>sks</a:t>
            </a:r>
            <a:r>
              <a:rPr lang="en" sz="1200" dirty="0"/>
              <a:t> the questions and the participant answers, </a:t>
            </a:r>
            <a:r>
              <a:rPr lang="en-US" sz="1200" dirty="0"/>
              <a:t>creating a one-direction data extraction interaction</a:t>
            </a:r>
            <a:endParaRPr sz="1200" dirty="0"/>
          </a:p>
          <a:p>
            <a:pPr marL="457200" lvl="0" indent="-304800" algn="l" rtl="0">
              <a:spcBef>
                <a:spcPts val="0"/>
              </a:spcBef>
              <a:spcAft>
                <a:spcPts val="0"/>
              </a:spcAft>
              <a:buSzPts val="1200"/>
              <a:buChar char="●"/>
            </a:pPr>
            <a:r>
              <a:rPr lang="en" sz="1200" dirty="0"/>
              <a:t>The researcher shapes the insights and observation narratives from the research, without confirmation from the community the insights are drawn from </a:t>
            </a:r>
            <a:endParaRPr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e6c1cf55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e6c1cf55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Shared power results in better design &amp; outcomes</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An equity-centered process creates the conditions for the participant to have more control over what’s discussed and makes sure critical data informs the design.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Honor the fact that your participants have information that’s of value to you. Give over time in your design &amp; research activities for them to tell their story in their own words, if they want to, in addition to meeting your objectives.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Clr>
                <a:schemeClr val="dk1"/>
              </a:buClr>
              <a:buSzPts val="1100"/>
              <a:buFont typeface="Arial"/>
              <a:buNone/>
            </a:pPr>
            <a:r>
              <a:rPr lang="en" sz="1200"/>
              <a:t>Return value to the participant community as quickly as you benefit from their lived experiences. </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00fe86b3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00fe86b3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You represent the government  </a:t>
            </a:r>
            <a:endParaRPr sz="1200"/>
          </a:p>
          <a:p>
            <a:pPr marL="0" lvl="0" indent="0" algn="l" rtl="0">
              <a:spcBef>
                <a:spcPts val="0"/>
              </a:spcBef>
              <a:spcAft>
                <a:spcPts val="0"/>
              </a:spcAft>
              <a:buClr>
                <a:schemeClr val="dk1"/>
              </a:buClr>
              <a:buSzPts val="1100"/>
              <a:buFont typeface="Arial"/>
              <a:buNone/>
            </a:pPr>
            <a:endParaRPr sz="1200"/>
          </a:p>
          <a:p>
            <a:pPr marL="457200" lvl="0" indent="-304800" algn="l" rtl="0">
              <a:spcBef>
                <a:spcPts val="0"/>
              </a:spcBef>
              <a:spcAft>
                <a:spcPts val="0"/>
              </a:spcAft>
              <a:buSzPts val="1200"/>
              <a:buChar char="●"/>
            </a:pPr>
            <a:r>
              <a:rPr lang="en" sz="1200"/>
              <a:t>You bring with you the history of government interaction with your participant community.</a:t>
            </a:r>
            <a:endParaRPr sz="1200"/>
          </a:p>
          <a:p>
            <a:pPr marL="457200" lvl="0" indent="-304800" algn="l" rtl="0">
              <a:spcBef>
                <a:spcPts val="0"/>
              </a:spcBef>
              <a:spcAft>
                <a:spcPts val="0"/>
              </a:spcAft>
              <a:buSzPts val="1200"/>
              <a:buChar char="●"/>
            </a:pPr>
            <a:r>
              <a:rPr lang="en" sz="1200"/>
              <a:t>Acknowledge past failings and prove to the community why they should trust you and work with you.</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de6c1cf55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de6c1cf55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You represent the government  </a:t>
            </a:r>
            <a:endParaRPr sz="1200"/>
          </a:p>
          <a:p>
            <a:pPr marL="0" lvl="0" indent="0" algn="l" rtl="0">
              <a:spcBef>
                <a:spcPts val="0"/>
              </a:spcBef>
              <a:spcAft>
                <a:spcPts val="0"/>
              </a:spcAft>
              <a:buClr>
                <a:schemeClr val="dk1"/>
              </a:buClr>
              <a:buSzPts val="1100"/>
              <a:buFont typeface="Arial"/>
              <a:buNone/>
            </a:pPr>
            <a:endParaRPr sz="1200"/>
          </a:p>
          <a:p>
            <a:pPr marL="0" lvl="0" indent="0" algn="l" rtl="0">
              <a:spcBef>
                <a:spcPts val="0"/>
              </a:spcBef>
              <a:spcAft>
                <a:spcPts val="0"/>
              </a:spcAft>
              <a:buNone/>
            </a:pPr>
            <a:r>
              <a:rPr lang="en" sz="1200"/>
              <a:t>Learn who else is working with the community so you can avoid overtaxing the community: </a:t>
            </a:r>
            <a:endParaRPr sz="1200"/>
          </a:p>
          <a:p>
            <a:pPr marL="0" lvl="0" indent="0" algn="l" rtl="0">
              <a:spcBef>
                <a:spcPts val="0"/>
              </a:spcBef>
              <a:spcAft>
                <a:spcPts val="0"/>
              </a:spcAft>
              <a:buNone/>
            </a:pPr>
            <a:r>
              <a:rPr lang="en" sz="1200"/>
              <a:t>Collaborate so you don’t create multiple communication and design research channels.</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fdf7af8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fdf7af8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Before your research session, prepare participants for what to expect--give an outline of how the session will run.</a:t>
            </a:r>
            <a:endParaRPr lang="en-US" sz="1200" b="0" dirty="0">
              <a:effectLst/>
            </a:endParaRP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Share the research topic(s) that will be covered</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This is especially important when you need to ask participants about negative or stressful experiences, such as applying and being denied services.</a:t>
            </a:r>
            <a:endParaRPr lang="en-US" sz="1200" b="0" dirty="0">
              <a:effectLst/>
            </a:endParaRP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Explain why you’d like </a:t>
            </a:r>
            <a:r>
              <a:rPr lang="en-US" sz="1100" b="0" i="1" u="none" strike="noStrike" cap="none" dirty="0">
                <a:solidFill>
                  <a:srgbClr val="000000"/>
                </a:solidFill>
                <a:effectLst/>
                <a:latin typeface="Arial"/>
                <a:ea typeface="Arial"/>
                <a:cs typeface="Arial"/>
                <a:sym typeface="Arial"/>
              </a:rPr>
              <a:t>their</a:t>
            </a:r>
            <a:r>
              <a:rPr lang="en-US" sz="1100" b="0" i="0" u="none" strike="noStrike" cap="none" dirty="0">
                <a:solidFill>
                  <a:srgbClr val="000000"/>
                </a:solidFill>
                <a:effectLst/>
                <a:latin typeface="Arial"/>
                <a:ea typeface="Arial"/>
                <a:cs typeface="Arial"/>
                <a:sym typeface="Arial"/>
              </a:rPr>
              <a:t> input</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Tell them why you’d like to learn from them, in particular. This way participants can decide if they agree with the value of giving you their time.</a:t>
            </a:r>
            <a:endParaRPr lang="en-US" sz="1200" b="0" dirty="0">
              <a:effectLst/>
            </a:endParaRP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Provide plain language consent forms, and note they can change their mind during the conversation or afterward with no penalty. </a:t>
            </a:r>
            <a:endParaRPr lang="en-US" sz="1200" b="0" dirty="0">
              <a:effectLs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e05d4eb687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e05d4eb687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If you saw Rachael </a:t>
            </a:r>
            <a:r>
              <a:rPr lang="en-US" sz="1100" b="0" i="0" u="none" strike="noStrike" cap="none" dirty="0" err="1">
                <a:solidFill>
                  <a:srgbClr val="000000"/>
                </a:solidFill>
                <a:effectLst/>
                <a:latin typeface="Arial"/>
                <a:ea typeface="Arial"/>
                <a:cs typeface="Arial"/>
                <a:sym typeface="Arial"/>
              </a:rPr>
              <a:t>Dietkus</a:t>
            </a:r>
            <a:r>
              <a:rPr lang="en-US" sz="1100" b="0" i="0" u="none" strike="noStrike" cap="none" dirty="0">
                <a:solidFill>
                  <a:srgbClr val="000000"/>
                </a:solidFill>
                <a:effectLst/>
                <a:latin typeface="Arial"/>
                <a:ea typeface="Arial"/>
                <a:cs typeface="Arial"/>
                <a:sym typeface="Arial"/>
              </a:rPr>
              <a:t>’ opening keynote, you heard wisdom about what it means to bring a trauma-informed approach to our UX design work. I’m not a trained social worker, but I’d like to share what I learned from </a:t>
            </a:r>
            <a:r>
              <a:rPr lang="en-US" sz="1100" b="0" i="1" u="none" strike="noStrike" cap="none" dirty="0">
                <a:solidFill>
                  <a:srgbClr val="000000"/>
                </a:solidFill>
                <a:effectLst/>
                <a:latin typeface="Arial"/>
                <a:ea typeface="Arial"/>
                <a:cs typeface="Arial"/>
                <a:sym typeface="Arial"/>
              </a:rPr>
              <a:t>my</a:t>
            </a:r>
            <a:r>
              <a:rPr lang="en-US" sz="1100" b="0" i="0" u="none" strike="noStrike" cap="none" dirty="0">
                <a:solidFill>
                  <a:srgbClr val="000000"/>
                </a:solidFill>
                <a:effectLst/>
                <a:latin typeface="Arial"/>
                <a:ea typeface="Arial"/>
                <a:cs typeface="Arial"/>
                <a:sym typeface="Arial"/>
              </a:rPr>
              <a:t> professional frame of reference for trauma-informed conversations--from 10 years of supporting survivors of domestic violence and sexual assault. I want to talk about how to hold space and support someone else’s autonomy--their power.</a:t>
            </a:r>
            <a:endParaRPr lang="en-US" sz="1200" b="0" dirty="0">
              <a:effectLst/>
            </a:endParaRP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People often access government services in their most vulnerable moments--after a violent incidence, loss of financial independence, when they’re facing health risks--the list goes on.</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We don’t always know when our conversations may bring up very difficult experiences that have had lasting effects. The way we behave as UX researchers can affect how re-traumatizing or empowering those conversations are.</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Re-experiencing trauma can also be an issue for the people </a:t>
            </a:r>
            <a:r>
              <a:rPr lang="en-US" sz="1100" b="0" i="1" u="none" strike="noStrike" cap="none" dirty="0">
                <a:solidFill>
                  <a:srgbClr val="000000"/>
                </a:solidFill>
                <a:effectLst/>
                <a:latin typeface="Arial"/>
                <a:ea typeface="Arial"/>
                <a:cs typeface="Arial"/>
                <a:sym typeface="Arial"/>
              </a:rPr>
              <a:t>conducting</a:t>
            </a:r>
            <a:r>
              <a:rPr lang="en-US" sz="1100" b="0" i="0" u="none" strike="noStrike" cap="none" dirty="0">
                <a:solidFill>
                  <a:srgbClr val="000000"/>
                </a:solidFill>
                <a:effectLst/>
                <a:latin typeface="Arial"/>
                <a:ea typeface="Arial"/>
                <a:cs typeface="Arial"/>
                <a:sym typeface="Arial"/>
              </a:rPr>
              <a:t> research, so I’ll talk a bit about self-care as well. </a:t>
            </a:r>
            <a:endParaRPr lang="en-US" sz="1200" b="0" dirty="0">
              <a:effectLst/>
            </a:endParaRP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The </a:t>
            </a:r>
            <a:r>
              <a:rPr lang="en-US" sz="1100" b="0" i="0" u="sng" strike="noStrike" cap="none" dirty="0">
                <a:solidFill>
                  <a:srgbClr val="000000"/>
                </a:solidFill>
                <a:effectLst/>
                <a:latin typeface="Arial"/>
                <a:ea typeface="Arial"/>
                <a:cs typeface="Arial"/>
                <a:sym typeface="Arial"/>
                <a:hlinkClick r:id="rId3"/>
              </a:rPr>
              <a:t>six principles</a:t>
            </a:r>
            <a:r>
              <a:rPr lang="en-US" sz="1100" b="0" i="0" u="none" strike="noStrike" cap="none" dirty="0">
                <a:solidFill>
                  <a:srgbClr val="000000"/>
                </a:solidFill>
                <a:effectLst/>
                <a:latin typeface="Arial"/>
                <a:ea typeface="Arial"/>
                <a:cs typeface="Arial"/>
                <a:sym typeface="Arial"/>
              </a:rPr>
              <a:t> shown on this slide are from the CDC’s Office of Public Health Preparedness and Response (OPHPR) and SAMSHA’s National Center for Trauma-Informed Care – they developed these for a training about the role of trauma-informed care during public health emergencies. I’ll run through briefly how they each apply to user research, and then dig in a little deeper:</a:t>
            </a:r>
            <a:endParaRPr lang="en-US" sz="1200" b="0" dirty="0">
              <a:effectLst/>
            </a:endParaRPr>
          </a:p>
          <a:p>
            <a:pPr rtl="0" fontAlgn="base"/>
            <a:r>
              <a:rPr lang="en-US" sz="1100" b="1" i="0" u="none" strike="noStrike" cap="none" dirty="0">
                <a:solidFill>
                  <a:srgbClr val="000000"/>
                </a:solidFill>
                <a:effectLst/>
                <a:latin typeface="Arial"/>
                <a:ea typeface="Arial"/>
                <a:cs typeface="Arial"/>
                <a:sym typeface="Arial"/>
              </a:rPr>
              <a:t>Safety</a:t>
            </a:r>
            <a:r>
              <a:rPr lang="en-US" sz="1100" b="0" i="0" u="none" strike="noStrike" cap="none" dirty="0">
                <a:solidFill>
                  <a:srgbClr val="000000"/>
                </a:solidFill>
                <a:effectLst/>
                <a:latin typeface="Arial"/>
                <a:ea typeface="Arial"/>
                <a:cs typeface="Arial"/>
                <a:sym typeface="Arial"/>
              </a:rPr>
              <a:t> - Notice &amp; prevent interactions that put people’s emotional or physical safety at risk. This is much easier to do if you can establish rapport early in an interaction, while still respecting boundaries.</a:t>
            </a:r>
          </a:p>
          <a:p>
            <a:pPr rtl="0" fontAlgn="base"/>
            <a:r>
              <a:rPr lang="en-US" sz="1100" b="1" i="0" u="none" strike="noStrike" cap="none" dirty="0">
                <a:solidFill>
                  <a:srgbClr val="000000"/>
                </a:solidFill>
                <a:effectLst/>
                <a:latin typeface="Arial"/>
                <a:ea typeface="Arial"/>
                <a:cs typeface="Arial"/>
                <a:sym typeface="Arial"/>
              </a:rPr>
              <a:t>Trustworthiness &amp; transparency</a:t>
            </a:r>
            <a:r>
              <a:rPr lang="en-US" sz="1100" b="0" i="0" u="none" strike="noStrike" cap="none" dirty="0">
                <a:solidFill>
                  <a:srgbClr val="000000"/>
                </a:solidFill>
                <a:effectLst/>
                <a:latin typeface="Arial"/>
                <a:ea typeface="Arial"/>
                <a:cs typeface="Arial"/>
                <a:sym typeface="Arial"/>
              </a:rPr>
              <a:t> - Be clear, consistent, and transparent. When you tell someone in advance what to expect in an interview or usability session, follow through on that plan. Don’t make false promises about what the project’s going to achieve. </a:t>
            </a:r>
          </a:p>
          <a:p>
            <a:pPr rtl="0" fontAlgn="base"/>
            <a:r>
              <a:rPr lang="en-US" sz="1100" b="1" i="0" u="none" strike="noStrike" cap="none" dirty="0">
                <a:solidFill>
                  <a:srgbClr val="000000"/>
                </a:solidFill>
                <a:effectLst/>
                <a:latin typeface="Arial"/>
                <a:ea typeface="Arial"/>
                <a:cs typeface="Arial"/>
                <a:sym typeface="Arial"/>
              </a:rPr>
              <a:t>Peer Support</a:t>
            </a:r>
            <a:r>
              <a:rPr lang="en-US" sz="1100" b="0" i="0" u="none" strike="noStrike" cap="none" dirty="0">
                <a:solidFill>
                  <a:srgbClr val="000000"/>
                </a:solidFill>
                <a:effectLst/>
                <a:latin typeface="Arial"/>
                <a:ea typeface="Arial"/>
                <a:cs typeface="Arial"/>
                <a:sym typeface="Arial"/>
              </a:rPr>
              <a:t> – If your research plan has you feeling like participants may need a peer present to participate, you probably should review your plan with a trained social worker. If you’re recruiting, and someone says they’d like to participate but asks if they can bring a friend, that’s great--ask them about whether they’d prefer the person be there as support or an equal contributor in the conversation. This communicates two things--your value for their input and that they have control over how the conversation will go. Also, consider peer support for yourself as a researcher. It’s often wise to pair up for research, and prepare ahead of time for how you’ll recognize and handle the situation if it gets triggering or unacceptable for one of you</a:t>
            </a:r>
          </a:p>
          <a:p>
            <a:pPr rtl="0" fontAlgn="base"/>
            <a:r>
              <a:rPr lang="en-US" sz="1100" b="1" i="0" u="none" strike="noStrike" cap="none" dirty="0">
                <a:solidFill>
                  <a:srgbClr val="000000"/>
                </a:solidFill>
                <a:effectLst/>
                <a:latin typeface="Arial"/>
                <a:ea typeface="Arial"/>
                <a:cs typeface="Arial"/>
                <a:sym typeface="Arial"/>
              </a:rPr>
              <a:t>Collaboration &amp; mutuality</a:t>
            </a:r>
            <a:r>
              <a:rPr lang="en-US" sz="1100" b="0" i="0" u="none" strike="noStrike" cap="none" dirty="0">
                <a:solidFill>
                  <a:srgbClr val="000000"/>
                </a:solidFill>
                <a:effectLst/>
                <a:latin typeface="Arial"/>
                <a:ea typeface="Arial"/>
                <a:cs typeface="Arial"/>
                <a:sym typeface="Arial"/>
              </a:rPr>
              <a:t> - Share power in your interactions &amp; share back your learnings--ask participants if they would be willing to talk through the findings so you can know where you missed the mark</a:t>
            </a:r>
          </a:p>
          <a:p>
            <a:pPr rtl="0" fontAlgn="base"/>
            <a:r>
              <a:rPr lang="en-US" sz="1100" b="1" i="0" u="none" strike="noStrike" cap="none" dirty="0">
                <a:solidFill>
                  <a:srgbClr val="000000"/>
                </a:solidFill>
                <a:effectLst/>
                <a:latin typeface="Arial"/>
                <a:ea typeface="Arial"/>
                <a:cs typeface="Arial"/>
                <a:sym typeface="Arial"/>
              </a:rPr>
              <a:t>Empowerment &amp; choice</a:t>
            </a:r>
            <a:r>
              <a:rPr lang="en-US" sz="1100" b="0" i="0" u="none" strike="noStrike" cap="none" dirty="0">
                <a:solidFill>
                  <a:srgbClr val="000000"/>
                </a:solidFill>
                <a:effectLst/>
                <a:latin typeface="Arial"/>
                <a:ea typeface="Arial"/>
                <a:cs typeface="Arial"/>
                <a:sym typeface="Arial"/>
              </a:rPr>
              <a:t> - Ensure that participants have choice and control. Ask what you can offer in return--we mentioned earlier--that can look like: resources for more information, answering questions, sharing outcomes of the research. </a:t>
            </a:r>
          </a:p>
          <a:p>
            <a:pPr rtl="0" fontAlgn="base"/>
            <a:r>
              <a:rPr lang="en-US" sz="1100" b="1" i="0" u="none" strike="noStrike" cap="none" dirty="0">
                <a:solidFill>
                  <a:srgbClr val="000000"/>
                </a:solidFill>
                <a:effectLst/>
                <a:latin typeface="Arial"/>
                <a:ea typeface="Arial"/>
                <a:cs typeface="Arial"/>
                <a:sym typeface="Arial"/>
              </a:rPr>
              <a:t>Cultural, historical, &amp; gender issues</a:t>
            </a:r>
            <a:r>
              <a:rPr lang="en-US" sz="1100" b="0" i="0" u="none" strike="noStrike" cap="none" dirty="0">
                <a:solidFill>
                  <a:srgbClr val="000000"/>
                </a:solidFill>
                <a:effectLst/>
                <a:latin typeface="Arial"/>
                <a:ea typeface="Arial"/>
                <a:cs typeface="Arial"/>
                <a:sym typeface="Arial"/>
              </a:rPr>
              <a:t> - When you’re representing a government program, seek out the history of interactions between that program and the community you’re interviewing. Sometimes it may be appropriate to acknowledge that history in the conversation. If you’re from a privileged group that usually holds power and rarely experiences hate or disregard, are you the only option for interviewing people from marginalized groups? It’s especially important that you develop your awareness of ways you can cede power in decision-making with people experiencing re-traumatization--whether that’s a participant or your fellow researcher.</a:t>
            </a:r>
          </a:p>
        </p:txBody>
      </p:sp>
    </p:spTree>
    <p:extLst>
      <p:ext uri="{BB962C8B-B14F-4D97-AF65-F5344CB8AC3E}">
        <p14:creationId xmlns:p14="http://schemas.microsoft.com/office/powerpoint/2010/main" val="291696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00fe86b3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00fe86b3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What do we mean by equity?</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These illustrations were created by Tony Ruth for the </a:t>
            </a:r>
            <a:r>
              <a:rPr lang="en-US" sz="1100" b="0" i="0" u="sng" strike="noStrike" cap="none" dirty="0">
                <a:solidFill>
                  <a:srgbClr val="000000"/>
                </a:solidFill>
                <a:effectLst/>
                <a:latin typeface="Arial"/>
                <a:ea typeface="Arial"/>
                <a:cs typeface="Arial"/>
                <a:sym typeface="Arial"/>
                <a:hlinkClick r:id="rId3"/>
              </a:rPr>
              <a:t>2019 Design in Tech Report</a:t>
            </a:r>
            <a:r>
              <a:rPr lang="en-US" sz="1100" b="0" i="0" u="none" strike="noStrike" cap="none" dirty="0">
                <a:solidFill>
                  <a:srgbClr val="000000"/>
                </a:solidFill>
                <a:effectLst/>
                <a:latin typeface="Arial"/>
                <a:ea typeface="Arial"/>
                <a:cs typeface="Arial"/>
                <a:sym typeface="Arial"/>
              </a:rPr>
              <a:t> to show the differences among: inequality, equality, equity, and justice. In each image, there are two children under opposite sides of an apple tree:</a:t>
            </a:r>
            <a:endParaRPr lang="en-US" sz="1200" b="0" dirty="0">
              <a:effectLst/>
            </a:endParaRPr>
          </a:p>
          <a:p>
            <a:pPr rtl="0" fontAlgn="base"/>
            <a:r>
              <a:rPr lang="en-US" sz="1100" b="1" i="0" u="none" strike="noStrike" cap="none" dirty="0">
                <a:solidFill>
                  <a:srgbClr val="000000"/>
                </a:solidFill>
                <a:effectLst/>
                <a:latin typeface="Arial"/>
                <a:ea typeface="Arial"/>
                <a:cs typeface="Arial"/>
                <a:sym typeface="Arial"/>
              </a:rPr>
              <a:t>With inequality, people have unequal access to opportunities</a:t>
            </a:r>
            <a:r>
              <a:rPr lang="en-US" sz="1100" b="0" i="0" u="none" strike="noStrike" cap="none" dirty="0">
                <a:solidFill>
                  <a:srgbClr val="000000"/>
                </a:solidFill>
                <a:effectLst/>
                <a:latin typeface="Arial"/>
                <a:ea typeface="Arial"/>
                <a:cs typeface="Arial"/>
                <a:sym typeface="Arial"/>
              </a:rPr>
              <a:t>: The tree bends toward one of the kids, with an apple falling from the plentiful side of the tree, right into the hands of the waiting child. The other child looks up at the tree, hands out but there are no apples falling.</a:t>
            </a:r>
          </a:p>
          <a:p>
            <a:pPr rtl="0" fontAlgn="base"/>
            <a:r>
              <a:rPr lang="en-US" sz="1100" b="1" i="0" u="none" strike="noStrike" cap="none" dirty="0">
                <a:solidFill>
                  <a:srgbClr val="000000"/>
                </a:solidFill>
                <a:effectLst/>
                <a:latin typeface="Arial"/>
                <a:ea typeface="Arial"/>
                <a:cs typeface="Arial"/>
                <a:sym typeface="Arial"/>
              </a:rPr>
              <a:t>With equality, tools and assistance are evenly distributed </a:t>
            </a:r>
            <a:r>
              <a:rPr lang="en-US" sz="1100" b="0" i="0" u="none" strike="noStrike" cap="none" dirty="0">
                <a:solidFill>
                  <a:srgbClr val="000000"/>
                </a:solidFill>
                <a:effectLst/>
                <a:latin typeface="Arial"/>
                <a:ea typeface="Arial"/>
                <a:cs typeface="Arial"/>
                <a:sym typeface="Arial"/>
              </a:rPr>
              <a:t>: Here both kids have the same size ladder. The child on the plentiful side of the tree is easily reaching and filling a sack of apples. The other child looks up at the tree, hands out to their sides, in exclamation, still unable to get apples.</a:t>
            </a:r>
          </a:p>
          <a:p>
            <a:pPr rtl="0" fontAlgn="base"/>
            <a:r>
              <a:rPr lang="en-US" sz="1100" b="1" i="0" u="none" strike="noStrike" cap="none" dirty="0">
                <a:solidFill>
                  <a:srgbClr val="000000"/>
                </a:solidFill>
                <a:effectLst/>
                <a:latin typeface="Arial"/>
                <a:ea typeface="Arial"/>
                <a:cs typeface="Arial"/>
                <a:sym typeface="Arial"/>
              </a:rPr>
              <a:t>With equity, there are custom tools that identify and address inequality</a:t>
            </a:r>
            <a:r>
              <a:rPr lang="en-US" sz="1100" b="0" i="0" u="none" strike="noStrike" cap="none" dirty="0">
                <a:solidFill>
                  <a:srgbClr val="000000"/>
                </a:solidFill>
                <a:effectLst/>
                <a:latin typeface="Arial"/>
                <a:ea typeface="Arial"/>
                <a:cs typeface="Arial"/>
                <a:sym typeface="Arial"/>
              </a:rPr>
              <a:t>: The child who couldn’t reach now has a larger ladder. They now can also pick apples, but their side of the tree still has far fewer apples</a:t>
            </a:r>
          </a:p>
          <a:p>
            <a:r>
              <a:rPr lang="en-US" sz="1100" b="1" i="0" u="none" strike="noStrike" cap="none" dirty="0">
                <a:solidFill>
                  <a:srgbClr val="000000"/>
                </a:solidFill>
                <a:effectLst/>
                <a:latin typeface="Arial"/>
                <a:ea typeface="Arial"/>
                <a:cs typeface="Arial"/>
                <a:sym typeface="Arial"/>
              </a:rPr>
              <a:t>With justice, the system is fixed to offer equal access to both tools and opportunities:</a:t>
            </a:r>
            <a:r>
              <a:rPr lang="en-US" sz="1100" b="0" i="0" u="none" strike="noStrike" cap="none" dirty="0">
                <a:solidFill>
                  <a:srgbClr val="000000"/>
                </a:solidFill>
                <a:effectLst/>
                <a:latin typeface="Arial"/>
                <a:ea typeface="Arial"/>
                <a:cs typeface="Arial"/>
                <a:sym typeface="Arial"/>
              </a:rPr>
              <a:t> Here the tree has wooden supports and cables to pull it up straight and the tree is plentiful, with apples all around. The children have same-size ladders again and can reach many apples with ease.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0fe86b3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0fe86b3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How do you notice when emotional safety is at risk and what do you do?</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This could happen to the person you’re interviewing </a:t>
            </a:r>
            <a:r>
              <a:rPr lang="en-US" sz="1100" b="0" i="1" u="none" strike="noStrike" cap="none" dirty="0">
                <a:solidFill>
                  <a:srgbClr val="000000"/>
                </a:solidFill>
                <a:effectLst/>
                <a:latin typeface="Arial"/>
                <a:ea typeface="Arial"/>
                <a:cs typeface="Arial"/>
                <a:sym typeface="Arial"/>
              </a:rPr>
              <a:t>or to you</a:t>
            </a:r>
            <a:r>
              <a:rPr lang="en-US" sz="1100" b="0" i="0" u="none" strike="noStrike" cap="none" dirty="0">
                <a:solidFill>
                  <a:srgbClr val="000000"/>
                </a:solidFill>
                <a:effectLst/>
                <a:latin typeface="Arial"/>
                <a:ea typeface="Arial"/>
                <a:cs typeface="Arial"/>
                <a:sym typeface="Arial"/>
              </a:rPr>
              <a:t>.</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Signs of distress include anger, crying, nervousness, visible or audible shakiness or sadness, quick answers &amp; agreeing, or a big change in attitude.</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If the person you’re interviewing seems to be in distress or the conversation gets hard, offer options to pause or stop. And remember to genuinely give them the power to make that decision. Hold more space than usual for silence. </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You might say things like: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 realize this is hard. Would you like to take a break or stop?”</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“Would you like me to stop recording?”</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“Do you want to just sit here quietly for a few minutes?”</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These are questions. Asking is very different from stating something like “This is really hard. Let’s stop. We can try again another time.” That’s you as the researcher making the decision--centering your discomfort rather than leaving the power to stop the conversation with the person who’s upset. </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It’s not okay to give advice or specific help--we’re not trained. It is good, however, to offer some closure if they do decide to stop an interview: “Thank you for taking the time today--I’ll reach back out to you, but please only reply if you want to.”</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There are some related resources in the slide notes: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 video of panel from Women Talk Design with Sarah Fathallah &amp; Rachael </a:t>
            </a:r>
            <a:r>
              <a:rPr lang="en-US" sz="1100" b="0" i="0" u="none" strike="noStrike" cap="none" dirty="0" err="1">
                <a:solidFill>
                  <a:srgbClr val="000000"/>
                </a:solidFill>
                <a:effectLst/>
                <a:latin typeface="Arial"/>
                <a:ea typeface="Arial"/>
                <a:cs typeface="Arial"/>
                <a:sym typeface="Arial"/>
              </a:rPr>
              <a:t>Dietkus</a:t>
            </a:r>
            <a:r>
              <a:rPr lang="en-US" sz="1100" b="0" i="0" u="none" strike="noStrike" cap="none" dirty="0">
                <a:solidFill>
                  <a:srgbClr val="000000"/>
                </a:solidFill>
                <a:effectLst/>
                <a:latin typeface="Arial"/>
                <a:ea typeface="Arial"/>
                <a:cs typeface="Arial"/>
                <a:sym typeface="Arial"/>
              </a:rPr>
              <a:t> on </a:t>
            </a:r>
            <a:r>
              <a:rPr lang="en-US" sz="1100" b="0" i="0" u="sng" strike="noStrike" cap="none" dirty="0">
                <a:solidFill>
                  <a:srgbClr val="000000"/>
                </a:solidFill>
                <a:effectLst/>
                <a:latin typeface="Arial"/>
                <a:ea typeface="Arial"/>
                <a:cs typeface="Arial"/>
                <a:sym typeface="Arial"/>
                <a:hlinkClick r:id="rId3"/>
              </a:rPr>
              <a:t>Trauma-informed design</a:t>
            </a:r>
            <a:r>
              <a:rPr lang="en-US" sz="1100" b="0" i="0" u="none" strike="noStrike" cap="none" dirty="0">
                <a:solidFill>
                  <a:srgbClr val="000000"/>
                </a:solidFill>
                <a:effectLst/>
                <a:latin typeface="Arial"/>
                <a:ea typeface="Arial"/>
                <a:cs typeface="Arial"/>
                <a:sym typeface="Arial"/>
              </a:rPr>
              <a:t>, and</a:t>
            </a:r>
            <a:br>
              <a:rPr lang="en-US" sz="1100" b="0" i="0" u="none" strike="noStrike" cap="none" dirty="0">
                <a:solidFill>
                  <a:srgbClr val="000000"/>
                </a:solidFill>
                <a:effectLst/>
                <a:latin typeface="Arial"/>
                <a:ea typeface="Arial"/>
                <a:cs typeface="Arial"/>
                <a:sym typeface="Arial"/>
              </a:rPr>
            </a:br>
            <a:r>
              <a:rPr lang="en-US" sz="1100" b="0" i="0" u="sng" strike="noStrike" cap="none" dirty="0">
                <a:solidFill>
                  <a:srgbClr val="000000"/>
                </a:solidFill>
                <a:effectLst/>
                <a:latin typeface="Arial"/>
                <a:ea typeface="Arial"/>
                <a:cs typeface="Arial"/>
                <a:sym typeface="Arial"/>
                <a:hlinkClick r:id="rId4"/>
              </a:rPr>
              <a:t>My Grandmother's Hands: Racialized Trauma and the Pathway to Mending Our Hearts and Bodies</a:t>
            </a:r>
            <a:r>
              <a:rPr lang="en-US" sz="1100" b="0" i="0" u="none" strike="noStrike" cap="none" dirty="0">
                <a:solidFill>
                  <a:srgbClr val="000000"/>
                </a:solidFill>
                <a:effectLst/>
                <a:latin typeface="Arial"/>
                <a:ea typeface="Arial"/>
                <a:cs typeface="Arial"/>
                <a:sym typeface="Arial"/>
              </a:rPr>
              <a:t>, a book by </a:t>
            </a:r>
            <a:r>
              <a:rPr lang="en-US" sz="1100" b="0" i="0" u="none" strike="noStrike" cap="none" dirty="0" err="1">
                <a:solidFill>
                  <a:srgbClr val="000000"/>
                </a:solidFill>
                <a:effectLst/>
                <a:latin typeface="Arial"/>
                <a:ea typeface="Arial"/>
                <a:cs typeface="Arial"/>
                <a:sym typeface="Arial"/>
              </a:rPr>
              <a:t>Resmaa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Menakem</a:t>
            </a:r>
            <a:endParaRPr lang="en-US" sz="1200" b="0" dirty="0">
              <a:effectLs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05d4eb687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e05d4eb687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The fields of human-computer interaction and usability research have a traditional academic background that values academic rigor, often for appropriate reasons.</a:t>
            </a:r>
            <a:endParaRPr sz="1200" dirty="0"/>
          </a:p>
          <a:p>
            <a:pPr marL="0" lvl="0" indent="0" algn="l" rtl="0">
              <a:spcBef>
                <a:spcPts val="1000"/>
              </a:spcBef>
              <a:spcAft>
                <a:spcPts val="0"/>
              </a:spcAft>
              <a:buNone/>
            </a:pPr>
            <a:r>
              <a:rPr lang="en" sz="1200" dirty="0"/>
              <a:t>But applying rigor to our qualitative research -- to our semi-structured interviews, can unnecessarily increase the power distance between the researcher and the participant.</a:t>
            </a:r>
            <a:endParaRPr sz="1200" dirty="0"/>
          </a:p>
          <a:p>
            <a:pPr marL="0" lvl="0" indent="0" algn="l" rtl="0">
              <a:spcBef>
                <a:spcPts val="1000"/>
              </a:spcBef>
              <a:spcAft>
                <a:spcPts val="0"/>
              </a:spcAft>
              <a:buNone/>
            </a:pPr>
            <a:r>
              <a:rPr lang="en" sz="1200" dirty="0"/>
              <a:t>From the moment someone receives a consent form they can feel like a research subject. Can you make it more conversational? Emphasize the value they will bring?</a:t>
            </a:r>
            <a:endParaRPr sz="1200" dirty="0"/>
          </a:p>
          <a:p>
            <a:pPr marL="0" lvl="0" indent="0" algn="l" rtl="0">
              <a:spcBef>
                <a:spcPts val="1000"/>
              </a:spcBef>
              <a:spcAft>
                <a:spcPts val="0"/>
              </a:spcAft>
              <a:buNone/>
            </a:pPr>
            <a:r>
              <a:rPr lang="en" sz="1200" dirty="0"/>
              <a:t>We still recommend having clear overarching research goals and research questions. However instead of a script you’ll follow from top to bottom, consider having a list of guiding questions &amp; prompts to help you address your overall questions. Take a look at a recent script you’ve used. How would you change it to cede more control over the conversation to the person you’re interviewing?</a:t>
            </a:r>
            <a:endParaRPr sz="1200" dirty="0"/>
          </a:p>
          <a:p>
            <a:pPr marL="0" lvl="0" indent="0" algn="l" rtl="0">
              <a:spcBef>
                <a:spcPts val="1000"/>
              </a:spcBef>
              <a:spcAft>
                <a:spcPts val="1000"/>
              </a:spcAft>
              <a:buNone/>
            </a:pPr>
            <a:r>
              <a:rPr lang="en" sz="1200" dirty="0"/>
              <a:t>Related resource:</a:t>
            </a:r>
            <a:br>
              <a:rPr lang="en" sz="1200" dirty="0"/>
            </a:br>
            <a:r>
              <a:rPr lang="en-US" sz="1100" b="0" i="0" u="none" strike="noStrike" cap="none" dirty="0">
                <a:solidFill>
                  <a:srgbClr val="000000"/>
                </a:solidFill>
                <a:effectLst/>
                <a:latin typeface="Arial"/>
                <a:ea typeface="Arial"/>
                <a:cs typeface="Arial"/>
                <a:sym typeface="Arial"/>
              </a:rPr>
              <a:t>For an example of this approach, check out the work </a:t>
            </a:r>
            <a:r>
              <a:rPr lang="en-US" sz="1100" b="0" i="0" u="none" strike="noStrike" cap="none" dirty="0" err="1">
                <a:solidFill>
                  <a:srgbClr val="000000"/>
                </a:solidFill>
                <a:effectLst/>
                <a:latin typeface="Arial"/>
                <a:ea typeface="Arial"/>
                <a:cs typeface="Arial"/>
                <a:sym typeface="Arial"/>
              </a:rPr>
              <a:t>Cyd</a:t>
            </a:r>
            <a:r>
              <a:rPr lang="en-US" sz="1100" b="0" i="0" u="none" strike="noStrike" cap="none" dirty="0">
                <a:solidFill>
                  <a:srgbClr val="000000"/>
                </a:solidFill>
                <a:effectLst/>
                <a:latin typeface="Arial"/>
                <a:ea typeface="Arial"/>
                <a:cs typeface="Arial"/>
                <a:sym typeface="Arial"/>
              </a:rPr>
              <a:t> Harrell &amp; Dana </a:t>
            </a:r>
            <a:r>
              <a:rPr lang="en-US" sz="1100" b="0" i="0" u="none" strike="noStrike" cap="none" dirty="0" err="1">
                <a:solidFill>
                  <a:srgbClr val="000000"/>
                </a:solidFill>
                <a:effectLst/>
                <a:latin typeface="Arial"/>
                <a:ea typeface="Arial"/>
                <a:cs typeface="Arial"/>
                <a:sym typeface="Arial"/>
              </a:rPr>
              <a:t>Chisnell</a:t>
            </a:r>
            <a:r>
              <a:rPr lang="en-US" sz="1100" b="0" i="0" u="none" strike="noStrike" cap="none" dirty="0">
                <a:solidFill>
                  <a:srgbClr val="000000"/>
                </a:solidFill>
                <a:effectLst/>
                <a:latin typeface="Arial"/>
                <a:ea typeface="Arial"/>
                <a:cs typeface="Arial"/>
                <a:sym typeface="Arial"/>
              </a:rPr>
              <a:t> did with the National Conference on Citizenship:</a:t>
            </a:r>
            <a:br>
              <a:rPr lang="en-US" sz="1100" b="0" i="0" u="none" strike="noStrike" cap="none" dirty="0">
                <a:solidFill>
                  <a:srgbClr val="000000"/>
                </a:solidFill>
                <a:effectLst/>
                <a:latin typeface="Arial"/>
                <a:ea typeface="Arial"/>
                <a:cs typeface="Arial"/>
                <a:sym typeface="Arial"/>
              </a:rPr>
            </a:br>
            <a:r>
              <a:rPr lang="en-US" sz="1100" b="0" i="0" u="sng" strike="noStrike" cap="none" dirty="0">
                <a:solidFill>
                  <a:srgbClr val="000000"/>
                </a:solidFill>
                <a:effectLst/>
                <a:latin typeface="Arial"/>
                <a:ea typeface="Arial"/>
                <a:cs typeface="Arial"/>
                <a:sym typeface="Arial"/>
                <a:hlinkClick r:id="rId3"/>
              </a:rPr>
              <a:t>Researching the safety net during the COVID crisis: Approaches for urgent and respectful interviews</a:t>
            </a:r>
            <a:endParaRPr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de6c1cf559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de6c1cf55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Ask for consent on a granular basis, not just at the beginning of an interview. Just because someone agreed to talk with us doesn’t mean they knew what they were getting into or how it would feel in the moment. You don’t have to ask for consent for every question, but the first time you hit a topic that might bring up a stressful time, tell the person what you’d like to talk about, and ask if that’s ok. </a:t>
            </a:r>
            <a:endParaRPr sz="1200" dirty="0"/>
          </a:p>
          <a:p>
            <a:pPr marL="0" lvl="0" indent="0" algn="l" rtl="0">
              <a:spcBef>
                <a:spcPts val="0"/>
              </a:spcBef>
              <a:spcAft>
                <a:spcPts val="0"/>
              </a:spcAft>
              <a:buNone/>
            </a:pPr>
            <a:r>
              <a:rPr lang="en" sz="1200" dirty="0"/>
              <a:t>This sets up the dynamic that they can help steer the conversation.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Also give space for people to pause. This is a user research basic, I know, but it always bears repeating. Next time you’re facilitating anything and there’s silence, try counting to five in your head--1, one thousand, 2 one thousand, 3 one thousand, 4 one thousand, 5 one thousand. It’s a long time--establish that there’s not a rush and you’re there to hear what the person has to say.</a:t>
            </a:r>
            <a:endParaRPr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5d4eb687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5d4eb687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Protect employee safety during internal research</a:t>
            </a:r>
            <a:endParaRPr sz="1200" dirty="0"/>
          </a:p>
          <a:p>
            <a:pPr marL="0" lvl="0" indent="0" algn="l" rtl="0">
              <a:spcBef>
                <a:spcPts val="0"/>
              </a:spcBef>
              <a:spcAft>
                <a:spcPts val="0"/>
              </a:spcAft>
              <a:buNone/>
            </a:pPr>
            <a:r>
              <a:rPr lang="en" sz="1200" dirty="0"/>
              <a:t>We want stakeholders to be engaged, but having them observe usability tests and interviews can cause:</a:t>
            </a:r>
            <a:endParaRPr sz="1200" dirty="0"/>
          </a:p>
          <a:p>
            <a:pPr marL="457200" lvl="0" indent="-304800" algn="l" rtl="0">
              <a:spcBef>
                <a:spcPts val="0"/>
              </a:spcBef>
              <a:spcAft>
                <a:spcPts val="0"/>
              </a:spcAft>
              <a:buSzPts val="1200"/>
              <a:buChar char="●"/>
            </a:pPr>
            <a:r>
              <a:rPr lang="en" sz="1200" dirty="0"/>
              <a:t>Anxiety</a:t>
            </a:r>
            <a:endParaRPr sz="1200" dirty="0"/>
          </a:p>
          <a:p>
            <a:pPr marL="457200" lvl="0" indent="-304800" algn="l" rtl="0">
              <a:spcBef>
                <a:spcPts val="0"/>
              </a:spcBef>
              <a:spcAft>
                <a:spcPts val="0"/>
              </a:spcAft>
              <a:buSzPts val="1200"/>
              <a:buChar char="●"/>
            </a:pPr>
            <a:r>
              <a:rPr lang="en" sz="1200" dirty="0"/>
              <a:t>Repercussions for things said, and</a:t>
            </a:r>
            <a:endParaRPr sz="1200" dirty="0"/>
          </a:p>
          <a:p>
            <a:pPr marL="457200" lvl="0" indent="-304800" algn="l" rtl="0">
              <a:spcBef>
                <a:spcPts val="0"/>
              </a:spcBef>
              <a:spcAft>
                <a:spcPts val="0"/>
              </a:spcAft>
              <a:buSzPts val="1200"/>
              <a:buChar char="●"/>
            </a:pPr>
            <a:r>
              <a:rPr lang="en" sz="1200" dirty="0"/>
              <a:t>Diminished honesty</a:t>
            </a:r>
            <a:endParaRPr sz="1200" dirty="0"/>
          </a:p>
          <a:p>
            <a:pPr marL="0" lvl="0" indent="0" algn="l" rtl="0">
              <a:spcBef>
                <a:spcPts val="0"/>
              </a:spcBef>
              <a:spcAft>
                <a:spcPts val="0"/>
              </a:spcAft>
              <a:buNone/>
            </a:pPr>
            <a:endParaRPr sz="1200" dirty="0"/>
          </a:p>
          <a:p>
            <a:pPr marL="139700" indent="0" rtl="0">
              <a:buNone/>
            </a:pPr>
            <a:r>
              <a:rPr lang="en" sz="1200" dirty="0"/>
              <a:t>It’s helpful to establish a response ahead of time for when stakeholders ask to observe, like, “Usability testing gets the best results when participants are most at ease, so management is generally not in the room.” </a:t>
            </a:r>
            <a:r>
              <a:rPr lang="en-US" sz="1100" b="0" i="0" u="none" strike="noStrike" cap="none" dirty="0">
                <a:solidFill>
                  <a:srgbClr val="000000"/>
                </a:solidFill>
                <a:effectLst/>
                <a:latin typeface="Arial"/>
                <a:ea typeface="Arial"/>
                <a:cs typeface="Arial"/>
                <a:sym typeface="Arial"/>
              </a:rPr>
              <a:t> After you tell them this, describe how you will share results and ask them if they have concerns you can address.</a:t>
            </a:r>
            <a:endParaRPr lang="en-US" sz="1200" b="0" dirty="0">
              <a:effectLs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de6c1cf55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de6c1cf55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rgbClr val="1C304A"/>
                </a:solidFill>
                <a:latin typeface="Helvetica Neue"/>
                <a:ea typeface="Helvetica Neue"/>
                <a:cs typeface="Helvetica Neue"/>
                <a:sym typeface="Helvetica Neue"/>
              </a:rPr>
              <a:t>Don’t do synthesis alone</a:t>
            </a:r>
            <a:br>
              <a:rPr lang="en" sz="1200" b="1" dirty="0">
                <a:solidFill>
                  <a:srgbClr val="1C304A"/>
                </a:solidFill>
                <a:latin typeface="Helvetica Neue"/>
                <a:ea typeface="Helvetica Neue"/>
                <a:cs typeface="Helvetica Neue"/>
                <a:sym typeface="Helvetica Neue"/>
              </a:rPr>
            </a:br>
            <a:r>
              <a:rPr lang="en" sz="1200" dirty="0">
                <a:solidFill>
                  <a:srgbClr val="1C304A"/>
                </a:solidFill>
                <a:latin typeface="Helvetica Neue"/>
                <a:ea typeface="Helvetica Neue"/>
                <a:cs typeface="Helvetica Neue"/>
                <a:sym typeface="Helvetica Neue"/>
              </a:rPr>
              <a:t>It’s basic human-centered design to include teammates, partners, and stakeholders in sensemaking to reduce bias.</a:t>
            </a:r>
            <a:endParaRPr sz="1200" dirty="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1C304A"/>
                </a:solidFill>
                <a:latin typeface="Helvetica Neue"/>
                <a:ea typeface="Helvetica Neue"/>
                <a:cs typeface="Helvetica Neue"/>
                <a:sym typeface="Helvetica Neue"/>
              </a:rPr>
              <a:t>For equity-centered design, include the participant community to shape insights and narratives. Bring in the people who you’re quoting to help clarify what was heard and to validate findings. Are you elevating people’s voices or speaking for them?</a:t>
            </a:r>
            <a:endParaRPr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00fe86b36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00fe86b3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rPr>
              <a:t>The third approach we’d like to discuss for centering equity in our design is to identify potential hazards and harms in the services we build</a:t>
            </a:r>
          </a:p>
        </p:txBody>
      </p:sp>
    </p:spTree>
    <p:extLst>
      <p:ext uri="{BB962C8B-B14F-4D97-AF65-F5344CB8AC3E}">
        <p14:creationId xmlns:p14="http://schemas.microsoft.com/office/powerpoint/2010/main" val="19894602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ddeec11c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ddeec11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05d4eb687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05d4eb687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In a 2019 piece: </a:t>
            </a:r>
            <a:r>
              <a:rPr lang="en-US" sz="1100" b="0" i="0" u="sng" strike="noStrike" cap="none" dirty="0">
                <a:solidFill>
                  <a:srgbClr val="000000"/>
                </a:solidFill>
                <a:effectLst/>
                <a:latin typeface="Arial"/>
                <a:ea typeface="Arial"/>
                <a:cs typeface="Arial"/>
                <a:sym typeface="Arial"/>
                <a:hlinkClick r:id="rId3"/>
              </a:rPr>
              <a:t>Hazard Mapping -- The information architecture of ethics, a draft proposal</a:t>
            </a:r>
            <a:r>
              <a:rPr lang="en-US" sz="1100" b="0" i="0" u="none" strike="noStrike" cap="none" dirty="0">
                <a:solidFill>
                  <a:srgbClr val="000000"/>
                </a:solidFill>
                <a:effectLst/>
                <a:latin typeface="Arial"/>
                <a:ea typeface="Arial"/>
                <a:cs typeface="Arial"/>
                <a:sym typeface="Arial"/>
              </a:rPr>
              <a:t>, Erika Hall suggested we consider including hazards in our wireframes, similar to how a building floor plan calls out chemical &amp; electrical hazards. The diagram in the slide is from Erika’s piece: It shows a residential apartment floor plan with color-coded annotations indicating a variety of household hazards. There's no legend and the annotations aren't legible. In the context of a wireframe, you might annotate hazards like privacy breach or discrimination, and describe how you’ll mitigate those hazards.</a:t>
            </a:r>
            <a:endParaRPr lang="en-US" sz="1200" b="0" dirty="0">
              <a:effectLst/>
            </a:endParaRPr>
          </a:p>
          <a:p>
            <a:pPr marL="139700" indent="0">
              <a:buNone/>
            </a:pPr>
            <a:br>
              <a:rPr lang="en-US" sz="1200" dirty="0"/>
            </a:br>
            <a:endParaRPr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ddeec11c8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ddeec11c8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add a simple interview question as one way to identify hazards:</a:t>
            </a:r>
            <a:endParaRPr dirty="0"/>
          </a:p>
          <a:p>
            <a:pPr marL="0" lvl="0" indent="0" algn="l" rtl="0">
              <a:spcBef>
                <a:spcPts val="0"/>
              </a:spcBef>
              <a:spcAft>
                <a:spcPts val="0"/>
              </a:spcAft>
              <a:buNone/>
            </a:pPr>
            <a:r>
              <a:rPr lang="en" dirty="0"/>
              <a:t>How might people be harmed by this system?</a:t>
            </a:r>
            <a:endParaRPr dirty="0"/>
          </a:p>
          <a:p>
            <a:pPr marL="0" lvl="0" indent="0" algn="l" rtl="0">
              <a:spcBef>
                <a:spcPts val="0"/>
              </a:spcBef>
              <a:spcAft>
                <a:spcPts val="0"/>
              </a:spcAft>
              <a:buNone/>
            </a:pPr>
            <a:r>
              <a:rPr lang="en" dirty="0"/>
              <a:t>I was working on a new statewide homelessness data warehouse. The intent of these data warehouses is to facilitate coordination of care. Permissions are based on data use agreements between agencies, and somewhat restricted according to need for access.</a:t>
            </a:r>
            <a:endParaRPr dirty="0"/>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Nevertheless, there was legitimate access in the state I was working in,</a:t>
            </a:r>
            <a:r>
              <a:rPr lang="en" dirty="0"/>
              <a:t> for 1000s of people to have access to search the warehouse, including people’s names--between state employees, housing advocates, law enforcement, and medical practitioners. </a:t>
            </a:r>
            <a:endParaRPr dirty="0"/>
          </a:p>
          <a:p>
            <a:pPr marL="0" lvl="0" indent="0" algn="l" rtl="0">
              <a:spcBef>
                <a:spcPts val="0"/>
              </a:spcBef>
              <a:spcAft>
                <a:spcPts val="0"/>
              </a:spcAft>
              <a:buNone/>
            </a:pPr>
            <a:r>
              <a:rPr lang="en" dirty="0"/>
              <a:t>Now, generally, data from domestic violence shelters is not included in these data warehouses. However, sometimes there aren’t enough beds for survivors to stay in a domestic violence shelter. So with a statewide system, you could suddenly make it easier for an abuser who has access to find their victim. In this case, someone did raise concerns in our interviews, and we were able to build in scans for queries that didn’t make sense, like program staff searching for the same person in multiple geographic locations. We were able to identify the hazards of data misuse and targeted abuse so we could work to prevent the system from causing harms like: anxiety,</a:t>
            </a:r>
            <a:endParaRPr dirty="0"/>
          </a:p>
          <a:p>
            <a:pPr marL="0" lvl="0" indent="0" algn="l" rtl="0">
              <a:spcBef>
                <a:spcPts val="0"/>
              </a:spcBef>
              <a:spcAft>
                <a:spcPts val="0"/>
              </a:spcAft>
              <a:buNone/>
            </a:pPr>
            <a:r>
              <a:rPr lang="en" dirty="0"/>
              <a:t>fear, diminished confidence, physical danger, and loss of housing.</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deec11c84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deec11c84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There are many potential hazards in digital products and services. This list of 34 hazards isn’t specific to government, and it’s certainly not complete.</a:t>
            </a:r>
            <a:endParaRPr sz="1200" dirty="0"/>
          </a:p>
          <a:p>
            <a:pPr marL="0" lvl="0" indent="0" algn="l" rtl="0">
              <a:spcBef>
                <a:spcPts val="0"/>
              </a:spcBef>
              <a:spcAft>
                <a:spcPts val="0"/>
              </a:spcAft>
              <a:buNone/>
            </a:pPr>
            <a:r>
              <a:rPr lang="en" sz="1200" dirty="0"/>
              <a:t>You can use it like a checklist of what we need to be on the lookout for:</a:t>
            </a:r>
            <a:endParaRPr sz="1200" dirty="0"/>
          </a:p>
          <a:p>
            <a:pPr marL="457200" lvl="0" indent="-304800" algn="l" rtl="0">
              <a:lnSpc>
                <a:spcPct val="115000"/>
              </a:lnSpc>
              <a:spcBef>
                <a:spcPts val="0"/>
              </a:spcBef>
              <a:spcAft>
                <a:spcPts val="0"/>
              </a:spcAft>
              <a:buSzPts val="1200"/>
              <a:buChar char="●"/>
            </a:pPr>
            <a:r>
              <a:rPr lang="en" sz="1200" dirty="0">
                <a:solidFill>
                  <a:schemeClr val="dk1"/>
                </a:solidFill>
              </a:rPr>
              <a:t>Data theft</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Data misuse</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Opaque algorithms</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Privacy breach</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Widespread misinformation</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Techno-</a:t>
            </a:r>
            <a:r>
              <a:rPr lang="en" sz="1200" dirty="0" err="1">
                <a:solidFill>
                  <a:schemeClr val="dk1"/>
                </a:solidFill>
              </a:rPr>
              <a:t>chauvenism</a:t>
            </a:r>
            <a:r>
              <a:rPr lang="en" sz="1200" dirty="0">
                <a:solidFill>
                  <a:schemeClr val="dk1"/>
                </a:solidFill>
              </a:rPr>
              <a:t> (assuming technology is the solution)</a:t>
            </a:r>
            <a:endParaRPr sz="1200" dirty="0">
              <a:solidFill>
                <a:schemeClr val="dk1"/>
              </a:solidFill>
            </a:endParaRPr>
          </a:p>
          <a:p>
            <a:pPr marL="457200" lvl="0" indent="-304800" algn="l" rtl="0">
              <a:lnSpc>
                <a:spcPct val="115000"/>
              </a:lnSpc>
              <a:spcBef>
                <a:spcPts val="0"/>
              </a:spcBef>
              <a:spcAft>
                <a:spcPts val="0"/>
              </a:spcAft>
              <a:buSzPts val="1200"/>
              <a:buChar char="●"/>
            </a:pPr>
            <a:r>
              <a:rPr lang="en" sz="1200" dirty="0">
                <a:solidFill>
                  <a:schemeClr val="dk1"/>
                </a:solidFill>
              </a:rPr>
              <a:t>System outages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Enshrined status quo</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Enshrined power structures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Discrimination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Dehumanization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Oppression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Racial profiling</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Co-optation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Exploitation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Systemic bias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Deception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Harassment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Targeted abuse</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Attention hijacking</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Intimidation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Entrapment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Abandonment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Judgement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Disregard</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Individual bias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Deadnaming (</a:t>
            </a:r>
            <a:r>
              <a:rPr lang="en-US" sz="1100" b="0" i="0" u="none" strike="noStrike" cap="none" dirty="0">
                <a:solidFill>
                  <a:srgbClr val="000000"/>
                </a:solidFill>
                <a:effectLst/>
                <a:latin typeface="Arial"/>
                <a:ea typeface="Arial"/>
                <a:cs typeface="Arial"/>
                <a:sym typeface="Arial"/>
              </a:rPr>
              <a:t>when a trans person’s birth name is used for someone who’s changed their name</a:t>
            </a:r>
            <a:r>
              <a:rPr lang="en" sz="1200" dirty="0">
                <a:solidFill>
                  <a:schemeClr val="dk1"/>
                </a:solidFill>
              </a:rPr>
              <a: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Power imbalance</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Assumptions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Displacement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Triggering topics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Exclusion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Inaccessibility</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Digital redlining</a:t>
            </a:r>
            <a:endParaRPr sz="12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d843d472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d843d47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assumptions, perspectives, &amp; biases that go into design decisions determine </a:t>
            </a:r>
            <a:r>
              <a:rPr lang="en" sz="1200" b="1"/>
              <a:t>who benefits &amp; who is left out or harmed</a:t>
            </a:r>
            <a:r>
              <a:rPr lang="en" sz="1200"/>
              <a:t> from what we create</a:t>
            </a:r>
            <a:endParaRPr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deec11c8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deec11c8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Those are hazards because they can cause a variety of harm. This list of 31 harms is also not complete:</a:t>
            </a:r>
            <a:endParaRPr sz="1200" dirty="0"/>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Anxiety</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Depression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Fear</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Anger</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Shame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Diminished confidence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Incorrect understanding of reality</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Damaged reputation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Lack of consent</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Being misinformed</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Physical danger</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Underserved, unmet needs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Diminished freedom</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Legal penalties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Financial penalties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Injury or death</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Environmental damage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Discomfort</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Diminished autonomy</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Diminished access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Invisibility</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Reduced influence</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Misrepresentation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err="1">
                <a:solidFill>
                  <a:schemeClr val="dk1"/>
                </a:solidFill>
              </a:rPr>
              <a:t>Retraumatization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Isolation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Loss of progress</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Loss of employment</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Loss of housing</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Loss of education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Exhaustion</a:t>
            </a:r>
            <a:endParaRPr sz="1200" dirty="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dirty="0">
                <a:solidFill>
                  <a:schemeClr val="dk1"/>
                </a:solidFill>
              </a:rPr>
              <a:t>False hope</a:t>
            </a:r>
            <a:endParaRPr sz="1200" dirty="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eec11c84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eec11c84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hazards &amp; harms identification in your design activities</a:t>
            </a:r>
            <a:endParaRPr/>
          </a:p>
          <a:p>
            <a:pPr marL="0" lvl="0" indent="0" algn="l" rtl="0">
              <a:spcBef>
                <a:spcPts val="0"/>
              </a:spcBef>
              <a:spcAft>
                <a:spcPts val="0"/>
              </a:spcAft>
              <a:buNone/>
            </a:pPr>
            <a:r>
              <a:rPr lang="en"/>
              <a:t>Interviews: Ask “How might people be harmed by this system?” or “How might someone use this system to cause harm?”</a:t>
            </a:r>
            <a:endParaRPr/>
          </a:p>
          <a:p>
            <a:pPr marL="0" lvl="0" indent="0" algn="l" rtl="0">
              <a:spcBef>
                <a:spcPts val="0"/>
              </a:spcBef>
              <a:spcAft>
                <a:spcPts val="0"/>
              </a:spcAft>
              <a:buNone/>
            </a:pPr>
            <a:r>
              <a:rPr lang="en"/>
              <a:t>Journey maps: Add a row for potential harms associated with the moments or decisions in the map</a:t>
            </a:r>
            <a:endParaRPr/>
          </a:p>
          <a:p>
            <a:pPr marL="0" lvl="0" indent="0" algn="l" rtl="0">
              <a:spcBef>
                <a:spcPts val="0"/>
              </a:spcBef>
              <a:spcAft>
                <a:spcPts val="0"/>
              </a:spcAft>
              <a:buNone/>
            </a:pPr>
            <a:r>
              <a:rPr lang="en"/>
              <a:t>Personas: Ask who’s missing? Who decides?</a:t>
            </a:r>
            <a:endParaRPr/>
          </a:p>
          <a:p>
            <a:pPr marL="0" lvl="0" indent="0" algn="l" rtl="0">
              <a:spcBef>
                <a:spcPts val="0"/>
              </a:spcBef>
              <a:spcAft>
                <a:spcPts val="0"/>
              </a:spcAft>
              <a:buNone/>
            </a:pPr>
            <a:r>
              <a:rPr lang="en"/>
              <a:t>Also, include potential risks in the relevant personas, if they’re present in the research.</a:t>
            </a:r>
            <a:endParaRPr/>
          </a:p>
          <a:p>
            <a:pPr marL="0" lvl="0" indent="0" algn="l" rtl="0">
              <a:spcBef>
                <a:spcPts val="0"/>
              </a:spcBef>
              <a:spcAft>
                <a:spcPts val="0"/>
              </a:spcAft>
              <a:buNone/>
            </a:pPr>
            <a:r>
              <a:rPr lang="en"/>
              <a:t>Heuristic evaluations: Consider what hazards the service or product might hold for its users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e00fe86b3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e00fe86b3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rtl="0">
              <a:buNone/>
            </a:pPr>
            <a:r>
              <a:rPr lang="en-US" sz="1100" b="0" i="0" u="none" strike="noStrike" cap="none" dirty="0">
                <a:solidFill>
                  <a:srgbClr val="000000"/>
                </a:solidFill>
                <a:effectLst/>
                <a:latin typeface="Arial"/>
                <a:ea typeface="Arial"/>
                <a:cs typeface="Arial"/>
                <a:sym typeface="Arial"/>
              </a:rPr>
              <a:t>To recap, when we center equity in our design:</a:t>
            </a:r>
            <a:endParaRPr lang="en-US" sz="1200" b="0" dirty="0">
              <a:effectLst/>
            </a:endParaRPr>
          </a:p>
          <a:p>
            <a:pPr marL="457200" indent="-317500" rtl="0" fontAlgn="base"/>
            <a:r>
              <a:rPr lang="en-US" sz="1100" b="0" i="0" u="none" strike="noStrike" cap="none" dirty="0">
                <a:solidFill>
                  <a:srgbClr val="000000"/>
                </a:solidFill>
                <a:effectLst/>
                <a:latin typeface="Arial"/>
                <a:ea typeface="Arial"/>
                <a:cs typeface="Arial"/>
                <a:sym typeface="Arial"/>
              </a:rPr>
              <a:t>We recognize power imbalances between researcher &amp; participant; designer &amp; users</a:t>
            </a:r>
          </a:p>
          <a:p>
            <a:pPr marL="457200" indent="-317500" rtl="0" fontAlgn="base"/>
            <a:r>
              <a:rPr lang="en-US" sz="1100" b="0" i="0" u="none" strike="noStrike" cap="none" dirty="0">
                <a:solidFill>
                  <a:srgbClr val="000000"/>
                </a:solidFill>
                <a:effectLst/>
                <a:latin typeface="Arial"/>
                <a:ea typeface="Arial"/>
                <a:cs typeface="Arial"/>
                <a:sym typeface="Arial"/>
              </a:rPr>
              <a:t>We provide value back to participants, and </a:t>
            </a:r>
          </a:p>
          <a:p>
            <a:pPr marL="457200" indent="-317500" rtl="0" fontAlgn="base"/>
            <a:r>
              <a:rPr lang="en-US" sz="1100" b="0" i="0" u="none" strike="noStrike" cap="none" dirty="0">
                <a:solidFill>
                  <a:srgbClr val="000000"/>
                </a:solidFill>
                <a:effectLst/>
                <a:latin typeface="Arial"/>
                <a:ea typeface="Arial"/>
                <a:cs typeface="Arial"/>
                <a:sym typeface="Arial"/>
              </a:rPr>
              <a:t>We identify potential hazards and harms in the services we build.</a:t>
            </a:r>
          </a:p>
          <a:p>
            <a:pPr marL="139700" indent="0" rtl="0">
              <a:buNone/>
            </a:pPr>
            <a:br>
              <a:rPr lang="en-US" sz="1200" b="0" dirty="0">
                <a:effectLst/>
              </a:rPr>
            </a:br>
            <a:r>
              <a:rPr lang="en-US" sz="1100" b="0" i="0" u="none" strike="noStrike" cap="none" dirty="0">
                <a:solidFill>
                  <a:srgbClr val="000000"/>
                </a:solidFill>
                <a:effectLst/>
                <a:latin typeface="Arial"/>
                <a:ea typeface="Arial"/>
                <a:cs typeface="Arial"/>
                <a:sym typeface="Arial"/>
              </a:rPr>
              <a:t>Questions to take back to your work: </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Can you recognize the power you have to influence your research practice, and advocate for changes?</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Can you work with your participants’ communities to scope your research so the data collected could be used for other interests or concerns of that community? </a:t>
            </a:r>
            <a:endParaRPr lang="en-US" sz="1200" b="0" dirty="0">
              <a:effectLst/>
            </a:endParaRPr>
          </a:p>
          <a:p>
            <a:pPr marL="139700" indent="0" rtl="0">
              <a:buNone/>
            </a:pPr>
            <a:r>
              <a:rPr lang="en-US" sz="1100" b="0" i="0" u="none" strike="noStrike" cap="none" dirty="0">
                <a:solidFill>
                  <a:srgbClr val="000000"/>
                </a:solidFill>
                <a:effectLst/>
                <a:latin typeface="Arial"/>
                <a:ea typeface="Arial"/>
                <a:cs typeface="Arial"/>
                <a:sym typeface="Arial"/>
              </a:rPr>
              <a:t>What small steps can you take to reduce harm on the way to building better practices in your agency?</a:t>
            </a:r>
            <a:endParaRPr lang="en-US" sz="1200" b="0" dirty="0">
              <a:effectLs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05d4eb687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05d4eb687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24292E"/>
                </a:solidFill>
                <a:highlight>
                  <a:srgbClr val="FFFFFF"/>
                </a:highlight>
              </a:rPr>
              <a:t>Some resources to dig deeper</a:t>
            </a:r>
            <a:endParaRPr sz="1500" dirty="0">
              <a:solidFill>
                <a:schemeClr val="dk1"/>
              </a:solidFill>
              <a:latin typeface="Helvetica Neue"/>
              <a:ea typeface="Helvetica Neue"/>
              <a:cs typeface="Helvetica Neue"/>
              <a:sym typeface="Helvetica Neue"/>
            </a:endParaRPr>
          </a:p>
          <a:p>
            <a:pPr marL="457200" lvl="0" indent="-304800" algn="l" rtl="0">
              <a:lnSpc>
                <a:spcPct val="115000"/>
              </a:lnSpc>
              <a:spcBef>
                <a:spcPts val="300"/>
              </a:spcBef>
              <a:spcAft>
                <a:spcPts val="0"/>
              </a:spcAft>
              <a:buClr>
                <a:srgbClr val="24292E"/>
              </a:buClr>
              <a:buSzPts val="1200"/>
              <a:buFont typeface="Helvetica Neue"/>
              <a:buChar char="●"/>
            </a:pPr>
            <a:r>
              <a:rPr lang="en" sz="1200" u="sng" dirty="0">
                <a:solidFill>
                  <a:srgbClr val="046B99"/>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Design Justice Principles</a:t>
            </a:r>
            <a:r>
              <a:rPr lang="en" sz="1200" dirty="0">
                <a:solidFill>
                  <a:schemeClr val="dk1"/>
                </a:solidFill>
                <a:latin typeface="Helvetica Neue"/>
                <a:ea typeface="Helvetica Neue"/>
                <a:cs typeface="Helvetica Neue"/>
                <a:sym typeface="Helvetica Neue"/>
              </a:rPr>
              <a:t>, The Design Justice Network</a:t>
            </a:r>
            <a:endParaRPr sz="1200" dirty="0">
              <a:solidFill>
                <a:schemeClr val="dk1"/>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Font typeface="Helvetica Neue"/>
              <a:buChar char="●"/>
            </a:pPr>
            <a:r>
              <a:rPr lang="en" sz="1200" u="sng" dirty="0">
                <a:solidFill>
                  <a:srgbClr val="046B99"/>
                </a:solidFill>
                <a:highlight>
                  <a:schemeClr val="lt1"/>
                </a:highlight>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The Ethical Researcher’s Checklist</a:t>
            </a:r>
            <a:r>
              <a:rPr lang="en" sz="1200" dirty="0">
                <a:solidFill>
                  <a:srgbClr val="24292E"/>
                </a:solidFill>
                <a:highlight>
                  <a:schemeClr val="lt1"/>
                </a:highlight>
                <a:latin typeface="Helvetica Neue"/>
                <a:ea typeface="Helvetica Neue"/>
                <a:cs typeface="Helvetica Neue"/>
                <a:sym typeface="Helvetica Neue"/>
              </a:rPr>
              <a:t>, Alba </a:t>
            </a:r>
            <a:r>
              <a:rPr lang="en" sz="1200" dirty="0" err="1">
                <a:solidFill>
                  <a:srgbClr val="24292E"/>
                </a:solidFill>
                <a:highlight>
                  <a:schemeClr val="lt1"/>
                </a:highlight>
                <a:latin typeface="Helvetica Neue"/>
                <a:ea typeface="Helvetica Neue"/>
                <a:cs typeface="Helvetica Neue"/>
                <a:sym typeface="Helvetica Neue"/>
              </a:rPr>
              <a:t>Villamil</a:t>
            </a:r>
            <a:endParaRPr sz="1200"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dirty="0">
                <a:solidFill>
                  <a:srgbClr val="046B99"/>
                </a:solidFill>
                <a:highlight>
                  <a:schemeClr val="lt1"/>
                </a:highlight>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Ethics &amp; Power: Understanding the Role of Shame in UX Research</a:t>
            </a:r>
            <a:r>
              <a:rPr lang="en" sz="1200" dirty="0">
                <a:solidFill>
                  <a:srgbClr val="24292E"/>
                </a:solidFill>
                <a:highlight>
                  <a:schemeClr val="lt1"/>
                </a:highlight>
                <a:latin typeface="Helvetica Neue"/>
                <a:ea typeface="Helvetica Neue"/>
                <a:cs typeface="Helvetica Neue"/>
                <a:sym typeface="Helvetica Neue"/>
              </a:rPr>
              <a:t>, </a:t>
            </a:r>
            <a:r>
              <a:rPr lang="en" sz="1200" dirty="0" err="1">
                <a:solidFill>
                  <a:srgbClr val="24292E"/>
                </a:solidFill>
                <a:highlight>
                  <a:schemeClr val="lt1"/>
                </a:highlight>
                <a:latin typeface="Helvetica Neue"/>
                <a:ea typeface="Helvetica Neue"/>
                <a:cs typeface="Helvetica Neue"/>
                <a:sym typeface="Helvetica Neue"/>
              </a:rPr>
              <a:t>Vivianne</a:t>
            </a:r>
            <a:r>
              <a:rPr lang="en" sz="1200" dirty="0">
                <a:solidFill>
                  <a:srgbClr val="24292E"/>
                </a:solidFill>
                <a:highlight>
                  <a:schemeClr val="lt1"/>
                </a:highlight>
                <a:latin typeface="Helvetica Neue"/>
                <a:ea typeface="Helvetica Neue"/>
                <a:cs typeface="Helvetica Neue"/>
                <a:sym typeface="Helvetica Neue"/>
              </a:rPr>
              <a:t> Castillo</a:t>
            </a:r>
            <a:endParaRPr sz="1200"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Font typeface="Helvetica Neue"/>
              <a:buChar char="●"/>
            </a:pPr>
            <a:r>
              <a:rPr lang="en" sz="1200" u="sng" dirty="0">
                <a:solidFill>
                  <a:srgbClr val="046B99"/>
                </a:solidFill>
                <a:highlight>
                  <a:schemeClr val="lt1"/>
                </a:highlight>
                <a:latin typeface="Helvetica Neue"/>
                <a:ea typeface="Helvetica Neue"/>
                <a:cs typeface="Helvetica Neue"/>
                <a:sym typeface="Helvetica Neue"/>
                <a:hlinkClick r:id="rId6">
                  <a:extLst>
                    <a:ext uri="{A12FA001-AC4F-418D-AE19-62706E023703}">
                      <ahyp:hlinkClr xmlns:ahyp="http://schemas.microsoft.com/office/drawing/2018/hyperlinkcolor" val="tx"/>
                    </a:ext>
                  </a:extLst>
                </a:hlinkClick>
              </a:rPr>
              <a:t>Equity-Centered Community Design Field guide</a:t>
            </a:r>
            <a:r>
              <a:rPr lang="en" sz="1200" dirty="0">
                <a:solidFill>
                  <a:srgbClr val="24292E"/>
                </a:solidFill>
                <a:highlight>
                  <a:schemeClr val="lt1"/>
                </a:highlight>
                <a:latin typeface="Helvetica Neue"/>
                <a:ea typeface="Helvetica Neue"/>
                <a:cs typeface="Helvetica Neue"/>
                <a:sym typeface="Helvetica Neue"/>
              </a:rPr>
              <a:t>, by </a:t>
            </a:r>
            <a:r>
              <a:rPr lang="en" sz="1200" u="sng" dirty="0">
                <a:solidFill>
                  <a:srgbClr val="046B99"/>
                </a:solidFill>
                <a:highlight>
                  <a:schemeClr val="lt1"/>
                </a:highlight>
                <a:latin typeface="Helvetica Neue"/>
                <a:ea typeface="Helvetica Neue"/>
                <a:cs typeface="Helvetica Neue"/>
                <a:sym typeface="Helvetica Neue"/>
                <a:hlinkClick r:id="rId7">
                  <a:extLst>
                    <a:ext uri="{A12FA001-AC4F-418D-AE19-62706E023703}">
                      <ahyp:hlinkClr xmlns:ahyp="http://schemas.microsoft.com/office/drawing/2018/hyperlinkcolor" val="tx"/>
                    </a:ext>
                  </a:extLst>
                </a:hlinkClick>
              </a:rPr>
              <a:t>Creative Reaction Lab</a:t>
            </a:r>
            <a:endParaRPr sz="1200" u="sng"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i="1" u="sng" dirty="0">
                <a:solidFill>
                  <a:srgbClr val="046B99"/>
                </a:solidFill>
                <a:highlight>
                  <a:schemeClr val="lt1"/>
                </a:highlight>
                <a:latin typeface="Helvetica Neue"/>
                <a:ea typeface="Helvetica Neue"/>
                <a:cs typeface="Helvetica Neue"/>
                <a:sym typeface="Helvetica Neue"/>
                <a:hlinkClick r:id="rId8">
                  <a:extLst>
                    <a:ext uri="{A12FA001-AC4F-418D-AE19-62706E023703}">
                      <ahyp:hlinkClr xmlns:ahyp="http://schemas.microsoft.com/office/drawing/2018/hyperlinkcolor" val="tx"/>
                    </a:ext>
                  </a:extLst>
                </a:hlinkClick>
              </a:rPr>
              <a:t>My Grandmother's Hands: Racialized Trauma and the Pathway to Mending Our Hearts and Bodies</a:t>
            </a:r>
            <a:r>
              <a:rPr lang="en" sz="1200" dirty="0">
                <a:solidFill>
                  <a:srgbClr val="24292E"/>
                </a:solidFill>
                <a:highlight>
                  <a:schemeClr val="lt1"/>
                </a:highlight>
                <a:latin typeface="Helvetica Neue"/>
                <a:ea typeface="Helvetica Neue"/>
                <a:cs typeface="Helvetica Neue"/>
                <a:sym typeface="Helvetica Neue"/>
              </a:rPr>
              <a:t>, </a:t>
            </a:r>
            <a:r>
              <a:rPr lang="en" sz="1200" dirty="0" err="1">
                <a:solidFill>
                  <a:srgbClr val="24292E"/>
                </a:solidFill>
                <a:highlight>
                  <a:schemeClr val="lt1"/>
                </a:highlight>
                <a:latin typeface="Helvetica Neue"/>
                <a:ea typeface="Helvetica Neue"/>
                <a:cs typeface="Helvetica Neue"/>
                <a:sym typeface="Helvetica Neue"/>
              </a:rPr>
              <a:t>Resmaa</a:t>
            </a:r>
            <a:r>
              <a:rPr lang="en" sz="1200" dirty="0">
                <a:solidFill>
                  <a:srgbClr val="24292E"/>
                </a:solidFill>
                <a:highlight>
                  <a:schemeClr val="lt1"/>
                </a:highlight>
                <a:latin typeface="Helvetica Neue"/>
                <a:ea typeface="Helvetica Neue"/>
                <a:cs typeface="Helvetica Neue"/>
                <a:sym typeface="Helvetica Neue"/>
              </a:rPr>
              <a:t> </a:t>
            </a:r>
            <a:r>
              <a:rPr lang="en" sz="1200" dirty="0" err="1">
                <a:solidFill>
                  <a:srgbClr val="24292E"/>
                </a:solidFill>
                <a:highlight>
                  <a:schemeClr val="lt1"/>
                </a:highlight>
                <a:latin typeface="Helvetica Neue"/>
                <a:ea typeface="Helvetica Neue"/>
                <a:cs typeface="Helvetica Neue"/>
                <a:sym typeface="Helvetica Neue"/>
              </a:rPr>
              <a:t>Menakem</a:t>
            </a:r>
            <a:endParaRPr sz="1200"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dirty="0">
                <a:solidFill>
                  <a:srgbClr val="046B99"/>
                </a:solidFill>
                <a:highlight>
                  <a:schemeClr val="lt1"/>
                </a:highlight>
                <a:latin typeface="Helvetica Neue"/>
                <a:ea typeface="Helvetica Neue"/>
                <a:cs typeface="Helvetica Neue"/>
                <a:sym typeface="Helvetica Neue"/>
                <a:hlinkClick r:id="rId9">
                  <a:extLst>
                    <a:ext uri="{A12FA001-AC4F-418D-AE19-62706E023703}">
                      <ahyp:hlinkClr xmlns:ahyp="http://schemas.microsoft.com/office/drawing/2018/hyperlinkcolor" val="tx"/>
                    </a:ext>
                  </a:extLst>
                </a:hlinkClick>
              </a:rPr>
              <a:t>Researching the safety net during the COVID crisis: Approaches for urgent and respectful interviews</a:t>
            </a:r>
            <a:r>
              <a:rPr lang="en" sz="1200" dirty="0">
                <a:solidFill>
                  <a:srgbClr val="24292E"/>
                </a:solidFill>
                <a:highlight>
                  <a:schemeClr val="lt1"/>
                </a:highlight>
                <a:latin typeface="Helvetica Neue"/>
                <a:ea typeface="Helvetica Neue"/>
                <a:cs typeface="Helvetica Neue"/>
                <a:sym typeface="Helvetica Neue"/>
              </a:rPr>
              <a:t>, </a:t>
            </a:r>
            <a:r>
              <a:rPr lang="en" sz="1200" dirty="0" err="1">
                <a:solidFill>
                  <a:srgbClr val="24292E"/>
                </a:solidFill>
                <a:highlight>
                  <a:schemeClr val="lt1"/>
                </a:highlight>
                <a:latin typeface="Helvetica Neue"/>
                <a:ea typeface="Helvetica Neue"/>
                <a:cs typeface="Helvetica Neue"/>
                <a:sym typeface="Helvetica Neue"/>
              </a:rPr>
              <a:t>Cyd</a:t>
            </a:r>
            <a:r>
              <a:rPr lang="en" sz="1200" dirty="0">
                <a:solidFill>
                  <a:srgbClr val="24292E"/>
                </a:solidFill>
                <a:highlight>
                  <a:schemeClr val="lt1"/>
                </a:highlight>
                <a:latin typeface="Helvetica Neue"/>
                <a:ea typeface="Helvetica Neue"/>
                <a:cs typeface="Helvetica Neue"/>
                <a:sym typeface="Helvetica Neue"/>
              </a:rPr>
              <a:t> Harrell &amp; Dana </a:t>
            </a:r>
            <a:r>
              <a:rPr lang="en" sz="1200" dirty="0" err="1">
                <a:solidFill>
                  <a:srgbClr val="24292E"/>
                </a:solidFill>
                <a:highlight>
                  <a:schemeClr val="lt1"/>
                </a:highlight>
                <a:latin typeface="Helvetica Neue"/>
                <a:ea typeface="Helvetica Neue"/>
                <a:cs typeface="Helvetica Neue"/>
                <a:sym typeface="Helvetica Neue"/>
              </a:rPr>
              <a:t>Chisnell</a:t>
            </a:r>
            <a:endParaRPr sz="1200"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24292E"/>
              </a:buClr>
              <a:buSzPts val="1200"/>
              <a:buChar char="●"/>
            </a:pPr>
            <a:r>
              <a:rPr lang="en" sz="1200" u="sng" dirty="0">
                <a:solidFill>
                  <a:srgbClr val="046B99"/>
                </a:solidFill>
                <a:highlight>
                  <a:schemeClr val="lt1"/>
                </a:highlight>
                <a:latin typeface="Helvetica Neue"/>
                <a:ea typeface="Helvetica Neue"/>
                <a:cs typeface="Helvetica Neue"/>
                <a:sym typeface="Helvetica Neue"/>
                <a:hlinkClick r:id="rId10">
                  <a:extLst>
                    <a:ext uri="{A12FA001-AC4F-418D-AE19-62706E023703}">
                      <ahyp:hlinkClr xmlns:ahyp="http://schemas.microsoft.com/office/drawing/2018/hyperlinkcolor" val="tx"/>
                    </a:ext>
                  </a:extLst>
                </a:hlinkClick>
              </a:rPr>
              <a:t>Trauma-informed design</a:t>
            </a:r>
            <a:r>
              <a:rPr lang="en" sz="1200" dirty="0">
                <a:solidFill>
                  <a:srgbClr val="24292E"/>
                </a:solidFill>
                <a:highlight>
                  <a:schemeClr val="lt1"/>
                </a:highlight>
                <a:latin typeface="Helvetica Neue"/>
                <a:ea typeface="Helvetica Neue"/>
                <a:cs typeface="Helvetica Neue"/>
                <a:sym typeface="Helvetica Neue"/>
              </a:rPr>
              <a:t>, Sarah Fathallah &amp; Rachael </a:t>
            </a:r>
            <a:r>
              <a:rPr lang="en" sz="1200" dirty="0" err="1">
                <a:solidFill>
                  <a:srgbClr val="24292E"/>
                </a:solidFill>
                <a:highlight>
                  <a:schemeClr val="lt1"/>
                </a:highlight>
                <a:latin typeface="Helvetica Neue"/>
                <a:ea typeface="Helvetica Neue"/>
                <a:cs typeface="Helvetica Neue"/>
                <a:sym typeface="Helvetica Neue"/>
              </a:rPr>
              <a:t>Dietkus</a:t>
            </a:r>
            <a:r>
              <a:rPr lang="en" sz="1200" dirty="0">
                <a:solidFill>
                  <a:srgbClr val="24292E"/>
                </a:solidFill>
                <a:highlight>
                  <a:schemeClr val="lt1"/>
                </a:highlight>
                <a:latin typeface="Helvetica Neue"/>
                <a:ea typeface="Helvetica Neue"/>
                <a:cs typeface="Helvetica Neue"/>
                <a:sym typeface="Helvetica Neue"/>
              </a:rPr>
              <a:t> -- video of panel with Women Talk Design</a:t>
            </a:r>
            <a:endParaRPr sz="1200" dirty="0">
              <a:solidFill>
                <a:srgbClr val="24292E"/>
              </a:solidFill>
              <a:highlight>
                <a:schemeClr val="lt1"/>
              </a:highlight>
              <a:latin typeface="Helvetica Neue"/>
              <a:ea typeface="Helvetica Neue"/>
              <a:cs typeface="Helvetica Neue"/>
              <a:sym typeface="Helvetica Neue"/>
            </a:endParaRPr>
          </a:p>
          <a:p>
            <a:pPr marL="457200" lvl="0" indent="-304800" algn="l" rtl="0">
              <a:lnSpc>
                <a:spcPct val="115000"/>
              </a:lnSpc>
              <a:spcBef>
                <a:spcPts val="0"/>
              </a:spcBef>
              <a:spcAft>
                <a:spcPts val="0"/>
              </a:spcAft>
              <a:buClr>
                <a:schemeClr val="dk1"/>
              </a:buClr>
              <a:buSzPts val="1200"/>
              <a:buFont typeface="Helvetica Neue"/>
              <a:buChar char="●"/>
            </a:pPr>
            <a:r>
              <a:rPr lang="en" sz="1200" dirty="0" err="1">
                <a:solidFill>
                  <a:srgbClr val="24292E"/>
                </a:solidFill>
                <a:highlight>
                  <a:schemeClr val="lt1"/>
                </a:highlight>
                <a:latin typeface="Helvetica Neue"/>
                <a:ea typeface="Helvetica Neue"/>
                <a:cs typeface="Helvetica Neue"/>
                <a:sym typeface="Helvetica Neue"/>
              </a:rPr>
              <a:t>AU.gov</a:t>
            </a:r>
            <a:r>
              <a:rPr lang="en" sz="1200" dirty="0">
                <a:solidFill>
                  <a:srgbClr val="24292E"/>
                </a:solidFill>
                <a:highlight>
                  <a:schemeClr val="lt1"/>
                </a:highlight>
                <a:latin typeface="Helvetica Neue"/>
                <a:ea typeface="Helvetica Neue"/>
                <a:cs typeface="Helvetica Neue"/>
                <a:sym typeface="Helvetica Neue"/>
              </a:rPr>
              <a:t> on </a:t>
            </a:r>
            <a:r>
              <a:rPr lang="en" sz="1200" u="sng" dirty="0">
                <a:solidFill>
                  <a:srgbClr val="046B99"/>
                </a:solidFill>
                <a:latin typeface="Helvetica Neue"/>
                <a:ea typeface="Helvetica Neue"/>
                <a:cs typeface="Helvetica Neue"/>
                <a:sym typeface="Helvetica Neue"/>
                <a:hlinkClick r:id="rId11">
                  <a:extLst>
                    <a:ext uri="{A12FA001-AC4F-418D-AE19-62706E023703}">
                      <ahyp:hlinkClr xmlns:ahyp="http://schemas.microsoft.com/office/drawing/2018/hyperlinkcolor" val="tx"/>
                    </a:ext>
                  </a:extLst>
                </a:hlinkClick>
              </a:rPr>
              <a:t>Preparing for challenging research topics</a:t>
            </a:r>
            <a:endParaRPr sz="1200" dirty="0">
              <a:solidFill>
                <a:schemeClr val="dk1"/>
              </a:solidFill>
              <a:latin typeface="Helvetica Neue"/>
              <a:ea typeface="Helvetica Neue"/>
              <a:cs typeface="Helvetica Neue"/>
              <a:sym typeface="Helvetica Neue"/>
            </a:endParaRPr>
          </a:p>
          <a:p>
            <a:pPr marL="457200" lvl="0" indent="-304800" algn="l" rtl="0">
              <a:spcBef>
                <a:spcPts val="0"/>
              </a:spcBef>
              <a:spcAft>
                <a:spcPts val="0"/>
              </a:spcAft>
              <a:buClr>
                <a:schemeClr val="dk1"/>
              </a:buClr>
              <a:buSzPts val="1200"/>
              <a:buFont typeface="Helvetica Neue"/>
              <a:buChar char="●"/>
            </a:pPr>
            <a:r>
              <a:rPr lang="en" sz="1200" dirty="0" err="1">
                <a:solidFill>
                  <a:schemeClr val="dk1"/>
                </a:solidFill>
                <a:latin typeface="Helvetica Neue"/>
                <a:ea typeface="Helvetica Neue"/>
                <a:cs typeface="Helvetica Neue"/>
                <a:sym typeface="Helvetica Neue"/>
              </a:rPr>
              <a:t>Gov.uk</a:t>
            </a:r>
            <a:r>
              <a:rPr lang="en" sz="1200" dirty="0">
                <a:solidFill>
                  <a:schemeClr val="dk1"/>
                </a:solidFill>
                <a:latin typeface="Helvetica Neue"/>
                <a:ea typeface="Helvetica Neue"/>
                <a:cs typeface="Helvetica Neue"/>
                <a:sym typeface="Helvetica Neue"/>
              </a:rPr>
              <a:t> on </a:t>
            </a:r>
            <a:r>
              <a:rPr lang="en" sz="1200" u="sng" dirty="0">
                <a:solidFill>
                  <a:srgbClr val="046B99"/>
                </a:solidFill>
                <a:latin typeface="Helvetica Neue"/>
                <a:ea typeface="Helvetica Neue"/>
                <a:cs typeface="Helvetica Neue"/>
                <a:sym typeface="Helvetica Neue"/>
                <a:hlinkClick r:id="rId12">
                  <a:extLst>
                    <a:ext uri="{A12FA001-AC4F-418D-AE19-62706E023703}">
                      <ahyp:hlinkClr xmlns:ahyp="http://schemas.microsoft.com/office/drawing/2018/hyperlinkcolor" val="tx"/>
                    </a:ext>
                  </a:extLst>
                </a:hlinkClick>
              </a:rPr>
              <a:t>Researching emotionally sensitive subjects</a:t>
            </a:r>
            <a:endParaRPr sz="900" dirty="0">
              <a:solidFill>
                <a:srgbClr val="24292E"/>
              </a:solidFill>
              <a:highlight>
                <a:srgbClr val="FFFFFF"/>
              </a:highlight>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ecdbbee9e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5ecdbbee9e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Thank you!</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Contact </a:t>
            </a:r>
            <a:endParaRPr/>
          </a:p>
          <a:p>
            <a:pPr marL="0" lvl="0" indent="0" algn="l" rtl="0">
              <a:lnSpc>
                <a:spcPct val="100000"/>
              </a:lnSpc>
              <a:spcBef>
                <a:spcPts val="0"/>
              </a:spcBef>
              <a:spcAft>
                <a:spcPts val="0"/>
              </a:spcAft>
              <a:buSzPts val="1400"/>
              <a:buNone/>
            </a:pPr>
            <a:r>
              <a:rPr lang="en" u="sng">
                <a:solidFill>
                  <a:schemeClr val="hlink"/>
                </a:solidFill>
                <a:hlinkClick r:id="rId3"/>
              </a:rPr>
              <a:t>benjamin.peterson@gsa.gov</a:t>
            </a:r>
            <a:r>
              <a:rPr lang="en"/>
              <a:t> 	</a:t>
            </a:r>
            <a:endParaRPr/>
          </a:p>
          <a:p>
            <a:pPr marL="0" lvl="0" indent="0" algn="l" rtl="0">
              <a:lnSpc>
                <a:spcPct val="100000"/>
              </a:lnSpc>
              <a:spcBef>
                <a:spcPts val="0"/>
              </a:spcBef>
              <a:spcAft>
                <a:spcPts val="0"/>
              </a:spcAft>
              <a:buSzPts val="1400"/>
              <a:buNone/>
            </a:pPr>
            <a:r>
              <a:rPr lang="en" u="sng">
                <a:solidFill>
                  <a:schemeClr val="hlink"/>
                </a:solidFill>
                <a:hlinkClick r:id="rId4"/>
              </a:rPr>
              <a:t>julie.strothman@gsa.gov</a:t>
            </a:r>
            <a:r>
              <a:rPr lang="en"/>
              <a: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Follow </a:t>
            </a:r>
            <a:r>
              <a:rPr lang="en" u="sng">
                <a:solidFill>
                  <a:schemeClr val="hlink"/>
                </a:solidFill>
                <a:hlinkClick r:id="rId5"/>
              </a:rPr>
              <a:t>@18F</a:t>
            </a:r>
            <a:endParaRPr/>
          </a:p>
          <a:p>
            <a:pPr marL="0" lvl="0" indent="0" algn="l" rtl="0">
              <a:lnSpc>
                <a:spcPct val="100000"/>
              </a:lnSpc>
              <a:spcBef>
                <a:spcPts val="0"/>
              </a:spcBef>
              <a:spcAft>
                <a:spcPts val="0"/>
              </a:spcAft>
              <a:buSzPts val="1400"/>
              <a:buNone/>
            </a:pPr>
            <a:r>
              <a:rPr lang="en" u="sng">
                <a:solidFill>
                  <a:schemeClr val="hlink"/>
                </a:solidFill>
                <a:hlinkClick r:id="rId6"/>
              </a:rPr>
              <a:t>ux-guide.18f.gov</a:t>
            </a:r>
            <a:r>
              <a:rPr lang="en"/>
              <a:t> </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0284948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0284948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Remember all the news around Covid vaccine sign-up website failures? Many covid vaccine sign-up websites were impossible to use for some of the most vulnerable.</a:t>
            </a:r>
            <a:endParaRPr sz="1200" dirty="0"/>
          </a:p>
          <a:p>
            <a:pPr marL="0" lvl="0" indent="0" algn="l" rtl="0">
              <a:spcBef>
                <a:spcPts val="1000"/>
              </a:spcBef>
              <a:spcAft>
                <a:spcPts val="0"/>
              </a:spcAft>
              <a:buClr>
                <a:schemeClr val="dk1"/>
              </a:buClr>
              <a:buSzPts val="1100"/>
              <a:buFont typeface="Arial"/>
              <a:buNone/>
            </a:pPr>
            <a:r>
              <a:rPr lang="en" sz="1200" dirty="0"/>
              <a:t>Sign-up sites weren’t designed for:</a:t>
            </a:r>
            <a:endParaRPr sz="1200" dirty="0"/>
          </a:p>
          <a:p>
            <a:pPr marL="457200" lvl="0" indent="-304800" algn="l" rtl="0">
              <a:spcBef>
                <a:spcPts val="0"/>
              </a:spcBef>
              <a:spcAft>
                <a:spcPts val="0"/>
              </a:spcAft>
              <a:buSzPts val="1200"/>
              <a:buChar char="●"/>
            </a:pPr>
            <a:r>
              <a:rPr lang="en" sz="1200" dirty="0"/>
              <a:t>People who only have internet access on mobile phones </a:t>
            </a:r>
            <a:endParaRPr sz="1200" dirty="0"/>
          </a:p>
          <a:p>
            <a:pPr marL="457200" lvl="0" indent="-304800" algn="l" rtl="0">
              <a:spcBef>
                <a:spcPts val="0"/>
              </a:spcBef>
              <a:spcAft>
                <a:spcPts val="0"/>
              </a:spcAft>
              <a:buSzPts val="1200"/>
              <a:buChar char="●"/>
            </a:pPr>
            <a:r>
              <a:rPr lang="en" sz="1200" dirty="0"/>
              <a:t>People who aren’t technically savvy, or</a:t>
            </a:r>
            <a:endParaRPr sz="1200" dirty="0"/>
          </a:p>
          <a:p>
            <a:pPr marL="457200" lvl="0" indent="-304800" algn="l" rtl="0">
              <a:spcBef>
                <a:spcPts val="0"/>
              </a:spcBef>
              <a:spcAft>
                <a:spcPts val="0"/>
              </a:spcAft>
              <a:buSzPts val="1200"/>
              <a:buChar char="●"/>
            </a:pPr>
            <a:r>
              <a:rPr lang="en" sz="1200" dirty="0"/>
              <a:t>Blind people and others who use screen readers</a:t>
            </a:r>
            <a:endParaRPr sz="1200" dirty="0"/>
          </a:p>
          <a:p>
            <a:pPr marL="0" lvl="0" indent="0" algn="l" rtl="0">
              <a:spcBef>
                <a:spcPts val="1000"/>
              </a:spcBef>
              <a:spcAft>
                <a:spcPts val="0"/>
              </a:spcAft>
              <a:buClr>
                <a:schemeClr val="dk1"/>
              </a:buClr>
              <a:buSzPts val="1100"/>
              <a:buFont typeface="Arial"/>
              <a:buNone/>
            </a:pPr>
            <a:r>
              <a:rPr lang="en" sz="1200" dirty="0"/>
              <a:t>The sites required:</a:t>
            </a:r>
            <a:endParaRPr sz="1200" dirty="0"/>
          </a:p>
          <a:p>
            <a:pPr marL="457200" lvl="0" indent="-304800" algn="l" rtl="0">
              <a:spcBef>
                <a:spcPts val="0"/>
              </a:spcBef>
              <a:spcAft>
                <a:spcPts val="0"/>
              </a:spcAft>
              <a:buSzPts val="1200"/>
              <a:buChar char="●"/>
            </a:pPr>
            <a:r>
              <a:rPr lang="en" sz="1200" dirty="0"/>
              <a:t>Time to research tips on how &amp; when to get an appointment, and</a:t>
            </a:r>
            <a:endParaRPr sz="1200" dirty="0"/>
          </a:p>
          <a:p>
            <a:pPr marL="457200" lvl="0" indent="-304800" algn="l" rtl="0">
              <a:spcBef>
                <a:spcPts val="0"/>
              </a:spcBef>
              <a:spcAft>
                <a:spcPts val="0"/>
              </a:spcAft>
              <a:buSzPts val="1200"/>
              <a:buChar char="●"/>
            </a:pPr>
            <a:r>
              <a:rPr lang="en" sz="1200" dirty="0"/>
              <a:t>Volunteer efforts to hack sign-up aggregator sites so people could find appointments</a:t>
            </a:r>
            <a:endParaRPr sz="1200" dirty="0"/>
          </a:p>
          <a:p>
            <a:pPr marL="0" lvl="0" indent="0" algn="l" rtl="0">
              <a:spcBef>
                <a:spcPts val="1000"/>
              </a:spcBef>
              <a:spcAft>
                <a:spcPts val="0"/>
              </a:spcAft>
              <a:buNone/>
            </a:pPr>
            <a:r>
              <a:rPr lang="en-US" sz="1100" b="0" i="0" u="none" strike="noStrike" cap="none" dirty="0">
                <a:solidFill>
                  <a:srgbClr val="000000"/>
                </a:solidFill>
                <a:effectLst/>
                <a:latin typeface="Arial"/>
                <a:ea typeface="Arial"/>
                <a:cs typeface="Arial"/>
                <a:sym typeface="Arial"/>
              </a:rPr>
              <a:t>We don’t know how many people contracted Covid as a result of equity and access not being considered in many of these sites</a:t>
            </a:r>
            <a:r>
              <a:rPr lang="en" sz="1200" dirty="0"/>
              <a:t>. </a:t>
            </a:r>
            <a:endParaRPr sz="1200" dirty="0"/>
          </a:p>
          <a:p>
            <a:pPr marL="0" lvl="0" indent="0" algn="l" rtl="0">
              <a:spcBef>
                <a:spcPts val="1000"/>
              </a:spcBef>
              <a:spcAft>
                <a:spcPts val="0"/>
              </a:spcAft>
              <a:buNone/>
            </a:pPr>
            <a:r>
              <a:rPr lang="en" sz="1200" dirty="0"/>
              <a:t>Common human-centered design approaches would have accounted for things like basic accessibility and responsiveness. This is where government digital services often stop. However, just making the digital experience smoother would have furthered inequity by not considering people without internet access, or people who needed to schedule over a phone call because they’re not familiar with using websites--some waited days to sign up over the phone for the same pool of appointments that were snapped up in minutes on websites.</a:t>
            </a:r>
            <a:endParaRPr sz="1200" dirty="0"/>
          </a:p>
          <a:p>
            <a:pPr marL="0" lvl="0" indent="0" algn="l" rtl="0">
              <a:spcBef>
                <a:spcPts val="1000"/>
              </a:spcBef>
              <a:spcAft>
                <a:spcPts val="0"/>
              </a:spcAft>
              <a:buNone/>
            </a:pPr>
            <a:r>
              <a:rPr lang="en" sz="1200" dirty="0"/>
              <a:t>Equity issues would have surfaced had the websites been considered as one touchpoint in the overall experience of getting a vaccine. A service design approach would have found other barriers to actually getting a vaccine, even after the hurdles of sign-up. Some sites were only accessible by car, or required waiting in long lines, which made it impossible to get a vaccine for someone who doesn’t have a car, couldn’t drive safely, or who couldn’t leave their responsibilities during the open hours of a clinic. </a:t>
            </a:r>
            <a:endParaRPr sz="1200" dirty="0"/>
          </a:p>
          <a:p>
            <a:pPr marL="0" lvl="0" indent="0" algn="l" rtl="0">
              <a:spcBef>
                <a:spcPts val="1000"/>
              </a:spcBef>
              <a:spcAft>
                <a:spcPts val="0"/>
              </a:spcAft>
              <a:buNone/>
            </a:pPr>
            <a:r>
              <a:rPr lang="en" sz="1200" dirty="0"/>
              <a:t>An equity-centered approach would have taken into account broader systemic issues that caused people from different groups to be infected at different rates. It would have taken into account mistrust of government, based on historic abuses, especially in the area of medicine--which might have meant earlier partnership with trusted community organizations for messaging.</a:t>
            </a:r>
            <a:endParaRPr sz="1200" dirty="0"/>
          </a:p>
          <a:p>
            <a:pPr marL="0" lvl="0" indent="0" algn="l" rtl="0">
              <a:spcBef>
                <a:spcPts val="1000"/>
              </a:spcBef>
              <a:spcAft>
                <a:spcPts val="1000"/>
              </a:spcAft>
              <a:buNone/>
            </a:pPr>
            <a:r>
              <a:rPr lang="en" sz="1200" dirty="0"/>
              <a:t>It’s critical to consider </a:t>
            </a:r>
            <a:r>
              <a:rPr lang="en" sz="1200" i="1" dirty="0"/>
              <a:t>who’s</a:t>
            </a:r>
            <a:r>
              <a:rPr lang="en" sz="1200" dirty="0"/>
              <a:t> informing your design.</a:t>
            </a:r>
            <a:endParaRPr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d843d472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d843d472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When we center equity in our design:</a:t>
            </a:r>
            <a:endParaRPr sz="1200"/>
          </a:p>
          <a:p>
            <a:pPr marL="457200" lvl="0" indent="-304800" algn="l" rtl="0">
              <a:spcBef>
                <a:spcPts val="0"/>
              </a:spcBef>
              <a:spcAft>
                <a:spcPts val="0"/>
              </a:spcAft>
              <a:buSzPts val="1200"/>
              <a:buAutoNum type="arabicPeriod"/>
            </a:pPr>
            <a:r>
              <a:rPr lang="en" sz="1200"/>
              <a:t>We recognize power imbalances between researcher &amp; participant; designer &amp; users</a:t>
            </a:r>
            <a:endParaRPr sz="1200"/>
          </a:p>
          <a:p>
            <a:pPr marL="457200" lvl="0" indent="-304800" algn="l" rtl="0">
              <a:spcBef>
                <a:spcPts val="0"/>
              </a:spcBef>
              <a:spcAft>
                <a:spcPts val="0"/>
              </a:spcAft>
              <a:buSzPts val="1200"/>
              <a:buAutoNum type="arabicPeriod"/>
            </a:pPr>
            <a:r>
              <a:rPr lang="en" sz="1200">
                <a:solidFill>
                  <a:schemeClr val="dk1"/>
                </a:solidFill>
              </a:rPr>
              <a:t>We provide value back to participants, and</a:t>
            </a:r>
            <a:endParaRPr sz="1200"/>
          </a:p>
          <a:p>
            <a:pPr marL="457200" lvl="0" indent="-304800" algn="l" rtl="0">
              <a:spcBef>
                <a:spcPts val="0"/>
              </a:spcBef>
              <a:spcAft>
                <a:spcPts val="0"/>
              </a:spcAft>
              <a:buSzPts val="1200"/>
              <a:buAutoNum type="arabicPeriod"/>
            </a:pPr>
            <a:r>
              <a:rPr lang="en" sz="1200"/>
              <a:t>We identify potential hazards and harms in the services we build</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d843d472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d843d47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Now is a great time to work on challenges to equity-centered design in government~</a:t>
            </a:r>
            <a:endParaRPr sz="1200" dirty="0"/>
          </a:p>
          <a:p>
            <a:pPr marL="0" lvl="0" indent="0" algn="l" rtl="0">
              <a:spcBef>
                <a:spcPts val="0"/>
              </a:spcBef>
              <a:spcAft>
                <a:spcPts val="0"/>
              </a:spcAft>
              <a:buNone/>
            </a:pPr>
            <a:r>
              <a:rPr lang="en" sz="1200" dirty="0"/>
              <a:t>We’re showing here some excerpts from President Biden’s Executive Order on Advancing Racial Equity &amp; Support for Underserved Communities through the Federal Government.</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Section 8 is about</a:t>
            </a:r>
            <a:r>
              <a:rPr lang="en" sz="1200" dirty="0">
                <a:solidFill>
                  <a:schemeClr val="dk1"/>
                </a:solidFill>
              </a:rPr>
              <a:t> </a:t>
            </a:r>
            <a:r>
              <a:rPr lang="en" sz="1200" i="1" dirty="0">
                <a:solidFill>
                  <a:schemeClr val="dk1"/>
                </a:solidFill>
              </a:rPr>
              <a:t>Engagement</a:t>
            </a:r>
            <a:r>
              <a:rPr lang="en" sz="1200" dirty="0">
                <a:solidFill>
                  <a:schemeClr val="dk1"/>
                </a:solidFill>
              </a:rPr>
              <a:t> with Members of Underserved Communities. It says: </a:t>
            </a:r>
            <a:br>
              <a:rPr lang="en" sz="1200" dirty="0">
                <a:solidFill>
                  <a:schemeClr val="dk1"/>
                </a:solidFill>
              </a:rPr>
            </a:br>
            <a:r>
              <a:rPr lang="en" sz="1200" dirty="0">
                <a:solidFill>
                  <a:schemeClr val="dk1"/>
                </a:solidFill>
              </a:rPr>
              <a:t>“In carrying out this order, agencies shall consult with members of communities that have been historically underrepresented in the Federal Government and underserved by, or subject to discrimination in, Federal policies and programs. The head of each agency shall evaluate opportunities, consistent with applicable law, to increase coordination, communication, and engagement with community-based organizations and civil rights organizations.”</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 sz="1200" dirty="0">
                <a:solidFill>
                  <a:schemeClr val="dk1"/>
                </a:solidFill>
              </a:rPr>
              <a:t>For federal agencies, we have to show progress toward equity within the first 200 days</a:t>
            </a:r>
            <a:r>
              <a:rPr lang="en-US" sz="1100" b="0" i="0" u="none" strike="noStrike" cap="none" dirty="0">
                <a:solidFill>
                  <a:srgbClr val="000000"/>
                </a:solidFill>
                <a:effectLst/>
                <a:latin typeface="Arial"/>
                <a:ea typeface="Arial"/>
                <a:cs typeface="Arial"/>
                <a:sym typeface="Arial"/>
              </a:rPr>
              <a:t> of  Biden/Harris administration. (We’re at 154 days, by the way.) </a:t>
            </a:r>
            <a:r>
              <a:rPr lang="en" sz="1200" dirty="0">
                <a:solidFill>
                  <a:schemeClr val="dk1"/>
                </a:solidFill>
              </a:rPr>
              <a:t>This made it much easier for us at 18F to make the case, for instance, that we need more ways to be able to compensate participants. More on that in a bit.</a:t>
            </a:r>
            <a:endParaRPr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05d4eb687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05d4eb687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Planning research</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e6c1cf55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e6c1cf55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rPr>
              <a:t>Power is not good or bad, it's how it’s used that determines its value. How can you shift your power to benefit your participants’ community? </a:t>
            </a:r>
            <a:endParaRPr sz="1200" dirty="0">
              <a:solidFill>
                <a:schemeClr val="dk1"/>
              </a:solidFill>
            </a:endParaRPr>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To start, recognize the power you have to shape the </a:t>
            </a:r>
            <a:r>
              <a:rPr lang="en-US" sz="1100" b="0" i="0" u="none" strike="noStrike" cap="none" dirty="0">
                <a:solidFill>
                  <a:srgbClr val="000000"/>
                </a:solidFill>
                <a:effectLst/>
                <a:latin typeface="Arial"/>
                <a:ea typeface="Arial"/>
                <a:cs typeface="Arial"/>
                <a:sym typeface="Arial"/>
              </a:rPr>
              <a:t>UX design process</a:t>
            </a:r>
            <a:r>
              <a:rPr lang="en" sz="1200" dirty="0"/>
              <a:t>. Small steps can be impactful to reduce harm on the way to building better practices within your agency.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Think about:</a:t>
            </a:r>
            <a:endParaRPr sz="1200" dirty="0"/>
          </a:p>
          <a:p>
            <a:pPr marL="0" lvl="0" indent="0" algn="l" rtl="0">
              <a:spcBef>
                <a:spcPts val="0"/>
              </a:spcBef>
              <a:spcAft>
                <a:spcPts val="0"/>
              </a:spcAft>
              <a:buNone/>
            </a:pPr>
            <a:endParaRPr sz="1200" dirty="0"/>
          </a:p>
          <a:p>
            <a:pPr marL="0" lvl="0" indent="0" algn="l" rtl="0">
              <a:lnSpc>
                <a:spcPct val="115000"/>
              </a:lnSpc>
              <a:spcBef>
                <a:spcPts val="0"/>
              </a:spcBef>
              <a:spcAft>
                <a:spcPts val="0"/>
              </a:spcAft>
              <a:buClr>
                <a:schemeClr val="dk1"/>
              </a:buClr>
              <a:buSzPts val="1100"/>
              <a:buFont typeface="Arial"/>
              <a:buNone/>
            </a:pPr>
            <a:r>
              <a:rPr lang="en" sz="1200" dirty="0">
                <a:solidFill>
                  <a:srgbClr val="1C304A"/>
                </a:solidFill>
                <a:latin typeface="Helvetica Neue"/>
                <a:ea typeface="Helvetica Neue"/>
                <a:cs typeface="Helvetica Neue"/>
                <a:sym typeface="Helvetica Neue"/>
              </a:rPr>
              <a:t>Who controls and influences: </a:t>
            </a:r>
            <a:endParaRPr sz="1200" dirty="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dirty="0">
                <a:solidFill>
                  <a:srgbClr val="1C304A"/>
                </a:solidFill>
                <a:latin typeface="Helvetica Neue"/>
                <a:ea typeface="Helvetica Neue"/>
                <a:cs typeface="Helvetica Neue"/>
                <a:sym typeface="Helvetica Neue"/>
              </a:rPr>
              <a:t>Identifying research goals</a:t>
            </a:r>
            <a:endParaRPr sz="1200" dirty="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dirty="0">
                <a:solidFill>
                  <a:srgbClr val="1C304A"/>
                </a:solidFill>
                <a:latin typeface="Helvetica Neue"/>
                <a:ea typeface="Helvetica Neue"/>
                <a:cs typeface="Helvetica Neue"/>
                <a:sym typeface="Helvetica Neue"/>
              </a:rPr>
              <a:t>Determining the process to follow</a:t>
            </a:r>
            <a:endParaRPr sz="1200" dirty="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dirty="0">
                <a:solidFill>
                  <a:srgbClr val="1C304A"/>
                </a:solidFill>
                <a:latin typeface="Helvetica Neue"/>
                <a:ea typeface="Helvetica Neue"/>
                <a:cs typeface="Helvetica Neue"/>
                <a:sym typeface="Helvetica Neue"/>
              </a:rPr>
              <a:t>Defining priorities and success metrics</a:t>
            </a:r>
            <a:endParaRPr sz="1200" dirty="0">
              <a:solidFill>
                <a:srgbClr val="1C304A"/>
              </a:solidFill>
              <a:latin typeface="Helvetica Neue"/>
              <a:ea typeface="Helvetica Neue"/>
              <a:cs typeface="Helvetica Neue"/>
              <a:sym typeface="Helvetica Neue"/>
            </a:endParaRPr>
          </a:p>
          <a:p>
            <a:pPr marL="457200" lvl="0" indent="-304800" algn="l" rtl="0">
              <a:lnSpc>
                <a:spcPct val="115000"/>
              </a:lnSpc>
              <a:spcBef>
                <a:spcPts val="0"/>
              </a:spcBef>
              <a:spcAft>
                <a:spcPts val="0"/>
              </a:spcAft>
              <a:buClr>
                <a:srgbClr val="046B99"/>
              </a:buClr>
              <a:buSzPts val="1200"/>
              <a:buFont typeface="Helvetica Neue"/>
              <a:buChar char="●"/>
            </a:pPr>
            <a:r>
              <a:rPr lang="en" sz="1200" dirty="0">
                <a:solidFill>
                  <a:srgbClr val="1C304A"/>
                </a:solidFill>
                <a:latin typeface="Helvetica Neue"/>
                <a:ea typeface="Helvetica Neue"/>
                <a:cs typeface="Helvetica Neue"/>
                <a:sym typeface="Helvetica Neue"/>
              </a:rPr>
              <a:t>Deciding whose perspectives are included</a:t>
            </a:r>
            <a:endParaRPr sz="1200" b="1" dirty="0">
              <a:solidFill>
                <a:srgbClr val="1C304A"/>
              </a:solidFill>
              <a:latin typeface="Helvetica Neue"/>
              <a:ea typeface="Helvetica Neue"/>
              <a:cs typeface="Helvetica Neue"/>
              <a:sym typeface="Helvetica Neue"/>
            </a:endParaRPr>
          </a:p>
          <a:p>
            <a:pPr marL="0" lvl="0" indent="0" algn="l" rtl="0">
              <a:lnSpc>
                <a:spcPct val="115000"/>
              </a:lnSpc>
              <a:spcBef>
                <a:spcPts val="1000"/>
              </a:spcBef>
              <a:spcAft>
                <a:spcPts val="0"/>
              </a:spcAft>
              <a:buNone/>
            </a:pPr>
            <a:r>
              <a:rPr lang="en" sz="1200" b="1" i="1" dirty="0">
                <a:solidFill>
                  <a:srgbClr val="1C304A"/>
                </a:solidFill>
                <a:latin typeface="Helvetica Neue"/>
                <a:ea typeface="Helvetica Neue"/>
                <a:cs typeface="Helvetica Neue"/>
                <a:sym typeface="Helvetica Neue"/>
              </a:rPr>
              <a:t>Who else should be involved?</a:t>
            </a:r>
            <a:endParaRPr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5000"/>
              <a:buNone/>
              <a:defRPr sz="5000" b="1">
                <a:solidFill>
                  <a:srgbClr val="00CFFF"/>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1400"/>
              <a:buNone/>
              <a:defRPr sz="1400">
                <a:solidFill>
                  <a:srgbClr val="00CFFF"/>
                </a:solidFill>
              </a:defRPr>
            </a:lvl1pPr>
            <a:lvl2pPr lvl="1" algn="l" rtl="0">
              <a:lnSpc>
                <a:spcPct val="100000"/>
              </a:lnSpc>
              <a:spcBef>
                <a:spcPts val="0"/>
              </a:spcBef>
              <a:spcAft>
                <a:spcPts val="0"/>
              </a:spcAft>
              <a:buClr>
                <a:srgbClr val="206E7C"/>
              </a:buClr>
              <a:buSzPts val="1400"/>
              <a:buNone/>
              <a:defRPr>
                <a:solidFill>
                  <a:srgbClr val="206E7C"/>
                </a:solidFill>
              </a:defRPr>
            </a:lvl2pPr>
            <a:lvl3pPr lvl="2" algn="l" rtl="0">
              <a:lnSpc>
                <a:spcPct val="100000"/>
              </a:lnSpc>
              <a:spcBef>
                <a:spcPts val="0"/>
              </a:spcBef>
              <a:spcAft>
                <a:spcPts val="0"/>
              </a:spcAft>
              <a:buClr>
                <a:srgbClr val="206E7C"/>
              </a:buClr>
              <a:buSzPts val="1400"/>
              <a:buNone/>
              <a:defRPr>
                <a:solidFill>
                  <a:srgbClr val="206E7C"/>
                </a:solidFill>
              </a:defRPr>
            </a:lvl3pPr>
            <a:lvl4pPr lvl="3" algn="l" rtl="0">
              <a:lnSpc>
                <a:spcPct val="100000"/>
              </a:lnSpc>
              <a:spcBef>
                <a:spcPts val="0"/>
              </a:spcBef>
              <a:spcAft>
                <a:spcPts val="0"/>
              </a:spcAft>
              <a:buClr>
                <a:srgbClr val="206E7C"/>
              </a:buClr>
              <a:buSzPts val="1200"/>
              <a:buNone/>
              <a:defRPr>
                <a:solidFill>
                  <a:srgbClr val="206E7C"/>
                </a:solidFill>
              </a:defRPr>
            </a:lvl4pPr>
            <a:lvl5pPr lvl="4" algn="l" rtl="0">
              <a:lnSpc>
                <a:spcPct val="100000"/>
              </a:lnSpc>
              <a:spcBef>
                <a:spcPts val="0"/>
              </a:spcBef>
              <a:spcAft>
                <a:spcPts val="0"/>
              </a:spcAft>
              <a:buClr>
                <a:srgbClr val="206E7C"/>
              </a:buClr>
              <a:buSzPts val="1000"/>
              <a:buNone/>
              <a:defRPr>
                <a:solidFill>
                  <a:srgbClr val="206E7C"/>
                </a:solidFill>
              </a:defRPr>
            </a:lvl5pPr>
            <a:lvl6pPr lvl="5" algn="l" rtl="0">
              <a:lnSpc>
                <a:spcPct val="100000"/>
              </a:lnSpc>
              <a:spcBef>
                <a:spcPts val="0"/>
              </a:spcBef>
              <a:spcAft>
                <a:spcPts val="0"/>
              </a:spcAft>
              <a:buClr>
                <a:srgbClr val="206E7C"/>
              </a:buClr>
              <a:buSzPts val="800"/>
              <a:buNone/>
              <a:defRPr>
                <a:solidFill>
                  <a:srgbClr val="206E7C"/>
                </a:solidFill>
              </a:defRPr>
            </a:lvl6pPr>
            <a:lvl7pPr lvl="6" algn="l" rtl="0">
              <a:lnSpc>
                <a:spcPct val="100000"/>
              </a:lnSpc>
              <a:spcBef>
                <a:spcPts val="0"/>
              </a:spcBef>
              <a:spcAft>
                <a:spcPts val="0"/>
              </a:spcAft>
              <a:buClr>
                <a:srgbClr val="206E7C"/>
              </a:buClr>
              <a:buSzPts val="800"/>
              <a:buNone/>
              <a:defRPr>
                <a:solidFill>
                  <a:srgbClr val="206E7C"/>
                </a:solidFill>
              </a:defRPr>
            </a:lvl7pPr>
            <a:lvl8pPr lvl="7" algn="l" rtl="0">
              <a:lnSpc>
                <a:spcPct val="100000"/>
              </a:lnSpc>
              <a:spcBef>
                <a:spcPts val="0"/>
              </a:spcBef>
              <a:spcAft>
                <a:spcPts val="0"/>
              </a:spcAft>
              <a:buClr>
                <a:srgbClr val="206E7C"/>
              </a:buClr>
              <a:buSzPts val="800"/>
              <a:buNone/>
              <a:defRPr>
                <a:solidFill>
                  <a:srgbClr val="206E7C"/>
                </a:solidFill>
              </a:defRPr>
            </a:lvl8pPr>
            <a:lvl9pPr lvl="8" algn="l" rtl="0">
              <a:lnSpc>
                <a:spcPct val="100000"/>
              </a:lnSpc>
              <a:spcBef>
                <a:spcPts val="0"/>
              </a:spcBef>
              <a:spcAft>
                <a:spcPts val="0"/>
              </a:spcAft>
              <a:buClr>
                <a:srgbClr val="206E7C"/>
              </a:buClr>
              <a:buSzPts val="800"/>
              <a:buNone/>
              <a:defRPr>
                <a:solidFill>
                  <a:srgbClr val="206E7C"/>
                </a:solidFill>
              </a:defRPr>
            </a:lvl9pPr>
          </a:lstStyle>
          <a:p>
            <a:endParaRPr/>
          </a:p>
        </p:txBody>
      </p:sp>
      <p:sp>
        <p:nvSpPr>
          <p:cNvPr id="11" name="Google Shape;11;p2"/>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12" name="Google Shape;12;p2"/>
          <p:cNvPicPr preferRelativeResize="0"/>
          <p:nvPr/>
        </p:nvPicPr>
        <p:blipFill rotWithShape="1">
          <a:blip r:embed="rId2">
            <a:alphaModFix/>
          </a:blip>
          <a:srcRect/>
          <a:stretch/>
        </p:blipFill>
        <p:spPr>
          <a:xfrm>
            <a:off x="4572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41"/>
        <p:cNvGrpSpPr/>
        <p:nvPr/>
      </p:nvGrpSpPr>
      <p:grpSpPr>
        <a:xfrm>
          <a:off x="0" y="0"/>
          <a:ext cx="0" cy="0"/>
          <a:chOff x="0" y="0"/>
          <a:chExt cx="0" cy="0"/>
        </a:xfrm>
      </p:grpSpPr>
      <p:pic>
        <p:nvPicPr>
          <p:cNvPr id="42" name="Google Shape;42;p11"/>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43" name="Google Shape;43;p11"/>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44" name="Google Shape;44;p11"/>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1C304A"/>
              </a:buClr>
              <a:buSzPts val="3600"/>
              <a:buNone/>
              <a:defRPr sz="3600" b="1">
                <a:solidFill>
                  <a:srgbClr val="1C304A"/>
                </a:solidFill>
              </a:defRPr>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45"/>
        <p:cNvGrpSpPr/>
        <p:nvPr/>
      </p:nvGrpSpPr>
      <p:grpSpPr>
        <a:xfrm>
          <a:off x="0" y="0"/>
          <a:ext cx="0" cy="0"/>
          <a:chOff x="0" y="0"/>
          <a:chExt cx="0" cy="0"/>
        </a:xfrm>
      </p:grpSpPr>
      <p:sp>
        <p:nvSpPr>
          <p:cNvPr id="46" name="Google Shape;46;p12"/>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49" name="Google Shape;49;p13"/>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0" name="Google Shape;50;p13"/>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1" name="Google Shape;51;p13"/>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2" name="Google Shape;52;p13"/>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3" name="Google Shape;53;p13"/>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4" name="Google Shape;54;p13"/>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55" name="Google Shape;55;p13"/>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sz="1400"/>
            </a:lvl4pPr>
            <a:lvl5pPr marL="2286000" lvl="4" indent="-317500" algn="l" rtl="0">
              <a:lnSpc>
                <a:spcPct val="115000"/>
              </a:lnSpc>
              <a:spcBef>
                <a:spcPts val="0"/>
              </a:spcBef>
              <a:spcAft>
                <a:spcPts val="0"/>
              </a:spcAft>
              <a:buSzPts val="1400"/>
              <a:buChar char="○"/>
              <a:defRPr sz="1400"/>
            </a:lvl5pPr>
            <a:lvl6pPr marL="2743200" lvl="5" indent="-317500" algn="l" rtl="0">
              <a:lnSpc>
                <a:spcPct val="115000"/>
              </a:lnSpc>
              <a:spcBef>
                <a:spcPts val="0"/>
              </a:spcBef>
              <a:spcAft>
                <a:spcPts val="0"/>
              </a:spcAft>
              <a:buSzPts val="1400"/>
              <a:buChar char="■"/>
              <a:defRPr sz="1400"/>
            </a:lvl6pPr>
            <a:lvl7pPr marL="3200400" lvl="6" indent="-317500" algn="l" rtl="0">
              <a:lnSpc>
                <a:spcPct val="115000"/>
              </a:lnSpc>
              <a:spcBef>
                <a:spcPts val="0"/>
              </a:spcBef>
              <a:spcAft>
                <a:spcPts val="0"/>
              </a:spcAft>
              <a:buSzPts val="1400"/>
              <a:buChar char="●"/>
              <a:defRPr sz="1400"/>
            </a:lvl7pPr>
            <a:lvl8pPr marL="3657600" lvl="7" indent="-317500" algn="l" rtl="0">
              <a:lnSpc>
                <a:spcPct val="115000"/>
              </a:lnSpc>
              <a:spcBef>
                <a:spcPts val="0"/>
              </a:spcBef>
              <a:spcAft>
                <a:spcPts val="0"/>
              </a:spcAft>
              <a:buSzPts val="1400"/>
              <a:buChar char="○"/>
              <a:defRPr sz="1400"/>
            </a:lvl8pPr>
            <a:lvl9pPr marL="4114800" lvl="8" indent="-317500" algn="l" rtl="0">
              <a:lnSpc>
                <a:spcPct val="115000"/>
              </a:lnSpc>
              <a:spcBef>
                <a:spcPts val="0"/>
              </a:spcBef>
              <a:spcAft>
                <a:spcPts val="0"/>
              </a:spcAft>
              <a:buSzPts val="1400"/>
              <a:buChar char="■"/>
              <a:defRPr sz="1400"/>
            </a:lvl9pPr>
          </a:lstStyle>
          <a:p>
            <a:endParaRPr/>
          </a:p>
        </p:txBody>
      </p:sp>
      <p:sp>
        <p:nvSpPr>
          <p:cNvPr id="56" name="Google Shape;56;p13"/>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59" name="Google Shape;59;p14"/>
          <p:cNvSpPr/>
          <p:nvPr/>
        </p:nvSpPr>
        <p:spPr>
          <a:xfrm>
            <a:off x="457200" y="1804118"/>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0" name="Google Shape;60;p14"/>
          <p:cNvSpPr/>
          <p:nvPr/>
        </p:nvSpPr>
        <p:spPr>
          <a:xfrm>
            <a:off x="457200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1" name="Google Shape;61;p14"/>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2" name="Google Shape;62;p14"/>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3" name="Google Shape;63;p14"/>
          <p:cNvSpPr/>
          <p:nvPr/>
        </p:nvSpPr>
        <p:spPr>
          <a:xfrm>
            <a:off x="457200" y="3427125"/>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4" name="Google Shape;64;p14"/>
          <p:cNvSpPr/>
          <p:nvPr/>
        </p:nvSpPr>
        <p:spPr>
          <a:xfrm>
            <a:off x="457200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65" name="Google Shape;65;p14"/>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1C304A"/>
              </a:buClr>
              <a:buSzPts val="1400"/>
              <a:buChar char="●"/>
              <a:defRPr sz="1400">
                <a:solidFill>
                  <a:srgbClr val="1C304A"/>
                </a:solidFill>
              </a:defRPr>
            </a:lvl1pPr>
            <a:lvl2pPr marL="914400" lvl="1" indent="-317500" algn="l" rtl="0">
              <a:lnSpc>
                <a:spcPct val="115000"/>
              </a:lnSpc>
              <a:spcBef>
                <a:spcPts val="0"/>
              </a:spcBef>
              <a:spcAft>
                <a:spcPts val="0"/>
              </a:spcAft>
              <a:buClr>
                <a:srgbClr val="1C304A"/>
              </a:buClr>
              <a:buSzPts val="1400"/>
              <a:buChar char="○"/>
              <a:defRPr>
                <a:solidFill>
                  <a:srgbClr val="1C304A"/>
                </a:solidFill>
              </a:defRPr>
            </a:lvl2pPr>
            <a:lvl3pPr marL="1371600" lvl="2" indent="-317500" algn="l" rtl="0">
              <a:lnSpc>
                <a:spcPct val="115000"/>
              </a:lnSpc>
              <a:spcBef>
                <a:spcPts val="0"/>
              </a:spcBef>
              <a:spcAft>
                <a:spcPts val="0"/>
              </a:spcAft>
              <a:buClr>
                <a:srgbClr val="1C304A"/>
              </a:buClr>
              <a:buSzPts val="1400"/>
              <a:buChar char="■"/>
              <a:defRPr>
                <a:solidFill>
                  <a:srgbClr val="1C304A"/>
                </a:solidFill>
              </a:defRPr>
            </a:lvl3pPr>
            <a:lvl4pPr marL="1828800" lvl="3" indent="-317500" algn="l" rtl="0">
              <a:lnSpc>
                <a:spcPct val="115000"/>
              </a:lnSpc>
              <a:spcBef>
                <a:spcPts val="0"/>
              </a:spcBef>
              <a:spcAft>
                <a:spcPts val="0"/>
              </a:spcAft>
              <a:buClr>
                <a:srgbClr val="1C304A"/>
              </a:buClr>
              <a:buSzPts val="1400"/>
              <a:buChar char="●"/>
              <a:defRPr sz="1400">
                <a:solidFill>
                  <a:srgbClr val="1C304A"/>
                </a:solidFill>
              </a:defRPr>
            </a:lvl4pPr>
            <a:lvl5pPr marL="2286000" lvl="4" indent="-317500" algn="l" rtl="0">
              <a:lnSpc>
                <a:spcPct val="115000"/>
              </a:lnSpc>
              <a:spcBef>
                <a:spcPts val="0"/>
              </a:spcBef>
              <a:spcAft>
                <a:spcPts val="0"/>
              </a:spcAft>
              <a:buClr>
                <a:srgbClr val="1C304A"/>
              </a:buClr>
              <a:buSzPts val="1400"/>
              <a:buChar char="○"/>
              <a:defRPr sz="1400">
                <a:solidFill>
                  <a:srgbClr val="1C304A"/>
                </a:solidFill>
              </a:defRPr>
            </a:lvl5pPr>
            <a:lvl6pPr marL="2743200" lvl="5" indent="-317500" algn="l" rtl="0">
              <a:lnSpc>
                <a:spcPct val="115000"/>
              </a:lnSpc>
              <a:spcBef>
                <a:spcPts val="0"/>
              </a:spcBef>
              <a:spcAft>
                <a:spcPts val="0"/>
              </a:spcAft>
              <a:buClr>
                <a:srgbClr val="1C304A"/>
              </a:buClr>
              <a:buSzPts val="1400"/>
              <a:buChar char="■"/>
              <a:defRPr sz="1400">
                <a:solidFill>
                  <a:srgbClr val="1C304A"/>
                </a:solidFill>
              </a:defRPr>
            </a:lvl6pPr>
            <a:lvl7pPr marL="3200400" lvl="6" indent="-317500" algn="l" rtl="0">
              <a:lnSpc>
                <a:spcPct val="115000"/>
              </a:lnSpc>
              <a:spcBef>
                <a:spcPts val="0"/>
              </a:spcBef>
              <a:spcAft>
                <a:spcPts val="0"/>
              </a:spcAft>
              <a:buClr>
                <a:srgbClr val="1C304A"/>
              </a:buClr>
              <a:buSzPts val="1400"/>
              <a:buChar char="●"/>
              <a:defRPr sz="1400">
                <a:solidFill>
                  <a:srgbClr val="1C304A"/>
                </a:solidFill>
              </a:defRPr>
            </a:lvl7pPr>
            <a:lvl8pPr marL="3657600" lvl="7" indent="-317500" algn="l" rtl="0">
              <a:lnSpc>
                <a:spcPct val="115000"/>
              </a:lnSpc>
              <a:spcBef>
                <a:spcPts val="0"/>
              </a:spcBef>
              <a:spcAft>
                <a:spcPts val="0"/>
              </a:spcAft>
              <a:buClr>
                <a:srgbClr val="1C304A"/>
              </a:buClr>
              <a:buSzPts val="1400"/>
              <a:buChar char="○"/>
              <a:defRPr sz="1400">
                <a:solidFill>
                  <a:srgbClr val="1C304A"/>
                </a:solidFill>
              </a:defRPr>
            </a:lvl8pPr>
            <a:lvl9pPr marL="4114800" lvl="8" indent="-317500" algn="l" rtl="0">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66" name="Google Shape;66;p14"/>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69" name="Google Shape;69;p15"/>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70" name="Google Shape;70;p15"/>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71" name="Google Shape;71;p15"/>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2" name="Google Shape;72;p15"/>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73" name="Google Shape;73;p15"/>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4" name="Google Shape;74;p15"/>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75" name="Google Shape;75;p15"/>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6" name="Google Shape;76;p15"/>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77" name="Google Shape;77;p15"/>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78" name="Google Shape;78;p15"/>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79" name="Google Shape;79;p15"/>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Clr>
                <a:srgbClr val="FFFFFF"/>
              </a:buClr>
              <a:buSzPts val="1200"/>
              <a:buChar char="●"/>
              <a:defRPr sz="1200" b="1">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2" name="Google Shape;82;p16"/>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4" name="Google Shape;84;p16"/>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5" name="Google Shape;85;p16"/>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86" name="Google Shape;86;p16"/>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87" name="Google Shape;87;p16"/>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88" name="Google Shape;88;p16"/>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89" name="Google Shape;89;p16"/>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0" name="Google Shape;90;p16"/>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91" name="Google Shape;91;p16"/>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2" name="Google Shape;92;p16"/>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93"/>
        <p:cNvGrpSpPr/>
        <p:nvPr/>
      </p:nvGrpSpPr>
      <p:grpSpPr>
        <a:xfrm>
          <a:off x="0" y="0"/>
          <a:ext cx="0" cy="0"/>
          <a:chOff x="0" y="0"/>
          <a:chExt cx="0" cy="0"/>
        </a:xfrm>
      </p:grpSpPr>
      <p:sp>
        <p:nvSpPr>
          <p:cNvPr id="94" name="Google Shape;94;p17"/>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5" name="Google Shape;95;p17"/>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96" name="Google Shape;96;p17"/>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97" name="Google Shape;97;p17"/>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99" name="Google Shape;99;p17"/>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FFFFFF"/>
              </a:buClr>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00" name="Google Shape;100;p17"/>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1" name="Google Shape;101;p17"/>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102" name="Google Shape;102;p17"/>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3" name="Google Shape;103;p17"/>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04" name="Google Shape;104;p17"/>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07" name="Google Shape;107;p18"/>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sz="1800">
                <a:solidFill>
                  <a:srgbClr val="FFFFFF"/>
                </a:solidFill>
              </a:defRPr>
            </a:lvl1pPr>
            <a:lvl2pPr marL="914400" lvl="1" indent="-342900" algn="l" rtl="0">
              <a:lnSpc>
                <a:spcPct val="115000"/>
              </a:lnSpc>
              <a:spcBef>
                <a:spcPts val="1600"/>
              </a:spcBef>
              <a:spcAft>
                <a:spcPts val="0"/>
              </a:spcAft>
              <a:buClr>
                <a:srgbClr val="FFFFFF"/>
              </a:buClr>
              <a:buSzPts val="1800"/>
              <a:buChar char="○"/>
              <a:defRPr sz="1800">
                <a:solidFill>
                  <a:srgbClr val="FFFFFF"/>
                </a:solidFill>
              </a:defRPr>
            </a:lvl2pPr>
            <a:lvl3pPr marL="1371600" lvl="2" indent="-342900" algn="l" rtl="0">
              <a:lnSpc>
                <a:spcPct val="115000"/>
              </a:lnSpc>
              <a:spcBef>
                <a:spcPts val="1600"/>
              </a:spcBef>
              <a:spcAft>
                <a:spcPts val="0"/>
              </a:spcAft>
              <a:buClr>
                <a:srgbClr val="FFFFFF"/>
              </a:buClr>
              <a:buSzPts val="1800"/>
              <a:buChar char="■"/>
              <a:defRPr sz="1800">
                <a:solidFill>
                  <a:srgbClr val="FFFFFF"/>
                </a:solidFill>
              </a:defRPr>
            </a:lvl3pPr>
            <a:lvl4pPr marL="1828800" lvl="3" indent="-342900" algn="l" rtl="0">
              <a:lnSpc>
                <a:spcPct val="115000"/>
              </a:lnSpc>
              <a:spcBef>
                <a:spcPts val="1600"/>
              </a:spcBef>
              <a:spcAft>
                <a:spcPts val="0"/>
              </a:spcAft>
              <a:buClr>
                <a:srgbClr val="FFFFFF"/>
              </a:buClr>
              <a:buSzPts val="1800"/>
              <a:buChar char="●"/>
              <a:defRPr sz="1800">
                <a:solidFill>
                  <a:srgbClr val="FFFFFF"/>
                </a:solidFill>
              </a:defRPr>
            </a:lvl4pPr>
            <a:lvl5pPr marL="2286000" lvl="4" indent="-342900" algn="l" rtl="0">
              <a:lnSpc>
                <a:spcPct val="115000"/>
              </a:lnSpc>
              <a:spcBef>
                <a:spcPts val="1600"/>
              </a:spcBef>
              <a:spcAft>
                <a:spcPts val="0"/>
              </a:spcAft>
              <a:buClr>
                <a:srgbClr val="FFFFFF"/>
              </a:buClr>
              <a:buSzPts val="1800"/>
              <a:buChar char="○"/>
              <a:defRPr sz="1800">
                <a:solidFill>
                  <a:srgbClr val="FFFFFF"/>
                </a:solidFill>
              </a:defRPr>
            </a:lvl5pPr>
            <a:lvl6pPr marL="2743200" lvl="5" indent="-342900" algn="l" rtl="0">
              <a:lnSpc>
                <a:spcPct val="115000"/>
              </a:lnSpc>
              <a:spcBef>
                <a:spcPts val="1600"/>
              </a:spcBef>
              <a:spcAft>
                <a:spcPts val="0"/>
              </a:spcAft>
              <a:buClr>
                <a:srgbClr val="FFFFFF"/>
              </a:buClr>
              <a:buSzPts val="1800"/>
              <a:buChar char="■"/>
              <a:defRPr sz="1800">
                <a:solidFill>
                  <a:srgbClr val="FFFFFF"/>
                </a:solidFill>
              </a:defRPr>
            </a:lvl6pPr>
            <a:lvl7pPr marL="3200400" lvl="6" indent="-342900" algn="l" rtl="0">
              <a:lnSpc>
                <a:spcPct val="115000"/>
              </a:lnSpc>
              <a:spcBef>
                <a:spcPts val="1600"/>
              </a:spcBef>
              <a:spcAft>
                <a:spcPts val="0"/>
              </a:spcAft>
              <a:buClr>
                <a:srgbClr val="FFFFFF"/>
              </a:buClr>
              <a:buSzPts val="1800"/>
              <a:buChar char="●"/>
              <a:defRPr sz="1800">
                <a:solidFill>
                  <a:srgbClr val="FFFFFF"/>
                </a:solidFill>
              </a:defRPr>
            </a:lvl7pPr>
            <a:lvl8pPr marL="3657600" lvl="7" indent="-342900" algn="l" rtl="0">
              <a:lnSpc>
                <a:spcPct val="115000"/>
              </a:lnSpc>
              <a:spcBef>
                <a:spcPts val="1600"/>
              </a:spcBef>
              <a:spcAft>
                <a:spcPts val="0"/>
              </a:spcAft>
              <a:buClr>
                <a:srgbClr val="FFFFFF"/>
              </a:buClr>
              <a:buSzPts val="1800"/>
              <a:buChar char="○"/>
              <a:defRPr sz="1800">
                <a:solidFill>
                  <a:srgbClr val="FFFFFF"/>
                </a:solidFill>
              </a:defRPr>
            </a:lvl8pPr>
            <a:lvl9pPr marL="4114800" lvl="8" indent="-342900" algn="l" rtl="0">
              <a:lnSpc>
                <a:spcPct val="115000"/>
              </a:lnSpc>
              <a:spcBef>
                <a:spcPts val="1600"/>
              </a:spcBef>
              <a:spcAft>
                <a:spcPts val="1600"/>
              </a:spcAft>
              <a:buClr>
                <a:srgbClr val="FFFFFF"/>
              </a:buClr>
              <a:buSzPts val="1800"/>
              <a:buChar char="■"/>
              <a:defRPr sz="18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10" name="Google Shape;110;p19"/>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11" name="Google Shape;111;p19"/>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FFFFFF"/>
              </a:buClr>
              <a:buSzPts val="1800"/>
              <a:buChar char="●"/>
              <a:defRPr>
                <a:solidFill>
                  <a:srgbClr val="FFFFFF"/>
                </a:solidFill>
              </a:defRPr>
            </a:lvl1pPr>
            <a:lvl2pPr marL="914400" lvl="1" indent="-342900" algn="l" rtl="0">
              <a:lnSpc>
                <a:spcPct val="115000"/>
              </a:lnSpc>
              <a:spcBef>
                <a:spcPts val="1000"/>
              </a:spcBef>
              <a:spcAft>
                <a:spcPts val="0"/>
              </a:spcAft>
              <a:buClr>
                <a:srgbClr val="FFFFFF"/>
              </a:buClr>
              <a:buSzPts val="1800"/>
              <a:buChar char="○"/>
              <a:defRPr>
                <a:solidFill>
                  <a:srgbClr val="FFFFFF"/>
                </a:solidFill>
              </a:defRPr>
            </a:lvl2pPr>
            <a:lvl3pPr marL="1371600" lvl="2" indent="-342900" algn="l" rtl="0">
              <a:lnSpc>
                <a:spcPct val="115000"/>
              </a:lnSpc>
              <a:spcBef>
                <a:spcPts val="1000"/>
              </a:spcBef>
              <a:spcAft>
                <a:spcPts val="0"/>
              </a:spcAft>
              <a:buClr>
                <a:srgbClr val="FFFFFF"/>
              </a:buClr>
              <a:buSzPts val="1800"/>
              <a:buChar char="■"/>
              <a:defRPr>
                <a:solidFill>
                  <a:srgbClr val="FFFFFF"/>
                </a:solidFill>
              </a:defRPr>
            </a:lvl3pPr>
            <a:lvl4pPr marL="1828800" lvl="3" indent="-342900" algn="l" rtl="0">
              <a:lnSpc>
                <a:spcPct val="115000"/>
              </a:lnSpc>
              <a:spcBef>
                <a:spcPts val="1000"/>
              </a:spcBef>
              <a:spcAft>
                <a:spcPts val="0"/>
              </a:spcAft>
              <a:buClr>
                <a:srgbClr val="FFFFFF"/>
              </a:buClr>
              <a:buSzPts val="1800"/>
              <a:buChar char="●"/>
              <a:defRPr>
                <a:solidFill>
                  <a:srgbClr val="FFFFFF"/>
                </a:solidFill>
              </a:defRPr>
            </a:lvl4pPr>
            <a:lvl5pPr marL="2286000" lvl="4" indent="-342900" algn="l" rtl="0">
              <a:lnSpc>
                <a:spcPct val="115000"/>
              </a:lnSpc>
              <a:spcBef>
                <a:spcPts val="1000"/>
              </a:spcBef>
              <a:spcAft>
                <a:spcPts val="0"/>
              </a:spcAft>
              <a:buClr>
                <a:srgbClr val="FFFFFF"/>
              </a:buClr>
              <a:buSzPts val="1800"/>
              <a:buChar char="○"/>
              <a:defRPr>
                <a:solidFill>
                  <a:srgbClr val="FFFFFF"/>
                </a:solidFill>
              </a:defRPr>
            </a:lvl5pPr>
            <a:lvl6pPr marL="2743200" lvl="5" indent="-342900" algn="l" rtl="0">
              <a:lnSpc>
                <a:spcPct val="115000"/>
              </a:lnSpc>
              <a:spcBef>
                <a:spcPts val="1000"/>
              </a:spcBef>
              <a:spcAft>
                <a:spcPts val="0"/>
              </a:spcAft>
              <a:buClr>
                <a:srgbClr val="FFFFFF"/>
              </a:buClr>
              <a:buSzPts val="1800"/>
              <a:buChar char="■"/>
              <a:defRPr>
                <a:solidFill>
                  <a:srgbClr val="FFFFFF"/>
                </a:solidFill>
              </a:defRPr>
            </a:lvl6pPr>
            <a:lvl7pPr marL="3200400" lvl="6" indent="-342900" algn="l" rtl="0">
              <a:lnSpc>
                <a:spcPct val="115000"/>
              </a:lnSpc>
              <a:spcBef>
                <a:spcPts val="1000"/>
              </a:spcBef>
              <a:spcAft>
                <a:spcPts val="0"/>
              </a:spcAft>
              <a:buClr>
                <a:srgbClr val="FFFFFF"/>
              </a:buClr>
              <a:buSzPts val="1800"/>
              <a:buChar char="●"/>
              <a:defRPr>
                <a:solidFill>
                  <a:srgbClr val="FFFFFF"/>
                </a:solidFill>
              </a:defRPr>
            </a:lvl7pPr>
            <a:lvl8pPr marL="3657600" lvl="7" indent="-342900" algn="l" rtl="0">
              <a:lnSpc>
                <a:spcPct val="115000"/>
              </a:lnSpc>
              <a:spcBef>
                <a:spcPts val="1000"/>
              </a:spcBef>
              <a:spcAft>
                <a:spcPts val="0"/>
              </a:spcAft>
              <a:buClr>
                <a:srgbClr val="FFFFFF"/>
              </a:buClr>
              <a:buSzPts val="1800"/>
              <a:buChar char="○"/>
              <a:defRPr>
                <a:solidFill>
                  <a:srgbClr val="FFFFFF"/>
                </a:solidFill>
              </a:defRPr>
            </a:lvl8pPr>
            <a:lvl9pPr marL="4114800" lvl="8" indent="-342900" algn="l" rtl="0">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12" name="Google Shape;112;p19"/>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16" name="Google Shape;116;p20"/>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17" name="Google Shape;117;p20"/>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rtl="0">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rtl="0">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rtl="0">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rtl="0">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15" name="Google Shape;15;p3"/>
          <p:cNvSpPr txBox="1">
            <a:spLocks noGrp="1"/>
          </p:cNvSpPr>
          <p:nvPr>
            <p:ph type="title"/>
          </p:nvPr>
        </p:nvSpPr>
        <p:spPr>
          <a:xfrm>
            <a:off x="457200" y="457198"/>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00CFFF"/>
                </a:solidFill>
              </a:defRPr>
            </a:lvl1pPr>
            <a:lvl2pPr lvl="1" rtl="0">
              <a:spcBef>
                <a:spcPts val="0"/>
              </a:spcBef>
              <a:spcAft>
                <a:spcPts val="0"/>
              </a:spcAft>
              <a:buNone/>
              <a:defRPr>
                <a:solidFill>
                  <a:srgbClr val="00CFFF"/>
                </a:solidFill>
              </a:defRPr>
            </a:lvl2pPr>
            <a:lvl3pPr lvl="2" rtl="0">
              <a:spcBef>
                <a:spcPts val="0"/>
              </a:spcBef>
              <a:spcAft>
                <a:spcPts val="0"/>
              </a:spcAft>
              <a:buNone/>
              <a:defRPr>
                <a:solidFill>
                  <a:srgbClr val="00CFFF"/>
                </a:solidFill>
              </a:defRPr>
            </a:lvl3pPr>
            <a:lvl4pPr lvl="3" rtl="0">
              <a:spcBef>
                <a:spcPts val="0"/>
              </a:spcBef>
              <a:spcAft>
                <a:spcPts val="0"/>
              </a:spcAft>
              <a:buNone/>
              <a:defRPr>
                <a:solidFill>
                  <a:srgbClr val="00CFFF"/>
                </a:solidFill>
              </a:defRPr>
            </a:lvl4pPr>
            <a:lvl5pPr lvl="4" rtl="0">
              <a:spcBef>
                <a:spcPts val="0"/>
              </a:spcBef>
              <a:spcAft>
                <a:spcPts val="0"/>
              </a:spcAft>
              <a:buNone/>
              <a:defRPr>
                <a:solidFill>
                  <a:srgbClr val="00CFFF"/>
                </a:solidFill>
              </a:defRPr>
            </a:lvl5pPr>
            <a:lvl6pPr lvl="5" rtl="0">
              <a:spcBef>
                <a:spcPts val="0"/>
              </a:spcBef>
              <a:spcAft>
                <a:spcPts val="0"/>
              </a:spcAft>
              <a:buNone/>
              <a:defRPr>
                <a:solidFill>
                  <a:srgbClr val="00CFFF"/>
                </a:solidFill>
              </a:defRPr>
            </a:lvl6pPr>
            <a:lvl7pPr lvl="6" rtl="0">
              <a:spcBef>
                <a:spcPts val="0"/>
              </a:spcBef>
              <a:spcAft>
                <a:spcPts val="0"/>
              </a:spcAft>
              <a:buNone/>
              <a:defRPr>
                <a:solidFill>
                  <a:srgbClr val="00CFFF"/>
                </a:solidFill>
              </a:defRPr>
            </a:lvl7pPr>
            <a:lvl8pPr lvl="7" rtl="0">
              <a:spcBef>
                <a:spcPts val="0"/>
              </a:spcBef>
              <a:spcAft>
                <a:spcPts val="0"/>
              </a:spcAft>
              <a:buNone/>
              <a:defRPr>
                <a:solidFill>
                  <a:srgbClr val="00CFFF"/>
                </a:solidFill>
              </a:defRPr>
            </a:lvl8pPr>
            <a:lvl9pPr lvl="8" rtl="0">
              <a:spcBef>
                <a:spcPts val="0"/>
              </a:spcBef>
              <a:spcAft>
                <a:spcPts val="0"/>
              </a:spcAft>
              <a:buNone/>
              <a:defRPr>
                <a:solidFill>
                  <a:srgbClr val="00CFFF"/>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18"/>
        <p:cNvGrpSpPr/>
        <p:nvPr/>
      </p:nvGrpSpPr>
      <p:grpSpPr>
        <a:xfrm>
          <a:off x="0" y="0"/>
          <a:ext cx="0" cy="0"/>
          <a:chOff x="0" y="0"/>
          <a:chExt cx="0" cy="0"/>
        </a:xfrm>
      </p:grpSpPr>
      <p:sp>
        <p:nvSpPr>
          <p:cNvPr id="119" name="Google Shape;119;p21"/>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
        <p:nvSpPr>
          <p:cNvPr id="120" name="Google Shape;120;p21"/>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121"/>
        <p:cNvGrpSpPr/>
        <p:nvPr/>
      </p:nvGrpSpPr>
      <p:grpSpPr>
        <a:xfrm>
          <a:off x="0" y="0"/>
          <a:ext cx="0" cy="0"/>
          <a:chOff x="0" y="0"/>
          <a:chExt cx="0" cy="0"/>
        </a:xfrm>
      </p:grpSpPr>
      <p:sp>
        <p:nvSpPr>
          <p:cNvPr id="122" name="Google Shape;122;p2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124" name="Google Shape;124;p2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lvl1pPr lvl="0">
              <a:spcBef>
                <a:spcPts val="0"/>
              </a:spcBef>
              <a:spcAft>
                <a:spcPts val="0"/>
              </a:spcAft>
              <a:buSzPts val="2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25"/>
        <p:cNvGrpSpPr/>
        <p:nvPr/>
      </p:nvGrpSpPr>
      <p:grpSpPr>
        <a:xfrm>
          <a:off x="0" y="0"/>
          <a:ext cx="0" cy="0"/>
          <a:chOff x="0" y="0"/>
          <a:chExt cx="0" cy="0"/>
        </a:xfrm>
      </p:grpSpPr>
      <p:pic>
        <p:nvPicPr>
          <p:cNvPr id="126" name="Google Shape;126;p23"/>
          <p:cNvPicPr preferRelativeResize="0"/>
          <p:nvPr/>
        </p:nvPicPr>
        <p:blipFill rotWithShape="1">
          <a:blip r:embed="rId2">
            <a:alphaModFix/>
          </a:blip>
          <a:srcRect l="47427" t="6909" r="11416" b="30901"/>
          <a:stretch/>
        </p:blipFill>
        <p:spPr>
          <a:xfrm>
            <a:off x="4572000" y="-42840"/>
            <a:ext cx="4619100" cy="5235000"/>
          </a:xfrm>
          <a:prstGeom prst="rect">
            <a:avLst/>
          </a:prstGeom>
          <a:noFill/>
          <a:ln>
            <a:noFill/>
          </a:ln>
        </p:spPr>
      </p:pic>
      <p:sp>
        <p:nvSpPr>
          <p:cNvPr id="127" name="Google Shape;127;p23"/>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3"/>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00CFFF"/>
              </a:buClr>
              <a:buSzPts val="2600"/>
              <a:buNone/>
              <a:defRPr sz="2600" b="1">
                <a:solidFill>
                  <a:srgbClr val="00CFFF"/>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29" name="Google Shape;129;p23"/>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rtl="0">
              <a:lnSpc>
                <a:spcPct val="115000"/>
              </a:lnSpc>
              <a:spcBef>
                <a:spcPts val="0"/>
              </a:spcBef>
              <a:spcAft>
                <a:spcPts val="0"/>
              </a:spcAft>
              <a:buClr>
                <a:srgbClr val="FFFFFF"/>
              </a:buClr>
              <a:buSzPts val="1200"/>
              <a:buChar char="●"/>
              <a:defRPr sz="1200">
                <a:solidFill>
                  <a:srgbClr val="FFFFFF"/>
                </a:solidFill>
              </a:defRPr>
            </a:lvl1pPr>
            <a:lvl2pPr marL="914400" lvl="1" indent="-304800" algn="l" rtl="0">
              <a:lnSpc>
                <a:spcPct val="115000"/>
              </a:lnSpc>
              <a:spcBef>
                <a:spcPts val="1000"/>
              </a:spcBef>
              <a:spcAft>
                <a:spcPts val="0"/>
              </a:spcAft>
              <a:buClr>
                <a:srgbClr val="FFFFFF"/>
              </a:buClr>
              <a:buSzPts val="1200"/>
              <a:buChar char="○"/>
              <a:defRPr sz="1200">
                <a:solidFill>
                  <a:srgbClr val="FFFFFF"/>
                </a:solidFill>
              </a:defRPr>
            </a:lvl2pPr>
            <a:lvl3pPr marL="1371600" lvl="2" indent="-304800" algn="l" rtl="0">
              <a:lnSpc>
                <a:spcPct val="115000"/>
              </a:lnSpc>
              <a:spcBef>
                <a:spcPts val="1000"/>
              </a:spcBef>
              <a:spcAft>
                <a:spcPts val="0"/>
              </a:spcAft>
              <a:buClr>
                <a:srgbClr val="FFFFFF"/>
              </a:buClr>
              <a:buSzPts val="1200"/>
              <a:buChar char="■"/>
              <a:defRPr sz="1200">
                <a:solidFill>
                  <a:srgbClr val="FFFFFF"/>
                </a:solidFill>
              </a:defRPr>
            </a:lvl3pPr>
            <a:lvl4pPr marL="1828800" lvl="3" indent="-304800" algn="l" rtl="0">
              <a:lnSpc>
                <a:spcPct val="115000"/>
              </a:lnSpc>
              <a:spcBef>
                <a:spcPts val="1000"/>
              </a:spcBef>
              <a:spcAft>
                <a:spcPts val="0"/>
              </a:spcAft>
              <a:buClr>
                <a:srgbClr val="FFFFFF"/>
              </a:buClr>
              <a:buSzPts val="1200"/>
              <a:buChar char="●"/>
              <a:defRPr sz="1200">
                <a:solidFill>
                  <a:srgbClr val="FFFFFF"/>
                </a:solidFill>
              </a:defRPr>
            </a:lvl4pPr>
            <a:lvl5pPr marL="2286000" lvl="4" indent="-304800" algn="l" rtl="0">
              <a:lnSpc>
                <a:spcPct val="115000"/>
              </a:lnSpc>
              <a:spcBef>
                <a:spcPts val="1000"/>
              </a:spcBef>
              <a:spcAft>
                <a:spcPts val="0"/>
              </a:spcAft>
              <a:buClr>
                <a:srgbClr val="FFFFFF"/>
              </a:buClr>
              <a:buSzPts val="1200"/>
              <a:buChar char="○"/>
              <a:defRPr sz="1200">
                <a:solidFill>
                  <a:srgbClr val="FFFFFF"/>
                </a:solidFill>
              </a:defRPr>
            </a:lvl5pPr>
            <a:lvl6pPr marL="2743200" lvl="5" indent="-304800" algn="l" rtl="0">
              <a:lnSpc>
                <a:spcPct val="115000"/>
              </a:lnSpc>
              <a:spcBef>
                <a:spcPts val="1000"/>
              </a:spcBef>
              <a:spcAft>
                <a:spcPts val="0"/>
              </a:spcAft>
              <a:buClr>
                <a:srgbClr val="FFFFFF"/>
              </a:buClr>
              <a:buSzPts val="1200"/>
              <a:buChar char="■"/>
              <a:defRPr sz="1200">
                <a:solidFill>
                  <a:srgbClr val="FFFFFF"/>
                </a:solidFill>
              </a:defRPr>
            </a:lvl6pPr>
            <a:lvl7pPr marL="3200400" lvl="6" indent="-304800" algn="l" rtl="0">
              <a:lnSpc>
                <a:spcPct val="115000"/>
              </a:lnSpc>
              <a:spcBef>
                <a:spcPts val="1000"/>
              </a:spcBef>
              <a:spcAft>
                <a:spcPts val="0"/>
              </a:spcAft>
              <a:buClr>
                <a:srgbClr val="FFFFFF"/>
              </a:buClr>
              <a:buSzPts val="1200"/>
              <a:buChar char="●"/>
              <a:defRPr sz="1200">
                <a:solidFill>
                  <a:srgbClr val="FFFFFF"/>
                </a:solidFill>
              </a:defRPr>
            </a:lvl7pPr>
            <a:lvl8pPr marL="3657600" lvl="7" indent="-304800" algn="l" rtl="0">
              <a:lnSpc>
                <a:spcPct val="115000"/>
              </a:lnSpc>
              <a:spcBef>
                <a:spcPts val="1000"/>
              </a:spcBef>
              <a:spcAft>
                <a:spcPts val="0"/>
              </a:spcAft>
              <a:buClr>
                <a:srgbClr val="FFFFFF"/>
              </a:buClr>
              <a:buSzPts val="1200"/>
              <a:buChar char="○"/>
              <a:defRPr sz="1200">
                <a:solidFill>
                  <a:srgbClr val="FFFFFF"/>
                </a:solidFill>
              </a:defRPr>
            </a:lvl8pPr>
            <a:lvl9pPr marL="4114800" lvl="8" indent="-304800" algn="l" rtl="0">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130" name="Google Shape;130;p23"/>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31"/>
        <p:cNvGrpSpPr/>
        <p:nvPr/>
      </p:nvGrpSpPr>
      <p:grpSpPr>
        <a:xfrm>
          <a:off x="0" y="0"/>
          <a:ext cx="0" cy="0"/>
          <a:chOff x="0" y="0"/>
          <a:chExt cx="0" cy="0"/>
        </a:xfrm>
      </p:grpSpPr>
      <p:sp>
        <p:nvSpPr>
          <p:cNvPr id="132" name="Google Shape;132;p24"/>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4"/>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34" name="Google Shape;134;p24"/>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SzPts val="1800"/>
              <a:buChar char="●"/>
              <a:defRPr/>
            </a:lvl1pPr>
            <a:lvl2pPr marL="914400" lvl="1" indent="-342900" algn="l" rtl="0">
              <a:lnSpc>
                <a:spcPct val="115000"/>
              </a:lnSpc>
              <a:spcBef>
                <a:spcPts val="1000"/>
              </a:spcBef>
              <a:spcAft>
                <a:spcPts val="0"/>
              </a:spcAft>
              <a:buSzPts val="1800"/>
              <a:buChar char="○"/>
              <a:defRPr/>
            </a:lvl2pPr>
            <a:lvl3pPr marL="1371600" lvl="2" indent="-342900" algn="l" rtl="0">
              <a:lnSpc>
                <a:spcPct val="115000"/>
              </a:lnSpc>
              <a:spcBef>
                <a:spcPts val="1000"/>
              </a:spcBef>
              <a:spcAft>
                <a:spcPts val="0"/>
              </a:spcAft>
              <a:buSzPts val="1800"/>
              <a:buChar char="■"/>
              <a:defRPr/>
            </a:lvl3pPr>
            <a:lvl4pPr marL="1828800" lvl="3" indent="-342900" algn="l" rtl="0">
              <a:lnSpc>
                <a:spcPct val="115000"/>
              </a:lnSpc>
              <a:spcBef>
                <a:spcPts val="1000"/>
              </a:spcBef>
              <a:spcAft>
                <a:spcPts val="0"/>
              </a:spcAft>
              <a:buSzPts val="1800"/>
              <a:buChar char="●"/>
              <a:defRPr/>
            </a:lvl4pPr>
            <a:lvl5pPr marL="2286000" lvl="4" indent="-342900" algn="l" rtl="0">
              <a:lnSpc>
                <a:spcPct val="115000"/>
              </a:lnSpc>
              <a:spcBef>
                <a:spcPts val="1000"/>
              </a:spcBef>
              <a:spcAft>
                <a:spcPts val="0"/>
              </a:spcAft>
              <a:buSzPts val="1800"/>
              <a:buChar char="○"/>
              <a:defRPr/>
            </a:lvl5pPr>
            <a:lvl6pPr marL="2743200" lvl="5" indent="-342900" algn="l" rtl="0">
              <a:lnSpc>
                <a:spcPct val="115000"/>
              </a:lnSpc>
              <a:spcBef>
                <a:spcPts val="1000"/>
              </a:spcBef>
              <a:spcAft>
                <a:spcPts val="0"/>
              </a:spcAft>
              <a:buSzPts val="1800"/>
              <a:buChar char="■"/>
              <a:defRPr/>
            </a:lvl6pPr>
            <a:lvl7pPr marL="3200400" lvl="6" indent="-342900" algn="l" rtl="0">
              <a:lnSpc>
                <a:spcPct val="115000"/>
              </a:lnSpc>
              <a:spcBef>
                <a:spcPts val="1000"/>
              </a:spcBef>
              <a:spcAft>
                <a:spcPts val="0"/>
              </a:spcAft>
              <a:buSzPts val="1800"/>
              <a:buChar char="●"/>
              <a:defRPr/>
            </a:lvl7pPr>
            <a:lvl8pPr marL="3657600" lvl="7" indent="-342900" algn="l" rtl="0">
              <a:lnSpc>
                <a:spcPct val="115000"/>
              </a:lnSpc>
              <a:spcBef>
                <a:spcPts val="1000"/>
              </a:spcBef>
              <a:spcAft>
                <a:spcPts val="0"/>
              </a:spcAft>
              <a:buSzPts val="1800"/>
              <a:buChar char="○"/>
              <a:defRPr/>
            </a:lvl8pPr>
            <a:lvl9pPr marL="4114800" lvl="8" indent="-342900" algn="l" rtl="0">
              <a:lnSpc>
                <a:spcPct val="115000"/>
              </a:lnSpc>
              <a:spcBef>
                <a:spcPts val="1000"/>
              </a:spcBef>
              <a:spcAft>
                <a:spcPts val="1000"/>
              </a:spcAft>
              <a:buSzPts val="1800"/>
              <a:buChar char="■"/>
              <a:defRPr/>
            </a:lvl9pPr>
          </a:lstStyle>
          <a:p>
            <a:endParaRPr/>
          </a:p>
        </p:txBody>
      </p:sp>
      <p:sp>
        <p:nvSpPr>
          <p:cNvPr id="135" name="Google Shape;135;p24"/>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38" name="Google Shape;138;p25"/>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rtl="0">
              <a:lnSpc>
                <a:spcPct val="115000"/>
              </a:lnSpc>
              <a:spcBef>
                <a:spcPts val="0"/>
              </a:spcBef>
              <a:spcAft>
                <a:spcPts val="0"/>
              </a:spcAft>
              <a:buClr>
                <a:srgbClr val="FFFFFF"/>
              </a:buClr>
              <a:buSzPts val="1000"/>
              <a:buChar char="●"/>
              <a:defRPr sz="1000">
                <a:solidFill>
                  <a:srgbClr val="FFFFFF"/>
                </a:solidFill>
              </a:defRPr>
            </a:lvl1pPr>
            <a:lvl2pPr marL="914400" lvl="1" indent="-292100" algn="l" rtl="0">
              <a:lnSpc>
                <a:spcPct val="115000"/>
              </a:lnSpc>
              <a:spcBef>
                <a:spcPts val="1600"/>
              </a:spcBef>
              <a:spcAft>
                <a:spcPts val="0"/>
              </a:spcAft>
              <a:buClr>
                <a:srgbClr val="FFFFFF"/>
              </a:buClr>
              <a:buSzPts val="1000"/>
              <a:buChar char="○"/>
              <a:defRPr sz="1000">
                <a:solidFill>
                  <a:srgbClr val="FFFFFF"/>
                </a:solidFill>
              </a:defRPr>
            </a:lvl2pPr>
            <a:lvl3pPr marL="1371600" lvl="2" indent="-292100" algn="l" rtl="0">
              <a:lnSpc>
                <a:spcPct val="115000"/>
              </a:lnSpc>
              <a:spcBef>
                <a:spcPts val="1600"/>
              </a:spcBef>
              <a:spcAft>
                <a:spcPts val="0"/>
              </a:spcAft>
              <a:buClr>
                <a:srgbClr val="FFFFFF"/>
              </a:buClr>
              <a:buSzPts val="1000"/>
              <a:buChar char="■"/>
              <a:defRPr sz="1000">
                <a:solidFill>
                  <a:srgbClr val="FFFFFF"/>
                </a:solidFill>
              </a:defRPr>
            </a:lvl3pPr>
            <a:lvl4pPr marL="1828800" lvl="3" indent="-292100" algn="l" rtl="0">
              <a:lnSpc>
                <a:spcPct val="115000"/>
              </a:lnSpc>
              <a:spcBef>
                <a:spcPts val="1600"/>
              </a:spcBef>
              <a:spcAft>
                <a:spcPts val="0"/>
              </a:spcAft>
              <a:buClr>
                <a:srgbClr val="FFFFFF"/>
              </a:buClr>
              <a:buSzPts val="1000"/>
              <a:buChar char="●"/>
              <a:defRPr sz="1000">
                <a:solidFill>
                  <a:srgbClr val="FFFFFF"/>
                </a:solidFill>
              </a:defRPr>
            </a:lvl4pPr>
            <a:lvl5pPr marL="2286000" lvl="4" indent="-292100" algn="l" rtl="0">
              <a:lnSpc>
                <a:spcPct val="115000"/>
              </a:lnSpc>
              <a:spcBef>
                <a:spcPts val="1600"/>
              </a:spcBef>
              <a:spcAft>
                <a:spcPts val="0"/>
              </a:spcAft>
              <a:buClr>
                <a:srgbClr val="FFFFFF"/>
              </a:buClr>
              <a:buSzPts val="1000"/>
              <a:buChar char="○"/>
              <a:defRPr>
                <a:solidFill>
                  <a:srgbClr val="FFFFFF"/>
                </a:solidFill>
              </a:defRPr>
            </a:lvl5pPr>
            <a:lvl6pPr marL="2743200" lvl="5" indent="-292100" algn="l" rtl="0">
              <a:lnSpc>
                <a:spcPct val="115000"/>
              </a:lnSpc>
              <a:spcBef>
                <a:spcPts val="1600"/>
              </a:spcBef>
              <a:spcAft>
                <a:spcPts val="0"/>
              </a:spcAft>
              <a:buClr>
                <a:srgbClr val="FFFFFF"/>
              </a:buClr>
              <a:buSzPts val="1000"/>
              <a:buChar char="■"/>
              <a:defRPr sz="1000">
                <a:solidFill>
                  <a:srgbClr val="FFFFFF"/>
                </a:solidFill>
              </a:defRPr>
            </a:lvl6pPr>
            <a:lvl7pPr marL="3200400" lvl="6" indent="-292100" algn="l" rtl="0">
              <a:lnSpc>
                <a:spcPct val="115000"/>
              </a:lnSpc>
              <a:spcBef>
                <a:spcPts val="1600"/>
              </a:spcBef>
              <a:spcAft>
                <a:spcPts val="0"/>
              </a:spcAft>
              <a:buClr>
                <a:srgbClr val="FFFFFF"/>
              </a:buClr>
              <a:buSzPts val="1000"/>
              <a:buChar char="●"/>
              <a:defRPr sz="1000">
                <a:solidFill>
                  <a:srgbClr val="FFFFFF"/>
                </a:solidFill>
              </a:defRPr>
            </a:lvl7pPr>
            <a:lvl8pPr marL="3657600" lvl="7" indent="-292100" algn="l" rtl="0">
              <a:lnSpc>
                <a:spcPct val="115000"/>
              </a:lnSpc>
              <a:spcBef>
                <a:spcPts val="1600"/>
              </a:spcBef>
              <a:spcAft>
                <a:spcPts val="0"/>
              </a:spcAft>
              <a:buClr>
                <a:srgbClr val="FFFFFF"/>
              </a:buClr>
              <a:buSzPts val="1000"/>
              <a:buChar char="○"/>
              <a:defRPr sz="1000">
                <a:solidFill>
                  <a:srgbClr val="FFFFFF"/>
                </a:solidFill>
              </a:defRPr>
            </a:lvl8pPr>
            <a:lvl9pPr marL="4114800" lvl="8" indent="-292100" algn="l" rtl="0">
              <a:lnSpc>
                <a:spcPct val="115000"/>
              </a:lnSpc>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41" name="Google Shape;141;p26"/>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2600"/>
              <a:buNone/>
              <a:defRPr b="1">
                <a:solidFill>
                  <a:srgbClr val="1C304A"/>
                </a:solidFill>
              </a:defRPr>
            </a:lvl1pPr>
            <a:lvl2pPr lvl="1" algn="ctr" rtl="0">
              <a:lnSpc>
                <a:spcPct val="100000"/>
              </a:lnSpc>
              <a:spcBef>
                <a:spcPts val="0"/>
              </a:spcBef>
              <a:spcAft>
                <a:spcPts val="0"/>
              </a:spcAft>
              <a:buClr>
                <a:srgbClr val="1C304A"/>
              </a:buClr>
              <a:buSzPts val="2600"/>
              <a:buNone/>
              <a:defRPr sz="2600">
                <a:solidFill>
                  <a:srgbClr val="1C304A"/>
                </a:solidFill>
              </a:defRPr>
            </a:lvl2pPr>
            <a:lvl3pPr lvl="2" algn="ctr" rtl="0">
              <a:lnSpc>
                <a:spcPct val="100000"/>
              </a:lnSpc>
              <a:spcBef>
                <a:spcPts val="0"/>
              </a:spcBef>
              <a:spcAft>
                <a:spcPts val="0"/>
              </a:spcAft>
              <a:buClr>
                <a:srgbClr val="1C304A"/>
              </a:buClr>
              <a:buSzPts val="2600"/>
              <a:buNone/>
              <a:defRPr sz="2600">
                <a:solidFill>
                  <a:srgbClr val="1C304A"/>
                </a:solidFill>
              </a:defRPr>
            </a:lvl3pPr>
            <a:lvl4pPr lvl="3" algn="ctr" rtl="0">
              <a:lnSpc>
                <a:spcPct val="100000"/>
              </a:lnSpc>
              <a:spcBef>
                <a:spcPts val="0"/>
              </a:spcBef>
              <a:spcAft>
                <a:spcPts val="0"/>
              </a:spcAft>
              <a:buClr>
                <a:srgbClr val="1C304A"/>
              </a:buClr>
              <a:buSzPts val="2600"/>
              <a:buNone/>
              <a:defRPr sz="2600">
                <a:solidFill>
                  <a:srgbClr val="1C304A"/>
                </a:solidFill>
              </a:defRPr>
            </a:lvl4pPr>
            <a:lvl5pPr lvl="4" algn="ctr" rtl="0">
              <a:lnSpc>
                <a:spcPct val="100000"/>
              </a:lnSpc>
              <a:spcBef>
                <a:spcPts val="0"/>
              </a:spcBef>
              <a:spcAft>
                <a:spcPts val="0"/>
              </a:spcAft>
              <a:buClr>
                <a:srgbClr val="1C304A"/>
              </a:buClr>
              <a:buSzPts val="2600"/>
              <a:buNone/>
              <a:defRPr sz="2600">
                <a:solidFill>
                  <a:srgbClr val="1C304A"/>
                </a:solidFill>
              </a:defRPr>
            </a:lvl5pPr>
            <a:lvl6pPr lvl="5" algn="ctr" rtl="0">
              <a:lnSpc>
                <a:spcPct val="100000"/>
              </a:lnSpc>
              <a:spcBef>
                <a:spcPts val="0"/>
              </a:spcBef>
              <a:spcAft>
                <a:spcPts val="0"/>
              </a:spcAft>
              <a:buClr>
                <a:srgbClr val="1C304A"/>
              </a:buClr>
              <a:buSzPts val="2600"/>
              <a:buNone/>
              <a:defRPr sz="2600">
                <a:solidFill>
                  <a:srgbClr val="1C304A"/>
                </a:solidFill>
              </a:defRPr>
            </a:lvl6pPr>
            <a:lvl7pPr lvl="6" algn="ctr" rtl="0">
              <a:lnSpc>
                <a:spcPct val="100000"/>
              </a:lnSpc>
              <a:spcBef>
                <a:spcPts val="0"/>
              </a:spcBef>
              <a:spcAft>
                <a:spcPts val="0"/>
              </a:spcAft>
              <a:buClr>
                <a:srgbClr val="1C304A"/>
              </a:buClr>
              <a:buSzPts val="2600"/>
              <a:buNone/>
              <a:defRPr sz="2600">
                <a:solidFill>
                  <a:srgbClr val="1C304A"/>
                </a:solidFill>
              </a:defRPr>
            </a:lvl7pPr>
            <a:lvl8pPr lvl="7" algn="ctr" rtl="0">
              <a:lnSpc>
                <a:spcPct val="100000"/>
              </a:lnSpc>
              <a:spcBef>
                <a:spcPts val="0"/>
              </a:spcBef>
              <a:spcAft>
                <a:spcPts val="0"/>
              </a:spcAft>
              <a:buClr>
                <a:srgbClr val="1C304A"/>
              </a:buClr>
              <a:buSzPts val="2600"/>
              <a:buNone/>
              <a:defRPr sz="2600">
                <a:solidFill>
                  <a:srgbClr val="1C304A"/>
                </a:solidFill>
              </a:defRPr>
            </a:lvl8pPr>
            <a:lvl9pPr lvl="8" algn="ctr" rtl="0">
              <a:lnSpc>
                <a:spcPct val="100000"/>
              </a:lnSpc>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144"/>
        <p:cNvGrpSpPr/>
        <p:nvPr/>
      </p:nvGrpSpPr>
      <p:grpSpPr>
        <a:xfrm>
          <a:off x="0" y="0"/>
          <a:ext cx="0" cy="0"/>
          <a:chOff x="0" y="0"/>
          <a:chExt cx="0" cy="0"/>
        </a:xfrm>
      </p:grpSpPr>
      <p:sp>
        <p:nvSpPr>
          <p:cNvPr id="145" name="Google Shape;145;p28"/>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txBox="1">
            <a:spLocks noGrp="1"/>
          </p:cNvSpPr>
          <p:nvPr>
            <p:ph type="body" idx="1"/>
          </p:nvPr>
        </p:nvSpPr>
        <p:spPr>
          <a:xfrm>
            <a:off x="463825" y="2020824"/>
            <a:ext cx="3104700" cy="26376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000"/>
              </a:spcAft>
              <a:buSzPts val="1800"/>
              <a:buChar char="■"/>
              <a:defRPr/>
            </a:lvl9pPr>
          </a:lstStyle>
          <a:p>
            <a:endParaRPr/>
          </a:p>
        </p:txBody>
      </p:sp>
      <p:sp>
        <p:nvSpPr>
          <p:cNvPr id="147" name="Google Shape;147;p28"/>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148" name="Google Shape;148;p28"/>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Clr>
                <a:srgbClr val="046B99"/>
              </a:buClr>
              <a:buSzPts val="1800"/>
              <a:buNone/>
              <a:defRPr sz="1200" b="1">
                <a:solidFill>
                  <a:srgbClr val="046B99"/>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149"/>
        <p:cNvGrpSpPr/>
        <p:nvPr/>
      </p:nvGrpSpPr>
      <p:grpSpPr>
        <a:xfrm>
          <a:off x="0" y="0"/>
          <a:ext cx="0" cy="0"/>
          <a:chOff x="0" y="0"/>
          <a:chExt cx="0" cy="0"/>
        </a:xfrm>
      </p:grpSpPr>
      <p:sp>
        <p:nvSpPr>
          <p:cNvPr id="150" name="Google Shape;150;p29"/>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29"/>
          <p:cNvPicPr preferRelativeResize="0"/>
          <p:nvPr/>
        </p:nvPicPr>
        <p:blipFill>
          <a:blip r:embed="rId2">
            <a:alphaModFix/>
          </a:blip>
          <a:stretch>
            <a:fillRect/>
          </a:stretch>
        </p:blipFill>
        <p:spPr>
          <a:xfrm>
            <a:off x="5401048" y="829041"/>
            <a:ext cx="457200" cy="401052"/>
          </a:xfrm>
          <a:prstGeom prst="rect">
            <a:avLst/>
          </a:prstGeom>
          <a:noFill/>
          <a:ln>
            <a:noFill/>
          </a:ln>
        </p:spPr>
      </p:pic>
      <p:pic>
        <p:nvPicPr>
          <p:cNvPr id="152" name="Google Shape;152;p29"/>
          <p:cNvPicPr preferRelativeResize="0"/>
          <p:nvPr/>
        </p:nvPicPr>
        <p:blipFill>
          <a:blip r:embed="rId3">
            <a:alphaModFix/>
          </a:blip>
          <a:stretch>
            <a:fillRect/>
          </a:stretch>
        </p:blipFill>
        <p:spPr>
          <a:xfrm>
            <a:off x="7915195" y="1554430"/>
            <a:ext cx="434016" cy="457200"/>
          </a:xfrm>
          <a:prstGeom prst="rect">
            <a:avLst/>
          </a:prstGeom>
          <a:noFill/>
          <a:ln>
            <a:noFill/>
          </a:ln>
        </p:spPr>
      </p:pic>
      <p:pic>
        <p:nvPicPr>
          <p:cNvPr id="153" name="Google Shape;153;p29"/>
          <p:cNvPicPr preferRelativeResize="0"/>
          <p:nvPr/>
        </p:nvPicPr>
        <p:blipFill>
          <a:blip r:embed="rId4">
            <a:alphaModFix/>
          </a:blip>
          <a:stretch>
            <a:fillRect/>
          </a:stretch>
        </p:blipFill>
        <p:spPr>
          <a:xfrm>
            <a:off x="6099215" y="2930220"/>
            <a:ext cx="411480" cy="390906"/>
          </a:xfrm>
          <a:prstGeom prst="rect">
            <a:avLst/>
          </a:prstGeom>
          <a:noFill/>
          <a:ln>
            <a:noFill/>
          </a:ln>
        </p:spPr>
      </p:pic>
      <p:pic>
        <p:nvPicPr>
          <p:cNvPr id="154" name="Google Shape;154;p29"/>
          <p:cNvPicPr preferRelativeResize="0"/>
          <p:nvPr/>
        </p:nvPicPr>
        <p:blipFill>
          <a:blip r:embed="rId5">
            <a:alphaModFix/>
          </a:blip>
          <a:stretch>
            <a:fillRect/>
          </a:stretch>
        </p:blipFill>
        <p:spPr>
          <a:xfrm>
            <a:off x="7710419" y="3625178"/>
            <a:ext cx="381199" cy="457200"/>
          </a:xfrm>
          <a:prstGeom prst="rect">
            <a:avLst/>
          </a:prstGeom>
          <a:noFill/>
          <a:ln>
            <a:noFill/>
          </a:ln>
        </p:spPr>
      </p:pic>
      <p:pic>
        <p:nvPicPr>
          <p:cNvPr id="155" name="Google Shape;155;p29"/>
          <p:cNvPicPr preferRelativeResize="0"/>
          <p:nvPr/>
        </p:nvPicPr>
        <p:blipFill>
          <a:blip r:embed="rId6">
            <a:alphaModFix/>
          </a:blip>
          <a:stretch>
            <a:fillRect/>
          </a:stretch>
        </p:blipFill>
        <p:spPr>
          <a:xfrm>
            <a:off x="8522444" y="2291125"/>
            <a:ext cx="507624" cy="411480"/>
          </a:xfrm>
          <a:prstGeom prst="rect">
            <a:avLst/>
          </a:prstGeom>
          <a:noFill/>
          <a:ln>
            <a:noFill/>
          </a:ln>
        </p:spPr>
      </p:pic>
      <p:pic>
        <p:nvPicPr>
          <p:cNvPr id="156" name="Google Shape;156;p29"/>
          <p:cNvPicPr preferRelativeResize="0"/>
          <p:nvPr/>
        </p:nvPicPr>
        <p:blipFill>
          <a:blip r:embed="rId7">
            <a:alphaModFix/>
          </a:blip>
          <a:stretch>
            <a:fillRect/>
          </a:stretch>
        </p:blipFill>
        <p:spPr>
          <a:xfrm>
            <a:off x="8584078" y="133454"/>
            <a:ext cx="392681" cy="457200"/>
          </a:xfrm>
          <a:prstGeom prst="rect">
            <a:avLst/>
          </a:prstGeom>
          <a:noFill/>
          <a:ln>
            <a:noFill/>
          </a:ln>
        </p:spPr>
      </p:pic>
      <p:pic>
        <p:nvPicPr>
          <p:cNvPr id="157" name="Google Shape;157;p29"/>
          <p:cNvPicPr preferRelativeResize="0"/>
          <p:nvPr/>
        </p:nvPicPr>
        <p:blipFill>
          <a:blip r:embed="rId8">
            <a:alphaModFix/>
          </a:blip>
          <a:stretch>
            <a:fillRect/>
          </a:stretch>
        </p:blipFill>
        <p:spPr>
          <a:xfrm>
            <a:off x="6647893" y="1600150"/>
            <a:ext cx="422656" cy="365760"/>
          </a:xfrm>
          <a:prstGeom prst="rect">
            <a:avLst/>
          </a:prstGeom>
          <a:noFill/>
          <a:ln>
            <a:noFill/>
          </a:ln>
        </p:spPr>
      </p:pic>
      <p:pic>
        <p:nvPicPr>
          <p:cNvPr id="158" name="Google Shape;158;p29"/>
          <p:cNvPicPr preferRelativeResize="0"/>
          <p:nvPr/>
        </p:nvPicPr>
        <p:blipFill>
          <a:blip r:embed="rId9">
            <a:alphaModFix/>
          </a:blip>
          <a:stretch>
            <a:fillRect/>
          </a:stretch>
        </p:blipFill>
        <p:spPr>
          <a:xfrm>
            <a:off x="8315892" y="4334256"/>
            <a:ext cx="767318" cy="685800"/>
          </a:xfrm>
          <a:prstGeom prst="rect">
            <a:avLst/>
          </a:prstGeom>
          <a:noFill/>
          <a:ln>
            <a:noFill/>
          </a:ln>
        </p:spPr>
      </p:pic>
      <p:pic>
        <p:nvPicPr>
          <p:cNvPr id="159" name="Google Shape;159;p29"/>
          <p:cNvPicPr preferRelativeResize="0"/>
          <p:nvPr/>
        </p:nvPicPr>
        <p:blipFill>
          <a:blip r:embed="rId10">
            <a:alphaModFix/>
          </a:blip>
          <a:stretch>
            <a:fillRect/>
          </a:stretch>
        </p:blipFill>
        <p:spPr>
          <a:xfrm>
            <a:off x="7385231" y="4334256"/>
            <a:ext cx="767318" cy="685800"/>
          </a:xfrm>
          <a:prstGeom prst="rect">
            <a:avLst/>
          </a:prstGeom>
          <a:noFill/>
          <a:ln>
            <a:noFill/>
          </a:ln>
        </p:spPr>
      </p:pic>
      <p:pic>
        <p:nvPicPr>
          <p:cNvPr id="160" name="Google Shape;160;p29"/>
          <p:cNvPicPr preferRelativeResize="0"/>
          <p:nvPr/>
        </p:nvPicPr>
        <p:blipFill>
          <a:blip r:embed="rId11">
            <a:alphaModFix/>
          </a:blip>
          <a:stretch>
            <a:fillRect/>
          </a:stretch>
        </p:blipFill>
        <p:spPr>
          <a:xfrm>
            <a:off x="5575684" y="4334256"/>
            <a:ext cx="471402" cy="685800"/>
          </a:xfrm>
          <a:prstGeom prst="rect">
            <a:avLst/>
          </a:prstGeom>
          <a:noFill/>
          <a:ln>
            <a:noFill/>
          </a:ln>
        </p:spPr>
      </p:pic>
      <p:pic>
        <p:nvPicPr>
          <p:cNvPr id="161" name="Google Shape;161;p29"/>
          <p:cNvPicPr preferRelativeResize="0"/>
          <p:nvPr/>
        </p:nvPicPr>
        <p:blipFill>
          <a:blip r:embed="rId12">
            <a:alphaModFix/>
          </a:blip>
          <a:stretch>
            <a:fillRect/>
          </a:stretch>
        </p:blipFill>
        <p:spPr>
          <a:xfrm>
            <a:off x="6877029" y="4471416"/>
            <a:ext cx="344859" cy="548640"/>
          </a:xfrm>
          <a:prstGeom prst="rect">
            <a:avLst/>
          </a:prstGeom>
          <a:noFill/>
          <a:ln>
            <a:noFill/>
          </a:ln>
        </p:spPr>
      </p:pic>
      <p:pic>
        <p:nvPicPr>
          <p:cNvPr id="162" name="Google Shape;162;p29"/>
          <p:cNvPicPr preferRelativeResize="0"/>
          <p:nvPr/>
        </p:nvPicPr>
        <p:blipFill>
          <a:blip r:embed="rId13">
            <a:alphaModFix/>
          </a:blip>
          <a:stretch>
            <a:fillRect/>
          </a:stretch>
        </p:blipFill>
        <p:spPr>
          <a:xfrm>
            <a:off x="6332760" y="3625178"/>
            <a:ext cx="431719" cy="457200"/>
          </a:xfrm>
          <a:prstGeom prst="rect">
            <a:avLst/>
          </a:prstGeom>
          <a:noFill/>
          <a:ln>
            <a:noFill/>
          </a:ln>
        </p:spPr>
      </p:pic>
      <p:pic>
        <p:nvPicPr>
          <p:cNvPr id="163" name="Google Shape;163;p29"/>
          <p:cNvPicPr preferRelativeResize="0"/>
          <p:nvPr/>
        </p:nvPicPr>
        <p:blipFill>
          <a:blip r:embed="rId14">
            <a:alphaModFix/>
          </a:blip>
          <a:stretch>
            <a:fillRect/>
          </a:stretch>
        </p:blipFill>
        <p:spPr>
          <a:xfrm>
            <a:off x="7296120" y="156314"/>
            <a:ext cx="388168" cy="411480"/>
          </a:xfrm>
          <a:prstGeom prst="rect">
            <a:avLst/>
          </a:prstGeom>
          <a:noFill/>
          <a:ln>
            <a:noFill/>
          </a:ln>
        </p:spPr>
      </p:pic>
      <p:pic>
        <p:nvPicPr>
          <p:cNvPr id="164" name="Google Shape;164;p29"/>
          <p:cNvPicPr preferRelativeResize="0"/>
          <p:nvPr/>
        </p:nvPicPr>
        <p:blipFill>
          <a:blip r:embed="rId15">
            <a:alphaModFix/>
          </a:blip>
          <a:stretch>
            <a:fillRect/>
          </a:stretch>
        </p:blipFill>
        <p:spPr>
          <a:xfrm>
            <a:off x="7910136" y="2291125"/>
            <a:ext cx="403250" cy="411480"/>
          </a:xfrm>
          <a:prstGeom prst="rect">
            <a:avLst/>
          </a:prstGeom>
          <a:noFill/>
          <a:ln>
            <a:noFill/>
          </a:ln>
        </p:spPr>
      </p:pic>
      <p:pic>
        <p:nvPicPr>
          <p:cNvPr id="165" name="Google Shape;165;p29"/>
          <p:cNvPicPr preferRelativeResize="0"/>
          <p:nvPr/>
        </p:nvPicPr>
        <p:blipFill>
          <a:blip r:embed="rId16">
            <a:alphaModFix/>
          </a:blip>
          <a:stretch>
            <a:fillRect/>
          </a:stretch>
        </p:blipFill>
        <p:spPr>
          <a:xfrm>
            <a:off x="5426174" y="1561859"/>
            <a:ext cx="411480" cy="442341"/>
          </a:xfrm>
          <a:prstGeom prst="rect">
            <a:avLst/>
          </a:prstGeom>
          <a:noFill/>
          <a:ln>
            <a:noFill/>
          </a:ln>
        </p:spPr>
      </p:pic>
      <p:pic>
        <p:nvPicPr>
          <p:cNvPr id="166" name="Google Shape;166;p29"/>
          <p:cNvPicPr preferRelativeResize="0"/>
          <p:nvPr/>
        </p:nvPicPr>
        <p:blipFill>
          <a:blip r:embed="rId17">
            <a:alphaModFix/>
          </a:blip>
          <a:stretch>
            <a:fillRect/>
          </a:stretch>
        </p:blipFill>
        <p:spPr>
          <a:xfrm>
            <a:off x="6620909" y="156314"/>
            <a:ext cx="427398" cy="411480"/>
          </a:xfrm>
          <a:prstGeom prst="rect">
            <a:avLst/>
          </a:prstGeom>
          <a:noFill/>
          <a:ln>
            <a:noFill/>
          </a:ln>
        </p:spPr>
      </p:pic>
      <p:pic>
        <p:nvPicPr>
          <p:cNvPr id="167" name="Google Shape;167;p29"/>
          <p:cNvPicPr preferRelativeResize="0"/>
          <p:nvPr/>
        </p:nvPicPr>
        <p:blipFill>
          <a:blip r:embed="rId18">
            <a:alphaModFix/>
          </a:blip>
          <a:stretch>
            <a:fillRect/>
          </a:stretch>
        </p:blipFill>
        <p:spPr>
          <a:xfrm>
            <a:off x="7409438" y="2268265"/>
            <a:ext cx="291640" cy="457200"/>
          </a:xfrm>
          <a:prstGeom prst="rect">
            <a:avLst/>
          </a:prstGeom>
          <a:noFill/>
          <a:ln>
            <a:noFill/>
          </a:ln>
        </p:spPr>
      </p:pic>
      <p:pic>
        <p:nvPicPr>
          <p:cNvPr id="168" name="Google Shape;168;p29"/>
          <p:cNvPicPr preferRelativeResize="0"/>
          <p:nvPr/>
        </p:nvPicPr>
        <p:blipFill>
          <a:blip r:embed="rId19">
            <a:alphaModFix/>
          </a:blip>
          <a:stretch>
            <a:fillRect/>
          </a:stretch>
        </p:blipFill>
        <p:spPr>
          <a:xfrm>
            <a:off x="4761583" y="1554430"/>
            <a:ext cx="459276" cy="457200"/>
          </a:xfrm>
          <a:prstGeom prst="rect">
            <a:avLst/>
          </a:prstGeom>
          <a:noFill/>
          <a:ln>
            <a:noFill/>
          </a:ln>
        </p:spPr>
      </p:pic>
      <p:pic>
        <p:nvPicPr>
          <p:cNvPr id="169" name="Google Shape;169;p29"/>
          <p:cNvPicPr preferRelativeResize="0"/>
          <p:nvPr/>
        </p:nvPicPr>
        <p:blipFill>
          <a:blip r:embed="rId20">
            <a:alphaModFix/>
          </a:blip>
          <a:stretch>
            <a:fillRect/>
          </a:stretch>
        </p:blipFill>
        <p:spPr>
          <a:xfrm>
            <a:off x="5666659" y="3670898"/>
            <a:ext cx="403250" cy="411480"/>
          </a:xfrm>
          <a:prstGeom prst="rect">
            <a:avLst/>
          </a:prstGeom>
          <a:noFill/>
          <a:ln>
            <a:noFill/>
          </a:ln>
        </p:spPr>
      </p:pic>
      <p:pic>
        <p:nvPicPr>
          <p:cNvPr id="170" name="Google Shape;170;p29"/>
          <p:cNvPicPr preferRelativeResize="0"/>
          <p:nvPr/>
        </p:nvPicPr>
        <p:blipFill>
          <a:blip r:embed="rId21">
            <a:alphaModFix/>
          </a:blip>
          <a:stretch>
            <a:fillRect/>
          </a:stretch>
        </p:blipFill>
        <p:spPr>
          <a:xfrm>
            <a:off x="4999645" y="3625178"/>
            <a:ext cx="404163" cy="457200"/>
          </a:xfrm>
          <a:prstGeom prst="rect">
            <a:avLst/>
          </a:prstGeom>
          <a:noFill/>
          <a:ln>
            <a:noFill/>
          </a:ln>
        </p:spPr>
      </p:pic>
      <p:pic>
        <p:nvPicPr>
          <p:cNvPr id="171" name="Google Shape;171;p29"/>
          <p:cNvPicPr preferRelativeResize="0"/>
          <p:nvPr/>
        </p:nvPicPr>
        <p:blipFill>
          <a:blip r:embed="rId22">
            <a:alphaModFix/>
          </a:blip>
          <a:stretch>
            <a:fillRect/>
          </a:stretch>
        </p:blipFill>
        <p:spPr>
          <a:xfrm>
            <a:off x="8573279" y="823827"/>
            <a:ext cx="403250" cy="411480"/>
          </a:xfrm>
          <a:prstGeom prst="rect">
            <a:avLst/>
          </a:prstGeom>
          <a:noFill/>
          <a:ln>
            <a:noFill/>
          </a:ln>
        </p:spPr>
      </p:pic>
      <p:pic>
        <p:nvPicPr>
          <p:cNvPr id="172" name="Google Shape;172;p29"/>
          <p:cNvPicPr preferRelativeResize="0"/>
          <p:nvPr/>
        </p:nvPicPr>
        <p:blipFill>
          <a:blip r:embed="rId23">
            <a:alphaModFix/>
          </a:blip>
          <a:stretch>
            <a:fillRect/>
          </a:stretch>
        </p:blipFill>
        <p:spPr>
          <a:xfrm>
            <a:off x="6052141" y="156314"/>
            <a:ext cx="320954" cy="411480"/>
          </a:xfrm>
          <a:prstGeom prst="rect">
            <a:avLst/>
          </a:prstGeom>
          <a:noFill/>
          <a:ln>
            <a:noFill/>
          </a:ln>
        </p:spPr>
      </p:pic>
      <p:pic>
        <p:nvPicPr>
          <p:cNvPr id="173" name="Google Shape;173;p29"/>
          <p:cNvPicPr preferRelativeResize="0"/>
          <p:nvPr/>
        </p:nvPicPr>
        <p:blipFill>
          <a:blip r:embed="rId24">
            <a:alphaModFix/>
          </a:blip>
          <a:stretch>
            <a:fillRect/>
          </a:stretch>
        </p:blipFill>
        <p:spPr>
          <a:xfrm>
            <a:off x="6727326" y="2268265"/>
            <a:ext cx="473054" cy="457200"/>
          </a:xfrm>
          <a:prstGeom prst="rect">
            <a:avLst/>
          </a:prstGeom>
          <a:noFill/>
          <a:ln>
            <a:noFill/>
          </a:ln>
        </p:spPr>
      </p:pic>
      <p:pic>
        <p:nvPicPr>
          <p:cNvPr id="174" name="Google Shape;174;p29"/>
          <p:cNvPicPr preferRelativeResize="0"/>
          <p:nvPr/>
        </p:nvPicPr>
        <p:blipFill>
          <a:blip r:embed="rId25">
            <a:alphaModFix/>
          </a:blip>
          <a:stretch>
            <a:fillRect/>
          </a:stretch>
        </p:blipFill>
        <p:spPr>
          <a:xfrm>
            <a:off x="8538285" y="2942793"/>
            <a:ext cx="479552" cy="365760"/>
          </a:xfrm>
          <a:prstGeom prst="rect">
            <a:avLst/>
          </a:prstGeom>
          <a:noFill/>
          <a:ln>
            <a:noFill/>
          </a:ln>
        </p:spPr>
      </p:pic>
      <p:pic>
        <p:nvPicPr>
          <p:cNvPr id="175" name="Google Shape;175;p29"/>
          <p:cNvPicPr preferRelativeResize="0"/>
          <p:nvPr/>
        </p:nvPicPr>
        <p:blipFill>
          <a:blip r:embed="rId26">
            <a:alphaModFix/>
          </a:blip>
          <a:stretch>
            <a:fillRect/>
          </a:stretch>
        </p:blipFill>
        <p:spPr>
          <a:xfrm>
            <a:off x="6065639" y="2291125"/>
            <a:ext cx="452628" cy="411480"/>
          </a:xfrm>
          <a:prstGeom prst="rect">
            <a:avLst/>
          </a:prstGeom>
          <a:noFill/>
          <a:ln>
            <a:noFill/>
          </a:ln>
        </p:spPr>
      </p:pic>
      <p:pic>
        <p:nvPicPr>
          <p:cNvPr id="176" name="Google Shape;176;p29"/>
          <p:cNvPicPr preferRelativeResize="0"/>
          <p:nvPr/>
        </p:nvPicPr>
        <p:blipFill>
          <a:blip r:embed="rId27">
            <a:alphaModFix/>
          </a:blip>
          <a:stretch>
            <a:fillRect/>
          </a:stretch>
        </p:blipFill>
        <p:spPr>
          <a:xfrm>
            <a:off x="7962442" y="800967"/>
            <a:ext cx="399570" cy="457200"/>
          </a:xfrm>
          <a:prstGeom prst="rect">
            <a:avLst/>
          </a:prstGeom>
          <a:noFill/>
          <a:ln>
            <a:noFill/>
          </a:ln>
        </p:spPr>
      </p:pic>
      <p:pic>
        <p:nvPicPr>
          <p:cNvPr id="177" name="Google Shape;177;p29"/>
          <p:cNvPicPr preferRelativeResize="0"/>
          <p:nvPr/>
        </p:nvPicPr>
        <p:blipFill>
          <a:blip r:embed="rId28">
            <a:alphaModFix/>
          </a:blip>
          <a:stretch>
            <a:fillRect/>
          </a:stretch>
        </p:blipFill>
        <p:spPr>
          <a:xfrm>
            <a:off x="5436907" y="133454"/>
            <a:ext cx="367421" cy="457200"/>
          </a:xfrm>
          <a:prstGeom prst="rect">
            <a:avLst/>
          </a:prstGeom>
          <a:noFill/>
          <a:ln>
            <a:noFill/>
          </a:ln>
        </p:spPr>
      </p:pic>
      <p:pic>
        <p:nvPicPr>
          <p:cNvPr id="178" name="Google Shape;178;p29"/>
          <p:cNvPicPr preferRelativeResize="0"/>
          <p:nvPr/>
        </p:nvPicPr>
        <p:blipFill>
          <a:blip r:embed="rId29">
            <a:alphaModFix/>
          </a:blip>
          <a:stretch>
            <a:fillRect/>
          </a:stretch>
        </p:blipFill>
        <p:spPr>
          <a:xfrm>
            <a:off x="7315007" y="823827"/>
            <a:ext cx="436169" cy="411480"/>
          </a:xfrm>
          <a:prstGeom prst="rect">
            <a:avLst/>
          </a:prstGeom>
          <a:noFill/>
          <a:ln>
            <a:noFill/>
          </a:ln>
        </p:spPr>
      </p:pic>
      <p:pic>
        <p:nvPicPr>
          <p:cNvPr id="179" name="Google Shape;179;p29"/>
          <p:cNvPicPr preferRelativeResize="0"/>
          <p:nvPr/>
        </p:nvPicPr>
        <p:blipFill>
          <a:blip r:embed="rId30">
            <a:alphaModFix/>
          </a:blip>
          <a:stretch>
            <a:fillRect/>
          </a:stretch>
        </p:blipFill>
        <p:spPr>
          <a:xfrm>
            <a:off x="4802302" y="156314"/>
            <a:ext cx="386791" cy="411480"/>
          </a:xfrm>
          <a:prstGeom prst="rect">
            <a:avLst/>
          </a:prstGeom>
          <a:noFill/>
          <a:ln>
            <a:noFill/>
          </a:ln>
        </p:spPr>
      </p:pic>
      <p:pic>
        <p:nvPicPr>
          <p:cNvPr id="180" name="Google Shape;180;p29"/>
          <p:cNvPicPr preferRelativeResize="0"/>
          <p:nvPr/>
        </p:nvPicPr>
        <p:blipFill>
          <a:blip r:embed="rId31">
            <a:alphaModFix/>
          </a:blip>
          <a:stretch>
            <a:fillRect/>
          </a:stretch>
        </p:blipFill>
        <p:spPr>
          <a:xfrm>
            <a:off x="7880974" y="2897073"/>
            <a:ext cx="447794" cy="457200"/>
          </a:xfrm>
          <a:prstGeom prst="rect">
            <a:avLst/>
          </a:prstGeom>
          <a:noFill/>
          <a:ln>
            <a:noFill/>
          </a:ln>
        </p:spPr>
      </p:pic>
      <p:pic>
        <p:nvPicPr>
          <p:cNvPr id="181" name="Google Shape;181;p29"/>
          <p:cNvPicPr preferRelativeResize="0"/>
          <p:nvPr/>
        </p:nvPicPr>
        <p:blipFill>
          <a:blip r:embed="rId32">
            <a:alphaModFix/>
          </a:blip>
          <a:stretch>
            <a:fillRect/>
          </a:stretch>
        </p:blipFill>
        <p:spPr>
          <a:xfrm>
            <a:off x="4796423" y="4334256"/>
            <a:ext cx="615919" cy="685800"/>
          </a:xfrm>
          <a:prstGeom prst="rect">
            <a:avLst/>
          </a:prstGeom>
          <a:noFill/>
          <a:ln>
            <a:noFill/>
          </a:ln>
        </p:spPr>
      </p:pic>
      <p:pic>
        <p:nvPicPr>
          <p:cNvPr id="182" name="Google Shape;182;p29"/>
          <p:cNvPicPr preferRelativeResize="0"/>
          <p:nvPr/>
        </p:nvPicPr>
        <p:blipFill>
          <a:blip r:embed="rId33">
            <a:alphaModFix/>
          </a:blip>
          <a:stretch>
            <a:fillRect/>
          </a:stretch>
        </p:blipFill>
        <p:spPr>
          <a:xfrm>
            <a:off x="6737981" y="830785"/>
            <a:ext cx="365760" cy="397565"/>
          </a:xfrm>
          <a:prstGeom prst="rect">
            <a:avLst/>
          </a:prstGeom>
          <a:noFill/>
          <a:ln>
            <a:noFill/>
          </a:ln>
        </p:spPr>
      </p:pic>
      <p:pic>
        <p:nvPicPr>
          <p:cNvPr id="183" name="Google Shape;183;p29"/>
          <p:cNvPicPr preferRelativeResize="0"/>
          <p:nvPr/>
        </p:nvPicPr>
        <p:blipFill>
          <a:blip r:embed="rId34">
            <a:alphaModFix/>
          </a:blip>
          <a:stretch>
            <a:fillRect/>
          </a:stretch>
        </p:blipFill>
        <p:spPr>
          <a:xfrm>
            <a:off x="4773744" y="2276609"/>
            <a:ext cx="429768" cy="440512"/>
          </a:xfrm>
          <a:prstGeom prst="rect">
            <a:avLst/>
          </a:prstGeom>
          <a:noFill/>
          <a:ln>
            <a:noFill/>
          </a:ln>
        </p:spPr>
      </p:pic>
      <p:pic>
        <p:nvPicPr>
          <p:cNvPr id="184" name="Google Shape;184;p29"/>
          <p:cNvPicPr preferRelativeResize="0"/>
          <p:nvPr/>
        </p:nvPicPr>
        <p:blipFill>
          <a:blip r:embed="rId35">
            <a:alphaModFix/>
          </a:blip>
          <a:stretch>
            <a:fillRect/>
          </a:stretch>
        </p:blipFill>
        <p:spPr>
          <a:xfrm>
            <a:off x="7274184" y="2897073"/>
            <a:ext cx="397274" cy="457200"/>
          </a:xfrm>
          <a:prstGeom prst="rect">
            <a:avLst/>
          </a:prstGeom>
          <a:noFill/>
          <a:ln>
            <a:noFill/>
          </a:ln>
        </p:spPr>
      </p:pic>
      <p:pic>
        <p:nvPicPr>
          <p:cNvPr id="185" name="Google Shape;185;p29"/>
          <p:cNvPicPr preferRelativeResize="0"/>
          <p:nvPr/>
        </p:nvPicPr>
        <p:blipFill>
          <a:blip r:embed="rId36">
            <a:alphaModFix/>
          </a:blip>
          <a:stretch>
            <a:fillRect/>
          </a:stretch>
        </p:blipFill>
        <p:spPr>
          <a:xfrm>
            <a:off x="7027331" y="3625178"/>
            <a:ext cx="420238" cy="457200"/>
          </a:xfrm>
          <a:prstGeom prst="rect">
            <a:avLst/>
          </a:prstGeom>
          <a:noFill/>
          <a:ln>
            <a:noFill/>
          </a:ln>
        </p:spPr>
      </p:pic>
      <p:pic>
        <p:nvPicPr>
          <p:cNvPr id="186" name="Google Shape;186;p29"/>
          <p:cNvPicPr preferRelativeResize="0"/>
          <p:nvPr/>
        </p:nvPicPr>
        <p:blipFill>
          <a:blip r:embed="rId37">
            <a:alphaModFix/>
          </a:blip>
          <a:stretch>
            <a:fillRect/>
          </a:stretch>
        </p:blipFill>
        <p:spPr>
          <a:xfrm>
            <a:off x="4747463" y="2919933"/>
            <a:ext cx="484925" cy="411480"/>
          </a:xfrm>
          <a:prstGeom prst="rect">
            <a:avLst/>
          </a:prstGeom>
          <a:noFill/>
          <a:ln>
            <a:noFill/>
          </a:ln>
        </p:spPr>
      </p:pic>
      <p:pic>
        <p:nvPicPr>
          <p:cNvPr id="187" name="Google Shape;187;p29"/>
          <p:cNvPicPr preferRelativeResize="0"/>
          <p:nvPr/>
        </p:nvPicPr>
        <p:blipFill>
          <a:blip r:embed="rId38">
            <a:alphaModFix/>
          </a:blip>
          <a:stretch>
            <a:fillRect/>
          </a:stretch>
        </p:blipFill>
        <p:spPr>
          <a:xfrm>
            <a:off x="7932102" y="133454"/>
            <a:ext cx="404163" cy="457200"/>
          </a:xfrm>
          <a:prstGeom prst="rect">
            <a:avLst/>
          </a:prstGeom>
          <a:noFill/>
          <a:ln>
            <a:noFill/>
          </a:ln>
        </p:spPr>
      </p:pic>
      <p:pic>
        <p:nvPicPr>
          <p:cNvPr id="188" name="Google Shape;188;p29"/>
          <p:cNvPicPr preferRelativeResize="0"/>
          <p:nvPr/>
        </p:nvPicPr>
        <p:blipFill>
          <a:blip r:embed="rId39">
            <a:alphaModFix/>
          </a:blip>
          <a:stretch>
            <a:fillRect/>
          </a:stretch>
        </p:blipFill>
        <p:spPr>
          <a:xfrm>
            <a:off x="6069514" y="813907"/>
            <a:ext cx="457200" cy="431321"/>
          </a:xfrm>
          <a:prstGeom prst="rect">
            <a:avLst/>
          </a:prstGeom>
          <a:noFill/>
          <a:ln>
            <a:noFill/>
          </a:ln>
        </p:spPr>
      </p:pic>
      <p:pic>
        <p:nvPicPr>
          <p:cNvPr id="189" name="Google Shape;189;p29"/>
          <p:cNvPicPr preferRelativeResize="0"/>
          <p:nvPr/>
        </p:nvPicPr>
        <p:blipFill>
          <a:blip r:embed="rId40">
            <a:alphaModFix/>
          </a:blip>
          <a:stretch>
            <a:fillRect/>
          </a:stretch>
        </p:blipFill>
        <p:spPr>
          <a:xfrm>
            <a:off x="6720211" y="2897073"/>
            <a:ext cx="344457" cy="457200"/>
          </a:xfrm>
          <a:prstGeom prst="rect">
            <a:avLst/>
          </a:prstGeom>
          <a:noFill/>
          <a:ln>
            <a:noFill/>
          </a:ln>
        </p:spPr>
      </p:pic>
      <p:pic>
        <p:nvPicPr>
          <p:cNvPr id="190" name="Google Shape;190;p29"/>
          <p:cNvPicPr preferRelativeResize="0"/>
          <p:nvPr/>
        </p:nvPicPr>
        <p:blipFill>
          <a:blip r:embed="rId41">
            <a:alphaModFix/>
          </a:blip>
          <a:stretch>
            <a:fillRect/>
          </a:stretch>
        </p:blipFill>
        <p:spPr>
          <a:xfrm>
            <a:off x="8554525" y="1554430"/>
            <a:ext cx="445498" cy="457200"/>
          </a:xfrm>
          <a:prstGeom prst="rect">
            <a:avLst/>
          </a:prstGeom>
          <a:noFill/>
          <a:ln>
            <a:noFill/>
          </a:ln>
        </p:spPr>
      </p:pic>
      <p:pic>
        <p:nvPicPr>
          <p:cNvPr id="191" name="Google Shape;191;p29"/>
          <p:cNvPicPr preferRelativeResize="0"/>
          <p:nvPr/>
        </p:nvPicPr>
        <p:blipFill>
          <a:blip r:embed="rId42">
            <a:alphaModFix/>
          </a:blip>
          <a:stretch>
            <a:fillRect/>
          </a:stretch>
        </p:blipFill>
        <p:spPr>
          <a:xfrm>
            <a:off x="8354469" y="3625178"/>
            <a:ext cx="362828" cy="457200"/>
          </a:xfrm>
          <a:prstGeom prst="rect">
            <a:avLst/>
          </a:prstGeom>
          <a:noFill/>
          <a:ln>
            <a:noFill/>
          </a:ln>
        </p:spPr>
      </p:pic>
      <p:pic>
        <p:nvPicPr>
          <p:cNvPr id="192" name="Google Shape;192;p29"/>
          <p:cNvPicPr preferRelativeResize="0"/>
          <p:nvPr/>
        </p:nvPicPr>
        <p:blipFill>
          <a:blip r:embed="rId43">
            <a:alphaModFix/>
          </a:blip>
          <a:stretch>
            <a:fillRect/>
          </a:stretch>
        </p:blipFill>
        <p:spPr>
          <a:xfrm>
            <a:off x="7275864" y="1554430"/>
            <a:ext cx="434016" cy="457200"/>
          </a:xfrm>
          <a:prstGeom prst="rect">
            <a:avLst/>
          </a:prstGeom>
          <a:noFill/>
          <a:ln>
            <a:noFill/>
          </a:ln>
        </p:spPr>
      </p:pic>
      <p:pic>
        <p:nvPicPr>
          <p:cNvPr id="193" name="Google Shape;193;p29"/>
          <p:cNvPicPr preferRelativeResize="0"/>
          <p:nvPr/>
        </p:nvPicPr>
        <p:blipFill>
          <a:blip r:embed="rId44">
            <a:alphaModFix/>
          </a:blip>
          <a:stretch>
            <a:fillRect/>
          </a:stretch>
        </p:blipFill>
        <p:spPr>
          <a:xfrm>
            <a:off x="5441905" y="2897073"/>
            <a:ext cx="447794" cy="457200"/>
          </a:xfrm>
          <a:prstGeom prst="rect">
            <a:avLst/>
          </a:prstGeom>
          <a:noFill/>
          <a:ln>
            <a:noFill/>
          </a:ln>
        </p:spPr>
      </p:pic>
      <p:pic>
        <p:nvPicPr>
          <p:cNvPr id="194" name="Google Shape;194;p29"/>
          <p:cNvPicPr preferRelativeResize="0"/>
          <p:nvPr/>
        </p:nvPicPr>
        <p:blipFill>
          <a:blip r:embed="rId45">
            <a:alphaModFix/>
          </a:blip>
          <a:stretch>
            <a:fillRect/>
          </a:stretch>
        </p:blipFill>
        <p:spPr>
          <a:xfrm>
            <a:off x="4797101" y="800967"/>
            <a:ext cx="392681" cy="457200"/>
          </a:xfrm>
          <a:prstGeom prst="rect">
            <a:avLst/>
          </a:prstGeom>
          <a:noFill/>
          <a:ln>
            <a:noFill/>
          </a:ln>
        </p:spPr>
      </p:pic>
      <p:pic>
        <p:nvPicPr>
          <p:cNvPr id="195" name="Google Shape;195;p29"/>
          <p:cNvPicPr preferRelativeResize="0"/>
          <p:nvPr/>
        </p:nvPicPr>
        <p:blipFill>
          <a:blip r:embed="rId46">
            <a:alphaModFix/>
          </a:blip>
          <a:stretch>
            <a:fillRect/>
          </a:stretch>
        </p:blipFill>
        <p:spPr>
          <a:xfrm>
            <a:off x="5412570" y="2268265"/>
            <a:ext cx="444012" cy="457200"/>
          </a:xfrm>
          <a:prstGeom prst="rect">
            <a:avLst/>
          </a:prstGeom>
          <a:noFill/>
          <a:ln>
            <a:noFill/>
          </a:ln>
        </p:spPr>
      </p:pic>
      <p:pic>
        <p:nvPicPr>
          <p:cNvPr id="196" name="Google Shape;196;p29"/>
          <p:cNvPicPr preferRelativeResize="0"/>
          <p:nvPr/>
        </p:nvPicPr>
        <p:blipFill>
          <a:blip r:embed="rId47">
            <a:alphaModFix/>
          </a:blip>
          <a:stretch>
            <a:fillRect/>
          </a:stretch>
        </p:blipFill>
        <p:spPr>
          <a:xfrm>
            <a:off x="6042968" y="1577290"/>
            <a:ext cx="399610" cy="411480"/>
          </a:xfrm>
          <a:prstGeom prst="rect">
            <a:avLst/>
          </a:prstGeom>
          <a:noFill/>
          <a:ln>
            <a:noFill/>
          </a:ln>
        </p:spPr>
      </p:pic>
      <p:pic>
        <p:nvPicPr>
          <p:cNvPr id="197" name="Google Shape;197;p29"/>
          <p:cNvPicPr preferRelativeResize="0"/>
          <p:nvPr/>
        </p:nvPicPr>
        <p:blipFill>
          <a:blip r:embed="rId48">
            <a:alphaModFix/>
          </a:blip>
          <a:stretch>
            <a:fillRect/>
          </a:stretch>
        </p:blipFill>
        <p:spPr>
          <a:xfrm>
            <a:off x="6210428" y="4392300"/>
            <a:ext cx="503259" cy="640080"/>
          </a:xfrm>
          <a:prstGeom prst="rect">
            <a:avLst/>
          </a:prstGeom>
          <a:noFill/>
          <a:ln>
            <a:noFill/>
          </a:ln>
        </p:spPr>
      </p:pic>
      <p:sp>
        <p:nvSpPr>
          <p:cNvPr id="198" name="Google Shape;198;p29"/>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the </a:t>
            </a:r>
            <a:r>
              <a:rPr lang="en" sz="1800" u="sng">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a:solidFill>
                  <a:srgbClr val="1C304A"/>
                </a:solidFill>
                <a:latin typeface="Helvetica Neue"/>
                <a:ea typeface="Helvetica Neue"/>
                <a:cs typeface="Helvetica Neue"/>
                <a:sym typeface="Helvetica Neue"/>
              </a:rPr>
              <a:t> for all the top requested icons and different colors</a:t>
            </a:r>
            <a:endParaRPr sz="1800">
              <a:solidFill>
                <a:srgbClr val="1C304A"/>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800">
              <a:solidFill>
                <a:srgbClr val="1C304A"/>
              </a:solidFill>
              <a:latin typeface="Helvetica Neue"/>
              <a:ea typeface="Helvetica Neue"/>
              <a:cs typeface="Helvetica Neue"/>
              <a:sym typeface="Helvetica Neue"/>
            </a:endParaRPr>
          </a:p>
          <a:p>
            <a:pPr marL="457200" lvl="0" indent="-342900" algn="l" rtl="0">
              <a:lnSpc>
                <a:spcPct val="115000"/>
              </a:lnSpc>
              <a:spcBef>
                <a:spcPts val="0"/>
              </a:spcBef>
              <a:spcAft>
                <a:spcPts val="0"/>
              </a:spcAft>
              <a:buClr>
                <a:srgbClr val="1C304A"/>
              </a:buClr>
              <a:buSzPts val="1800"/>
              <a:buFont typeface="Helvetica Neue"/>
              <a:buChar char="●"/>
            </a:pPr>
            <a:r>
              <a:rPr lang="en" sz="1800">
                <a:solidFill>
                  <a:srgbClr val="1C304A"/>
                </a:solidFill>
                <a:latin typeface="Helvetica Neue"/>
                <a:ea typeface="Helvetica Neue"/>
                <a:cs typeface="Helvetica Neue"/>
                <a:sym typeface="Helvetica Neue"/>
              </a:rPr>
              <a:t>Visit </a:t>
            </a:r>
            <a:r>
              <a:rPr lang="en" sz="1800" u="sng">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a:solidFill>
                  <a:srgbClr val="046B99"/>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to view and download the full set</a:t>
            </a:r>
            <a:endParaRPr sz="1800">
              <a:solidFill>
                <a:srgbClr val="1C304A"/>
              </a:solidFill>
              <a:latin typeface="Helvetica Neue"/>
              <a:ea typeface="Helvetica Neue"/>
              <a:cs typeface="Helvetica Neue"/>
              <a:sym typeface="Helvetica Neue"/>
            </a:endParaRPr>
          </a:p>
        </p:txBody>
      </p:sp>
      <p:sp>
        <p:nvSpPr>
          <p:cNvPr id="199" name="Google Shape;199;p29"/>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2600" b="1">
                <a:solidFill>
                  <a:srgbClr val="1C304A"/>
                </a:solidFill>
                <a:latin typeface="Helvetica Neue"/>
                <a:ea typeface="Helvetica Neue"/>
                <a:cs typeface="Helvetica Neue"/>
                <a:sym typeface="Helvetica Neue"/>
              </a:rPr>
              <a:t>Icons for presentations</a:t>
            </a:r>
            <a:endParaRPr sz="2600" b="1">
              <a:solidFill>
                <a:srgbClr val="1C304A"/>
              </a:solidFill>
              <a:latin typeface="Helvetica Neue"/>
              <a:ea typeface="Helvetica Neue"/>
              <a:cs typeface="Helvetica Neue"/>
              <a:sym typeface="Helvetica Neue"/>
            </a:endParaRPr>
          </a:p>
        </p:txBody>
      </p:sp>
      <p:sp>
        <p:nvSpPr>
          <p:cNvPr id="200" name="Google Shape;200;p2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3" name="Google Shape;203;p30"/>
          <p:cNvSpPr txBox="1">
            <a:spLocks noGrp="1"/>
          </p:cNvSpPr>
          <p:nvPr>
            <p:ph type="body" idx="1"/>
          </p:nvPr>
        </p:nvSpPr>
        <p:spPr>
          <a:xfrm>
            <a:off x="45719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4" name="Google Shape;204;p30"/>
          <p:cNvSpPr txBox="1">
            <a:spLocks noGrp="1"/>
          </p:cNvSpPr>
          <p:nvPr>
            <p:ph type="body" idx="2"/>
          </p:nvPr>
        </p:nvSpPr>
        <p:spPr>
          <a:xfrm>
            <a:off x="4389118" y="1709928"/>
            <a:ext cx="3621000" cy="26334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5" name="Google Shape;20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06" name="Google Shape;206;p30"/>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lvl1pPr marL="457200" lvl="0" indent="-342900" rtl="0">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rtl="0">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rtl="0">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rtl="0">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rtl="0">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18" name="Google Shape;18;p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lvl1pPr lvl="0" rtl="0">
              <a:spcBef>
                <a:spcPts val="0"/>
              </a:spcBef>
              <a:spcAft>
                <a:spcPts val="0"/>
              </a:spcAft>
              <a:buNone/>
              <a:defRPr>
                <a:solidFill>
                  <a:srgbClr val="1C304A"/>
                </a:solidFill>
              </a:defRPr>
            </a:lvl1pPr>
            <a:lvl2pPr lvl="1" rtl="0">
              <a:spcBef>
                <a:spcPts val="0"/>
              </a:spcBef>
              <a:spcAft>
                <a:spcPts val="0"/>
              </a:spcAft>
              <a:buNone/>
              <a:defRPr>
                <a:solidFill>
                  <a:srgbClr val="046B99"/>
                </a:solidFill>
              </a:defRPr>
            </a:lvl2pPr>
            <a:lvl3pPr lvl="2" rtl="0">
              <a:spcBef>
                <a:spcPts val="0"/>
              </a:spcBef>
              <a:spcAft>
                <a:spcPts val="0"/>
              </a:spcAft>
              <a:buNone/>
              <a:defRPr>
                <a:solidFill>
                  <a:srgbClr val="046B99"/>
                </a:solidFill>
              </a:defRPr>
            </a:lvl3pPr>
            <a:lvl4pPr lvl="3" rtl="0">
              <a:spcBef>
                <a:spcPts val="0"/>
              </a:spcBef>
              <a:spcAft>
                <a:spcPts val="0"/>
              </a:spcAft>
              <a:buNone/>
              <a:defRPr>
                <a:solidFill>
                  <a:srgbClr val="046B99"/>
                </a:solidFill>
              </a:defRPr>
            </a:lvl4pPr>
            <a:lvl5pPr lvl="4" rtl="0">
              <a:spcBef>
                <a:spcPts val="0"/>
              </a:spcBef>
              <a:spcAft>
                <a:spcPts val="0"/>
              </a:spcAft>
              <a:buNone/>
              <a:defRPr>
                <a:solidFill>
                  <a:srgbClr val="046B99"/>
                </a:solidFill>
              </a:defRPr>
            </a:lvl5pPr>
            <a:lvl6pPr lvl="5" rtl="0">
              <a:spcBef>
                <a:spcPts val="0"/>
              </a:spcBef>
              <a:spcAft>
                <a:spcPts val="0"/>
              </a:spcAft>
              <a:buNone/>
              <a:defRPr>
                <a:solidFill>
                  <a:srgbClr val="046B99"/>
                </a:solidFill>
              </a:defRPr>
            </a:lvl6pPr>
            <a:lvl7pPr lvl="6" rtl="0">
              <a:spcBef>
                <a:spcPts val="0"/>
              </a:spcBef>
              <a:spcAft>
                <a:spcPts val="0"/>
              </a:spcAft>
              <a:buNone/>
              <a:defRPr>
                <a:solidFill>
                  <a:srgbClr val="046B99"/>
                </a:solidFill>
              </a:defRPr>
            </a:lvl7pPr>
            <a:lvl8pPr lvl="7" rtl="0">
              <a:spcBef>
                <a:spcPts val="0"/>
              </a:spcBef>
              <a:spcAft>
                <a:spcPts val="0"/>
              </a:spcAft>
              <a:buNone/>
              <a:defRPr>
                <a:solidFill>
                  <a:srgbClr val="046B99"/>
                </a:solidFill>
              </a:defRPr>
            </a:lvl8pPr>
            <a:lvl9pPr lvl="8" rtl="0">
              <a:spcBef>
                <a:spcPts val="0"/>
              </a:spcBef>
              <a:spcAft>
                <a:spcPts val="0"/>
              </a:spcAft>
              <a:buNone/>
              <a:defRPr>
                <a:solidFill>
                  <a:srgbClr val="046B99"/>
                </a:solidFill>
              </a:defRPr>
            </a:lvl9pPr>
          </a:lstStyle>
          <a:p>
            <a:endParaRPr/>
          </a:p>
        </p:txBody>
      </p:sp>
      <p:sp>
        <p:nvSpPr>
          <p:cNvPr id="19" name="Google Shape;19;p4"/>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20"/>
        <p:cNvGrpSpPr/>
        <p:nvPr/>
      </p:nvGrpSpPr>
      <p:grpSpPr>
        <a:xfrm>
          <a:off x="0" y="0"/>
          <a:ext cx="0" cy="0"/>
          <a:chOff x="0" y="0"/>
          <a:chExt cx="0" cy="0"/>
        </a:xfrm>
      </p:grpSpPr>
      <p:sp>
        <p:nvSpPr>
          <p:cNvPr id="21" name="Google Shape;21;p5"/>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Helvetica Neue"/>
                <a:ea typeface="Helvetica Neue"/>
                <a:cs typeface="Helvetica Neue"/>
                <a:sym typeface="Helvetica Neue"/>
              </a:rPr>
              <a:t> </a:t>
            </a:r>
            <a:endParaRPr sz="6000" b="1">
              <a:solidFill>
                <a:srgbClr val="1C304A"/>
              </a:solidFill>
              <a:latin typeface="Helvetica Neue"/>
              <a:ea typeface="Helvetica Neue"/>
              <a:cs typeface="Helvetica Neue"/>
              <a:sym typeface="Helvetica Neue"/>
            </a:endParaRPr>
          </a:p>
        </p:txBody>
      </p:sp>
      <p:sp>
        <p:nvSpPr>
          <p:cNvPr id="22" name="Google Shape;22;p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lvl1pPr>
            <a:lvl2pPr lvl="1" rtl="0">
              <a:spcBef>
                <a:spcPts val="0"/>
              </a:spcBef>
              <a:spcAft>
                <a:spcPts val="0"/>
              </a:spcAft>
              <a:buNone/>
              <a:defRPr sz="6000"/>
            </a:lvl2pPr>
            <a:lvl3pPr lvl="2" rtl="0">
              <a:spcBef>
                <a:spcPts val="0"/>
              </a:spcBef>
              <a:spcAft>
                <a:spcPts val="0"/>
              </a:spcAft>
              <a:buNone/>
              <a:defRPr sz="6000"/>
            </a:lvl3pPr>
            <a:lvl4pPr lvl="3" rtl="0">
              <a:spcBef>
                <a:spcPts val="0"/>
              </a:spcBef>
              <a:spcAft>
                <a:spcPts val="0"/>
              </a:spcAft>
              <a:buNone/>
              <a:defRPr sz="6000"/>
            </a:lvl4pPr>
            <a:lvl5pPr lvl="4" rtl="0">
              <a:spcBef>
                <a:spcPts val="0"/>
              </a:spcBef>
              <a:spcAft>
                <a:spcPts val="0"/>
              </a:spcAft>
              <a:buNone/>
              <a:defRPr sz="6000"/>
            </a:lvl5pPr>
            <a:lvl6pPr lvl="5" rtl="0">
              <a:spcBef>
                <a:spcPts val="0"/>
              </a:spcBef>
              <a:spcAft>
                <a:spcPts val="0"/>
              </a:spcAft>
              <a:buNone/>
              <a:defRPr sz="6000"/>
            </a:lvl6pPr>
            <a:lvl7pPr lvl="6" rtl="0">
              <a:spcBef>
                <a:spcPts val="0"/>
              </a:spcBef>
              <a:spcAft>
                <a:spcPts val="0"/>
              </a:spcAft>
              <a:buNone/>
              <a:defRPr sz="6000"/>
            </a:lvl7pPr>
            <a:lvl8pPr lvl="7" rtl="0">
              <a:spcBef>
                <a:spcPts val="0"/>
              </a:spcBef>
              <a:spcAft>
                <a:spcPts val="0"/>
              </a:spcAft>
              <a:buNone/>
              <a:defRPr sz="6000"/>
            </a:lvl8pPr>
            <a:lvl9pPr lvl="8" rtl="0">
              <a:spcBef>
                <a:spcPts val="0"/>
              </a:spcBef>
              <a:spcAft>
                <a:spcPts val="0"/>
              </a:spcAft>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23"/>
        <p:cNvGrpSpPr/>
        <p:nvPr/>
      </p:nvGrpSpPr>
      <p:grpSpPr>
        <a:xfrm>
          <a:off x="0" y="0"/>
          <a:ext cx="0" cy="0"/>
          <a:chOff x="0" y="0"/>
          <a:chExt cx="0" cy="0"/>
        </a:xfrm>
      </p:grpSpPr>
      <p:sp>
        <p:nvSpPr>
          <p:cNvPr id="24" name="Google Shape;24;p6"/>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00CFFF"/>
                </a:solidFill>
                <a:latin typeface="Helvetica Neue"/>
                <a:ea typeface="Helvetica Neue"/>
                <a:cs typeface="Helvetica Neue"/>
                <a:sym typeface="Helvetica Neue"/>
              </a:rPr>
              <a:t> </a:t>
            </a:r>
            <a:endParaRPr sz="6000" b="1">
              <a:solidFill>
                <a:srgbClr val="00CFFF"/>
              </a:solidFill>
              <a:latin typeface="Helvetica Neue"/>
              <a:ea typeface="Helvetica Neue"/>
              <a:cs typeface="Helvetica Neue"/>
              <a:sym typeface="Helvetica Neue"/>
            </a:endParaRPr>
          </a:p>
        </p:txBody>
      </p:sp>
      <p:sp>
        <p:nvSpPr>
          <p:cNvPr id="25" name="Google Shape;25;p6"/>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lvl1pPr lvl="0" rtl="0">
              <a:spcBef>
                <a:spcPts val="0"/>
              </a:spcBef>
              <a:spcAft>
                <a:spcPts val="0"/>
              </a:spcAft>
              <a:buNone/>
              <a:defRPr sz="6000">
                <a:solidFill>
                  <a:srgbClr val="00CFFF"/>
                </a:solidFill>
              </a:defRPr>
            </a:lvl1pPr>
            <a:lvl2pPr lvl="1" rtl="0">
              <a:spcBef>
                <a:spcPts val="0"/>
              </a:spcBef>
              <a:spcAft>
                <a:spcPts val="0"/>
              </a:spcAft>
              <a:buNone/>
              <a:defRPr sz="6000">
                <a:solidFill>
                  <a:srgbClr val="00CFFF"/>
                </a:solidFill>
              </a:defRPr>
            </a:lvl2pPr>
            <a:lvl3pPr lvl="2" rtl="0">
              <a:spcBef>
                <a:spcPts val="0"/>
              </a:spcBef>
              <a:spcAft>
                <a:spcPts val="0"/>
              </a:spcAft>
              <a:buNone/>
              <a:defRPr sz="6000">
                <a:solidFill>
                  <a:srgbClr val="00CFFF"/>
                </a:solidFill>
              </a:defRPr>
            </a:lvl3pPr>
            <a:lvl4pPr lvl="3" rtl="0">
              <a:spcBef>
                <a:spcPts val="0"/>
              </a:spcBef>
              <a:spcAft>
                <a:spcPts val="0"/>
              </a:spcAft>
              <a:buNone/>
              <a:defRPr sz="6000">
                <a:solidFill>
                  <a:srgbClr val="00CFFF"/>
                </a:solidFill>
              </a:defRPr>
            </a:lvl4pPr>
            <a:lvl5pPr lvl="4" rtl="0">
              <a:spcBef>
                <a:spcPts val="0"/>
              </a:spcBef>
              <a:spcAft>
                <a:spcPts val="0"/>
              </a:spcAft>
              <a:buNone/>
              <a:defRPr sz="6000">
                <a:solidFill>
                  <a:srgbClr val="00CFFF"/>
                </a:solidFill>
              </a:defRPr>
            </a:lvl5pPr>
            <a:lvl6pPr lvl="5" rtl="0">
              <a:spcBef>
                <a:spcPts val="0"/>
              </a:spcBef>
              <a:spcAft>
                <a:spcPts val="0"/>
              </a:spcAft>
              <a:buNone/>
              <a:defRPr sz="6000">
                <a:solidFill>
                  <a:srgbClr val="00CFFF"/>
                </a:solidFill>
              </a:defRPr>
            </a:lvl6pPr>
            <a:lvl7pPr lvl="6" rtl="0">
              <a:spcBef>
                <a:spcPts val="0"/>
              </a:spcBef>
              <a:spcAft>
                <a:spcPts val="0"/>
              </a:spcAft>
              <a:buNone/>
              <a:defRPr sz="6000">
                <a:solidFill>
                  <a:srgbClr val="00CFFF"/>
                </a:solidFill>
              </a:defRPr>
            </a:lvl7pPr>
            <a:lvl8pPr lvl="7" rtl="0">
              <a:spcBef>
                <a:spcPts val="0"/>
              </a:spcBef>
              <a:spcAft>
                <a:spcPts val="0"/>
              </a:spcAft>
              <a:buNone/>
              <a:defRPr sz="6000">
                <a:solidFill>
                  <a:srgbClr val="00CFFF"/>
                </a:solidFill>
              </a:defRPr>
            </a:lvl8pPr>
            <a:lvl9pPr lvl="8" rtl="0">
              <a:spcBef>
                <a:spcPts val="0"/>
              </a:spcBef>
              <a:spcAft>
                <a:spcPts val="0"/>
              </a:spcAft>
              <a:buNone/>
              <a:defRPr sz="6000">
                <a:solidFill>
                  <a:srgbClr val="00C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2600"/>
              <a:buNone/>
              <a:defRPr sz="2600" b="1">
                <a:solidFill>
                  <a:srgbClr val="1C304A"/>
                </a:solidFill>
              </a:defRPr>
            </a:lvl1pPr>
            <a:lvl2pPr lvl="1" algn="ctr" rtl="0">
              <a:lnSpc>
                <a:spcPct val="100000"/>
              </a:lnSpc>
              <a:spcBef>
                <a:spcPts val="0"/>
              </a:spcBef>
              <a:spcAft>
                <a:spcPts val="0"/>
              </a:spcAft>
              <a:buClr>
                <a:srgbClr val="1C304A"/>
              </a:buClr>
              <a:buSzPts val="2800"/>
              <a:buNone/>
              <a:defRPr>
                <a:solidFill>
                  <a:srgbClr val="1C304A"/>
                </a:solidFill>
              </a:defRPr>
            </a:lvl2pPr>
            <a:lvl3pPr lvl="2" algn="ctr" rtl="0">
              <a:lnSpc>
                <a:spcPct val="100000"/>
              </a:lnSpc>
              <a:spcBef>
                <a:spcPts val="0"/>
              </a:spcBef>
              <a:spcAft>
                <a:spcPts val="0"/>
              </a:spcAft>
              <a:buClr>
                <a:srgbClr val="1C304A"/>
              </a:buClr>
              <a:buSzPts val="2800"/>
              <a:buNone/>
              <a:defRPr>
                <a:solidFill>
                  <a:srgbClr val="1C304A"/>
                </a:solidFill>
              </a:defRPr>
            </a:lvl3pPr>
            <a:lvl4pPr lvl="3" algn="ctr" rtl="0">
              <a:lnSpc>
                <a:spcPct val="100000"/>
              </a:lnSpc>
              <a:spcBef>
                <a:spcPts val="0"/>
              </a:spcBef>
              <a:spcAft>
                <a:spcPts val="0"/>
              </a:spcAft>
              <a:buClr>
                <a:srgbClr val="1C304A"/>
              </a:buClr>
              <a:buSzPts val="2800"/>
              <a:buNone/>
              <a:defRPr>
                <a:solidFill>
                  <a:srgbClr val="1C304A"/>
                </a:solidFill>
              </a:defRPr>
            </a:lvl4pPr>
            <a:lvl5pPr lvl="4" algn="ctr" rtl="0">
              <a:lnSpc>
                <a:spcPct val="100000"/>
              </a:lnSpc>
              <a:spcBef>
                <a:spcPts val="0"/>
              </a:spcBef>
              <a:spcAft>
                <a:spcPts val="0"/>
              </a:spcAft>
              <a:buClr>
                <a:srgbClr val="1C304A"/>
              </a:buClr>
              <a:buSzPts val="2800"/>
              <a:buNone/>
              <a:defRPr>
                <a:solidFill>
                  <a:srgbClr val="1C304A"/>
                </a:solidFill>
              </a:defRPr>
            </a:lvl5pPr>
            <a:lvl6pPr lvl="5" algn="ctr" rtl="0">
              <a:lnSpc>
                <a:spcPct val="100000"/>
              </a:lnSpc>
              <a:spcBef>
                <a:spcPts val="0"/>
              </a:spcBef>
              <a:spcAft>
                <a:spcPts val="0"/>
              </a:spcAft>
              <a:buClr>
                <a:srgbClr val="1C304A"/>
              </a:buClr>
              <a:buSzPts val="2800"/>
              <a:buNone/>
              <a:defRPr>
                <a:solidFill>
                  <a:srgbClr val="1C304A"/>
                </a:solidFill>
              </a:defRPr>
            </a:lvl6pPr>
            <a:lvl7pPr lvl="6" algn="ctr" rtl="0">
              <a:lnSpc>
                <a:spcPct val="100000"/>
              </a:lnSpc>
              <a:spcBef>
                <a:spcPts val="0"/>
              </a:spcBef>
              <a:spcAft>
                <a:spcPts val="0"/>
              </a:spcAft>
              <a:buClr>
                <a:srgbClr val="1C304A"/>
              </a:buClr>
              <a:buSzPts val="2800"/>
              <a:buNone/>
              <a:defRPr>
                <a:solidFill>
                  <a:srgbClr val="1C304A"/>
                </a:solidFill>
              </a:defRPr>
            </a:lvl7pPr>
            <a:lvl8pPr lvl="7" algn="ctr" rtl="0">
              <a:lnSpc>
                <a:spcPct val="100000"/>
              </a:lnSpc>
              <a:spcBef>
                <a:spcPts val="0"/>
              </a:spcBef>
              <a:spcAft>
                <a:spcPts val="0"/>
              </a:spcAft>
              <a:buClr>
                <a:srgbClr val="1C304A"/>
              </a:buClr>
              <a:buSzPts val="2800"/>
              <a:buNone/>
              <a:defRPr>
                <a:solidFill>
                  <a:srgbClr val="1C304A"/>
                </a:solidFill>
              </a:defRPr>
            </a:lvl8pPr>
            <a:lvl9pPr lvl="8" algn="ctr" rtl="0">
              <a:lnSpc>
                <a:spcPct val="100000"/>
              </a:lnSpc>
              <a:spcBef>
                <a:spcPts val="0"/>
              </a:spcBef>
              <a:spcAft>
                <a:spcPts val="0"/>
              </a:spcAft>
              <a:buClr>
                <a:srgbClr val="1C304A"/>
              </a:buClr>
              <a:buSzPts val="2800"/>
              <a:buNone/>
              <a:defRPr>
                <a:solidFill>
                  <a:srgbClr val="1C304A"/>
                </a:solidFill>
              </a:defRPr>
            </a:lvl9pPr>
          </a:lstStyle>
          <a:p>
            <a:endParaRPr/>
          </a:p>
        </p:txBody>
      </p:sp>
      <p:sp>
        <p:nvSpPr>
          <p:cNvPr id="28" name="Google Shape;28;p7"/>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Char char="●"/>
              <a:defRPr sz="1800">
                <a:solidFill>
                  <a:srgbClr val="1C304A"/>
                </a:solidFill>
              </a:defRPr>
            </a:lvl1pPr>
            <a:lvl2pPr marL="914400" lvl="1" indent="-342900" algn="l" rtl="0">
              <a:lnSpc>
                <a:spcPct val="115000"/>
              </a:lnSpc>
              <a:spcBef>
                <a:spcPts val="1600"/>
              </a:spcBef>
              <a:spcAft>
                <a:spcPts val="0"/>
              </a:spcAft>
              <a:buClr>
                <a:srgbClr val="1C304A"/>
              </a:buClr>
              <a:buSzPts val="1800"/>
              <a:buChar char="○"/>
              <a:defRPr sz="1800">
                <a:solidFill>
                  <a:srgbClr val="1C304A"/>
                </a:solidFill>
              </a:defRPr>
            </a:lvl2pPr>
            <a:lvl3pPr marL="1371600" lvl="2" indent="-342900" algn="l" rtl="0">
              <a:lnSpc>
                <a:spcPct val="115000"/>
              </a:lnSpc>
              <a:spcBef>
                <a:spcPts val="1600"/>
              </a:spcBef>
              <a:spcAft>
                <a:spcPts val="0"/>
              </a:spcAft>
              <a:buClr>
                <a:srgbClr val="1C304A"/>
              </a:buClr>
              <a:buSzPts val="1800"/>
              <a:buChar char="■"/>
              <a:defRPr sz="1800">
                <a:solidFill>
                  <a:srgbClr val="1C304A"/>
                </a:solidFill>
              </a:defRPr>
            </a:lvl3pPr>
            <a:lvl4pPr marL="1828800" lvl="3" indent="-342900" algn="l" rtl="0">
              <a:lnSpc>
                <a:spcPct val="115000"/>
              </a:lnSpc>
              <a:spcBef>
                <a:spcPts val="1600"/>
              </a:spcBef>
              <a:spcAft>
                <a:spcPts val="0"/>
              </a:spcAft>
              <a:buClr>
                <a:srgbClr val="1C304A"/>
              </a:buClr>
              <a:buSzPts val="1800"/>
              <a:buChar char="●"/>
              <a:defRPr sz="1800">
                <a:solidFill>
                  <a:srgbClr val="1C304A"/>
                </a:solidFill>
              </a:defRPr>
            </a:lvl4pPr>
            <a:lvl5pPr marL="2286000" lvl="4" indent="-342900" algn="l" rtl="0">
              <a:lnSpc>
                <a:spcPct val="115000"/>
              </a:lnSpc>
              <a:spcBef>
                <a:spcPts val="1600"/>
              </a:spcBef>
              <a:spcAft>
                <a:spcPts val="0"/>
              </a:spcAft>
              <a:buClr>
                <a:srgbClr val="1C304A"/>
              </a:buClr>
              <a:buSzPts val="1800"/>
              <a:buChar char="○"/>
              <a:defRPr sz="1800">
                <a:solidFill>
                  <a:srgbClr val="1C304A"/>
                </a:solidFill>
              </a:defRPr>
            </a:lvl5pPr>
            <a:lvl6pPr marL="2743200" lvl="5" indent="-342900" algn="l" rtl="0">
              <a:lnSpc>
                <a:spcPct val="115000"/>
              </a:lnSpc>
              <a:spcBef>
                <a:spcPts val="1600"/>
              </a:spcBef>
              <a:spcAft>
                <a:spcPts val="0"/>
              </a:spcAft>
              <a:buClr>
                <a:srgbClr val="1C304A"/>
              </a:buClr>
              <a:buSzPts val="1800"/>
              <a:buChar char="■"/>
              <a:defRPr sz="1800">
                <a:solidFill>
                  <a:srgbClr val="1C304A"/>
                </a:solidFill>
              </a:defRPr>
            </a:lvl6pPr>
            <a:lvl7pPr marL="3200400" lvl="6" indent="-342900" algn="l" rtl="0">
              <a:lnSpc>
                <a:spcPct val="115000"/>
              </a:lnSpc>
              <a:spcBef>
                <a:spcPts val="1600"/>
              </a:spcBef>
              <a:spcAft>
                <a:spcPts val="0"/>
              </a:spcAft>
              <a:buClr>
                <a:srgbClr val="1C304A"/>
              </a:buClr>
              <a:buSzPts val="1800"/>
              <a:buChar char="●"/>
              <a:defRPr sz="1800">
                <a:solidFill>
                  <a:srgbClr val="1C304A"/>
                </a:solidFill>
              </a:defRPr>
            </a:lvl7pPr>
            <a:lvl8pPr marL="3657600" lvl="7" indent="-342900" algn="l" rtl="0">
              <a:lnSpc>
                <a:spcPct val="115000"/>
              </a:lnSpc>
              <a:spcBef>
                <a:spcPts val="1600"/>
              </a:spcBef>
              <a:spcAft>
                <a:spcPts val="0"/>
              </a:spcAft>
              <a:buClr>
                <a:srgbClr val="1C304A"/>
              </a:buClr>
              <a:buSzPts val="1800"/>
              <a:buChar char="○"/>
              <a:defRPr sz="1800">
                <a:solidFill>
                  <a:srgbClr val="1C304A"/>
                </a:solidFill>
              </a:defRPr>
            </a:lvl8pPr>
            <a:lvl9pPr marL="4114800" lvl="8" indent="-342900" algn="l" rtl="0">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29" name="Google Shape;29;p7"/>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5000"/>
              <a:buNone/>
              <a:defRPr sz="5000" b="1">
                <a:solidFill>
                  <a:srgbClr val="1C304A"/>
                </a:solidFill>
              </a:defRPr>
            </a:lvl1pPr>
            <a:lvl2pPr lvl="1" algn="ctr" rtl="0">
              <a:lnSpc>
                <a:spcPct val="100000"/>
              </a:lnSpc>
              <a:spcBef>
                <a:spcPts val="0"/>
              </a:spcBef>
              <a:spcAft>
                <a:spcPts val="0"/>
              </a:spcAft>
              <a:buClr>
                <a:srgbClr val="1C304A"/>
              </a:buClr>
              <a:buSzPts val="5000"/>
              <a:buNone/>
              <a:defRPr sz="5000">
                <a:solidFill>
                  <a:srgbClr val="1C304A"/>
                </a:solidFill>
              </a:defRPr>
            </a:lvl2pPr>
            <a:lvl3pPr lvl="2" algn="ctr" rtl="0">
              <a:lnSpc>
                <a:spcPct val="100000"/>
              </a:lnSpc>
              <a:spcBef>
                <a:spcPts val="0"/>
              </a:spcBef>
              <a:spcAft>
                <a:spcPts val="0"/>
              </a:spcAft>
              <a:buClr>
                <a:srgbClr val="1C304A"/>
              </a:buClr>
              <a:buSzPts val="5000"/>
              <a:buNone/>
              <a:defRPr sz="5000">
                <a:solidFill>
                  <a:srgbClr val="1C304A"/>
                </a:solidFill>
              </a:defRPr>
            </a:lvl3pPr>
            <a:lvl4pPr lvl="3" algn="ctr" rtl="0">
              <a:lnSpc>
                <a:spcPct val="100000"/>
              </a:lnSpc>
              <a:spcBef>
                <a:spcPts val="0"/>
              </a:spcBef>
              <a:spcAft>
                <a:spcPts val="0"/>
              </a:spcAft>
              <a:buClr>
                <a:srgbClr val="1C304A"/>
              </a:buClr>
              <a:buSzPts val="5000"/>
              <a:buNone/>
              <a:defRPr sz="5000">
                <a:solidFill>
                  <a:srgbClr val="1C304A"/>
                </a:solidFill>
              </a:defRPr>
            </a:lvl4pPr>
            <a:lvl5pPr lvl="4" algn="ctr" rtl="0">
              <a:lnSpc>
                <a:spcPct val="100000"/>
              </a:lnSpc>
              <a:spcBef>
                <a:spcPts val="0"/>
              </a:spcBef>
              <a:spcAft>
                <a:spcPts val="0"/>
              </a:spcAft>
              <a:buClr>
                <a:srgbClr val="1C304A"/>
              </a:buClr>
              <a:buSzPts val="5000"/>
              <a:buNone/>
              <a:defRPr sz="5000">
                <a:solidFill>
                  <a:srgbClr val="1C304A"/>
                </a:solidFill>
              </a:defRPr>
            </a:lvl5pPr>
            <a:lvl6pPr lvl="5" algn="ctr" rtl="0">
              <a:lnSpc>
                <a:spcPct val="100000"/>
              </a:lnSpc>
              <a:spcBef>
                <a:spcPts val="0"/>
              </a:spcBef>
              <a:spcAft>
                <a:spcPts val="0"/>
              </a:spcAft>
              <a:buClr>
                <a:srgbClr val="1C304A"/>
              </a:buClr>
              <a:buSzPts val="5000"/>
              <a:buNone/>
              <a:defRPr sz="5000">
                <a:solidFill>
                  <a:srgbClr val="1C304A"/>
                </a:solidFill>
              </a:defRPr>
            </a:lvl6pPr>
            <a:lvl7pPr lvl="6" algn="ctr" rtl="0">
              <a:lnSpc>
                <a:spcPct val="100000"/>
              </a:lnSpc>
              <a:spcBef>
                <a:spcPts val="0"/>
              </a:spcBef>
              <a:spcAft>
                <a:spcPts val="0"/>
              </a:spcAft>
              <a:buClr>
                <a:srgbClr val="1C304A"/>
              </a:buClr>
              <a:buSzPts val="5000"/>
              <a:buNone/>
              <a:defRPr sz="5000">
                <a:solidFill>
                  <a:srgbClr val="1C304A"/>
                </a:solidFill>
              </a:defRPr>
            </a:lvl7pPr>
            <a:lvl8pPr lvl="7" algn="ctr" rtl="0">
              <a:lnSpc>
                <a:spcPct val="100000"/>
              </a:lnSpc>
              <a:spcBef>
                <a:spcPts val="0"/>
              </a:spcBef>
              <a:spcAft>
                <a:spcPts val="0"/>
              </a:spcAft>
              <a:buClr>
                <a:srgbClr val="1C304A"/>
              </a:buClr>
              <a:buSzPts val="5000"/>
              <a:buNone/>
              <a:defRPr sz="5000">
                <a:solidFill>
                  <a:srgbClr val="1C304A"/>
                </a:solidFill>
              </a:defRPr>
            </a:lvl8pPr>
            <a:lvl9pPr lvl="8" algn="ctr" rtl="0">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32" name="Google Shape;32;p8"/>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rgbClr val="1C304A"/>
              </a:buClr>
              <a:buSzPts val="1400"/>
              <a:buNone/>
              <a:defRPr sz="1400">
                <a:solidFill>
                  <a:srgbClr val="1C304A"/>
                </a:solidFill>
              </a:defRPr>
            </a:lvl1pPr>
            <a:lvl2pPr lvl="1" algn="l" rtl="0">
              <a:lnSpc>
                <a:spcPct val="100000"/>
              </a:lnSpc>
              <a:spcBef>
                <a:spcPts val="0"/>
              </a:spcBef>
              <a:spcAft>
                <a:spcPts val="0"/>
              </a:spcAft>
              <a:buClr>
                <a:srgbClr val="1C304A"/>
              </a:buClr>
              <a:buSzPts val="1400"/>
              <a:buNone/>
              <a:defRPr>
                <a:solidFill>
                  <a:srgbClr val="1C304A"/>
                </a:solidFill>
              </a:defRPr>
            </a:lvl2pPr>
            <a:lvl3pPr lvl="2" algn="l" rtl="0">
              <a:lnSpc>
                <a:spcPct val="100000"/>
              </a:lnSpc>
              <a:spcBef>
                <a:spcPts val="0"/>
              </a:spcBef>
              <a:spcAft>
                <a:spcPts val="0"/>
              </a:spcAft>
              <a:buClr>
                <a:srgbClr val="1C304A"/>
              </a:buClr>
              <a:buSzPts val="1400"/>
              <a:buNone/>
              <a:defRPr>
                <a:solidFill>
                  <a:srgbClr val="1C304A"/>
                </a:solidFill>
              </a:defRPr>
            </a:lvl3pPr>
            <a:lvl4pPr lvl="3" algn="l" rtl="0">
              <a:lnSpc>
                <a:spcPct val="100000"/>
              </a:lnSpc>
              <a:spcBef>
                <a:spcPts val="0"/>
              </a:spcBef>
              <a:spcAft>
                <a:spcPts val="0"/>
              </a:spcAft>
              <a:buClr>
                <a:srgbClr val="1C304A"/>
              </a:buClr>
              <a:buSzPts val="1200"/>
              <a:buNone/>
              <a:defRPr>
                <a:solidFill>
                  <a:srgbClr val="1C304A"/>
                </a:solidFill>
              </a:defRPr>
            </a:lvl4pPr>
            <a:lvl5pPr lvl="4" algn="l" rtl="0">
              <a:lnSpc>
                <a:spcPct val="100000"/>
              </a:lnSpc>
              <a:spcBef>
                <a:spcPts val="0"/>
              </a:spcBef>
              <a:spcAft>
                <a:spcPts val="0"/>
              </a:spcAft>
              <a:buClr>
                <a:srgbClr val="1C304A"/>
              </a:buClr>
              <a:buSzPts val="1000"/>
              <a:buNone/>
              <a:defRPr>
                <a:solidFill>
                  <a:srgbClr val="1C304A"/>
                </a:solidFill>
              </a:defRPr>
            </a:lvl5pPr>
            <a:lvl6pPr lvl="5" algn="l" rtl="0">
              <a:lnSpc>
                <a:spcPct val="100000"/>
              </a:lnSpc>
              <a:spcBef>
                <a:spcPts val="0"/>
              </a:spcBef>
              <a:spcAft>
                <a:spcPts val="0"/>
              </a:spcAft>
              <a:buClr>
                <a:srgbClr val="1C304A"/>
              </a:buClr>
              <a:buSzPts val="800"/>
              <a:buNone/>
              <a:defRPr>
                <a:solidFill>
                  <a:srgbClr val="1C304A"/>
                </a:solidFill>
              </a:defRPr>
            </a:lvl6pPr>
            <a:lvl7pPr lvl="6" algn="l" rtl="0">
              <a:lnSpc>
                <a:spcPct val="100000"/>
              </a:lnSpc>
              <a:spcBef>
                <a:spcPts val="0"/>
              </a:spcBef>
              <a:spcAft>
                <a:spcPts val="0"/>
              </a:spcAft>
              <a:buClr>
                <a:srgbClr val="1C304A"/>
              </a:buClr>
              <a:buSzPts val="800"/>
              <a:buNone/>
              <a:defRPr>
                <a:solidFill>
                  <a:srgbClr val="1C304A"/>
                </a:solidFill>
              </a:defRPr>
            </a:lvl7pPr>
            <a:lvl8pPr lvl="7" algn="l" rtl="0">
              <a:lnSpc>
                <a:spcPct val="100000"/>
              </a:lnSpc>
              <a:spcBef>
                <a:spcPts val="0"/>
              </a:spcBef>
              <a:spcAft>
                <a:spcPts val="0"/>
              </a:spcAft>
              <a:buClr>
                <a:srgbClr val="1C304A"/>
              </a:buClr>
              <a:buSzPts val="800"/>
              <a:buNone/>
              <a:defRPr>
                <a:solidFill>
                  <a:srgbClr val="1C304A"/>
                </a:solidFill>
              </a:defRPr>
            </a:lvl8pPr>
            <a:lvl9pPr lvl="8" algn="l" rtl="0">
              <a:lnSpc>
                <a:spcPct val="100000"/>
              </a:lnSpc>
              <a:spcBef>
                <a:spcPts val="0"/>
              </a:spcBef>
              <a:spcAft>
                <a:spcPts val="0"/>
              </a:spcAft>
              <a:buClr>
                <a:srgbClr val="1C304A"/>
              </a:buClr>
              <a:buSzPts val="800"/>
              <a:buNone/>
              <a:defRPr>
                <a:solidFill>
                  <a:srgbClr val="1C304A"/>
                </a:solidFill>
              </a:defRPr>
            </a:lvl9pPr>
          </a:lstStyle>
          <a:p>
            <a:endParaRPr/>
          </a:p>
        </p:txBody>
      </p:sp>
      <p:sp>
        <p:nvSpPr>
          <p:cNvPr id="33" name="Google Shape;33;p8"/>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800"/>
              <a:buNone/>
              <a:defRPr sz="800">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pic>
        <p:nvPicPr>
          <p:cNvPr id="34" name="Google Shape;34;p8"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1C304A"/>
              </a:buClr>
              <a:buSzPts val="6000"/>
              <a:buNone/>
              <a:defRPr sz="6000" b="1">
                <a:solidFill>
                  <a:srgbClr val="1C304A"/>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37" name="Google Shape;37;p9"/>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1C304A"/>
                </a:solidFill>
              </a:defRPr>
            </a:lvl1pPr>
            <a:lvl2pPr lvl="1" algn="l" rtl="0">
              <a:lnSpc>
                <a:spcPct val="115000"/>
              </a:lnSpc>
              <a:spcBef>
                <a:spcPts val="1600"/>
              </a:spcBef>
              <a:spcAft>
                <a:spcPts val="0"/>
              </a:spcAft>
              <a:buSzPts val="1400"/>
              <a:buNone/>
              <a:defRPr/>
            </a:lvl2pPr>
            <a:lvl3pPr lvl="2" algn="l" rtl="0">
              <a:lnSpc>
                <a:spcPct val="115000"/>
              </a:lnSpc>
              <a:spcBef>
                <a:spcPts val="1600"/>
              </a:spcBef>
              <a:spcAft>
                <a:spcPts val="0"/>
              </a:spcAft>
              <a:buSzPts val="1400"/>
              <a:buNone/>
              <a:defRPr/>
            </a:lvl3pPr>
            <a:lvl4pPr lvl="3" algn="l" rtl="0">
              <a:lnSpc>
                <a:spcPct val="115000"/>
              </a:lnSpc>
              <a:spcBef>
                <a:spcPts val="1600"/>
              </a:spcBef>
              <a:spcAft>
                <a:spcPts val="0"/>
              </a:spcAft>
              <a:buSzPts val="1200"/>
              <a:buNone/>
              <a:defRPr/>
            </a:lvl4pPr>
            <a:lvl5pPr lvl="4" algn="l" rtl="0">
              <a:lnSpc>
                <a:spcPct val="115000"/>
              </a:lnSpc>
              <a:spcBef>
                <a:spcPts val="1600"/>
              </a:spcBef>
              <a:spcAft>
                <a:spcPts val="0"/>
              </a:spcAft>
              <a:buSzPts val="1000"/>
              <a:buNone/>
              <a:defRPr/>
            </a:lvl5pPr>
            <a:lvl6pPr lvl="5" algn="l" rtl="0">
              <a:lnSpc>
                <a:spcPct val="115000"/>
              </a:lnSpc>
              <a:spcBef>
                <a:spcPts val="1600"/>
              </a:spcBef>
              <a:spcAft>
                <a:spcPts val="0"/>
              </a:spcAft>
              <a:buSzPts val="800"/>
              <a:buNone/>
              <a:defRPr/>
            </a:lvl6pPr>
            <a:lvl7pPr lvl="6" algn="l" rtl="0">
              <a:lnSpc>
                <a:spcPct val="115000"/>
              </a:lnSpc>
              <a:spcBef>
                <a:spcPts val="1600"/>
              </a:spcBef>
              <a:spcAft>
                <a:spcPts val="0"/>
              </a:spcAft>
              <a:buSzPts val="800"/>
              <a:buNone/>
              <a:defRPr/>
            </a:lvl7pPr>
            <a:lvl8pPr lvl="7" algn="l" rtl="0">
              <a:lnSpc>
                <a:spcPct val="115000"/>
              </a:lnSpc>
              <a:spcBef>
                <a:spcPts val="1600"/>
              </a:spcBef>
              <a:spcAft>
                <a:spcPts val="0"/>
              </a:spcAft>
              <a:buSzPts val="800"/>
              <a:buNone/>
              <a:defRPr/>
            </a:lvl8pPr>
            <a:lvl9pPr lvl="8" algn="l" rtl="0">
              <a:lnSpc>
                <a:spcPct val="115000"/>
              </a:lnSpc>
              <a:spcBef>
                <a:spcPts val="1600"/>
              </a:spcBef>
              <a:spcAft>
                <a:spcPts val="160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38"/>
        <p:cNvGrpSpPr/>
        <p:nvPr/>
      </p:nvGrpSpPr>
      <p:grpSpPr>
        <a:xfrm>
          <a:off x="0" y="0"/>
          <a:ext cx="0" cy="0"/>
          <a:chOff x="0" y="0"/>
          <a:chExt cx="0" cy="0"/>
        </a:xfrm>
      </p:grpSpPr>
      <p:sp>
        <p:nvSpPr>
          <p:cNvPr id="39" name="Google Shape;39;p10"/>
          <p:cNvSpPr txBox="1">
            <a:spLocks noGrp="1"/>
          </p:cNvSpPr>
          <p:nvPr>
            <p:ph type="ctrTitle"/>
          </p:nvPr>
        </p:nvSpPr>
        <p:spPr>
          <a:xfrm>
            <a:off x="457198" y="1062252"/>
            <a:ext cx="7386600" cy="321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00CFFF"/>
              </a:buClr>
              <a:buSzPts val="6000"/>
              <a:buNone/>
              <a:defRPr sz="6000" b="1">
                <a:solidFill>
                  <a:srgbClr val="00CFFF"/>
                </a:solidFill>
              </a:defRPr>
            </a:lvl1pPr>
            <a:lvl2pPr lvl="1" algn="ctr" rtl="0">
              <a:lnSpc>
                <a:spcPct val="100000"/>
              </a:lnSpc>
              <a:spcBef>
                <a:spcPts val="0"/>
              </a:spcBef>
              <a:spcAft>
                <a:spcPts val="0"/>
              </a:spcAft>
              <a:buClr>
                <a:srgbClr val="1C304A"/>
              </a:buClr>
              <a:buSzPts val="6000"/>
              <a:buNone/>
              <a:defRPr sz="6000">
                <a:solidFill>
                  <a:srgbClr val="1C304A"/>
                </a:solidFill>
              </a:defRPr>
            </a:lvl2pPr>
            <a:lvl3pPr lvl="2" algn="ctr" rtl="0">
              <a:lnSpc>
                <a:spcPct val="100000"/>
              </a:lnSpc>
              <a:spcBef>
                <a:spcPts val="0"/>
              </a:spcBef>
              <a:spcAft>
                <a:spcPts val="0"/>
              </a:spcAft>
              <a:buClr>
                <a:srgbClr val="1C304A"/>
              </a:buClr>
              <a:buSzPts val="6000"/>
              <a:buNone/>
              <a:defRPr sz="6000">
                <a:solidFill>
                  <a:srgbClr val="1C304A"/>
                </a:solidFill>
              </a:defRPr>
            </a:lvl3pPr>
            <a:lvl4pPr lvl="3" algn="ctr" rtl="0">
              <a:lnSpc>
                <a:spcPct val="100000"/>
              </a:lnSpc>
              <a:spcBef>
                <a:spcPts val="0"/>
              </a:spcBef>
              <a:spcAft>
                <a:spcPts val="0"/>
              </a:spcAft>
              <a:buClr>
                <a:srgbClr val="1C304A"/>
              </a:buClr>
              <a:buSzPts val="6000"/>
              <a:buNone/>
              <a:defRPr sz="6000">
                <a:solidFill>
                  <a:srgbClr val="1C304A"/>
                </a:solidFill>
              </a:defRPr>
            </a:lvl4pPr>
            <a:lvl5pPr lvl="4" algn="ctr" rtl="0">
              <a:lnSpc>
                <a:spcPct val="100000"/>
              </a:lnSpc>
              <a:spcBef>
                <a:spcPts val="0"/>
              </a:spcBef>
              <a:spcAft>
                <a:spcPts val="0"/>
              </a:spcAft>
              <a:buClr>
                <a:srgbClr val="1C304A"/>
              </a:buClr>
              <a:buSzPts val="6000"/>
              <a:buNone/>
              <a:defRPr sz="6000">
                <a:solidFill>
                  <a:srgbClr val="1C304A"/>
                </a:solidFill>
              </a:defRPr>
            </a:lvl5pPr>
            <a:lvl6pPr lvl="5" algn="ctr" rtl="0">
              <a:lnSpc>
                <a:spcPct val="100000"/>
              </a:lnSpc>
              <a:spcBef>
                <a:spcPts val="0"/>
              </a:spcBef>
              <a:spcAft>
                <a:spcPts val="0"/>
              </a:spcAft>
              <a:buClr>
                <a:srgbClr val="1C304A"/>
              </a:buClr>
              <a:buSzPts val="6000"/>
              <a:buNone/>
              <a:defRPr sz="6000">
                <a:solidFill>
                  <a:srgbClr val="1C304A"/>
                </a:solidFill>
              </a:defRPr>
            </a:lvl6pPr>
            <a:lvl7pPr lvl="6" algn="ctr" rtl="0">
              <a:lnSpc>
                <a:spcPct val="100000"/>
              </a:lnSpc>
              <a:spcBef>
                <a:spcPts val="0"/>
              </a:spcBef>
              <a:spcAft>
                <a:spcPts val="0"/>
              </a:spcAft>
              <a:buClr>
                <a:srgbClr val="1C304A"/>
              </a:buClr>
              <a:buSzPts val="6000"/>
              <a:buNone/>
              <a:defRPr sz="6000">
                <a:solidFill>
                  <a:srgbClr val="1C304A"/>
                </a:solidFill>
              </a:defRPr>
            </a:lvl7pPr>
            <a:lvl8pPr lvl="7" algn="ctr" rtl="0">
              <a:lnSpc>
                <a:spcPct val="100000"/>
              </a:lnSpc>
              <a:spcBef>
                <a:spcPts val="0"/>
              </a:spcBef>
              <a:spcAft>
                <a:spcPts val="0"/>
              </a:spcAft>
              <a:buClr>
                <a:srgbClr val="1C304A"/>
              </a:buClr>
              <a:buSzPts val="6000"/>
              <a:buNone/>
              <a:defRPr sz="6000">
                <a:solidFill>
                  <a:srgbClr val="1C304A"/>
                </a:solidFill>
              </a:defRPr>
            </a:lvl8pPr>
            <a:lvl9pPr lvl="8" algn="ctr" rtl="0">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0" name="Google Shape;40;p10"/>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rtl="0">
              <a:lnSpc>
                <a:spcPct val="115000"/>
              </a:lnSpc>
              <a:spcBef>
                <a:spcPts val="0"/>
              </a:spcBef>
              <a:spcAft>
                <a:spcPts val="0"/>
              </a:spcAft>
              <a:buSzPts val="1800"/>
              <a:buNone/>
              <a:defRPr sz="1200" b="1">
                <a:solidFill>
                  <a:srgbClr val="FFFFFF"/>
                </a:solidFill>
              </a:defRPr>
            </a:lvl1pPr>
            <a:lvl2pPr lvl="1" algn="l" rtl="0">
              <a:lnSpc>
                <a:spcPct val="115000"/>
              </a:lnSpc>
              <a:spcBef>
                <a:spcPts val="1600"/>
              </a:spcBef>
              <a:spcAft>
                <a:spcPts val="0"/>
              </a:spcAft>
              <a:buSzPts val="1400"/>
              <a:buNone/>
              <a:defRPr b="1"/>
            </a:lvl2pPr>
            <a:lvl3pPr lvl="2" algn="l" rtl="0">
              <a:lnSpc>
                <a:spcPct val="115000"/>
              </a:lnSpc>
              <a:spcBef>
                <a:spcPts val="1600"/>
              </a:spcBef>
              <a:spcAft>
                <a:spcPts val="0"/>
              </a:spcAft>
              <a:buSzPts val="1400"/>
              <a:buNone/>
              <a:defRPr b="1"/>
            </a:lvl3pPr>
            <a:lvl4pPr lvl="3" algn="l" rtl="0">
              <a:lnSpc>
                <a:spcPct val="115000"/>
              </a:lnSpc>
              <a:spcBef>
                <a:spcPts val="1600"/>
              </a:spcBef>
              <a:spcAft>
                <a:spcPts val="0"/>
              </a:spcAft>
              <a:buSzPts val="1200"/>
              <a:buNone/>
              <a:defRPr b="1"/>
            </a:lvl4pPr>
            <a:lvl5pPr lvl="4" algn="l" rtl="0">
              <a:lnSpc>
                <a:spcPct val="115000"/>
              </a:lnSpc>
              <a:spcBef>
                <a:spcPts val="1600"/>
              </a:spcBef>
              <a:spcAft>
                <a:spcPts val="0"/>
              </a:spcAft>
              <a:buSzPts val="1000"/>
              <a:buNone/>
              <a:defRPr b="1"/>
            </a:lvl5pPr>
            <a:lvl6pPr lvl="5" algn="l" rtl="0">
              <a:lnSpc>
                <a:spcPct val="115000"/>
              </a:lnSpc>
              <a:spcBef>
                <a:spcPts val="1600"/>
              </a:spcBef>
              <a:spcAft>
                <a:spcPts val="0"/>
              </a:spcAft>
              <a:buSzPts val="800"/>
              <a:buNone/>
              <a:defRPr b="1"/>
            </a:lvl6pPr>
            <a:lvl7pPr lvl="6" algn="l" rtl="0">
              <a:lnSpc>
                <a:spcPct val="115000"/>
              </a:lnSpc>
              <a:spcBef>
                <a:spcPts val="1600"/>
              </a:spcBef>
              <a:spcAft>
                <a:spcPts val="0"/>
              </a:spcAft>
              <a:buSzPts val="800"/>
              <a:buNone/>
              <a:defRPr b="1"/>
            </a:lvl7pPr>
            <a:lvl8pPr lvl="7" algn="l" rtl="0">
              <a:lnSpc>
                <a:spcPct val="115000"/>
              </a:lnSpc>
              <a:spcBef>
                <a:spcPts val="1600"/>
              </a:spcBef>
              <a:spcAft>
                <a:spcPts val="0"/>
              </a:spcAft>
              <a:buSzPts val="800"/>
              <a:buNone/>
              <a:defRPr b="1"/>
            </a:lvl8pPr>
            <a:lvl9pPr lvl="8" algn="l" rtl="0">
              <a:lnSpc>
                <a:spcPct val="115000"/>
              </a:lnSpc>
              <a:spcBef>
                <a:spcPts val="1600"/>
              </a:spcBef>
              <a:spcAft>
                <a:spcPts val="1600"/>
              </a:spcAft>
              <a:buSzPts val="800"/>
              <a:buNone/>
              <a:defRPr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marL="914400" lvl="1"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2pPr>
            <a:lvl3pPr marL="1371600" lvl="2"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3pPr>
            <a:lvl4pPr marL="1828800" lvl="3"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4pPr>
            <a:lvl5pPr marL="2286000" lvl="4"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5pPr>
            <a:lvl6pPr marL="2743200" lvl="5"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6pPr>
            <a:lvl7pPr marL="3200400" lvl="6"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7pPr>
            <a:lvl8pPr marL="3657600" lvl="7" indent="-342900" algn="l" rtl="0">
              <a:lnSpc>
                <a:spcPct val="115000"/>
              </a:lnSpc>
              <a:spcBef>
                <a:spcPts val="160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8pPr>
            <a:lvl9pPr marL="4114800" lvl="8" indent="-342900" algn="l" rtl="0">
              <a:lnSpc>
                <a:spcPct val="115000"/>
              </a:lnSpc>
              <a:spcBef>
                <a:spcPts val="1600"/>
              </a:spcBef>
              <a:spcAft>
                <a:spcPts val="160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hyperlink" Target="https://www.cdc.gov/cpr/infographics/6_principles_trauma_info.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8" Type="http://schemas.openxmlformats.org/officeDocument/2006/relationships/hyperlink" Target="https://bookshop.org/books/my-grandmother-s-hands-racialized-trauma-and-the-pathway-to-mending-our-hearts-and-bodies-9781942094470/9781942094470" TargetMode="External"/><Relationship Id="rId3" Type="http://schemas.openxmlformats.org/officeDocument/2006/relationships/hyperlink" Target="https://designjustice.org/read-the-principles" TargetMode="External"/><Relationship Id="rId7" Type="http://schemas.openxmlformats.org/officeDocument/2006/relationships/hyperlink" Target="https://www.creativereactionlab.com/about" TargetMode="External"/><Relationship Id="rId12" Type="http://schemas.openxmlformats.org/officeDocument/2006/relationships/hyperlink" Target="https://www.gov.uk/service-manual/user-research/researching-emotionally-sensitive-subjects" TargetMode="External"/><Relationship Id="rId2" Type="http://schemas.openxmlformats.org/officeDocument/2006/relationships/notesSlide" Target="../notesSlides/notesSlide43.xml"/><Relationship Id="rId1" Type="http://schemas.openxmlformats.org/officeDocument/2006/relationships/slideLayout" Target="../slideLayouts/slideLayout21.xml"/><Relationship Id="rId6" Type="http://schemas.openxmlformats.org/officeDocument/2006/relationships/hyperlink" Target="https://www.creativereactionlab.com/our-approach" TargetMode="External"/><Relationship Id="rId11" Type="http://schemas.openxmlformats.org/officeDocument/2006/relationships/hyperlink" Target="https://www.dta.gov.au/blogs/preparing-challenging-research-topics" TargetMode="External"/><Relationship Id="rId5" Type="http://schemas.openxmlformats.org/officeDocument/2006/relationships/hyperlink" Target="https://uxdesign.cc/ethics-power-understanding-the-role-of-shame-in-ux-research-dafc08bd1d66" TargetMode="External"/><Relationship Id="rId10" Type="http://schemas.openxmlformats.org/officeDocument/2006/relationships/hyperlink" Target="https://womentalkdesign.com/talks/trauma-informed-design/" TargetMode="External"/><Relationship Id="rId4" Type="http://schemas.openxmlformats.org/officeDocument/2006/relationships/hyperlink" Target="https://docs.google.com/document/d/1107r9r6d-2-4MwRZX6eiZbMi1LuClOB2sZ88KcQP9ME/edit?usp=sharing" TargetMode="External"/><Relationship Id="rId9" Type="http://schemas.openxmlformats.org/officeDocument/2006/relationships/hyperlink" Target="https://docs.google.com/document/d/1fXJ58M1jcQfYMK52KYHz06kzbuEnB8gq8vUdfyVPJHE/edit?usp=sharin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mailto:benjamin.peterson@gsa.gov"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5" Type="http://schemas.openxmlformats.org/officeDocument/2006/relationships/hyperlink" Target="https://ux-guide.18f.gov/" TargetMode="External"/><Relationship Id="rId4" Type="http://schemas.openxmlformats.org/officeDocument/2006/relationships/hyperlink" Target="mailto:julie.strothman@gsa.gov"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ctrTitle"/>
          </p:nvPr>
        </p:nvSpPr>
        <p:spPr>
          <a:xfrm>
            <a:off x="457203" y="384050"/>
            <a:ext cx="8229600" cy="1651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5000"/>
              <a:buNone/>
            </a:pPr>
            <a:r>
              <a:rPr lang="en" dirty="0"/>
              <a:t>Equity-centered design:</a:t>
            </a:r>
            <a:endParaRPr sz="5000" dirty="0">
              <a:solidFill>
                <a:srgbClr val="00CFFF"/>
              </a:solidFill>
            </a:endParaRPr>
          </a:p>
          <a:p>
            <a:pPr marL="0" lvl="0" indent="0" algn="l" rtl="0">
              <a:lnSpc>
                <a:spcPct val="100000"/>
              </a:lnSpc>
              <a:spcBef>
                <a:spcPts val="0"/>
              </a:spcBef>
              <a:spcAft>
                <a:spcPts val="0"/>
              </a:spcAft>
              <a:buSzPts val="5000"/>
              <a:buNone/>
            </a:pPr>
            <a:r>
              <a:rPr lang="en" dirty="0">
                <a:solidFill>
                  <a:srgbClr val="FFFFFF"/>
                </a:solidFill>
              </a:rPr>
              <a:t>challenges in government</a:t>
            </a:r>
            <a:endParaRPr sz="5000" dirty="0">
              <a:solidFill>
                <a:srgbClr val="FFFFFF"/>
              </a:solidFill>
            </a:endParaRPr>
          </a:p>
        </p:txBody>
      </p:sp>
      <p:sp>
        <p:nvSpPr>
          <p:cNvPr id="212" name="Google Shape;212;p31"/>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Ben Peterson &amp; Julie </a:t>
            </a:r>
            <a:r>
              <a:rPr lang="en" dirty="0" err="1"/>
              <a:t>Strothman</a:t>
            </a:r>
            <a:endParaRPr b="1" dirty="0"/>
          </a:p>
        </p:txBody>
      </p:sp>
      <p:sp>
        <p:nvSpPr>
          <p:cNvPr id="213" name="Google Shape;213;p31"/>
          <p:cNvSpPr txBox="1">
            <a:spLocks noGrp="1"/>
          </p:cNvSpPr>
          <p:nvPr>
            <p:ph type="subTitle" idx="1"/>
          </p:nvPr>
        </p:nvSpPr>
        <p:spPr>
          <a:xfrm>
            <a:off x="457200" y="2270701"/>
            <a:ext cx="51798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2021 Government UX Summit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40"/>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Next look inward </a:t>
            </a:r>
            <a:endParaRPr/>
          </a:p>
        </p:txBody>
      </p:sp>
      <p:sp>
        <p:nvSpPr>
          <p:cNvPr id="278" name="Google Shape;278;p40"/>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Mitigating bias</a:t>
            </a:r>
            <a:endParaRPr/>
          </a:p>
        </p:txBody>
      </p:sp>
      <p:sp>
        <p:nvSpPr>
          <p:cNvPr id="275" name="Google Shape;275;p40"/>
          <p:cNvSpPr txBox="1">
            <a:spLocks noGrp="1"/>
          </p:cNvSpPr>
          <p:nvPr>
            <p:ph type="body" idx="1"/>
          </p:nvPr>
        </p:nvSpPr>
        <p:spPr>
          <a:xfrm>
            <a:off x="457200" y="1298050"/>
            <a:ext cx="3617700" cy="3360300"/>
          </a:xfrm>
          <a:prstGeom prst="rect">
            <a:avLst/>
          </a:prstGeom>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b="0" i="1"/>
              <a:t>We carry our biases into our designs</a:t>
            </a:r>
            <a:endParaRPr b="0" i="1"/>
          </a:p>
          <a:p>
            <a:pPr marL="0" lvl="0" indent="0" algn="l" rtl="0">
              <a:spcBef>
                <a:spcPts val="2400"/>
              </a:spcBef>
              <a:spcAft>
                <a:spcPts val="0"/>
              </a:spcAft>
              <a:buClr>
                <a:schemeClr val="dk1"/>
              </a:buClr>
              <a:buSzPts val="1100"/>
              <a:buFont typeface="Arial"/>
              <a:buNone/>
            </a:pPr>
            <a:r>
              <a:rPr lang="en" b="0"/>
              <a:t>We need to explicitly identify the relevant* background we bring to the research at hand</a:t>
            </a:r>
            <a:endParaRPr b="0"/>
          </a:p>
          <a:p>
            <a:pPr marL="0" lvl="0" indent="0" algn="l" rtl="0">
              <a:spcBef>
                <a:spcPts val="2400"/>
              </a:spcBef>
              <a:spcAft>
                <a:spcPts val="0"/>
              </a:spcAft>
              <a:buClr>
                <a:schemeClr val="dk1"/>
              </a:buClr>
              <a:buSzPts val="1100"/>
              <a:buFont typeface="Arial"/>
              <a:buNone/>
            </a:pPr>
            <a:r>
              <a:rPr lang="en" b="0"/>
              <a:t>* or seemingly irrelevant, but potentially meaningful</a:t>
            </a:r>
            <a:endParaRPr b="0"/>
          </a:p>
        </p:txBody>
      </p:sp>
      <p:pic>
        <p:nvPicPr>
          <p:cNvPr id="277" name="Google Shape;277;p40" descr="Screenshot of the 18F UX Guide's page on bias"/>
          <p:cNvPicPr preferRelativeResize="0"/>
          <p:nvPr/>
        </p:nvPicPr>
        <p:blipFill>
          <a:blip r:embed="rId3">
            <a:alphaModFix/>
          </a:blip>
          <a:stretch>
            <a:fillRect/>
          </a:stretch>
        </p:blipFill>
        <p:spPr>
          <a:xfrm>
            <a:off x="4817802" y="1298050"/>
            <a:ext cx="3727800" cy="405865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ctrTitle"/>
          </p:nvPr>
        </p:nvSpPr>
        <p:spPr>
          <a:xfrm>
            <a:off x="457200" y="1420051"/>
            <a:ext cx="7470600" cy="2303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b="0"/>
              <a:t>As researchers &amp; stakeholders, we identify our frames of reference so we can </a:t>
            </a:r>
            <a:r>
              <a:rPr lang="en">
                <a:highlight>
                  <a:srgbClr val="B3EFFF"/>
                </a:highlight>
              </a:rPr>
              <a:t>improve the credibility of our evidence</a:t>
            </a:r>
            <a:endParaRPr b="0"/>
          </a:p>
          <a:p>
            <a:pPr marL="0" lvl="0" indent="0" algn="l" rtl="0">
              <a:lnSpc>
                <a:spcPct val="100000"/>
              </a:lnSpc>
              <a:spcBef>
                <a:spcPts val="0"/>
              </a:spcBef>
              <a:spcAft>
                <a:spcPts val="0"/>
              </a:spcAft>
              <a:buSzPts val="2600"/>
              <a:buNone/>
            </a:pPr>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What are some frames of reference you bring to this project?</a:t>
            </a:r>
            <a:endParaRPr/>
          </a:p>
        </p:txBody>
      </p:sp>
      <p:sp>
        <p:nvSpPr>
          <p:cNvPr id="291" name="Google Shape;291;p42"/>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On a piece of paper</a:t>
            </a:r>
            <a:endParaRPr/>
          </a:p>
        </p:txBody>
      </p:sp>
      <p:sp>
        <p:nvSpPr>
          <p:cNvPr id="289" name="Google Shape;289;p42"/>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Consider…</a:t>
            </a:r>
            <a:endParaRPr/>
          </a:p>
          <a:p>
            <a:pPr marL="457200" lvl="0" indent="-342900" algn="l" rtl="0">
              <a:spcBef>
                <a:spcPts val="0"/>
              </a:spcBef>
              <a:spcAft>
                <a:spcPts val="0"/>
              </a:spcAft>
              <a:buSzPts val="1800"/>
              <a:buChar char="●"/>
            </a:pPr>
            <a:r>
              <a:rPr lang="en"/>
              <a:t>Types of locations where you’ve lived (e.g. urban, rural)</a:t>
            </a:r>
            <a:endParaRPr/>
          </a:p>
          <a:p>
            <a:pPr marL="457200" lvl="0" indent="-342900" algn="l" rtl="0">
              <a:spcBef>
                <a:spcPts val="0"/>
              </a:spcBef>
              <a:spcAft>
                <a:spcPts val="0"/>
              </a:spcAft>
              <a:buSzPts val="1800"/>
              <a:buChar char="●"/>
            </a:pPr>
            <a:r>
              <a:rPr lang="en"/>
              <a:t>Typical internet speed</a:t>
            </a:r>
            <a:endParaRPr/>
          </a:p>
          <a:p>
            <a:pPr marL="457200" lvl="0" indent="-342900" algn="l" rtl="0">
              <a:spcBef>
                <a:spcPts val="0"/>
              </a:spcBef>
              <a:spcAft>
                <a:spcPts val="0"/>
              </a:spcAft>
              <a:buSzPts val="1800"/>
              <a:buChar char="●"/>
            </a:pPr>
            <a:r>
              <a:rPr lang="en"/>
              <a:t>Race &amp; ethnicity</a:t>
            </a:r>
            <a:endParaRPr/>
          </a:p>
          <a:p>
            <a:pPr marL="457200" lvl="0" indent="-342900" algn="l" rtl="0">
              <a:spcBef>
                <a:spcPts val="0"/>
              </a:spcBef>
              <a:spcAft>
                <a:spcPts val="0"/>
              </a:spcAft>
              <a:buSzPts val="1800"/>
              <a:buChar char="●"/>
            </a:pPr>
            <a:r>
              <a:rPr lang="en"/>
              <a:t>Gender identity</a:t>
            </a:r>
            <a:endParaRPr/>
          </a:p>
          <a:p>
            <a:pPr marL="457200" lvl="0" indent="-342900" algn="l" rtl="0">
              <a:spcBef>
                <a:spcPts val="0"/>
              </a:spcBef>
              <a:spcAft>
                <a:spcPts val="0"/>
              </a:spcAft>
              <a:buSzPts val="1800"/>
              <a:buChar char="●"/>
            </a:pPr>
            <a:r>
              <a:rPr lang="en"/>
              <a:t>Financial situations you’ve experienced</a:t>
            </a:r>
            <a:endParaRPr/>
          </a:p>
        </p:txBody>
      </p:sp>
      <p:sp>
        <p:nvSpPr>
          <p:cNvPr id="290" name="Google Shape;290;p42"/>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
              <a:t>Familiarity with physical &amp; mental disabilities</a:t>
            </a:r>
            <a:endParaRPr/>
          </a:p>
          <a:p>
            <a:pPr marL="457200" lvl="0" indent="-342900" algn="l" rtl="0">
              <a:spcBef>
                <a:spcPts val="0"/>
              </a:spcBef>
              <a:spcAft>
                <a:spcPts val="0"/>
              </a:spcAft>
              <a:buSzPts val="1800"/>
              <a:buChar char="●"/>
            </a:pPr>
            <a:r>
              <a:rPr lang="en"/>
              <a:t>Your values</a:t>
            </a:r>
            <a:endParaRPr/>
          </a:p>
          <a:p>
            <a:pPr marL="457200" lvl="0" indent="-342900" algn="l" rtl="0">
              <a:spcBef>
                <a:spcPts val="0"/>
              </a:spcBef>
              <a:spcAft>
                <a:spcPts val="0"/>
              </a:spcAft>
              <a:buSzPts val="1800"/>
              <a:buChar char="●"/>
            </a:pPr>
            <a:r>
              <a:rPr lang="en"/>
              <a:t>Your agency’s values</a:t>
            </a:r>
            <a:endParaRPr/>
          </a:p>
          <a:p>
            <a:pPr marL="457200" lvl="0" indent="-342900" algn="l" rtl="0">
              <a:spcBef>
                <a:spcPts val="0"/>
              </a:spcBef>
              <a:spcAft>
                <a:spcPts val="0"/>
              </a:spcAft>
              <a:buSzPts val="1800"/>
              <a:buChar char="●"/>
            </a:pPr>
            <a:r>
              <a:rPr lang="en"/>
              <a:t>Anything else you think is relevant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3"/>
          <p:cNvSpPr txBox="1">
            <a:spLocks noGrp="1"/>
          </p:cNvSpPr>
          <p:nvPr>
            <p:ph type="ctrTitle"/>
          </p:nvPr>
        </p:nvSpPr>
        <p:spPr>
          <a:xfrm>
            <a:off x="457200" y="640075"/>
            <a:ext cx="46833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are some frames of reference you bring to this project? (2)</a:t>
            </a:r>
            <a:endParaRPr dirty="0"/>
          </a:p>
        </p:txBody>
      </p:sp>
      <p:sp>
        <p:nvSpPr>
          <p:cNvPr id="297" name="Google Shape;297;p43"/>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Google form</a:t>
            </a:r>
            <a:endParaRPr/>
          </a:p>
        </p:txBody>
      </p:sp>
      <p:pic>
        <p:nvPicPr>
          <p:cNvPr id="298" name="Google Shape;298;p43" descr="Screenshot of the google form with questions like &quot;Have you ever experienced food insecurity&quot; and &quot;Have you ever had to move housing with very little notice?&quot;"/>
          <p:cNvPicPr preferRelativeResize="0"/>
          <p:nvPr/>
        </p:nvPicPr>
        <p:blipFill>
          <a:blip r:embed="rId3">
            <a:alphaModFix/>
          </a:blip>
          <a:stretch>
            <a:fillRect/>
          </a:stretch>
        </p:blipFill>
        <p:spPr>
          <a:xfrm>
            <a:off x="5462050" y="2"/>
            <a:ext cx="3681957" cy="51435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457198"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What did you notice?</a:t>
            </a:r>
            <a:endParaRPr/>
          </a:p>
        </p:txBody>
      </p:sp>
      <p:sp>
        <p:nvSpPr>
          <p:cNvPr id="304" name="Google Shape;304;p44" descr="Screenshot of the results of the question “What’s your typical home internet speed? where the blue pie chart is 100% filled in, showing that all stakeholders present had high-speed internet"/>
          <p:cNvSpPr txBox="1">
            <a:spLocks noGrp="1"/>
          </p:cNvSpPr>
          <p:nvPr>
            <p:ph type="body" idx="1"/>
          </p:nvPr>
        </p:nvSpPr>
        <p:spPr>
          <a:xfrm>
            <a:off x="457198" y="1709928"/>
            <a:ext cx="3489769" cy="263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did you notice while filling out the form?</a:t>
            </a:r>
            <a:endParaRPr dirty="0"/>
          </a:p>
          <a:p>
            <a:pPr marL="0" lvl="0" indent="0" algn="l" rtl="0">
              <a:spcBef>
                <a:spcPts val="1000"/>
              </a:spcBef>
              <a:spcAft>
                <a:spcPts val="0"/>
              </a:spcAft>
              <a:buNone/>
            </a:pPr>
            <a:r>
              <a:rPr lang="en" dirty="0"/>
              <a:t>Did you notice any perspectives that are clearly missing?</a:t>
            </a:r>
            <a:endParaRPr dirty="0"/>
          </a:p>
          <a:p>
            <a:pPr marL="0" lvl="0" indent="0" algn="l" rtl="0">
              <a:spcBef>
                <a:spcPts val="1000"/>
              </a:spcBef>
              <a:spcAft>
                <a:spcPts val="0"/>
              </a:spcAft>
              <a:buNone/>
            </a:pPr>
            <a:r>
              <a:rPr lang="en" dirty="0"/>
              <a:t>Did anything surprise you?</a:t>
            </a:r>
            <a:endParaRPr dirty="0"/>
          </a:p>
          <a:p>
            <a:pPr marL="0" lvl="0" indent="0" algn="l" rtl="0">
              <a:spcBef>
                <a:spcPts val="1000"/>
              </a:spcBef>
              <a:spcAft>
                <a:spcPts val="1000"/>
              </a:spcAft>
              <a:buNone/>
            </a:pPr>
            <a:endParaRPr dirty="0"/>
          </a:p>
        </p:txBody>
      </p:sp>
      <p:pic>
        <p:nvPicPr>
          <p:cNvPr id="307" name="Google Shape;307;p44" descr="screenshot of the results of the question “What’s your typical home internet speed? where we could easily see that all stakeholders present have high-speed internet"/>
          <p:cNvPicPr preferRelativeResize="0"/>
          <p:nvPr/>
        </p:nvPicPr>
        <p:blipFill>
          <a:blip r:embed="rId3">
            <a:alphaModFix/>
          </a:blip>
          <a:stretch>
            <a:fillRect/>
          </a:stretch>
        </p:blipFill>
        <p:spPr>
          <a:xfrm>
            <a:off x="4182373" y="1709930"/>
            <a:ext cx="4761002" cy="1985439"/>
          </a:xfrm>
          <a:prstGeom prst="rect">
            <a:avLst/>
          </a:prstGeom>
          <a:noFill/>
          <a:ln>
            <a:noFill/>
          </a:ln>
          <a:effectLst>
            <a:outerShdw blurRad="57150" dist="19050" dir="5400000" algn="bl" rotWithShape="0">
              <a:srgbClr val="000000">
                <a:alpha val="50000"/>
              </a:srgbClr>
            </a:outerShdw>
          </a:effectLst>
        </p:spPr>
      </p:pic>
      <p:sp>
        <p:nvSpPr>
          <p:cNvPr id="308" name="Google Shape;308;p44"/>
          <p:cNvSpPr txBox="1">
            <a:spLocks noGrp="1"/>
          </p:cNvSpPr>
          <p:nvPr>
            <p:ph type="body" idx="1"/>
          </p:nvPr>
        </p:nvSpPr>
        <p:spPr>
          <a:xfrm>
            <a:off x="4182375" y="3771575"/>
            <a:ext cx="4761000" cy="3936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
              <a:t>In one session, we could easily see that all stakeholders have high speed internet</a:t>
            </a:r>
            <a:endParaRPr/>
          </a:p>
        </p:txBody>
      </p:sp>
      <p:sp>
        <p:nvSpPr>
          <p:cNvPr id="305" name="Google Shape;30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306" name="Google Shape;306;p44">
            <a:extLst>
              <a:ext uri="{C183D7F6-B498-43B3-948B-1728B52AA6E4}">
                <adec:decorative xmlns:adec="http://schemas.microsoft.com/office/drawing/2017/decorative" val="1"/>
              </a:ext>
            </a:extLst>
          </p:cNvPr>
          <p:cNvSpPr/>
          <p:nvPr/>
        </p:nvSpPr>
        <p:spPr>
          <a:xfrm>
            <a:off x="8326125" y="4585400"/>
            <a:ext cx="708900" cy="4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“Having a team with varied life experience helps us create more accessible, usable products and services.”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r" rtl="0">
              <a:spcBef>
                <a:spcPts val="0"/>
              </a:spcBef>
              <a:spcAft>
                <a:spcPts val="0"/>
              </a:spcAft>
              <a:buClr>
                <a:schemeClr val="dk1"/>
              </a:buClr>
              <a:buSzPts val="1100"/>
              <a:buFont typeface="Arial"/>
              <a:buNone/>
            </a:pPr>
            <a:r>
              <a:rPr lang="en"/>
              <a:t> 18F UX guide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It takes more time to recruit participants when we optimize for equity</a:t>
            </a:r>
            <a:endParaRPr/>
          </a:p>
        </p:txBody>
      </p:sp>
      <p:sp>
        <p:nvSpPr>
          <p:cNvPr id="322" name="Google Shape;322;p46"/>
          <p:cNvSpPr txBox="1">
            <a:spLocks noGrp="1"/>
          </p:cNvSpPr>
          <p:nvPr>
            <p:ph type="subTitle" idx="4"/>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Recruiting</a:t>
            </a:r>
            <a:endParaRPr/>
          </a:p>
        </p:txBody>
      </p:sp>
      <p:sp>
        <p:nvSpPr>
          <p:cNvPr id="319" name="Google Shape;319;p46"/>
          <p:cNvSpPr txBox="1">
            <a:spLocks noGrp="1"/>
          </p:cNvSpPr>
          <p:nvPr>
            <p:ph type="body" idx="1"/>
          </p:nvPr>
        </p:nvSpPr>
        <p:spPr>
          <a:xfrm>
            <a:off x="361943"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Develop relationships and trust</a:t>
            </a:r>
            <a:endParaRPr b="1"/>
          </a:p>
          <a:p>
            <a:pPr marL="0" lvl="0" indent="0" algn="l" rtl="0">
              <a:spcBef>
                <a:spcPts val="0"/>
              </a:spcBef>
              <a:spcAft>
                <a:spcPts val="0"/>
              </a:spcAft>
              <a:buNone/>
            </a:pPr>
            <a:r>
              <a:rPr lang="en"/>
              <a:t>Strive for durable relationships with community organizations of marginalize people</a:t>
            </a:r>
            <a:endParaRPr/>
          </a:p>
        </p:txBody>
      </p:sp>
      <p:sp>
        <p:nvSpPr>
          <p:cNvPr id="320" name="Google Shape;320;p46"/>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Slow down </a:t>
            </a:r>
            <a:br>
              <a:rPr lang="en"/>
            </a:br>
            <a:r>
              <a:rPr lang="en"/>
              <a:t>Take the time needed to build relationships and collaborate</a:t>
            </a:r>
            <a:endParaRPr b="1"/>
          </a:p>
        </p:txBody>
      </p:sp>
      <p:sp>
        <p:nvSpPr>
          <p:cNvPr id="321" name="Google Shape;321;p46"/>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Compensate fairly</a:t>
            </a:r>
            <a:endParaRPr b="1"/>
          </a:p>
          <a:p>
            <a:pPr marL="0" lvl="0" indent="0" algn="l" rtl="0">
              <a:spcBef>
                <a:spcPts val="0"/>
              </a:spcBef>
              <a:spcAft>
                <a:spcPts val="0"/>
              </a:spcAft>
              <a:buNone/>
            </a:pPr>
            <a:r>
              <a:rPr lang="en"/>
              <a:t>Pay research participants and community collaborators for the value they contribute</a:t>
            </a:r>
            <a:endParaRPr/>
          </a:p>
          <a:p>
            <a:pPr marL="0" lvl="0" indent="0" algn="l" rtl="0">
              <a:spcBef>
                <a:spcPts val="0"/>
              </a:spcBef>
              <a:spcAft>
                <a:spcPts val="0"/>
              </a:spcAft>
              <a:buClr>
                <a:schemeClr val="dk1"/>
              </a:buClr>
              <a:buSzPts val="1100"/>
              <a:buFont typeface="Arial"/>
              <a:buNone/>
            </a:pPr>
            <a:endParaRPr/>
          </a:p>
        </p:txBody>
      </p:sp>
      <p:sp>
        <p:nvSpPr>
          <p:cNvPr id="323" name="Google Shape;323;p46">
            <a:extLst>
              <a:ext uri="{C183D7F6-B498-43B3-948B-1728B52AA6E4}">
                <adec:decorative xmlns:adec="http://schemas.microsoft.com/office/drawing/2017/decorative" val="1"/>
              </a:ext>
            </a:extLst>
          </p:cNvPr>
          <p:cNvSpPr/>
          <p:nvPr/>
        </p:nvSpPr>
        <p:spPr>
          <a:xfrm>
            <a:off x="322375" y="1670550"/>
            <a:ext cx="7942500" cy="801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30" name="Google Shape;330;p4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 compensate for more than just </a:t>
            </a:r>
            <a:r>
              <a:rPr lang="en" i="1"/>
              <a:t>people’s time</a:t>
            </a:r>
            <a:endParaRPr i="1"/>
          </a:p>
        </p:txBody>
      </p:sp>
      <p:sp>
        <p:nvSpPr>
          <p:cNvPr id="331" name="Google Shape;331;p47"/>
          <p:cNvSpPr txBox="1">
            <a:spLocks noGrp="1"/>
          </p:cNvSpPr>
          <p:nvPr>
            <p:ph type="subTitle" idx="3"/>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Compensation</a:t>
            </a:r>
            <a:endParaRPr/>
          </a:p>
        </p:txBody>
      </p:sp>
      <p:sp>
        <p:nvSpPr>
          <p:cNvPr id="328" name="Google Shape;328;p47"/>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Additional financial costs to participation:</a:t>
            </a:r>
            <a:endParaRPr/>
          </a:p>
          <a:p>
            <a:pPr marL="457200" lvl="0" indent="-342900" algn="l" rtl="0">
              <a:spcBef>
                <a:spcPts val="0"/>
              </a:spcBef>
              <a:spcAft>
                <a:spcPts val="0"/>
              </a:spcAft>
              <a:buSzPts val="1800"/>
              <a:buChar char="●"/>
            </a:pPr>
            <a:r>
              <a:rPr lang="en"/>
              <a:t>Transportation</a:t>
            </a:r>
            <a:endParaRPr/>
          </a:p>
          <a:p>
            <a:pPr marL="457200" lvl="0" indent="-342900" algn="l" rtl="0">
              <a:spcBef>
                <a:spcPts val="0"/>
              </a:spcBef>
              <a:spcAft>
                <a:spcPts val="0"/>
              </a:spcAft>
              <a:buSzPts val="1800"/>
              <a:buChar char="●"/>
            </a:pPr>
            <a:r>
              <a:rPr lang="en"/>
              <a:t>Time off from work</a:t>
            </a:r>
            <a:endParaRPr/>
          </a:p>
          <a:p>
            <a:pPr marL="457200" lvl="0" indent="-342900" algn="l" rtl="0">
              <a:spcBef>
                <a:spcPts val="0"/>
              </a:spcBef>
              <a:spcAft>
                <a:spcPts val="0"/>
              </a:spcAft>
              <a:buSzPts val="1800"/>
              <a:buChar char="●"/>
            </a:pPr>
            <a:r>
              <a:rPr lang="en"/>
              <a:t>Child care</a:t>
            </a:r>
            <a:endParaRPr/>
          </a:p>
        </p:txBody>
      </p:sp>
      <p:sp>
        <p:nvSpPr>
          <p:cNvPr id="329" name="Google Shape;329;p47"/>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Emotional costs to participation:</a:t>
            </a:r>
            <a:endParaRPr/>
          </a:p>
          <a:p>
            <a:pPr marL="457200" lvl="0" indent="-342900" algn="l" rtl="0">
              <a:spcBef>
                <a:spcPts val="0"/>
              </a:spcBef>
              <a:spcAft>
                <a:spcPts val="0"/>
              </a:spcAft>
              <a:buSzPts val="1800"/>
              <a:buChar char="●"/>
            </a:pPr>
            <a:r>
              <a:rPr lang="en"/>
              <a:t>Anger</a:t>
            </a:r>
            <a:endParaRPr/>
          </a:p>
          <a:p>
            <a:pPr marL="457200" lvl="0" indent="-342900" algn="l" rtl="0">
              <a:spcBef>
                <a:spcPts val="0"/>
              </a:spcBef>
              <a:spcAft>
                <a:spcPts val="0"/>
              </a:spcAft>
              <a:buSzPts val="1800"/>
              <a:buChar char="●"/>
            </a:pPr>
            <a:r>
              <a:rPr lang="en"/>
              <a:t>Shame</a:t>
            </a:r>
            <a:endParaRPr/>
          </a:p>
          <a:p>
            <a:pPr marL="457200" lvl="0" indent="-342900" algn="l" rtl="0">
              <a:spcBef>
                <a:spcPts val="0"/>
              </a:spcBef>
              <a:spcAft>
                <a:spcPts val="0"/>
              </a:spcAft>
              <a:buSzPts val="1800"/>
              <a:buChar char="●"/>
            </a:pPr>
            <a:r>
              <a:rPr lang="en"/>
              <a:t>Anxiety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8"/>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We should compensate people for the value they provide when they share their lived experience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When we center </a:t>
            </a:r>
            <a:r>
              <a:rPr lang="en" i="1" dirty="0"/>
              <a:t>equity</a:t>
            </a:r>
            <a:r>
              <a:rPr lang="en" dirty="0"/>
              <a:t> in our design:</a:t>
            </a:r>
            <a:endParaRPr dirty="0"/>
          </a:p>
        </p:txBody>
      </p:sp>
      <p:sp>
        <p:nvSpPr>
          <p:cNvPr id="342" name="Google Shape;342;p49"/>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43" name="Google Shape;343;p49"/>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44" name="Google Shape;344;p49"/>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46" name="Google Shape;346;p4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5627075" y="1490500"/>
            <a:ext cx="2839924" cy="3267075"/>
          </a:xfrm>
          <a:prstGeom prst="rect">
            <a:avLst/>
          </a:prstGeom>
          <a:noFill/>
          <a:ln>
            <a:noFill/>
          </a:ln>
        </p:spPr>
      </p:pic>
      <p:pic>
        <p:nvPicPr>
          <p:cNvPr id="347" name="Google Shape;347;p4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256076" y="1642900"/>
            <a:ext cx="2517000" cy="326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Equity requires more than </a:t>
            </a:r>
            <a:r>
              <a:rPr lang="en" i="1" dirty="0"/>
              <a:t>just centering humans</a:t>
            </a:r>
            <a:r>
              <a:rPr lang="en" dirty="0"/>
              <a:t> in our design work</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4" name="Google Shape;354;p50"/>
          <p:cNvSpPr txBox="1">
            <a:spLocks noGrp="1"/>
          </p:cNvSpPr>
          <p:nvPr>
            <p:ph type="ctrTitle"/>
          </p:nvPr>
        </p:nvSpPr>
        <p:spPr>
          <a:xfrm>
            <a:off x="482923" y="609598"/>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 can compensate with more than just money</a:t>
            </a:r>
            <a:endParaRPr/>
          </a:p>
        </p:txBody>
      </p:sp>
      <p:sp>
        <p:nvSpPr>
          <p:cNvPr id="355" name="Google Shape;355;p50"/>
          <p:cNvSpPr txBox="1">
            <a:spLocks noGrp="1"/>
          </p:cNvSpPr>
          <p:nvPr>
            <p:ph type="subTitle" idx="4294967295"/>
          </p:nvPr>
        </p:nvSpPr>
        <p:spPr>
          <a:xfrm>
            <a:off x="457198" y="378001"/>
            <a:ext cx="7470600" cy="310800"/>
          </a:xfrm>
          <a:prstGeom prst="rect">
            <a:avLst/>
          </a:prstGeom>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 sz="1200" b="1">
                <a:solidFill>
                  <a:srgbClr val="046B99"/>
                </a:solidFill>
              </a:rPr>
              <a:t>Compensation</a:t>
            </a:r>
            <a:endParaRPr/>
          </a:p>
        </p:txBody>
      </p:sp>
      <p:sp>
        <p:nvSpPr>
          <p:cNvPr id="352" name="Google Shape;352;p50"/>
          <p:cNvSpPr txBox="1">
            <a:spLocks noGrp="1"/>
          </p:cNvSpPr>
          <p:nvPr>
            <p:ph type="body" idx="1"/>
          </p:nvPr>
        </p:nvSpPr>
        <p:spPr>
          <a:xfrm>
            <a:off x="1135475" y="1901700"/>
            <a:ext cx="2913600" cy="1298400"/>
          </a:xfrm>
          <a:prstGeom prst="rect">
            <a:avLst/>
          </a:prstGeom>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600">
                <a:solidFill>
                  <a:schemeClr val="dk1"/>
                </a:solidFill>
                <a:latin typeface="Arial"/>
                <a:ea typeface="Arial"/>
                <a:cs typeface="Arial"/>
                <a:sym typeface="Arial"/>
              </a:rPr>
              <a:t>Opportunity to provide feedback on design over time</a:t>
            </a:r>
            <a:endParaRPr/>
          </a:p>
        </p:txBody>
      </p:sp>
      <p:sp>
        <p:nvSpPr>
          <p:cNvPr id="353" name="Google Shape;353;p50"/>
          <p:cNvSpPr txBox="1">
            <a:spLocks noGrp="1"/>
          </p:cNvSpPr>
          <p:nvPr>
            <p:ph type="body" idx="2"/>
          </p:nvPr>
        </p:nvSpPr>
        <p:spPr>
          <a:xfrm>
            <a:off x="5250262" y="1810500"/>
            <a:ext cx="3200400" cy="129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Offer to find out answers to questions they may have</a:t>
            </a:r>
            <a:endParaRPr/>
          </a:p>
        </p:txBody>
      </p:sp>
      <p:sp>
        <p:nvSpPr>
          <p:cNvPr id="356" name="Google Shape;356;p50"/>
          <p:cNvSpPr txBox="1">
            <a:spLocks noGrp="1"/>
          </p:cNvSpPr>
          <p:nvPr>
            <p:ph type="body" idx="3"/>
          </p:nvPr>
        </p:nvSpPr>
        <p:spPr>
          <a:xfrm>
            <a:off x="1135478" y="3511044"/>
            <a:ext cx="3199200" cy="1298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Resources for additional information on the topic</a:t>
            </a:r>
            <a:endParaRPr/>
          </a:p>
        </p:txBody>
      </p:sp>
      <p:sp>
        <p:nvSpPr>
          <p:cNvPr id="357" name="Google Shape;357;p50"/>
          <p:cNvSpPr txBox="1">
            <a:spLocks noGrp="1"/>
          </p:cNvSpPr>
          <p:nvPr>
            <p:ph type="body" idx="4"/>
          </p:nvPr>
        </p:nvSpPr>
        <p:spPr>
          <a:xfrm>
            <a:off x="5250262" y="3419856"/>
            <a:ext cx="3200400" cy="129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Whenever possible, share the outcomes of the research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1"/>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Conducting research</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ctrTitle"/>
          </p:nvPr>
        </p:nvSpPr>
        <p:spPr>
          <a:xfrm>
            <a:off x="457198" y="1311402"/>
            <a:ext cx="7470600" cy="2304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Your impact matters more than your intentions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(Theme 1) When we center </a:t>
            </a:r>
            <a:r>
              <a:rPr lang="en" i="1" dirty="0"/>
              <a:t>equity</a:t>
            </a:r>
            <a:r>
              <a:rPr lang="en" dirty="0"/>
              <a:t> in our design, we:</a:t>
            </a:r>
            <a:endParaRPr dirty="0"/>
          </a:p>
        </p:txBody>
      </p:sp>
      <p:sp>
        <p:nvSpPr>
          <p:cNvPr id="373" name="Google Shape;373;p53"/>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74" name="Google Shape;374;p53"/>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75" name="Google Shape;375;p53"/>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77" name="Google Shape;377;p5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096001" y="1490500"/>
            <a:ext cx="5371000" cy="3267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54"/>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UX design has inherent power imbalance</a:t>
            </a:r>
            <a:endParaRPr/>
          </a:p>
        </p:txBody>
      </p:sp>
      <p:sp>
        <p:nvSpPr>
          <p:cNvPr id="382" name="Google Shape;382;p54"/>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b="0" dirty="0"/>
          </a:p>
          <a:p>
            <a:pPr marL="0" lvl="0" indent="0" algn="l" rtl="0">
              <a:spcBef>
                <a:spcPts val="0"/>
              </a:spcBef>
              <a:spcAft>
                <a:spcPts val="0"/>
              </a:spcAft>
              <a:buClr>
                <a:schemeClr val="dk1"/>
              </a:buClr>
              <a:buSzPts val="1100"/>
              <a:buFont typeface="Arial"/>
              <a:buNone/>
            </a:pPr>
            <a:r>
              <a:rPr lang="en" b="0" dirty="0"/>
              <a:t>The researcher:</a:t>
            </a:r>
            <a:endParaRPr b="0" dirty="0"/>
          </a:p>
          <a:p>
            <a:pPr marL="457200" lvl="0" indent="-342900" algn="l" rtl="0">
              <a:spcBef>
                <a:spcPts val="1000"/>
              </a:spcBef>
              <a:spcAft>
                <a:spcPts val="0"/>
              </a:spcAft>
              <a:buSzPts val="1800"/>
              <a:buChar char="●"/>
            </a:pPr>
            <a:r>
              <a:rPr lang="en" b="0" dirty="0"/>
              <a:t>Decides what topics to cover, potentially ignoring what the participants see as relevant or important</a:t>
            </a:r>
            <a:endParaRPr b="0" dirty="0"/>
          </a:p>
          <a:p>
            <a:pPr lvl="0">
              <a:spcBef>
                <a:spcPts val="1000"/>
              </a:spcBef>
              <a:buChar char="●"/>
            </a:pPr>
            <a:r>
              <a:rPr lang="en" b="0" dirty="0"/>
              <a:t>Asks the questions and the participant answers, </a:t>
            </a:r>
            <a:r>
              <a:rPr lang="en-US" b="0" dirty="0"/>
              <a:t>creating a one-direction data extraction interaction</a:t>
            </a:r>
            <a:endParaRPr b="0" dirty="0"/>
          </a:p>
          <a:p>
            <a:pPr marL="457200" lvl="0" indent="-342900" algn="l" rtl="0">
              <a:spcBef>
                <a:spcPts val="1000"/>
              </a:spcBef>
              <a:spcAft>
                <a:spcPts val="0"/>
              </a:spcAft>
              <a:buSzPts val="1800"/>
              <a:buChar char="●"/>
            </a:pPr>
            <a:r>
              <a:rPr lang="en" b="0" dirty="0"/>
              <a:t>Shapes the insights and observation narratives from the research, without confirmation from the community that the insights are drawn from  </a:t>
            </a:r>
            <a:endParaRPr b="0" dirty="0"/>
          </a:p>
          <a:p>
            <a:pPr marL="0" lvl="0" indent="0" algn="l" rtl="0">
              <a:spcBef>
                <a:spcPts val="0"/>
              </a:spcBef>
              <a:spcAft>
                <a:spcPts val="0"/>
              </a:spcAft>
              <a:buClr>
                <a:schemeClr val="dk1"/>
              </a:buClr>
              <a:buSzPts val="1100"/>
              <a:buFont typeface="Arial"/>
              <a:buNone/>
            </a:pPr>
            <a:endParaRPr b="0"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55"/>
          <p:cNvSpPr txBox="1">
            <a:spLocks noGrp="1"/>
          </p:cNvSpPr>
          <p:nvPr>
            <p:ph type="title"/>
          </p:nvPr>
        </p:nvSpPr>
        <p:spPr>
          <a:xfrm>
            <a:off x="457200" y="640075"/>
            <a:ext cx="7939500" cy="493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Shared power results in better design &amp; outcomes</a:t>
            </a:r>
            <a:endParaRPr/>
          </a:p>
        </p:txBody>
      </p:sp>
      <p:sp>
        <p:nvSpPr>
          <p:cNvPr id="388" name="Google Shape;388;p55"/>
          <p:cNvSpPr txBox="1">
            <a:spLocks noGrp="1"/>
          </p:cNvSpPr>
          <p:nvPr>
            <p:ph type="body" idx="1"/>
          </p:nvPr>
        </p:nvSpPr>
        <p:spPr>
          <a:xfrm>
            <a:off x="457948" y="1216152"/>
            <a:ext cx="7470600" cy="32133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b="0"/>
              <a:t>Give over time in your design &amp; research activities for people to tell their story, in their own words, in addition to meeting your objectives</a:t>
            </a:r>
            <a:endParaRPr b="0"/>
          </a:p>
          <a:p>
            <a:pPr marL="0" lvl="0" indent="0" algn="l" rtl="0">
              <a:spcBef>
                <a:spcPts val="2400"/>
              </a:spcBef>
              <a:spcAft>
                <a:spcPts val="0"/>
              </a:spcAft>
              <a:buClr>
                <a:schemeClr val="dk1"/>
              </a:buClr>
              <a:buSzPts val="1100"/>
              <a:buFont typeface="Arial"/>
              <a:buNone/>
            </a:pPr>
            <a:r>
              <a:rPr lang="en" b="0"/>
              <a:t>Return value to the participant community as quickly as you benefit from their lived experiences</a:t>
            </a:r>
            <a:endParaRPr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56"/>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You represent the government  </a:t>
            </a:r>
            <a:endParaRPr/>
          </a:p>
          <a:p>
            <a:pPr marL="0" lvl="0" indent="0" algn="l" rtl="0">
              <a:spcBef>
                <a:spcPts val="0"/>
              </a:spcBef>
              <a:spcAft>
                <a:spcPts val="0"/>
              </a:spcAft>
              <a:buNone/>
            </a:pPr>
            <a:endParaRPr/>
          </a:p>
        </p:txBody>
      </p:sp>
      <p:sp>
        <p:nvSpPr>
          <p:cNvPr id="394" name="Google Shape;394;p56"/>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History</a:t>
            </a:r>
            <a:endParaRPr b="1"/>
          </a:p>
          <a:p>
            <a:pPr marL="0" lvl="0" indent="0" algn="l" rtl="0">
              <a:spcBef>
                <a:spcPts val="1000"/>
              </a:spcBef>
              <a:spcAft>
                <a:spcPts val="0"/>
              </a:spcAft>
              <a:buNone/>
            </a:pPr>
            <a:r>
              <a:rPr lang="en"/>
              <a:t>You bring with you the history of government interaction with your participant community</a:t>
            </a:r>
            <a:endParaRPr/>
          </a:p>
          <a:p>
            <a:pPr marL="0" lvl="0" indent="0" algn="l" rtl="0">
              <a:spcBef>
                <a:spcPts val="1000"/>
              </a:spcBef>
              <a:spcAft>
                <a:spcPts val="1000"/>
              </a:spcAft>
              <a:buNone/>
            </a:pPr>
            <a:r>
              <a:rPr lang="en"/>
              <a:t>Acknowledge past failings and prove to the community why they should trust you and work with you</a:t>
            </a:r>
            <a:endParaRPr strike="sngStrik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Google Shape;401;p57"/>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dirty="0"/>
              <a:t>You represent the government (2)  </a:t>
            </a:r>
            <a:endParaRPr dirty="0"/>
          </a:p>
          <a:p>
            <a:pPr marL="0" lvl="0" indent="0" algn="l" rtl="0">
              <a:spcBef>
                <a:spcPts val="0"/>
              </a:spcBef>
              <a:spcAft>
                <a:spcPts val="0"/>
              </a:spcAft>
              <a:buNone/>
            </a:pPr>
            <a:endParaRPr dirty="0"/>
          </a:p>
        </p:txBody>
      </p:sp>
      <p:sp>
        <p:nvSpPr>
          <p:cNvPr id="400" name="Google Shape;400;p57"/>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 b="1"/>
              <a:t>Current relationships</a:t>
            </a:r>
            <a:endParaRPr b="1"/>
          </a:p>
          <a:p>
            <a:pPr marL="0" lvl="0" indent="0" algn="l" rtl="0">
              <a:spcBef>
                <a:spcPts val="1000"/>
              </a:spcBef>
              <a:spcAft>
                <a:spcPts val="0"/>
              </a:spcAft>
              <a:buNone/>
            </a:pPr>
            <a:r>
              <a:rPr lang="en"/>
              <a:t>Learn who else is working with the community so you can avoid overtaxing the community: </a:t>
            </a:r>
            <a:br>
              <a:rPr lang="en"/>
            </a:br>
            <a:r>
              <a:rPr lang="en"/>
              <a:t>Collaborate so you don’t create multiple communication and design research channels.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trike="sngStrik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8"/>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Prepare participants for what to expect ahead of your research session</a:t>
            </a:r>
            <a:endParaRPr/>
          </a:p>
        </p:txBody>
      </p:sp>
      <p:sp>
        <p:nvSpPr>
          <p:cNvPr id="407" name="Google Shape;407;p58"/>
          <p:cNvSpPr txBox="1">
            <a:spLocks noGrp="1"/>
          </p:cNvSpPr>
          <p:nvPr>
            <p:ph type="body" idx="1"/>
          </p:nvPr>
        </p:nvSpPr>
        <p:spPr>
          <a:xfrm>
            <a:off x="457198" y="1709928"/>
            <a:ext cx="7802100" cy="3045000"/>
          </a:xfrm>
          <a:prstGeom prst="rect">
            <a:avLst/>
          </a:prstGeom>
        </p:spPr>
        <p:txBody>
          <a:bodyPr spcFirstLastPara="1" wrap="square" lIns="0" tIns="0" rIns="0" bIns="0" anchor="t" anchorCtr="0">
            <a:noAutofit/>
          </a:bodyPr>
          <a:lstStyle/>
          <a:p>
            <a:pPr marL="114300" indent="0">
              <a:buNone/>
            </a:pPr>
            <a:r>
              <a:rPr lang="en-US" b="1" dirty="0"/>
              <a:t>Share the research topic(s) that will be covered</a:t>
            </a:r>
            <a:endParaRPr lang="en-US" dirty="0"/>
          </a:p>
          <a:p>
            <a:pPr marL="114300" indent="0">
              <a:buNone/>
            </a:pPr>
            <a:r>
              <a:rPr lang="en-US" dirty="0"/>
              <a:t>This is especially important when you need to ask participants about negative or stressful experiences.</a:t>
            </a:r>
            <a:br>
              <a:rPr lang="en-US" dirty="0"/>
            </a:br>
            <a:endParaRPr lang="en-US" dirty="0"/>
          </a:p>
          <a:p>
            <a:pPr marL="114300" indent="0">
              <a:buNone/>
            </a:pPr>
            <a:r>
              <a:rPr lang="en-US" b="1" dirty="0"/>
              <a:t>Explain why you’d like </a:t>
            </a:r>
            <a:r>
              <a:rPr lang="en-US" b="1" i="1" dirty="0"/>
              <a:t>their</a:t>
            </a:r>
            <a:r>
              <a:rPr lang="en-US" b="1" dirty="0"/>
              <a:t> input</a:t>
            </a:r>
            <a:br>
              <a:rPr lang="en-US" dirty="0"/>
            </a:br>
            <a:r>
              <a:rPr lang="en-US" dirty="0"/>
              <a:t>Tell them why you’d like to learn from them, in particular </a:t>
            </a:r>
            <a:br>
              <a:rPr lang="en-US" dirty="0"/>
            </a:br>
            <a:endParaRPr lang="en-US" dirty="0"/>
          </a:p>
          <a:p>
            <a:pPr marL="114300" indent="0">
              <a:buNone/>
            </a:pPr>
            <a:r>
              <a:rPr lang="en-US" b="1" dirty="0"/>
              <a:t>Plain language consent forms</a:t>
            </a:r>
            <a:endParaRPr lang="en-US" dirty="0"/>
          </a:p>
          <a:p>
            <a:pPr marL="114300" indent="0">
              <a:buNone/>
            </a:pPr>
            <a:r>
              <a:rPr lang="en-US" dirty="0"/>
              <a:t>Note they can change their mind during the conversation or afterward with no penalty.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Take a trauma-informed approach to research</a:t>
            </a:r>
            <a:endParaRPr/>
          </a:p>
        </p:txBody>
      </p:sp>
      <p:pic>
        <p:nvPicPr>
          <p:cNvPr id="3" name="Picture 2" descr="Six guiding principles to a trauma-informed approach from the CDC and SAMHSA: Safety, Trustworthiness &amp; Transparency, Peer Support, Collaboration &amp; Mutuality, Empowerment, Voice, &amp; Choice, and Cultural, Historical, &amp; Gender Issues">
            <a:extLst>
              <a:ext uri="{FF2B5EF4-FFF2-40B4-BE49-F238E27FC236}">
                <a16:creationId xmlns:a16="http://schemas.microsoft.com/office/drawing/2014/main" id="{086CE494-A97F-3646-84A2-537834563E88}"/>
              </a:ext>
            </a:extLst>
          </p:cNvPr>
          <p:cNvPicPr>
            <a:picLocks noChangeAspect="1"/>
          </p:cNvPicPr>
          <p:nvPr/>
        </p:nvPicPr>
        <p:blipFill rotWithShape="1">
          <a:blip r:embed="rId3"/>
          <a:srcRect t="34399" b="28526"/>
          <a:stretch/>
        </p:blipFill>
        <p:spPr>
          <a:xfrm>
            <a:off x="0" y="1757363"/>
            <a:ext cx="9144000" cy="1906958"/>
          </a:xfrm>
          <a:prstGeom prst="rect">
            <a:avLst/>
          </a:prstGeom>
        </p:spPr>
      </p:pic>
      <p:sp>
        <p:nvSpPr>
          <p:cNvPr id="4" name="TextBox 3">
            <a:extLst>
              <a:ext uri="{FF2B5EF4-FFF2-40B4-BE49-F238E27FC236}">
                <a16:creationId xmlns:a16="http://schemas.microsoft.com/office/drawing/2014/main" id="{6A83B0D0-8392-E242-8B81-A9FF8BA4B58F}"/>
              </a:ext>
            </a:extLst>
          </p:cNvPr>
          <p:cNvSpPr txBox="1"/>
          <p:nvPr/>
        </p:nvSpPr>
        <p:spPr>
          <a:xfrm>
            <a:off x="457200" y="3780910"/>
            <a:ext cx="8129588" cy="523220"/>
          </a:xfrm>
          <a:prstGeom prst="rect">
            <a:avLst/>
          </a:prstGeom>
          <a:noFill/>
        </p:spPr>
        <p:txBody>
          <a:bodyPr wrap="square" rtlCol="0">
            <a:spAutoFit/>
          </a:bodyPr>
          <a:lstStyle/>
          <a:p>
            <a:r>
              <a:rPr lang="en" dirty="0"/>
              <a:t>CDC’s Office of Public Health Preparedness and Response (OPHPR) and SAMHSA’s National Center for Trauma-Informed Care: </a:t>
            </a:r>
            <a:r>
              <a:rPr lang="en" dirty="0">
                <a:hlinkClick r:id="rId4"/>
              </a:rPr>
              <a:t>6 Principles to a Trauma-Informed Approach</a:t>
            </a:r>
            <a:endParaRPr lang="en-US" dirty="0"/>
          </a:p>
        </p:txBody>
      </p:sp>
    </p:spTree>
    <p:extLst>
      <p:ext uri="{BB962C8B-B14F-4D97-AF65-F5344CB8AC3E}">
        <p14:creationId xmlns:p14="http://schemas.microsoft.com/office/powerpoint/2010/main" val="266718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What do we mean by equity?</a:t>
            </a:r>
            <a:endParaRPr dirty="0"/>
          </a:p>
        </p:txBody>
      </p:sp>
      <p:pic>
        <p:nvPicPr>
          <p:cNvPr id="225" name="Google Shape;225;p33" descr="With inequality, people have unequal access to opportunities: The illustration shows two kids under opposite sides of an apple tree. The tree bends toward one of the kids, with an apple falling from the plentiful side of the tree, right into the hands of the waiting child. The other child looks up at the tree, hands out but there are no apples falling."/>
          <p:cNvPicPr preferRelativeResize="0"/>
          <p:nvPr/>
        </p:nvPicPr>
        <p:blipFill>
          <a:blip r:embed="rId3">
            <a:alphaModFix/>
          </a:blip>
          <a:stretch>
            <a:fillRect/>
          </a:stretch>
        </p:blipFill>
        <p:spPr>
          <a:xfrm>
            <a:off x="-21024" y="-22151"/>
            <a:ext cx="4627449" cy="2599101"/>
          </a:xfrm>
          <a:prstGeom prst="rect">
            <a:avLst/>
          </a:prstGeom>
          <a:noFill/>
          <a:ln>
            <a:noFill/>
          </a:ln>
        </p:spPr>
      </p:pic>
      <p:pic>
        <p:nvPicPr>
          <p:cNvPr id="226" name="Google Shape;226;p33" descr="With equality, tools and assistance are evenly distributed : Here both kids have the same size ladder. The child on the plentiful side of the tree is easily reaching and filling a sack of apples. The other child looks up at the tree, hands out to their sides, in exclamation, still unable to get apples."/>
          <p:cNvPicPr preferRelativeResize="0"/>
          <p:nvPr/>
        </p:nvPicPr>
        <p:blipFill>
          <a:blip r:embed="rId4">
            <a:alphaModFix/>
          </a:blip>
          <a:stretch>
            <a:fillRect/>
          </a:stretch>
        </p:blipFill>
        <p:spPr>
          <a:xfrm>
            <a:off x="4554717" y="-6984"/>
            <a:ext cx="4578759" cy="3111818"/>
          </a:xfrm>
          <a:prstGeom prst="rect">
            <a:avLst/>
          </a:prstGeom>
          <a:noFill/>
          <a:ln>
            <a:noFill/>
          </a:ln>
        </p:spPr>
      </p:pic>
      <p:pic>
        <p:nvPicPr>
          <p:cNvPr id="227" name="Google Shape;227;p33" descr="With equity, there are custom tools that identify and address inequality: The child who couldn’t reach now has a larger ladder. They now can also pick apples, but their side of the tree still has far fewer apples"/>
          <p:cNvPicPr preferRelativeResize="0"/>
          <p:nvPr/>
        </p:nvPicPr>
        <p:blipFill>
          <a:blip r:embed="rId5">
            <a:alphaModFix/>
          </a:blip>
          <a:stretch>
            <a:fillRect/>
          </a:stretch>
        </p:blipFill>
        <p:spPr>
          <a:xfrm>
            <a:off x="0" y="2569933"/>
            <a:ext cx="4627479" cy="2599101"/>
          </a:xfrm>
          <a:prstGeom prst="rect">
            <a:avLst/>
          </a:prstGeom>
          <a:noFill/>
          <a:ln>
            <a:noFill/>
          </a:ln>
        </p:spPr>
      </p:pic>
      <p:pic>
        <p:nvPicPr>
          <p:cNvPr id="228" name="Google Shape;228;p33" descr="With justice, the system is fixed to offer equal access to both tools and opportunities: Here the tree has wooden supports and cables to pull it up straight and the tree is plentiful, with apples all around. The children have same-size ladders again and can reach many apples with ease."/>
          <p:cNvPicPr preferRelativeResize="0"/>
          <p:nvPr/>
        </p:nvPicPr>
        <p:blipFill>
          <a:blip r:embed="rId6">
            <a:alphaModFix/>
          </a:blip>
          <a:stretch>
            <a:fillRect/>
          </a:stretch>
        </p:blipFill>
        <p:spPr>
          <a:xfrm>
            <a:off x="4554717" y="2569933"/>
            <a:ext cx="4578759" cy="2571750"/>
          </a:xfrm>
          <a:prstGeom prst="rect">
            <a:avLst/>
          </a:prstGeom>
          <a:noFill/>
          <a:ln>
            <a:noFill/>
          </a:ln>
        </p:spPr>
      </p:pic>
      <p:cxnSp>
        <p:nvCxnSpPr>
          <p:cNvPr id="229" name="Google Shape;229;p33">
            <a:extLst>
              <a:ext uri="{C183D7F6-B498-43B3-948B-1728B52AA6E4}">
                <adec:decorative xmlns:adec="http://schemas.microsoft.com/office/drawing/2017/decorative" val="1"/>
              </a:ext>
            </a:extLst>
          </p:cNvPr>
          <p:cNvCxnSpPr/>
          <p:nvPr/>
        </p:nvCxnSpPr>
        <p:spPr>
          <a:xfrm>
            <a:off x="0" y="2576950"/>
            <a:ext cx="9154500" cy="0"/>
          </a:xfrm>
          <a:prstGeom prst="straightConnector1">
            <a:avLst/>
          </a:prstGeom>
          <a:noFill/>
          <a:ln w="38100" cap="flat" cmpd="sng">
            <a:solidFill>
              <a:schemeClr val="dk2"/>
            </a:solidFill>
            <a:prstDash val="solid"/>
            <a:round/>
            <a:headEnd type="none" w="med" len="med"/>
            <a:tailEnd type="none" w="med" len="med"/>
          </a:ln>
        </p:spPr>
      </p:cxnSp>
      <p:cxnSp>
        <p:nvCxnSpPr>
          <p:cNvPr id="230" name="Google Shape;230;p33">
            <a:extLst>
              <a:ext uri="{C183D7F6-B498-43B3-948B-1728B52AA6E4}">
                <adec:decorative xmlns:adec="http://schemas.microsoft.com/office/drawing/2017/decorative" val="1"/>
              </a:ext>
            </a:extLst>
          </p:cNvPr>
          <p:cNvCxnSpPr/>
          <p:nvPr/>
        </p:nvCxnSpPr>
        <p:spPr>
          <a:xfrm>
            <a:off x="4582384" y="-10400"/>
            <a:ext cx="0" cy="51852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Google Shape;423;p60"/>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Notice when emotional safety is at risk</a:t>
            </a:r>
            <a:endParaRPr/>
          </a:p>
        </p:txBody>
      </p:sp>
      <p:sp>
        <p:nvSpPr>
          <p:cNvPr id="422" name="Google Shape;422;p60"/>
          <p:cNvSpPr txBox="1">
            <a:spLocks noGrp="1"/>
          </p:cNvSpPr>
          <p:nvPr>
            <p:ph type="body" idx="1"/>
          </p:nvPr>
        </p:nvSpPr>
        <p:spPr>
          <a:xfrm>
            <a:off x="457198" y="17922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Look for:</a:t>
            </a:r>
            <a:endParaRPr b="1"/>
          </a:p>
          <a:p>
            <a:pPr marL="457200" lvl="0" indent="-342900" algn="l" rtl="0">
              <a:spcBef>
                <a:spcPts val="0"/>
              </a:spcBef>
              <a:spcAft>
                <a:spcPts val="0"/>
              </a:spcAft>
              <a:buSzPts val="1800"/>
              <a:buChar char="●"/>
            </a:pPr>
            <a:r>
              <a:rPr lang="en"/>
              <a:t>Anger</a:t>
            </a:r>
            <a:endParaRPr/>
          </a:p>
          <a:p>
            <a:pPr marL="457200" lvl="0" indent="-342900" algn="l" rtl="0">
              <a:spcBef>
                <a:spcPts val="0"/>
              </a:spcBef>
              <a:spcAft>
                <a:spcPts val="0"/>
              </a:spcAft>
              <a:buSzPts val="1800"/>
              <a:buChar char="●"/>
            </a:pPr>
            <a:r>
              <a:rPr lang="en"/>
              <a:t>Crying</a:t>
            </a:r>
            <a:endParaRPr/>
          </a:p>
          <a:p>
            <a:pPr marL="457200" lvl="0" indent="-342900" algn="l" rtl="0">
              <a:spcBef>
                <a:spcPts val="0"/>
              </a:spcBef>
              <a:spcAft>
                <a:spcPts val="0"/>
              </a:spcAft>
              <a:buSzPts val="1800"/>
              <a:buChar char="●"/>
            </a:pPr>
            <a:r>
              <a:rPr lang="en"/>
              <a:t>Nervousness</a:t>
            </a:r>
            <a:endParaRPr/>
          </a:p>
          <a:p>
            <a:pPr marL="457200" lvl="0" indent="-342900" algn="l" rtl="0">
              <a:spcBef>
                <a:spcPts val="0"/>
              </a:spcBef>
              <a:spcAft>
                <a:spcPts val="0"/>
              </a:spcAft>
              <a:buSzPts val="1800"/>
              <a:buChar char="●"/>
            </a:pPr>
            <a:r>
              <a:rPr lang="en"/>
              <a:t>Visible or audible shakiness, sadness</a:t>
            </a:r>
            <a:endParaRPr/>
          </a:p>
          <a:p>
            <a:pPr marL="457200" lvl="0" indent="-342900" algn="l" rtl="0">
              <a:spcBef>
                <a:spcPts val="0"/>
              </a:spcBef>
              <a:spcAft>
                <a:spcPts val="0"/>
              </a:spcAft>
              <a:buSzPts val="1800"/>
              <a:buChar char="●"/>
            </a:pPr>
            <a:r>
              <a:rPr lang="en"/>
              <a:t>Quick answers &amp; agreeing</a:t>
            </a:r>
            <a:endParaRPr/>
          </a:p>
          <a:p>
            <a:pPr marL="457200" lvl="0" indent="-342900" algn="l" rtl="0">
              <a:spcBef>
                <a:spcPts val="0"/>
              </a:spcBef>
              <a:spcAft>
                <a:spcPts val="0"/>
              </a:spcAft>
              <a:buSzPts val="1800"/>
              <a:buChar char="●"/>
            </a:pPr>
            <a:r>
              <a:rPr lang="en"/>
              <a:t>Big change in attitude</a:t>
            </a:r>
            <a:endParaRPr/>
          </a:p>
        </p:txBody>
      </p:sp>
      <p:sp>
        <p:nvSpPr>
          <p:cNvPr id="424" name="Google Shape;424;p60"/>
          <p:cNvSpPr txBox="1">
            <a:spLocks noGrp="1"/>
          </p:cNvSpPr>
          <p:nvPr>
            <p:ph type="body" idx="2"/>
          </p:nvPr>
        </p:nvSpPr>
        <p:spPr>
          <a:xfrm>
            <a:off x="4389118" y="17922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Offer options:</a:t>
            </a:r>
            <a:endParaRPr b="1" dirty="0"/>
          </a:p>
          <a:p>
            <a:pPr marL="0" lvl="0" indent="0" algn="l" rtl="0">
              <a:spcBef>
                <a:spcPts val="0"/>
              </a:spcBef>
              <a:spcAft>
                <a:spcPts val="0"/>
              </a:spcAft>
              <a:buNone/>
            </a:pPr>
            <a:r>
              <a:rPr lang="en" dirty="0"/>
              <a:t>“I realize this is hard. Would you like to take a break or stop?”</a:t>
            </a:r>
            <a:endParaRPr dirty="0"/>
          </a:p>
          <a:p>
            <a:pPr marL="0" lvl="0" indent="0" algn="l" rtl="0">
              <a:spcBef>
                <a:spcPts val="1000"/>
              </a:spcBef>
              <a:spcAft>
                <a:spcPts val="0"/>
              </a:spcAft>
              <a:buNone/>
            </a:pPr>
            <a:r>
              <a:rPr lang="en" dirty="0"/>
              <a:t>“Would you like me to stop recording?”</a:t>
            </a:r>
            <a:endParaRPr dirty="0"/>
          </a:p>
          <a:p>
            <a:pPr marL="0" lvl="0" indent="0" algn="l" rtl="0">
              <a:spcBef>
                <a:spcPts val="1000"/>
              </a:spcBef>
              <a:spcAft>
                <a:spcPts val="1000"/>
              </a:spcAft>
              <a:buNone/>
            </a:pPr>
            <a:r>
              <a:rPr lang="en" dirty="0"/>
              <a:t>“Do you want to just here quietly for a few minutes?”</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61"/>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Traditional academic approaches can increase power distance</a:t>
            </a:r>
            <a:endParaRPr/>
          </a:p>
        </p:txBody>
      </p:sp>
      <p:sp>
        <p:nvSpPr>
          <p:cNvPr id="430" name="Google Shape;430;p61"/>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Optimize for:</a:t>
            </a:r>
            <a:endParaRPr b="1"/>
          </a:p>
          <a:p>
            <a:pPr marL="457200" lvl="0" indent="-342900" algn="l" rtl="0">
              <a:spcBef>
                <a:spcPts val="1000"/>
              </a:spcBef>
              <a:spcAft>
                <a:spcPts val="0"/>
              </a:spcAft>
              <a:buSzPts val="1800"/>
              <a:buChar char="●"/>
            </a:pPr>
            <a:r>
              <a:rPr lang="en"/>
              <a:t>Free-flowing conversation instead of formal scripts</a:t>
            </a:r>
            <a:endParaRPr/>
          </a:p>
          <a:p>
            <a:pPr marL="457200" lvl="0" indent="-342900" algn="l" rtl="0">
              <a:spcBef>
                <a:spcPts val="0"/>
              </a:spcBef>
              <a:spcAft>
                <a:spcPts val="0"/>
              </a:spcAft>
              <a:buSzPts val="1800"/>
              <a:buChar char="●"/>
            </a:pPr>
            <a:r>
              <a:rPr lang="en"/>
              <a:t>Stories instead of answers</a:t>
            </a:r>
            <a:endParaRPr/>
          </a:p>
        </p:txBody>
      </p:sp>
      <p:pic>
        <p:nvPicPr>
          <p:cNvPr id="432" name="Google Shape;432;p61">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608850" y="1318850"/>
            <a:ext cx="1847850" cy="1905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8" name="Google Shape;438;p6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Ask for consent during interviews, not just at the beginning</a:t>
            </a:r>
            <a:endParaRPr/>
          </a:p>
        </p:txBody>
      </p:sp>
      <p:sp>
        <p:nvSpPr>
          <p:cNvPr id="437" name="Google Shape;437;p62"/>
          <p:cNvSpPr txBox="1">
            <a:spLocks noGrp="1"/>
          </p:cNvSpPr>
          <p:nvPr>
            <p:ph type="body" idx="1"/>
          </p:nvPr>
        </p:nvSpPr>
        <p:spPr>
          <a:xfrm>
            <a:off x="438500" y="1606850"/>
            <a:ext cx="7466100" cy="3081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“I’d like to ask about a time you _________ — are you up for talking about that?”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Google Shape;444;p63"/>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Protect employee safety during internal research</a:t>
            </a:r>
            <a:endParaRPr/>
          </a:p>
        </p:txBody>
      </p:sp>
      <p:sp>
        <p:nvSpPr>
          <p:cNvPr id="443" name="Google Shape;443;p63"/>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When stakeholders observe usability tests and interviews, they can cause:</a:t>
            </a:r>
            <a:endParaRPr/>
          </a:p>
          <a:p>
            <a:pPr marL="457200" lvl="0" indent="-342900" algn="l" rtl="0">
              <a:spcBef>
                <a:spcPts val="1000"/>
              </a:spcBef>
              <a:spcAft>
                <a:spcPts val="0"/>
              </a:spcAft>
              <a:buSzPts val="1800"/>
              <a:buChar char="●"/>
            </a:pPr>
            <a:r>
              <a:rPr lang="en"/>
              <a:t>Anxiety</a:t>
            </a:r>
            <a:endParaRPr/>
          </a:p>
          <a:p>
            <a:pPr marL="457200" lvl="0" indent="-342900" algn="l" rtl="0">
              <a:spcBef>
                <a:spcPts val="0"/>
              </a:spcBef>
              <a:spcAft>
                <a:spcPts val="0"/>
              </a:spcAft>
              <a:buSzPts val="1800"/>
              <a:buChar char="●"/>
            </a:pPr>
            <a:r>
              <a:rPr lang="en"/>
              <a:t>Diminished honesty</a:t>
            </a:r>
            <a:endParaRPr/>
          </a:p>
          <a:p>
            <a:pPr marL="457200" lvl="0" indent="-342900" algn="l" rtl="0">
              <a:spcBef>
                <a:spcPts val="0"/>
              </a:spcBef>
              <a:spcAft>
                <a:spcPts val="0"/>
              </a:spcAft>
              <a:buSzPts val="1800"/>
              <a:buChar char="●"/>
            </a:pPr>
            <a:r>
              <a:rPr lang="en"/>
              <a:t>Repercussions for things said</a:t>
            </a:r>
            <a:endParaRPr/>
          </a:p>
          <a:p>
            <a:pPr marL="0" lvl="0" indent="0" algn="l" rtl="0">
              <a:spcBef>
                <a:spcPts val="0"/>
              </a:spcBef>
              <a:spcAft>
                <a:spcPts val="0"/>
              </a:spcAft>
              <a:buNone/>
            </a:pPr>
            <a:endParaRPr/>
          </a:p>
          <a:p>
            <a:pPr marL="0" lvl="0" indent="0" algn="l" rtl="0">
              <a:spcBef>
                <a:spcPts val="0"/>
              </a:spcBef>
              <a:spcAft>
                <a:spcPts val="0"/>
              </a:spcAft>
              <a:buNone/>
            </a:pPr>
            <a:r>
              <a:rPr lang="en"/>
              <a:t>“Usability research gets the best results when participants are most at ease, so management is generally not in the room”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64"/>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Don’t do synthesis alone</a:t>
            </a:r>
            <a:endParaRPr/>
          </a:p>
        </p:txBody>
      </p:sp>
      <p:sp>
        <p:nvSpPr>
          <p:cNvPr id="449" name="Google Shape;449;p64"/>
          <p:cNvSpPr txBox="1">
            <a:spLocks noGrp="1"/>
          </p:cNvSpPr>
          <p:nvPr>
            <p:ph type="body" idx="1"/>
          </p:nvPr>
        </p:nvSpPr>
        <p:spPr>
          <a:xfrm>
            <a:off x="438500" y="1606850"/>
            <a:ext cx="7466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Basic human-centered design: include teammates, partners, and stakeholders in the sensemaking to reduce bias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 equity-centered design: include the participant community to shape insights and narratives. Bring the people who you’re quoting in to help clarify what was heard and to validate findings.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(Theme 3) When we center </a:t>
            </a:r>
            <a:r>
              <a:rPr lang="en" i="1" dirty="0"/>
              <a:t>equity</a:t>
            </a:r>
            <a:r>
              <a:rPr lang="en" dirty="0"/>
              <a:t> in our design, we:</a:t>
            </a:r>
            <a:endParaRPr dirty="0"/>
          </a:p>
        </p:txBody>
      </p:sp>
      <p:sp>
        <p:nvSpPr>
          <p:cNvPr id="373" name="Google Shape;373;p53"/>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374" name="Google Shape;374;p53"/>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375" name="Google Shape;375;p53"/>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pic>
        <p:nvPicPr>
          <p:cNvPr id="377" name="Google Shape;377;p5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316011" y="1556385"/>
            <a:ext cx="5371000" cy="3267075"/>
          </a:xfrm>
          <a:prstGeom prst="rect">
            <a:avLst/>
          </a:prstGeom>
          <a:noFill/>
          <a:ln>
            <a:noFill/>
          </a:ln>
        </p:spPr>
      </p:pic>
    </p:spTree>
    <p:extLst>
      <p:ext uri="{BB962C8B-B14F-4D97-AF65-F5344CB8AC3E}">
        <p14:creationId xmlns:p14="http://schemas.microsoft.com/office/powerpoint/2010/main" val="982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5"/>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a:t>Identify potential hazards so our services don’t cause people harm</a:t>
            </a:r>
            <a:endParaRPr sz="2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6"/>
          <p:cNvSpPr txBox="1">
            <a:spLocks noGrp="1"/>
          </p:cNvSpPr>
          <p:nvPr>
            <p:ph type="title"/>
          </p:nvPr>
        </p:nvSpPr>
        <p:spPr>
          <a:xfrm>
            <a:off x="457200" y="640080"/>
            <a:ext cx="4519914"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Map hazards in design artifacts</a:t>
            </a:r>
            <a:endParaRPr sz="1900" dirty="0"/>
          </a:p>
        </p:txBody>
      </p:sp>
      <p:pic>
        <p:nvPicPr>
          <p:cNvPr id="461" name="Google Shape;461;p66" descr="Residential apartment floor plan with color-coded annotations indicating a variety of household hazards. There's no legend and the annotations aren't legible. The image provides an example of what a design hazard map could be similar to."/>
          <p:cNvPicPr preferRelativeResize="0"/>
          <p:nvPr/>
        </p:nvPicPr>
        <p:blipFill>
          <a:blip r:embed="rId3">
            <a:alphaModFix/>
          </a:blip>
          <a:stretch>
            <a:fillRect/>
          </a:stretch>
        </p:blipFill>
        <p:spPr>
          <a:xfrm>
            <a:off x="5097170" y="77230"/>
            <a:ext cx="3969600" cy="4607276"/>
          </a:xfrm>
          <a:prstGeom prst="rect">
            <a:avLst/>
          </a:prstGeom>
          <a:noFill/>
          <a:ln>
            <a:noFill/>
          </a:ln>
          <a:effectLst>
            <a:outerShdw blurRad="57150" dist="19050" dir="5400000" algn="bl" rotWithShape="0">
              <a:srgbClr val="000000">
                <a:alpha val="50000"/>
              </a:srgbClr>
            </a:outerShdw>
          </a:effectLst>
        </p:spPr>
      </p:pic>
      <p:sp>
        <p:nvSpPr>
          <p:cNvPr id="462" name="Google Shape;462;p66"/>
          <p:cNvSpPr txBox="1"/>
          <p:nvPr/>
        </p:nvSpPr>
        <p:spPr>
          <a:xfrm>
            <a:off x="5112491" y="4697629"/>
            <a:ext cx="3969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Helvetica Neue"/>
                <a:ea typeface="Helvetica Neue"/>
                <a:cs typeface="Helvetica Neue"/>
                <a:sym typeface="Helvetica Neue"/>
              </a:rPr>
              <a:t>Diagram of household hazards from an OSHA hazard-mapping manual</a:t>
            </a:r>
            <a:endParaRPr sz="10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6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Add an interview question: </a:t>
            </a:r>
            <a:br>
              <a:rPr lang="en"/>
            </a:br>
            <a:r>
              <a:rPr lang="en"/>
              <a:t>How might people be harmed by this system?</a:t>
            </a:r>
            <a:endParaRPr/>
          </a:p>
        </p:txBody>
      </p:sp>
      <p:sp>
        <p:nvSpPr>
          <p:cNvPr id="467" name="Google Shape;467;p67"/>
          <p:cNvSpPr txBox="1">
            <a:spLocks noGrp="1"/>
          </p:cNvSpPr>
          <p:nvPr>
            <p:ph type="body" idx="1"/>
          </p:nvPr>
        </p:nvSpPr>
        <p:spPr>
          <a:xfrm>
            <a:off x="45719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Example:</a:t>
            </a:r>
            <a:br>
              <a:rPr lang="en"/>
            </a:br>
            <a:r>
              <a:rPr lang="en"/>
              <a:t>New statewide homelessness </a:t>
            </a:r>
            <a:br>
              <a:rPr lang="en"/>
            </a:br>
            <a:r>
              <a:rPr lang="en"/>
              <a:t>data warehouse</a:t>
            </a:r>
            <a:endParaRPr/>
          </a:p>
          <a:p>
            <a:pPr marL="0" lvl="0" indent="0" algn="l" rtl="0">
              <a:spcBef>
                <a:spcPts val="1000"/>
              </a:spcBef>
              <a:spcAft>
                <a:spcPts val="0"/>
              </a:spcAft>
              <a:buClr>
                <a:schemeClr val="dk1"/>
              </a:buClr>
              <a:buSzPts val="1100"/>
              <a:buFont typeface="Arial"/>
              <a:buNone/>
            </a:pPr>
            <a:r>
              <a:rPr lang="en" b="1"/>
              <a:t>Hazards:</a:t>
            </a:r>
            <a:endParaRPr b="1"/>
          </a:p>
          <a:p>
            <a:pPr marL="0" lvl="0" indent="0" algn="l" rtl="0">
              <a:spcBef>
                <a:spcPts val="0"/>
              </a:spcBef>
              <a:spcAft>
                <a:spcPts val="0"/>
              </a:spcAft>
              <a:buClr>
                <a:schemeClr val="dk1"/>
              </a:buClr>
              <a:buSzPts val="1100"/>
              <a:buFont typeface="Arial"/>
              <a:buNone/>
            </a:pPr>
            <a:r>
              <a:rPr lang="en"/>
              <a:t>Data misuse</a:t>
            </a:r>
            <a:endParaRPr/>
          </a:p>
          <a:p>
            <a:pPr marL="0" lvl="0" indent="0" algn="l" rtl="0">
              <a:spcBef>
                <a:spcPts val="0"/>
              </a:spcBef>
              <a:spcAft>
                <a:spcPts val="1000"/>
              </a:spcAft>
              <a:buClr>
                <a:schemeClr val="dk1"/>
              </a:buClr>
              <a:buSzPts val="1100"/>
              <a:buFont typeface="Arial"/>
              <a:buNone/>
            </a:pPr>
            <a:r>
              <a:rPr lang="en"/>
              <a:t>Targeted abuse</a:t>
            </a:r>
            <a:endParaRPr/>
          </a:p>
        </p:txBody>
      </p:sp>
      <p:sp>
        <p:nvSpPr>
          <p:cNvPr id="469" name="Google Shape;469;p67"/>
          <p:cNvSpPr txBox="1">
            <a:spLocks noGrp="1"/>
          </p:cNvSpPr>
          <p:nvPr>
            <p:ph type="body" idx="2"/>
          </p:nvPr>
        </p:nvSpPr>
        <p:spPr>
          <a:xfrm>
            <a:off x="4389118" y="2020824"/>
            <a:ext cx="3617700" cy="263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Potential Harms:</a:t>
            </a:r>
            <a:br>
              <a:rPr lang="en"/>
            </a:br>
            <a:r>
              <a:rPr lang="en"/>
              <a:t>Anxiety</a:t>
            </a:r>
            <a:endParaRPr/>
          </a:p>
          <a:p>
            <a:pPr marL="0" lvl="0" indent="0" algn="l" rtl="0">
              <a:spcBef>
                <a:spcPts val="0"/>
              </a:spcBef>
              <a:spcAft>
                <a:spcPts val="0"/>
              </a:spcAft>
              <a:buClr>
                <a:schemeClr val="dk1"/>
              </a:buClr>
              <a:buSzPts val="1100"/>
              <a:buFont typeface="Arial"/>
              <a:buNone/>
            </a:pPr>
            <a:r>
              <a:rPr lang="en"/>
              <a:t>Fear</a:t>
            </a:r>
            <a:br>
              <a:rPr lang="en"/>
            </a:br>
            <a:r>
              <a:rPr lang="en"/>
              <a:t>Diminished confidence</a:t>
            </a:r>
            <a:endParaRPr/>
          </a:p>
          <a:p>
            <a:pPr marL="0" lvl="0" indent="0" algn="l" rtl="0">
              <a:spcBef>
                <a:spcPts val="0"/>
              </a:spcBef>
              <a:spcAft>
                <a:spcPts val="0"/>
              </a:spcAft>
              <a:buNone/>
            </a:pPr>
            <a:r>
              <a:rPr lang="en"/>
              <a:t>Physical danger</a:t>
            </a:r>
            <a:br>
              <a:rPr lang="en"/>
            </a:br>
            <a:r>
              <a:rPr lang="en"/>
              <a:t>Loss of housing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68"/>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Hazards </a:t>
            </a:r>
            <a:r>
              <a:rPr lang="en" sz="1900"/>
              <a:t>(an incomplete list)</a:t>
            </a:r>
            <a:endParaRPr sz="1900"/>
          </a:p>
        </p:txBody>
      </p:sp>
      <p:sp>
        <p:nvSpPr>
          <p:cNvPr id="475" name="Google Shape;475;p68"/>
          <p:cNvSpPr txBox="1">
            <a:spLocks noGrp="1"/>
          </p:cNvSpPr>
          <p:nvPr>
            <p:ph type="body" idx="1"/>
          </p:nvPr>
        </p:nvSpPr>
        <p:spPr>
          <a:xfrm>
            <a:off x="457950" y="1455000"/>
            <a:ext cx="21762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dirty="0">
                <a:solidFill>
                  <a:srgbClr val="000000"/>
                </a:solidFill>
                <a:latin typeface="Arial"/>
                <a:ea typeface="Arial"/>
                <a:cs typeface="Arial"/>
                <a:sym typeface="Arial"/>
              </a:rPr>
              <a:t>Data theft</a:t>
            </a:r>
            <a:endParaRPr sz="1300" b="0" dirty="0">
              <a:solidFill>
                <a:srgbClr val="000000"/>
              </a:solidFill>
              <a:latin typeface="Arial"/>
              <a:ea typeface="Arial"/>
              <a:cs typeface="Arial"/>
              <a:sym typeface="Arial"/>
            </a:endParaRPr>
          </a:p>
          <a:p>
            <a:pPr marL="0" lvl="0" indent="0" algn="l" rtl="0">
              <a:spcBef>
                <a:spcPts val="0"/>
              </a:spcBef>
              <a:spcAft>
                <a:spcPts val="0"/>
              </a:spcAft>
              <a:buNone/>
            </a:pPr>
            <a:r>
              <a:rPr lang="en" sz="1300" b="0" dirty="0">
                <a:solidFill>
                  <a:srgbClr val="000000"/>
                </a:solidFill>
                <a:latin typeface="Arial"/>
                <a:ea typeface="Arial"/>
                <a:cs typeface="Arial"/>
                <a:sym typeface="Arial"/>
              </a:rPr>
              <a:t>Data misuse</a:t>
            </a:r>
            <a:endParaRPr sz="1300" b="0" dirty="0">
              <a:solidFill>
                <a:srgbClr val="000000"/>
              </a:solidFill>
              <a:latin typeface="Arial"/>
              <a:ea typeface="Arial"/>
              <a:cs typeface="Arial"/>
              <a:sym typeface="Arial"/>
            </a:endParaRPr>
          </a:p>
          <a:p>
            <a:pPr marL="0" lvl="0" indent="0" algn="l" rtl="0">
              <a:spcBef>
                <a:spcPts val="0"/>
              </a:spcBef>
              <a:spcAft>
                <a:spcPts val="0"/>
              </a:spcAft>
              <a:buNone/>
            </a:pPr>
            <a:r>
              <a:rPr lang="en" sz="1300" b="0" dirty="0">
                <a:solidFill>
                  <a:schemeClr val="dk1"/>
                </a:solidFill>
                <a:latin typeface="Arial"/>
                <a:ea typeface="Arial"/>
                <a:cs typeface="Arial"/>
                <a:sym typeface="Arial"/>
              </a:rPr>
              <a:t>Opaque algorithms</a:t>
            </a:r>
            <a:endParaRPr sz="1300" b="0" dirty="0">
              <a:solidFill>
                <a:srgbClr val="000000"/>
              </a:solidFill>
              <a:latin typeface="Arial"/>
              <a:ea typeface="Arial"/>
              <a:cs typeface="Arial"/>
              <a:sym typeface="Arial"/>
            </a:endParaRPr>
          </a:p>
          <a:p>
            <a:pPr marL="0" lvl="0" indent="0" algn="l" rtl="0">
              <a:spcBef>
                <a:spcPts val="0"/>
              </a:spcBef>
              <a:spcAft>
                <a:spcPts val="0"/>
              </a:spcAft>
              <a:buNone/>
            </a:pPr>
            <a:r>
              <a:rPr lang="en" sz="1300" b="0" dirty="0">
                <a:solidFill>
                  <a:srgbClr val="000000"/>
                </a:solidFill>
                <a:latin typeface="Arial"/>
                <a:ea typeface="Arial"/>
                <a:cs typeface="Arial"/>
                <a:sym typeface="Arial"/>
              </a:rPr>
              <a:t>Privacy breach</a:t>
            </a:r>
            <a:endParaRPr sz="1300" b="0" dirty="0">
              <a:solidFill>
                <a:srgbClr val="000000"/>
              </a:solidFill>
              <a:latin typeface="Arial"/>
              <a:ea typeface="Arial"/>
              <a:cs typeface="Arial"/>
              <a:sym typeface="Arial"/>
            </a:endParaRPr>
          </a:p>
          <a:p>
            <a:pPr marL="0" lvl="0" indent="0" algn="l" rtl="0">
              <a:spcBef>
                <a:spcPts val="0"/>
              </a:spcBef>
              <a:spcAft>
                <a:spcPts val="0"/>
              </a:spcAft>
              <a:buNone/>
            </a:pPr>
            <a:r>
              <a:rPr lang="en" sz="1300" b="0" dirty="0">
                <a:solidFill>
                  <a:schemeClr val="dk1"/>
                </a:solidFill>
                <a:latin typeface="Arial"/>
                <a:ea typeface="Arial"/>
                <a:cs typeface="Arial"/>
                <a:sym typeface="Arial"/>
              </a:rPr>
              <a:t>Widespread misinformation</a:t>
            </a:r>
            <a:endParaRPr sz="1300" b="0" dirty="0">
              <a:solidFill>
                <a:schemeClr val="dk1"/>
              </a:solidFill>
              <a:latin typeface="Arial"/>
              <a:ea typeface="Arial"/>
              <a:cs typeface="Arial"/>
              <a:sym typeface="Arial"/>
            </a:endParaRPr>
          </a:p>
          <a:p>
            <a:pPr marL="0" lvl="0" indent="0" algn="l" rtl="0">
              <a:spcBef>
                <a:spcPts val="0"/>
              </a:spcBef>
              <a:spcAft>
                <a:spcPts val="0"/>
              </a:spcAft>
              <a:buNone/>
            </a:pPr>
            <a:endParaRPr sz="1300" b="0" dirty="0">
              <a:solidFill>
                <a:schemeClr val="dk1"/>
              </a:solidFill>
              <a:latin typeface="Arial"/>
              <a:ea typeface="Arial"/>
              <a:cs typeface="Arial"/>
              <a:sym typeface="Arial"/>
            </a:endParaRPr>
          </a:p>
          <a:p>
            <a:pPr marL="0" lvl="0" indent="0" algn="l" rtl="0">
              <a:spcBef>
                <a:spcPts val="0"/>
              </a:spcBef>
              <a:spcAft>
                <a:spcPts val="0"/>
              </a:spcAft>
              <a:buNone/>
            </a:pPr>
            <a:endParaRPr sz="1300" b="0" dirty="0">
              <a:solidFill>
                <a:schemeClr val="dk1"/>
              </a:solidFill>
              <a:latin typeface="Arial"/>
              <a:ea typeface="Arial"/>
              <a:cs typeface="Arial"/>
              <a:sym typeface="Arial"/>
            </a:endParaRPr>
          </a:p>
          <a:p>
            <a:pPr marL="0" lvl="0" indent="0" algn="l" rtl="0">
              <a:spcBef>
                <a:spcPts val="0"/>
              </a:spcBef>
              <a:spcAft>
                <a:spcPts val="0"/>
              </a:spcAft>
              <a:buNone/>
            </a:pPr>
            <a:r>
              <a:rPr lang="en" sz="1300" b="0" dirty="0">
                <a:solidFill>
                  <a:schemeClr val="dk1"/>
                </a:solidFill>
                <a:latin typeface="Arial"/>
                <a:ea typeface="Arial"/>
                <a:cs typeface="Arial"/>
                <a:sym typeface="Arial"/>
              </a:rPr>
              <a:t>Techno-</a:t>
            </a:r>
            <a:r>
              <a:rPr lang="en" sz="1300" b="0" dirty="0" err="1">
                <a:solidFill>
                  <a:schemeClr val="dk1"/>
                </a:solidFill>
                <a:latin typeface="Arial"/>
                <a:ea typeface="Arial"/>
                <a:cs typeface="Arial"/>
                <a:sym typeface="Arial"/>
              </a:rPr>
              <a:t>chauvenism</a:t>
            </a:r>
            <a:endParaRPr sz="1300" b="0" dirty="0">
              <a:solidFill>
                <a:schemeClr val="dk1"/>
              </a:solidFill>
              <a:latin typeface="Arial"/>
              <a:ea typeface="Arial"/>
              <a:cs typeface="Arial"/>
              <a:sym typeface="Arial"/>
            </a:endParaRPr>
          </a:p>
          <a:p>
            <a:pPr marL="0" lvl="0" indent="0" algn="l" rtl="0">
              <a:spcBef>
                <a:spcPts val="0"/>
              </a:spcBef>
              <a:spcAft>
                <a:spcPts val="0"/>
              </a:spcAft>
              <a:buNone/>
            </a:pPr>
            <a:r>
              <a:rPr lang="en" sz="1300" b="0" dirty="0">
                <a:solidFill>
                  <a:schemeClr val="dk1"/>
                </a:solidFill>
                <a:latin typeface="Arial"/>
                <a:ea typeface="Arial"/>
                <a:cs typeface="Arial"/>
                <a:sym typeface="Arial"/>
              </a:rPr>
              <a:t>System outage</a:t>
            </a:r>
            <a:endParaRPr sz="1300" b="0" dirty="0">
              <a:solidFill>
                <a:schemeClr val="dk1"/>
              </a:solidFill>
              <a:latin typeface="Arial"/>
              <a:ea typeface="Arial"/>
              <a:cs typeface="Arial"/>
              <a:sym typeface="Arial"/>
            </a:endParaRPr>
          </a:p>
          <a:p>
            <a:pPr marL="0" lvl="0" indent="0" algn="l" rtl="0">
              <a:spcBef>
                <a:spcPts val="0"/>
              </a:spcBef>
              <a:spcAft>
                <a:spcPts val="0"/>
              </a:spcAft>
              <a:buNone/>
            </a:pPr>
            <a:endParaRPr sz="1300" b="0" dirty="0">
              <a:solidFill>
                <a:srgbClr val="000000"/>
              </a:solidFill>
              <a:latin typeface="Arial"/>
              <a:ea typeface="Arial"/>
              <a:cs typeface="Arial"/>
              <a:sym typeface="Arial"/>
            </a:endParaRPr>
          </a:p>
        </p:txBody>
      </p:sp>
      <p:sp>
        <p:nvSpPr>
          <p:cNvPr id="477" name="Google Shape;477;p68"/>
          <p:cNvSpPr txBox="1">
            <a:spLocks noGrp="1"/>
          </p:cNvSpPr>
          <p:nvPr>
            <p:ph type="body" idx="1"/>
          </p:nvPr>
        </p:nvSpPr>
        <p:spPr>
          <a:xfrm>
            <a:off x="2789924" y="1455000"/>
            <a:ext cx="2034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rgbClr val="000000"/>
                </a:solidFill>
                <a:latin typeface="Arial"/>
                <a:ea typeface="Arial"/>
                <a:cs typeface="Arial"/>
                <a:sym typeface="Arial"/>
              </a:rPr>
              <a:t>Enshrined status quo</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Enshrined power structures</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Discrimination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Dehumanization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Oppression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Racial profiling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Co-optation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Exploitation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Systemic bias</a:t>
            </a:r>
            <a:endParaRPr sz="1300" b="0">
              <a:solidFill>
                <a:srgbClr val="000000"/>
              </a:solidFill>
              <a:latin typeface="Arial"/>
              <a:ea typeface="Arial"/>
              <a:cs typeface="Arial"/>
              <a:sym typeface="Arial"/>
            </a:endParaRPr>
          </a:p>
        </p:txBody>
      </p:sp>
      <p:sp>
        <p:nvSpPr>
          <p:cNvPr id="478" name="Google Shape;478;p68"/>
          <p:cNvSpPr txBox="1">
            <a:spLocks noGrp="1"/>
          </p:cNvSpPr>
          <p:nvPr>
            <p:ph type="body" idx="1"/>
          </p:nvPr>
        </p:nvSpPr>
        <p:spPr>
          <a:xfrm>
            <a:off x="5132699"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chemeClr val="dk1"/>
                </a:solidFill>
                <a:latin typeface="Arial"/>
                <a:ea typeface="Arial"/>
                <a:cs typeface="Arial"/>
                <a:sym typeface="Arial"/>
              </a:rPr>
              <a:t>Deception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Harassment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Targeted abuse</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Attention hijacking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Intimidation</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rgbClr val="000000"/>
                </a:solidFill>
                <a:latin typeface="Arial"/>
                <a:ea typeface="Arial"/>
                <a:cs typeface="Arial"/>
                <a:sym typeface="Arial"/>
              </a:rPr>
              <a:t>Entrapment</a:t>
            </a:r>
            <a:endParaRPr sz="1300" b="0">
              <a:solidFill>
                <a:srgbClr val="000000"/>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Abandonment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Judgement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Disregard</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Individual bias</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Deadnaming</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Power imbalance</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Assumptions</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Displacement</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Triggering topics</a:t>
            </a:r>
            <a:endParaRPr sz="1300" b="0">
              <a:solidFill>
                <a:schemeClr val="dk1"/>
              </a:solidFill>
              <a:latin typeface="Arial"/>
              <a:ea typeface="Arial"/>
              <a:cs typeface="Arial"/>
              <a:sym typeface="Arial"/>
            </a:endParaRPr>
          </a:p>
        </p:txBody>
      </p:sp>
      <p:sp>
        <p:nvSpPr>
          <p:cNvPr id="479" name="Google Shape;479;p68"/>
          <p:cNvSpPr txBox="1">
            <a:spLocks noGrp="1"/>
          </p:cNvSpPr>
          <p:nvPr>
            <p:ph type="body" idx="1"/>
          </p:nvPr>
        </p:nvSpPr>
        <p:spPr>
          <a:xfrm>
            <a:off x="6986173"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b="0">
                <a:solidFill>
                  <a:schemeClr val="dk1"/>
                </a:solidFill>
                <a:latin typeface="Arial"/>
                <a:ea typeface="Arial"/>
                <a:cs typeface="Arial"/>
                <a:sym typeface="Arial"/>
              </a:rPr>
              <a:t>Exclusion</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Inaccessibility</a:t>
            </a:r>
            <a:endParaRPr sz="1300" b="0">
              <a:solidFill>
                <a:schemeClr val="dk1"/>
              </a:solidFill>
              <a:latin typeface="Arial"/>
              <a:ea typeface="Arial"/>
              <a:cs typeface="Arial"/>
              <a:sym typeface="Arial"/>
            </a:endParaRPr>
          </a:p>
          <a:p>
            <a:pPr marL="0" lvl="0" indent="0" algn="l" rtl="0">
              <a:spcBef>
                <a:spcPts val="0"/>
              </a:spcBef>
              <a:spcAft>
                <a:spcPts val="0"/>
              </a:spcAft>
              <a:buNone/>
            </a:pPr>
            <a:r>
              <a:rPr lang="en" sz="1300" b="0">
                <a:solidFill>
                  <a:schemeClr val="dk1"/>
                </a:solidFill>
                <a:latin typeface="Arial"/>
                <a:ea typeface="Arial"/>
                <a:cs typeface="Arial"/>
                <a:sym typeface="Arial"/>
              </a:rPr>
              <a:t>Digital redlining</a:t>
            </a:r>
            <a:endParaRPr sz="1300" b="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ctrTitle"/>
          </p:nvPr>
        </p:nvSpPr>
        <p:spPr>
          <a:xfrm>
            <a:off x="457198" y="598125"/>
            <a:ext cx="7692900" cy="3732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The assumptions, perspectives, &amp; biases that go into design decisions determine </a:t>
            </a:r>
            <a:r>
              <a:rPr lang="en">
                <a:highlight>
                  <a:srgbClr val="B3EFFF"/>
                </a:highlight>
              </a:rPr>
              <a:t>who benefits &amp; who is left out or harmed</a:t>
            </a:r>
            <a:r>
              <a:rPr lang="en"/>
              <a:t> from what we create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69"/>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Harms </a:t>
            </a:r>
            <a:r>
              <a:rPr lang="en" sz="1900"/>
              <a:t>(an incomplete list)</a:t>
            </a:r>
            <a:endParaRPr sz="1900"/>
          </a:p>
        </p:txBody>
      </p:sp>
      <p:sp>
        <p:nvSpPr>
          <p:cNvPr id="484" name="Google Shape;484;p69"/>
          <p:cNvSpPr txBox="1">
            <a:spLocks noGrp="1"/>
          </p:cNvSpPr>
          <p:nvPr>
            <p:ph type="body" idx="1"/>
          </p:nvPr>
        </p:nvSpPr>
        <p:spPr>
          <a:xfrm>
            <a:off x="457950" y="1455000"/>
            <a:ext cx="1947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a:solidFill>
                  <a:srgbClr val="000000"/>
                </a:solidFill>
                <a:latin typeface="Arial"/>
                <a:ea typeface="Arial"/>
                <a:cs typeface="Arial"/>
                <a:sym typeface="Arial"/>
              </a:rPr>
              <a:t>Anxiety</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Depression</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Fear</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Anger</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Shame</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Diminished confidence</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Incorrect understanding of reality</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Damaged reputation</a:t>
            </a:r>
            <a:endParaRPr sz="1200" b="0">
              <a:solidFill>
                <a:srgbClr val="000000"/>
              </a:solidFill>
              <a:latin typeface="Arial"/>
              <a:ea typeface="Arial"/>
              <a:cs typeface="Arial"/>
              <a:sym typeface="Arial"/>
            </a:endParaRPr>
          </a:p>
          <a:p>
            <a:pPr marL="0" lvl="0" indent="0" algn="l" rtl="0">
              <a:spcBef>
                <a:spcPts val="0"/>
              </a:spcBef>
              <a:spcAft>
                <a:spcPts val="0"/>
              </a:spcAft>
              <a:buNone/>
            </a:pPr>
            <a:r>
              <a:rPr lang="en" sz="1200" b="0">
                <a:solidFill>
                  <a:srgbClr val="000000"/>
                </a:solidFill>
                <a:latin typeface="Arial"/>
                <a:ea typeface="Arial"/>
                <a:cs typeface="Arial"/>
                <a:sym typeface="Arial"/>
              </a:rPr>
              <a:t>Lack of consent</a:t>
            </a:r>
            <a:endParaRPr sz="1200" b="0">
              <a:solidFill>
                <a:srgbClr val="000000"/>
              </a:solidFill>
              <a:latin typeface="Arial"/>
              <a:ea typeface="Arial"/>
              <a:cs typeface="Arial"/>
              <a:sym typeface="Arial"/>
            </a:endParaRPr>
          </a:p>
          <a:p>
            <a:pPr marL="0" lvl="0" indent="0" algn="l" rtl="0">
              <a:spcBef>
                <a:spcPts val="0"/>
              </a:spcBef>
              <a:spcAft>
                <a:spcPts val="0"/>
              </a:spcAft>
              <a:buNone/>
            </a:pPr>
            <a:endParaRPr sz="1500" b="0">
              <a:solidFill>
                <a:srgbClr val="000000"/>
              </a:solidFill>
              <a:latin typeface="Arial"/>
              <a:ea typeface="Arial"/>
              <a:cs typeface="Arial"/>
              <a:sym typeface="Arial"/>
            </a:endParaRPr>
          </a:p>
        </p:txBody>
      </p:sp>
      <p:sp>
        <p:nvSpPr>
          <p:cNvPr id="486" name="Google Shape;486;p69"/>
          <p:cNvSpPr txBox="1">
            <a:spLocks noGrp="1"/>
          </p:cNvSpPr>
          <p:nvPr>
            <p:ph type="body" idx="1"/>
          </p:nvPr>
        </p:nvSpPr>
        <p:spPr>
          <a:xfrm>
            <a:off x="2789925" y="1455000"/>
            <a:ext cx="1989900" cy="3213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Being misinformed</a:t>
            </a:r>
            <a:endParaRPr sz="1200" b="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Physical danger</a:t>
            </a:r>
            <a:endParaRPr sz="1200" b="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Underserved, unmet needs</a:t>
            </a:r>
            <a:endParaRPr sz="1200" b="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Diminished freedom</a:t>
            </a:r>
            <a:endParaRPr sz="1200" b="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Legal penalties</a:t>
            </a:r>
            <a:endParaRPr sz="1200" b="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200" b="0" dirty="0">
                <a:solidFill>
                  <a:schemeClr val="dk1"/>
                </a:solidFill>
                <a:latin typeface="Arial"/>
                <a:ea typeface="Arial"/>
                <a:cs typeface="Arial"/>
                <a:sym typeface="Arial"/>
              </a:rPr>
              <a:t>Financial penalties</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Injury or death</a:t>
            </a:r>
            <a:endParaRPr sz="1500" b="0" dirty="0">
              <a:solidFill>
                <a:srgbClr val="000000"/>
              </a:solidFill>
              <a:latin typeface="Arial"/>
              <a:ea typeface="Arial"/>
              <a:cs typeface="Arial"/>
              <a:sym typeface="Arial"/>
            </a:endParaRPr>
          </a:p>
        </p:txBody>
      </p:sp>
      <p:sp>
        <p:nvSpPr>
          <p:cNvPr id="487" name="Google Shape;487;p69"/>
          <p:cNvSpPr txBox="1">
            <a:spLocks noGrp="1"/>
          </p:cNvSpPr>
          <p:nvPr>
            <p:ph type="body" idx="1"/>
          </p:nvPr>
        </p:nvSpPr>
        <p:spPr>
          <a:xfrm>
            <a:off x="4890174"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a:solidFill>
                  <a:schemeClr val="dk1"/>
                </a:solidFill>
                <a:latin typeface="Arial"/>
                <a:ea typeface="Arial"/>
                <a:cs typeface="Arial"/>
                <a:sym typeface="Arial"/>
              </a:rPr>
              <a:t>Environmental damage</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Discomfort</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Diminished autonomy</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Diminished access</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Invisibility</a:t>
            </a:r>
            <a:endParaRPr sz="1200" b="0">
              <a:solidFill>
                <a:schemeClr val="dk1"/>
              </a:solidFill>
              <a:latin typeface="Arial"/>
              <a:ea typeface="Arial"/>
              <a:cs typeface="Arial"/>
              <a:sym typeface="Arial"/>
            </a:endParaRPr>
          </a:p>
          <a:p>
            <a:pPr marL="0" lvl="0" indent="0" algn="l" rtl="0">
              <a:spcBef>
                <a:spcPts val="0"/>
              </a:spcBef>
              <a:spcAft>
                <a:spcPts val="0"/>
              </a:spcAft>
              <a:buNone/>
            </a:pPr>
            <a:r>
              <a:rPr lang="en" sz="1200" b="0">
                <a:solidFill>
                  <a:schemeClr val="dk1"/>
                </a:solidFill>
                <a:latin typeface="Arial"/>
                <a:ea typeface="Arial"/>
                <a:cs typeface="Arial"/>
                <a:sym typeface="Arial"/>
              </a:rPr>
              <a:t>Reduced influence</a:t>
            </a:r>
            <a:endParaRPr sz="1500" b="0">
              <a:solidFill>
                <a:schemeClr val="dk1"/>
              </a:solidFill>
              <a:latin typeface="Arial"/>
              <a:ea typeface="Arial"/>
              <a:cs typeface="Arial"/>
              <a:sym typeface="Arial"/>
            </a:endParaRPr>
          </a:p>
        </p:txBody>
      </p:sp>
      <p:sp>
        <p:nvSpPr>
          <p:cNvPr id="488" name="Google Shape;488;p69"/>
          <p:cNvSpPr txBox="1">
            <a:spLocks noGrp="1"/>
          </p:cNvSpPr>
          <p:nvPr>
            <p:ph type="body" idx="1"/>
          </p:nvPr>
        </p:nvSpPr>
        <p:spPr>
          <a:xfrm>
            <a:off x="6986173" y="1455000"/>
            <a:ext cx="18501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0" dirty="0">
                <a:solidFill>
                  <a:schemeClr val="dk1"/>
                </a:solidFill>
                <a:latin typeface="Arial"/>
                <a:ea typeface="Arial"/>
                <a:cs typeface="Arial"/>
                <a:sym typeface="Arial"/>
              </a:rPr>
              <a:t>Misrepresentation</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err="1">
                <a:solidFill>
                  <a:schemeClr val="dk1"/>
                </a:solidFill>
                <a:latin typeface="Arial"/>
                <a:ea typeface="Arial"/>
                <a:cs typeface="Arial"/>
                <a:sym typeface="Arial"/>
              </a:rPr>
              <a:t>Retraumatization</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Isolation</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Loss of progress</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Loss of employment</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Loss of housing</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Loss of education</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Exhaustion</a:t>
            </a:r>
            <a:endParaRPr sz="1200" b="0" dirty="0">
              <a:solidFill>
                <a:schemeClr val="dk1"/>
              </a:solidFill>
              <a:latin typeface="Arial"/>
              <a:ea typeface="Arial"/>
              <a:cs typeface="Arial"/>
              <a:sym typeface="Arial"/>
            </a:endParaRPr>
          </a:p>
          <a:p>
            <a:pPr marL="0" lvl="0" indent="0" algn="l" rtl="0">
              <a:spcBef>
                <a:spcPts val="0"/>
              </a:spcBef>
              <a:spcAft>
                <a:spcPts val="0"/>
              </a:spcAft>
              <a:buNone/>
            </a:pPr>
            <a:r>
              <a:rPr lang="en" sz="1200" b="0" dirty="0">
                <a:solidFill>
                  <a:schemeClr val="dk1"/>
                </a:solidFill>
                <a:latin typeface="Arial"/>
                <a:ea typeface="Arial"/>
                <a:cs typeface="Arial"/>
                <a:sym typeface="Arial"/>
              </a:rPr>
              <a:t>False hope</a:t>
            </a:r>
            <a:endParaRPr sz="1500" b="0" dirty="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70"/>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Include hazards &amp; harms identification in your design activities</a:t>
            </a:r>
            <a:endParaRPr/>
          </a:p>
        </p:txBody>
      </p:sp>
      <p:sp>
        <p:nvSpPr>
          <p:cNvPr id="493" name="Google Shape;493;p70"/>
          <p:cNvSpPr txBox="1">
            <a:spLocks noGrp="1"/>
          </p:cNvSpPr>
          <p:nvPr>
            <p:ph type="body" idx="1"/>
          </p:nvPr>
        </p:nvSpPr>
        <p:spPr>
          <a:xfrm>
            <a:off x="438500" y="1759250"/>
            <a:ext cx="7787100" cy="3081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Interviews: </a:t>
            </a:r>
            <a:r>
              <a:rPr lang="en"/>
              <a:t>Ask “How might people be harmed by this system?” or “How might someone use this system to cause harm?”</a:t>
            </a:r>
            <a:endParaRPr/>
          </a:p>
          <a:p>
            <a:pPr marL="0" lvl="0" indent="0" algn="l" rtl="0">
              <a:spcBef>
                <a:spcPts val="1000"/>
              </a:spcBef>
              <a:spcAft>
                <a:spcPts val="0"/>
              </a:spcAft>
              <a:buNone/>
            </a:pPr>
            <a:r>
              <a:rPr lang="en" b="1"/>
              <a:t>Journey maps:</a:t>
            </a:r>
            <a:r>
              <a:rPr lang="en"/>
              <a:t> Add a row for potential harms associated with the moments or decisions in the map</a:t>
            </a:r>
            <a:endParaRPr/>
          </a:p>
          <a:p>
            <a:pPr marL="0" lvl="0" indent="0" algn="l" rtl="0">
              <a:spcBef>
                <a:spcPts val="1000"/>
              </a:spcBef>
              <a:spcAft>
                <a:spcPts val="0"/>
              </a:spcAft>
              <a:buNone/>
            </a:pPr>
            <a:r>
              <a:rPr lang="en" b="1"/>
              <a:t>Personas:</a:t>
            </a:r>
            <a:r>
              <a:rPr lang="en"/>
              <a:t> Who’s missing? Who decides?</a:t>
            </a:r>
            <a:br>
              <a:rPr lang="en"/>
            </a:br>
            <a:r>
              <a:rPr lang="en"/>
              <a:t>Include potential risks in the relevant personas, if they’re present in the research.</a:t>
            </a:r>
            <a:endParaRPr/>
          </a:p>
          <a:p>
            <a:pPr marL="0" lvl="0" indent="0" algn="l" rtl="0">
              <a:spcBef>
                <a:spcPts val="1000"/>
              </a:spcBef>
              <a:spcAft>
                <a:spcPts val="1000"/>
              </a:spcAft>
              <a:buNone/>
            </a:pPr>
            <a:r>
              <a:rPr lang="en" b="1"/>
              <a:t>Heuristic evaluations:</a:t>
            </a:r>
            <a:r>
              <a:rPr lang="en"/>
              <a:t> Consider what hazards the service or product might hold for its users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1"/>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Recap: When we center </a:t>
            </a:r>
            <a:r>
              <a:rPr lang="en" i="1" dirty="0"/>
              <a:t>equity</a:t>
            </a:r>
            <a:r>
              <a:rPr lang="en" dirty="0"/>
              <a:t> in our design, we:</a:t>
            </a:r>
            <a:endParaRPr dirty="0"/>
          </a:p>
        </p:txBody>
      </p:sp>
      <p:sp>
        <p:nvSpPr>
          <p:cNvPr id="500" name="Google Shape;500;p71"/>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501" name="Google Shape;501;p71"/>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502" name="Google Shape;502;p71"/>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Identify potential hazards and harms in the services we build</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2"/>
          <p:cNvSpPr txBox="1">
            <a:spLocks noGrp="1"/>
          </p:cNvSpPr>
          <p:nvPr>
            <p:ph type="body" idx="1"/>
          </p:nvPr>
        </p:nvSpPr>
        <p:spPr>
          <a:xfrm>
            <a:off x="457200" y="1093025"/>
            <a:ext cx="7466100" cy="30816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endParaRPr sz="1500" dirty="0">
              <a:solidFill>
                <a:schemeClr val="dk1"/>
              </a:solidFill>
            </a:endParaRPr>
          </a:p>
          <a:p>
            <a:pPr marL="457200" lvl="0" indent="-323850" algn="l" rtl="0">
              <a:spcBef>
                <a:spcPts val="300"/>
              </a:spcBef>
              <a:spcAft>
                <a:spcPts val="0"/>
              </a:spcAft>
              <a:buClr>
                <a:srgbClr val="24292E"/>
              </a:buClr>
              <a:buSzPts val="1500"/>
              <a:buFont typeface="Helvetica Neue"/>
              <a:buChar char="●"/>
            </a:pPr>
            <a:r>
              <a:rPr lang="en" sz="1500" u="sng" dirty="0">
                <a:solidFill>
                  <a:schemeClr val="hlink"/>
                </a:solidFill>
                <a:hlinkClick r:id="rId3"/>
              </a:rPr>
              <a:t>Design Justice Principles</a:t>
            </a:r>
            <a:r>
              <a:rPr lang="en" sz="1500" dirty="0">
                <a:solidFill>
                  <a:schemeClr val="dk1"/>
                </a:solidFill>
              </a:rPr>
              <a:t>, The Design Justice Network</a:t>
            </a:r>
            <a:endParaRPr sz="1500" dirty="0">
              <a:solidFill>
                <a:schemeClr val="dk1"/>
              </a:solidFill>
            </a:endParaRPr>
          </a:p>
          <a:p>
            <a:pPr marL="457200" lvl="0" indent="-323850" algn="l" rtl="0">
              <a:spcBef>
                <a:spcPts val="0"/>
              </a:spcBef>
              <a:spcAft>
                <a:spcPts val="0"/>
              </a:spcAft>
              <a:buClr>
                <a:srgbClr val="24292E"/>
              </a:buClr>
              <a:buSzPts val="1500"/>
              <a:buFont typeface="Helvetica Neue"/>
              <a:buChar char="●"/>
            </a:pPr>
            <a:r>
              <a:rPr lang="en" sz="1500" u="sng" dirty="0">
                <a:solidFill>
                  <a:schemeClr val="hlink"/>
                </a:solidFill>
                <a:highlight>
                  <a:schemeClr val="lt1"/>
                </a:highlight>
                <a:hlinkClick r:id="rId4"/>
              </a:rPr>
              <a:t>The Ethical Researcher’s Checklist</a:t>
            </a:r>
            <a:r>
              <a:rPr lang="en" sz="1500" dirty="0">
                <a:solidFill>
                  <a:srgbClr val="24292E"/>
                </a:solidFill>
                <a:highlight>
                  <a:schemeClr val="lt1"/>
                </a:highlight>
              </a:rPr>
              <a:t>, Alba </a:t>
            </a:r>
            <a:r>
              <a:rPr lang="en" sz="1500" dirty="0" err="1">
                <a:solidFill>
                  <a:srgbClr val="24292E"/>
                </a:solidFill>
                <a:highlight>
                  <a:schemeClr val="lt1"/>
                </a:highlight>
              </a:rPr>
              <a:t>Villamil</a:t>
            </a:r>
            <a:endParaRPr sz="1500" dirty="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dirty="0">
                <a:solidFill>
                  <a:schemeClr val="hlink"/>
                </a:solidFill>
                <a:highlight>
                  <a:schemeClr val="lt1"/>
                </a:highlight>
                <a:hlinkClick r:id="rId5"/>
              </a:rPr>
              <a:t>Ethics &amp; Power: Understanding the Role of Shame in UX Research</a:t>
            </a:r>
            <a:r>
              <a:rPr lang="en" sz="1500" dirty="0">
                <a:solidFill>
                  <a:srgbClr val="24292E"/>
                </a:solidFill>
                <a:highlight>
                  <a:schemeClr val="lt1"/>
                </a:highlight>
              </a:rPr>
              <a:t>, </a:t>
            </a:r>
            <a:r>
              <a:rPr lang="en" sz="1500" dirty="0" err="1">
                <a:solidFill>
                  <a:srgbClr val="24292E"/>
                </a:solidFill>
                <a:highlight>
                  <a:schemeClr val="lt1"/>
                </a:highlight>
              </a:rPr>
              <a:t>Vivianne</a:t>
            </a:r>
            <a:r>
              <a:rPr lang="en" sz="1500" dirty="0">
                <a:solidFill>
                  <a:srgbClr val="24292E"/>
                </a:solidFill>
                <a:highlight>
                  <a:schemeClr val="lt1"/>
                </a:highlight>
              </a:rPr>
              <a:t> Castillo</a:t>
            </a:r>
            <a:endParaRPr sz="1500" dirty="0">
              <a:solidFill>
                <a:srgbClr val="24292E"/>
              </a:solidFill>
              <a:highlight>
                <a:schemeClr val="lt1"/>
              </a:highlight>
            </a:endParaRPr>
          </a:p>
          <a:p>
            <a:pPr marL="457200" lvl="0" indent="-323850" algn="l" rtl="0">
              <a:spcBef>
                <a:spcPts val="0"/>
              </a:spcBef>
              <a:spcAft>
                <a:spcPts val="0"/>
              </a:spcAft>
              <a:buClr>
                <a:srgbClr val="24292E"/>
              </a:buClr>
              <a:buSzPts val="1500"/>
              <a:buFont typeface="Helvetica Neue"/>
              <a:buChar char="●"/>
            </a:pPr>
            <a:r>
              <a:rPr lang="en" sz="1500" u="sng" dirty="0">
                <a:solidFill>
                  <a:schemeClr val="hlink"/>
                </a:solidFill>
                <a:highlight>
                  <a:srgbClr val="FFFFFF"/>
                </a:highlight>
                <a:hlinkClick r:id="rId6"/>
              </a:rPr>
              <a:t>Equity-Centered Community Design Field guide</a:t>
            </a:r>
            <a:r>
              <a:rPr lang="en" sz="1500" dirty="0">
                <a:solidFill>
                  <a:srgbClr val="24292E"/>
                </a:solidFill>
                <a:highlight>
                  <a:srgbClr val="FFFFFF"/>
                </a:highlight>
              </a:rPr>
              <a:t>, by </a:t>
            </a:r>
            <a:r>
              <a:rPr lang="en" sz="1500" u="sng" dirty="0">
                <a:solidFill>
                  <a:schemeClr val="hlink"/>
                </a:solidFill>
                <a:highlight>
                  <a:srgbClr val="FFFFFF"/>
                </a:highlight>
                <a:hlinkClick r:id="rId7"/>
              </a:rPr>
              <a:t>Creative Reaction Lab</a:t>
            </a:r>
            <a:endParaRPr sz="1500" u="sng" dirty="0">
              <a:solidFill>
                <a:srgbClr val="24292E"/>
              </a:solidFill>
              <a:highlight>
                <a:srgbClr val="FFFFFF"/>
              </a:highlight>
            </a:endParaRPr>
          </a:p>
          <a:p>
            <a:pPr marL="457200" lvl="0" indent="-323850" algn="l" rtl="0">
              <a:spcBef>
                <a:spcPts val="0"/>
              </a:spcBef>
              <a:spcAft>
                <a:spcPts val="0"/>
              </a:spcAft>
              <a:buClr>
                <a:srgbClr val="24292E"/>
              </a:buClr>
              <a:buSzPts val="1500"/>
              <a:buFont typeface="Arial"/>
              <a:buChar char="●"/>
            </a:pPr>
            <a:r>
              <a:rPr lang="en" sz="1500" i="1" u="sng" dirty="0">
                <a:solidFill>
                  <a:schemeClr val="hlink"/>
                </a:solidFill>
                <a:highlight>
                  <a:schemeClr val="lt1"/>
                </a:highlight>
                <a:hlinkClick r:id="rId8"/>
              </a:rPr>
              <a:t>My Grandmother's Hands: Racialized Trauma and the Pathway to Mending Our Hearts and Bodies</a:t>
            </a:r>
            <a:r>
              <a:rPr lang="en" sz="1500" dirty="0">
                <a:solidFill>
                  <a:srgbClr val="24292E"/>
                </a:solidFill>
                <a:highlight>
                  <a:schemeClr val="lt1"/>
                </a:highlight>
              </a:rPr>
              <a:t>, </a:t>
            </a:r>
            <a:r>
              <a:rPr lang="en" sz="1500" dirty="0" err="1">
                <a:solidFill>
                  <a:srgbClr val="24292E"/>
                </a:solidFill>
                <a:highlight>
                  <a:schemeClr val="lt1"/>
                </a:highlight>
              </a:rPr>
              <a:t>Resmaa</a:t>
            </a:r>
            <a:r>
              <a:rPr lang="en" sz="1500" dirty="0">
                <a:solidFill>
                  <a:srgbClr val="24292E"/>
                </a:solidFill>
                <a:highlight>
                  <a:schemeClr val="lt1"/>
                </a:highlight>
              </a:rPr>
              <a:t> </a:t>
            </a:r>
            <a:r>
              <a:rPr lang="en" sz="1500" dirty="0" err="1">
                <a:solidFill>
                  <a:srgbClr val="24292E"/>
                </a:solidFill>
                <a:highlight>
                  <a:schemeClr val="lt1"/>
                </a:highlight>
              </a:rPr>
              <a:t>Menakem</a:t>
            </a:r>
            <a:endParaRPr sz="1500" dirty="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dirty="0">
                <a:solidFill>
                  <a:schemeClr val="hlink"/>
                </a:solidFill>
                <a:highlight>
                  <a:schemeClr val="lt1"/>
                </a:highlight>
                <a:hlinkClick r:id="rId9"/>
              </a:rPr>
              <a:t>Researching the safety net during the COVID crisis: Approaches for urgent and respectful interviews</a:t>
            </a:r>
            <a:r>
              <a:rPr lang="en" sz="1500" dirty="0">
                <a:solidFill>
                  <a:srgbClr val="24292E"/>
                </a:solidFill>
                <a:highlight>
                  <a:schemeClr val="lt1"/>
                </a:highlight>
              </a:rPr>
              <a:t>, </a:t>
            </a:r>
            <a:r>
              <a:rPr lang="en" sz="1500" dirty="0" err="1">
                <a:solidFill>
                  <a:srgbClr val="24292E"/>
                </a:solidFill>
                <a:highlight>
                  <a:schemeClr val="lt1"/>
                </a:highlight>
              </a:rPr>
              <a:t>Cyd</a:t>
            </a:r>
            <a:r>
              <a:rPr lang="en" sz="1500" dirty="0">
                <a:solidFill>
                  <a:srgbClr val="24292E"/>
                </a:solidFill>
                <a:highlight>
                  <a:schemeClr val="lt1"/>
                </a:highlight>
              </a:rPr>
              <a:t> Harrell &amp; Dana </a:t>
            </a:r>
            <a:r>
              <a:rPr lang="en" sz="1500" dirty="0" err="1">
                <a:solidFill>
                  <a:srgbClr val="24292E"/>
                </a:solidFill>
                <a:highlight>
                  <a:schemeClr val="lt1"/>
                </a:highlight>
              </a:rPr>
              <a:t>Chisnell</a:t>
            </a:r>
            <a:endParaRPr sz="1500" dirty="0">
              <a:solidFill>
                <a:srgbClr val="24292E"/>
              </a:solidFill>
              <a:highlight>
                <a:schemeClr val="lt1"/>
              </a:highlight>
            </a:endParaRPr>
          </a:p>
          <a:p>
            <a:pPr marL="457200" lvl="0" indent="-323850" algn="l" rtl="0">
              <a:spcBef>
                <a:spcPts val="0"/>
              </a:spcBef>
              <a:spcAft>
                <a:spcPts val="0"/>
              </a:spcAft>
              <a:buClr>
                <a:srgbClr val="24292E"/>
              </a:buClr>
              <a:buSzPts val="1500"/>
              <a:buFont typeface="Arial"/>
              <a:buChar char="●"/>
            </a:pPr>
            <a:r>
              <a:rPr lang="en" sz="1500" u="sng" dirty="0">
                <a:solidFill>
                  <a:schemeClr val="hlink"/>
                </a:solidFill>
                <a:highlight>
                  <a:srgbClr val="FFFFFF"/>
                </a:highlight>
                <a:hlinkClick r:id="rId10"/>
              </a:rPr>
              <a:t>Trauma-informed design</a:t>
            </a:r>
            <a:r>
              <a:rPr lang="en" sz="1500" dirty="0">
                <a:solidFill>
                  <a:srgbClr val="24292E"/>
                </a:solidFill>
                <a:highlight>
                  <a:srgbClr val="FFFFFF"/>
                </a:highlight>
              </a:rPr>
              <a:t>, Sarah Fathallah &amp; Rachael </a:t>
            </a:r>
            <a:r>
              <a:rPr lang="en" sz="1500" dirty="0" err="1">
                <a:solidFill>
                  <a:srgbClr val="24292E"/>
                </a:solidFill>
                <a:highlight>
                  <a:srgbClr val="FFFFFF"/>
                </a:highlight>
              </a:rPr>
              <a:t>Dietkus</a:t>
            </a:r>
            <a:r>
              <a:rPr lang="en" sz="1500" dirty="0">
                <a:solidFill>
                  <a:srgbClr val="24292E"/>
                </a:solidFill>
                <a:highlight>
                  <a:srgbClr val="FFFFFF"/>
                </a:highlight>
              </a:rPr>
              <a:t> -- video of panel with Women Talk Design</a:t>
            </a:r>
            <a:endParaRPr sz="1500" dirty="0">
              <a:solidFill>
                <a:srgbClr val="24292E"/>
              </a:solidFill>
              <a:highlight>
                <a:srgbClr val="FFFFFF"/>
              </a:highlight>
            </a:endParaRPr>
          </a:p>
          <a:p>
            <a:pPr marL="457200" lvl="0" indent="-323850" algn="l" rtl="0">
              <a:spcBef>
                <a:spcPts val="0"/>
              </a:spcBef>
              <a:spcAft>
                <a:spcPts val="0"/>
              </a:spcAft>
              <a:buClr>
                <a:schemeClr val="dk1"/>
              </a:buClr>
              <a:buSzPts val="1500"/>
              <a:buFont typeface="Helvetica Neue"/>
              <a:buChar char="●"/>
            </a:pPr>
            <a:r>
              <a:rPr lang="en" sz="1500" dirty="0" err="1">
                <a:solidFill>
                  <a:srgbClr val="24292E"/>
                </a:solidFill>
                <a:highlight>
                  <a:schemeClr val="lt1"/>
                </a:highlight>
              </a:rPr>
              <a:t>AU.gov</a:t>
            </a:r>
            <a:r>
              <a:rPr lang="en" sz="1500" dirty="0">
                <a:solidFill>
                  <a:srgbClr val="24292E"/>
                </a:solidFill>
                <a:highlight>
                  <a:schemeClr val="lt1"/>
                </a:highlight>
              </a:rPr>
              <a:t> on </a:t>
            </a:r>
            <a:r>
              <a:rPr lang="en" sz="1500" u="sng" dirty="0">
                <a:solidFill>
                  <a:schemeClr val="hlink"/>
                </a:solidFill>
                <a:hlinkClick r:id="rId11"/>
              </a:rPr>
              <a:t>Preparing for challenging research topics</a:t>
            </a:r>
            <a:endParaRPr sz="1500" dirty="0">
              <a:solidFill>
                <a:schemeClr val="dk1"/>
              </a:solidFill>
            </a:endParaRPr>
          </a:p>
          <a:p>
            <a:pPr marL="457200" lvl="0" indent="-323850" algn="l" rtl="0">
              <a:lnSpc>
                <a:spcPct val="100000"/>
              </a:lnSpc>
              <a:spcBef>
                <a:spcPts val="0"/>
              </a:spcBef>
              <a:spcAft>
                <a:spcPts val="0"/>
              </a:spcAft>
              <a:buClr>
                <a:schemeClr val="dk1"/>
              </a:buClr>
              <a:buSzPts val="1500"/>
              <a:buFont typeface="Helvetica Neue"/>
              <a:buChar char="●"/>
            </a:pPr>
            <a:r>
              <a:rPr lang="en" sz="1500" dirty="0" err="1">
                <a:solidFill>
                  <a:schemeClr val="dk1"/>
                </a:solidFill>
              </a:rPr>
              <a:t>Gov.uk</a:t>
            </a:r>
            <a:r>
              <a:rPr lang="en" sz="1500" dirty="0">
                <a:solidFill>
                  <a:schemeClr val="dk1"/>
                </a:solidFill>
              </a:rPr>
              <a:t> on </a:t>
            </a:r>
            <a:r>
              <a:rPr lang="en" sz="1500" u="sng" dirty="0">
                <a:solidFill>
                  <a:schemeClr val="hlink"/>
                </a:solidFill>
                <a:hlinkClick r:id="rId12"/>
              </a:rPr>
              <a:t>Researching emotionally sensitive subjects</a:t>
            </a:r>
            <a:endParaRPr sz="1500" dirty="0">
              <a:solidFill>
                <a:srgbClr val="24292E"/>
              </a:solidFill>
              <a:highlight>
                <a:srgbClr val="FFFFFF"/>
              </a:highlight>
            </a:endParaRPr>
          </a:p>
          <a:p>
            <a:pPr marL="0" lvl="0" indent="0" algn="l" rtl="0">
              <a:lnSpc>
                <a:spcPct val="100000"/>
              </a:lnSpc>
              <a:spcBef>
                <a:spcPts val="0"/>
              </a:spcBef>
              <a:spcAft>
                <a:spcPts val="0"/>
              </a:spcAft>
              <a:buNone/>
            </a:pPr>
            <a:endParaRPr sz="1500" dirty="0"/>
          </a:p>
        </p:txBody>
      </p:sp>
      <p:sp>
        <p:nvSpPr>
          <p:cNvPr id="509" name="Google Shape;509;p72"/>
          <p:cNvSpPr txBox="1">
            <a:spLocks noGrp="1"/>
          </p:cNvSpPr>
          <p:nvPr>
            <p:ph type="title"/>
          </p:nvPr>
        </p:nvSpPr>
        <p:spPr>
          <a:xfrm>
            <a:off x="457200" y="640080"/>
            <a:ext cx="7466100" cy="839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Some resources to dig deeper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3"/>
          <p:cNvSpPr txBox="1">
            <a:spLocks noGrp="1"/>
          </p:cNvSpPr>
          <p:nvPr>
            <p:ph type="ctrTitle"/>
          </p:nvPr>
        </p:nvSpPr>
        <p:spPr>
          <a:xfrm>
            <a:off x="457198" y="530352"/>
            <a:ext cx="7488900" cy="26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Thank you!</a:t>
            </a:r>
            <a:endParaRPr/>
          </a:p>
        </p:txBody>
      </p:sp>
      <p:sp>
        <p:nvSpPr>
          <p:cNvPr id="515" name="Google Shape;515;p73"/>
          <p:cNvSpPr txBox="1">
            <a:spLocks noGrp="1"/>
          </p:cNvSpPr>
          <p:nvPr>
            <p:ph type="body" idx="1"/>
          </p:nvPr>
        </p:nvSpPr>
        <p:spPr>
          <a:xfrm>
            <a:off x="457200" y="3585125"/>
            <a:ext cx="4970400" cy="13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00"/>
              <a:buNone/>
            </a:pPr>
            <a:r>
              <a:rPr lang="en" b="1">
                <a:solidFill>
                  <a:srgbClr val="FFFFFF"/>
                </a:solidFill>
              </a:rPr>
              <a:t>Contact</a:t>
            </a:r>
            <a:r>
              <a:rPr lang="en"/>
              <a:t> </a:t>
            </a:r>
            <a:br>
              <a:rPr lang="en"/>
            </a:br>
            <a:r>
              <a:rPr lang="en" u="sng">
                <a:solidFill>
                  <a:srgbClr val="00CFFF"/>
                </a:solidFill>
                <a:hlinkClick r:id="rId3">
                  <a:extLst>
                    <a:ext uri="{A12FA001-AC4F-418D-AE19-62706E023703}">
                      <ahyp:hlinkClr xmlns:ahyp="http://schemas.microsoft.com/office/drawing/2018/hyperlinkcolor" val="tx"/>
                    </a:ext>
                  </a:extLst>
                </a:hlinkClick>
              </a:rPr>
              <a:t>benjamin.peterson@gsa.gov</a:t>
            </a:r>
            <a:r>
              <a:rPr lang="en">
                <a:solidFill>
                  <a:srgbClr val="00CFFF"/>
                </a:solidFill>
              </a:rPr>
              <a:t> 	</a:t>
            </a:r>
            <a:br>
              <a:rPr lang="en">
                <a:solidFill>
                  <a:srgbClr val="00CFFF"/>
                </a:solidFill>
              </a:rPr>
            </a:br>
            <a:r>
              <a:rPr lang="en" u="sng">
                <a:solidFill>
                  <a:srgbClr val="00CFFF"/>
                </a:solidFill>
                <a:hlinkClick r:id="rId4">
                  <a:extLst>
                    <a:ext uri="{A12FA001-AC4F-418D-AE19-62706E023703}">
                      <ahyp:hlinkClr xmlns:ahyp="http://schemas.microsoft.com/office/drawing/2018/hyperlinkcolor" val="tx"/>
                    </a:ext>
                  </a:extLst>
                </a:hlinkClick>
              </a:rPr>
              <a:t>julie.strothman@gsa.gov</a:t>
            </a:r>
            <a:r>
              <a:rPr lang="en">
                <a:solidFill>
                  <a:srgbClr val="00CFFF"/>
                </a:solidFill>
              </a:rPr>
              <a:t> </a:t>
            </a:r>
            <a:endParaRPr u="sng">
              <a:solidFill>
                <a:srgbClr val="00CFFF"/>
              </a:solidFill>
            </a:endParaRPr>
          </a:p>
          <a:p>
            <a:pPr marL="0" lvl="0" indent="0" algn="l" rtl="0">
              <a:lnSpc>
                <a:spcPct val="115000"/>
              </a:lnSpc>
              <a:spcBef>
                <a:spcPts val="0"/>
              </a:spcBef>
              <a:spcAft>
                <a:spcPts val="0"/>
              </a:spcAft>
              <a:buSzPts val="1000"/>
              <a:buNone/>
            </a:pPr>
            <a:endParaRPr>
              <a:solidFill>
                <a:srgbClr val="00CFFF"/>
              </a:solidFill>
            </a:endParaRPr>
          </a:p>
          <a:p>
            <a:pPr marL="0" lvl="0" indent="0" algn="l" rtl="0">
              <a:lnSpc>
                <a:spcPct val="115000"/>
              </a:lnSpc>
              <a:spcBef>
                <a:spcPts val="0"/>
              </a:spcBef>
              <a:spcAft>
                <a:spcPts val="0"/>
              </a:spcAft>
              <a:buSzPts val="1000"/>
              <a:buNone/>
            </a:pPr>
            <a:r>
              <a:rPr lang="en" b="1">
                <a:solidFill>
                  <a:srgbClr val="FFFFFF"/>
                </a:solidFill>
              </a:rPr>
              <a:t>Follow</a:t>
            </a:r>
            <a:r>
              <a:rPr lang="en"/>
              <a:t> </a:t>
            </a:r>
            <a:r>
              <a:rPr lang="en" b="1">
                <a:solidFill>
                  <a:srgbClr val="00CFFF"/>
                </a:solidFill>
              </a:rPr>
              <a:t>@18F</a:t>
            </a:r>
            <a:endParaRPr b="1">
              <a:solidFill>
                <a:srgbClr val="00CFFF"/>
              </a:solidFill>
            </a:endParaRPr>
          </a:p>
          <a:p>
            <a:pPr marL="0" lvl="0" indent="0" algn="l" rtl="0">
              <a:lnSpc>
                <a:spcPct val="115000"/>
              </a:lnSpc>
              <a:spcBef>
                <a:spcPts val="0"/>
              </a:spcBef>
              <a:spcAft>
                <a:spcPts val="0"/>
              </a:spcAft>
              <a:buSzPts val="1000"/>
              <a:buNone/>
            </a:pPr>
            <a:r>
              <a:rPr lang="en" b="1" u="sng">
                <a:solidFill>
                  <a:srgbClr val="00CFFF"/>
                </a:solidFill>
                <a:hlinkClick r:id="rId5">
                  <a:extLst>
                    <a:ext uri="{A12FA001-AC4F-418D-AE19-62706E023703}">
                      <ahyp:hlinkClr xmlns:ahyp="http://schemas.microsoft.com/office/drawing/2018/hyperlinkcolor" val="tx"/>
                    </a:ext>
                  </a:extLst>
                </a:hlinkClick>
              </a:rPr>
              <a:t>ux-guide.18f.gov</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ctrTitle"/>
          </p:nvPr>
        </p:nvSpPr>
        <p:spPr>
          <a:xfrm>
            <a:off x="457198" y="640080"/>
            <a:ext cx="7386600" cy="844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a:t>Covid vaccine sign-up websites were impossible for some of the most vulnerable</a:t>
            </a:r>
            <a:endParaRPr/>
          </a:p>
        </p:txBody>
      </p:sp>
      <p:sp>
        <p:nvSpPr>
          <p:cNvPr id="241" name="Google Shape;241;p35"/>
          <p:cNvSpPr txBox="1">
            <a:spLocks noGrp="1"/>
          </p:cNvSpPr>
          <p:nvPr>
            <p:ph type="body" idx="1"/>
          </p:nvPr>
        </p:nvSpPr>
        <p:spPr>
          <a:xfrm>
            <a:off x="457198" y="1709928"/>
            <a:ext cx="7802100" cy="3045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Sign-up sites weren’t designed for</a:t>
            </a:r>
            <a:endParaRPr/>
          </a:p>
          <a:p>
            <a:pPr marL="457200" lvl="0" indent="-342900" algn="l" rtl="0">
              <a:spcBef>
                <a:spcPts val="0"/>
              </a:spcBef>
              <a:spcAft>
                <a:spcPts val="0"/>
              </a:spcAft>
              <a:buSzPts val="1800"/>
              <a:buChar char="●"/>
            </a:pPr>
            <a:r>
              <a:rPr lang="en"/>
              <a:t>People who only have internet access on mobile phones </a:t>
            </a:r>
            <a:endParaRPr/>
          </a:p>
          <a:p>
            <a:pPr marL="457200" lvl="0" indent="-342900" algn="l" rtl="0">
              <a:spcBef>
                <a:spcPts val="0"/>
              </a:spcBef>
              <a:spcAft>
                <a:spcPts val="0"/>
              </a:spcAft>
              <a:buSzPts val="1800"/>
              <a:buChar char="●"/>
            </a:pPr>
            <a:r>
              <a:rPr lang="en"/>
              <a:t>People who weren’t technically savvy</a:t>
            </a:r>
            <a:endParaRPr/>
          </a:p>
          <a:p>
            <a:pPr marL="457200" lvl="0" indent="-342900" algn="l" rtl="0">
              <a:spcBef>
                <a:spcPts val="0"/>
              </a:spcBef>
              <a:spcAft>
                <a:spcPts val="0"/>
              </a:spcAft>
              <a:buSzPts val="1800"/>
              <a:buChar char="●"/>
            </a:pPr>
            <a:r>
              <a:rPr lang="en"/>
              <a:t>Blind people and others who use screen readers</a:t>
            </a:r>
            <a:endParaRPr/>
          </a:p>
          <a:p>
            <a:pPr marL="0" lvl="0" indent="0" algn="l" rtl="0">
              <a:spcBef>
                <a:spcPts val="0"/>
              </a:spcBef>
              <a:spcAft>
                <a:spcPts val="0"/>
              </a:spcAft>
              <a:buNone/>
            </a:pPr>
            <a:endParaRPr/>
          </a:p>
          <a:p>
            <a:pPr marL="0" lvl="0" indent="0" algn="l" rtl="0">
              <a:spcBef>
                <a:spcPts val="0"/>
              </a:spcBef>
              <a:spcAft>
                <a:spcPts val="0"/>
              </a:spcAft>
              <a:buNone/>
            </a:pPr>
            <a:r>
              <a:rPr lang="en"/>
              <a:t>The sites required</a:t>
            </a:r>
            <a:endParaRPr/>
          </a:p>
          <a:p>
            <a:pPr marL="457200" lvl="0" indent="-342900" algn="l" rtl="0">
              <a:spcBef>
                <a:spcPts val="0"/>
              </a:spcBef>
              <a:spcAft>
                <a:spcPts val="0"/>
              </a:spcAft>
              <a:buSzPts val="1800"/>
              <a:buChar char="●"/>
            </a:pPr>
            <a:r>
              <a:rPr lang="en"/>
              <a:t>Time to research tips on how &amp; when to get an appointment</a:t>
            </a:r>
            <a:endParaRPr/>
          </a:p>
          <a:p>
            <a:pPr marL="457200" lvl="0" indent="-342900" algn="l" rtl="0">
              <a:spcBef>
                <a:spcPts val="0"/>
              </a:spcBef>
              <a:spcAft>
                <a:spcPts val="0"/>
              </a:spcAft>
              <a:buSzPts val="1800"/>
              <a:buChar char="●"/>
            </a:pPr>
            <a:r>
              <a:rPr lang="en"/>
              <a:t>Volunteer efforts to hack sign-up aggregator sites so people could find appointments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ctrTitle"/>
          </p:nvPr>
        </p:nvSpPr>
        <p:spPr>
          <a:xfrm>
            <a:off x="457198" y="640080"/>
            <a:ext cx="7425000" cy="84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When we center </a:t>
            </a:r>
            <a:r>
              <a:rPr lang="en" i="1"/>
              <a:t>equity</a:t>
            </a:r>
            <a:r>
              <a:rPr lang="en"/>
              <a:t> in our design, we:</a:t>
            </a:r>
            <a:endParaRPr/>
          </a:p>
        </p:txBody>
      </p:sp>
      <p:sp>
        <p:nvSpPr>
          <p:cNvPr id="247" name="Google Shape;247;p36"/>
          <p:cNvSpPr txBox="1">
            <a:spLocks noGrp="1"/>
          </p:cNvSpPr>
          <p:nvPr>
            <p:ph type="body" idx="1"/>
          </p:nvPr>
        </p:nvSpPr>
        <p:spPr>
          <a:xfrm>
            <a:off x="361950" y="2471775"/>
            <a:ext cx="25170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Recognize power imbalances between researcher &amp; participant; designer &amp; users</a:t>
            </a:r>
            <a:endParaRPr sz="1600"/>
          </a:p>
        </p:txBody>
      </p:sp>
      <p:sp>
        <p:nvSpPr>
          <p:cNvPr id="248" name="Google Shape;248;p36"/>
          <p:cNvSpPr txBox="1">
            <a:spLocks noGrp="1"/>
          </p:cNvSpPr>
          <p:nvPr>
            <p:ph type="body" idx="2"/>
          </p:nvPr>
        </p:nvSpPr>
        <p:spPr>
          <a:xfrm>
            <a:off x="3206255"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Provide value back to participants</a:t>
            </a:r>
            <a:endParaRPr sz="1600"/>
          </a:p>
        </p:txBody>
      </p:sp>
      <p:sp>
        <p:nvSpPr>
          <p:cNvPr id="249" name="Google Shape;249;p36"/>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Identify potential hazards and harms in the services we build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457198" y="640080"/>
            <a:ext cx="7425000" cy="8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Now’s a great time to work on challenges to equity-centered design in government!</a:t>
            </a:r>
            <a:endParaRPr/>
          </a:p>
        </p:txBody>
      </p:sp>
      <p:sp>
        <p:nvSpPr>
          <p:cNvPr id="256" name="Google Shape;256;p37"/>
          <p:cNvSpPr txBox="1">
            <a:spLocks noGrp="1"/>
          </p:cNvSpPr>
          <p:nvPr>
            <p:ph type="subTitle" idx="1"/>
          </p:nvPr>
        </p:nvSpPr>
        <p:spPr>
          <a:xfrm>
            <a:off x="457198" y="320040"/>
            <a:ext cx="7470600" cy="31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pic>
        <p:nvPicPr>
          <p:cNvPr id="257" name="Google Shape;257;p37" descr="screenshot of the top of President Biden’s Executive Order on Advancing Racial Equity &amp; Support for Underserved Communities through the Federal Government"/>
          <p:cNvPicPr preferRelativeResize="0"/>
          <p:nvPr/>
        </p:nvPicPr>
        <p:blipFill>
          <a:blip r:embed="rId3">
            <a:alphaModFix/>
          </a:blip>
          <a:stretch>
            <a:fillRect/>
          </a:stretch>
        </p:blipFill>
        <p:spPr>
          <a:xfrm>
            <a:off x="102613" y="1551280"/>
            <a:ext cx="4371981" cy="3375721"/>
          </a:xfrm>
          <a:prstGeom prst="rect">
            <a:avLst/>
          </a:prstGeom>
          <a:noFill/>
          <a:ln>
            <a:noFill/>
          </a:ln>
          <a:effectLst>
            <a:outerShdw blurRad="57150" dist="19050" dir="5400000" algn="bl" rotWithShape="0">
              <a:srgbClr val="000000">
                <a:alpha val="50000"/>
              </a:srgbClr>
            </a:outerShdw>
          </a:effectLst>
        </p:spPr>
      </p:pic>
      <p:sp>
        <p:nvSpPr>
          <p:cNvPr id="258" name="Google Shape;258;p37">
            <a:extLst>
              <a:ext uri="{C183D7F6-B498-43B3-948B-1728B52AA6E4}">
                <adec:decorative xmlns:adec="http://schemas.microsoft.com/office/drawing/2017/decorative" val="1"/>
              </a:ext>
            </a:extLst>
          </p:cNvPr>
          <p:cNvSpPr/>
          <p:nvPr/>
        </p:nvSpPr>
        <p:spPr>
          <a:xfrm>
            <a:off x="4130200" y="1577675"/>
            <a:ext cx="346200" cy="296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37" descr="Excerpt from the executive order: &quot;In carrying out this order, agencies shall consult with members of communities that have been historically underrepresented in the Federal Government and underserved by, or subject to discrimination in, Federal policies and programs.  The head of each agency shall evaluate opportunities, consistent with applicable law, to increase coordination, communication, and engagement with community-based organizations and civil rights organizations.”"/>
          <p:cNvPicPr preferRelativeResize="0"/>
          <p:nvPr/>
        </p:nvPicPr>
        <p:blipFill>
          <a:blip r:embed="rId4">
            <a:alphaModFix/>
          </a:blip>
          <a:stretch>
            <a:fillRect/>
          </a:stretch>
        </p:blipFill>
        <p:spPr>
          <a:xfrm>
            <a:off x="3604324" y="2078424"/>
            <a:ext cx="5317877" cy="20084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457198" y="1126952"/>
            <a:ext cx="73884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a:t>Planning research</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39"/>
          <p:cNvSpPr txBox="1">
            <a:spLocks noGrp="1"/>
          </p:cNvSpPr>
          <p:nvPr>
            <p:ph type="title"/>
          </p:nvPr>
        </p:nvSpPr>
        <p:spPr>
          <a:xfrm>
            <a:off x="457200" y="640080"/>
            <a:ext cx="7470600" cy="49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To start, recognize the power you hold to shape the UX design process</a:t>
            </a:r>
            <a:endParaRPr/>
          </a:p>
        </p:txBody>
      </p:sp>
      <p:sp>
        <p:nvSpPr>
          <p:cNvPr id="269" name="Google Shape;269;p39"/>
          <p:cNvSpPr txBox="1">
            <a:spLocks noGrp="1"/>
          </p:cNvSpPr>
          <p:nvPr>
            <p:ph type="body" idx="1"/>
          </p:nvPr>
        </p:nvSpPr>
        <p:spPr>
          <a:xfrm>
            <a:off x="457948" y="1216152"/>
            <a:ext cx="7470600" cy="32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br>
              <a:rPr lang="en"/>
            </a:br>
            <a:br>
              <a:rPr lang="en"/>
            </a:br>
            <a:r>
              <a:rPr lang="en" b="0"/>
              <a:t>Who controls and influences: </a:t>
            </a:r>
            <a:endParaRPr b="0"/>
          </a:p>
          <a:p>
            <a:pPr marL="457200" lvl="0" indent="-342900" algn="l" rtl="0">
              <a:spcBef>
                <a:spcPts val="0"/>
              </a:spcBef>
              <a:spcAft>
                <a:spcPts val="0"/>
              </a:spcAft>
              <a:buClr>
                <a:schemeClr val="hlink"/>
              </a:buClr>
              <a:buSzPts val="1800"/>
              <a:buChar char="●"/>
            </a:pPr>
            <a:r>
              <a:rPr lang="en" b="0"/>
              <a:t>Identifying research goals</a:t>
            </a:r>
            <a:endParaRPr b="0"/>
          </a:p>
          <a:p>
            <a:pPr marL="457200" lvl="0" indent="-342900" algn="l" rtl="0">
              <a:spcBef>
                <a:spcPts val="0"/>
              </a:spcBef>
              <a:spcAft>
                <a:spcPts val="0"/>
              </a:spcAft>
              <a:buClr>
                <a:schemeClr val="hlink"/>
              </a:buClr>
              <a:buSzPts val="1800"/>
              <a:buChar char="●"/>
            </a:pPr>
            <a:r>
              <a:rPr lang="en" b="0"/>
              <a:t>Determining the process to follow</a:t>
            </a:r>
            <a:endParaRPr b="0"/>
          </a:p>
          <a:p>
            <a:pPr marL="457200" lvl="0" indent="-342900" algn="l" rtl="0">
              <a:spcBef>
                <a:spcPts val="0"/>
              </a:spcBef>
              <a:spcAft>
                <a:spcPts val="0"/>
              </a:spcAft>
              <a:buClr>
                <a:schemeClr val="hlink"/>
              </a:buClr>
              <a:buSzPts val="1800"/>
              <a:buChar char="●"/>
            </a:pPr>
            <a:r>
              <a:rPr lang="en" b="0"/>
              <a:t>Defining priorities and success metrics</a:t>
            </a:r>
            <a:endParaRPr b="0"/>
          </a:p>
          <a:p>
            <a:pPr marL="457200" lvl="0" indent="-342900" algn="l" rtl="0">
              <a:spcBef>
                <a:spcPts val="0"/>
              </a:spcBef>
              <a:spcAft>
                <a:spcPts val="0"/>
              </a:spcAft>
              <a:buClr>
                <a:schemeClr val="hlink"/>
              </a:buClr>
              <a:buSzPts val="1800"/>
              <a:buChar char="●"/>
            </a:pPr>
            <a:r>
              <a:rPr lang="en" b="0"/>
              <a:t>Deciding whose perspectives are included</a:t>
            </a:r>
            <a:endParaRPr/>
          </a:p>
          <a:p>
            <a:pPr marL="0" lvl="0" indent="0" algn="l" rtl="0">
              <a:spcBef>
                <a:spcPts val="1000"/>
              </a:spcBef>
              <a:spcAft>
                <a:spcPts val="0"/>
              </a:spcAft>
              <a:buNone/>
            </a:pPr>
            <a:r>
              <a:rPr lang="en" i="1"/>
              <a:t>Who else should be involved?</a:t>
            </a:r>
            <a:endParaRPr i="1"/>
          </a:p>
        </p:txBody>
      </p:sp>
    </p:spTree>
  </p:cSld>
  <p:clrMapOvr>
    <a:masterClrMapping/>
  </p:clrMapOvr>
</p:sld>
</file>

<file path=ppt/theme/theme1.xml><?xml version="1.0" encoding="utf-8"?>
<a:theme xmlns:a="http://schemas.openxmlformats.org/drawingml/2006/main" name="18F Slide Styles 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1666</TotalTime>
  <Words>7303</Words>
  <Application>Microsoft Macintosh PowerPoint</Application>
  <PresentationFormat>On-screen Show (16:9)</PresentationFormat>
  <Paragraphs>562</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Source Sans Pro</vt:lpstr>
      <vt:lpstr>Arial</vt:lpstr>
      <vt:lpstr>Helvetica Neue</vt:lpstr>
      <vt:lpstr>18F Slide Styles 1</vt:lpstr>
      <vt:lpstr>Equity-centered design: challenges in government</vt:lpstr>
      <vt:lpstr>Equity requires more than just centering humans in our design work</vt:lpstr>
      <vt:lpstr>What do we mean by equity?</vt:lpstr>
      <vt:lpstr>The assumptions, perspectives, &amp; biases that go into design decisions determine who benefits &amp; who is left out or harmed from what we create</vt:lpstr>
      <vt:lpstr>Covid vaccine sign-up websites were impossible for some of the most vulnerable</vt:lpstr>
      <vt:lpstr>When we center equity in our design, we:</vt:lpstr>
      <vt:lpstr>Now’s a great time to work on challenges to equity-centered design in government!</vt:lpstr>
      <vt:lpstr>Planning research</vt:lpstr>
      <vt:lpstr>To start, recognize the power you hold to shape the UX design process</vt:lpstr>
      <vt:lpstr>Next look inward </vt:lpstr>
      <vt:lpstr>As researchers &amp; stakeholders, we identify our frames of reference so we can improve the credibility of our evidence </vt:lpstr>
      <vt:lpstr>What are some frames of reference you bring to this project?</vt:lpstr>
      <vt:lpstr>What are some frames of reference you bring to this project? (2)</vt:lpstr>
      <vt:lpstr>What did you notice?</vt:lpstr>
      <vt:lpstr>“Having a team with varied life experience helps us create more accessible, usable products and services.”    18F UX guide </vt:lpstr>
      <vt:lpstr>It takes more time to recruit participants when we optimize for equity</vt:lpstr>
      <vt:lpstr>We compensate for more than just people’s time</vt:lpstr>
      <vt:lpstr>We should compensate people for the value they provide when they share their lived experience</vt:lpstr>
      <vt:lpstr>When we center equity in our design:</vt:lpstr>
      <vt:lpstr>We can compensate with more than just money</vt:lpstr>
      <vt:lpstr>Conducting research</vt:lpstr>
      <vt:lpstr>Your impact matters more than your intentions</vt:lpstr>
      <vt:lpstr>(Theme 1) When we center equity in our design, we:</vt:lpstr>
      <vt:lpstr>UX design has inherent power imbalance</vt:lpstr>
      <vt:lpstr>Shared power results in better design &amp; outcomes</vt:lpstr>
      <vt:lpstr>You represent the government   </vt:lpstr>
      <vt:lpstr>You represent the government (2)   </vt:lpstr>
      <vt:lpstr>Prepare participants for what to expect ahead of your research session</vt:lpstr>
      <vt:lpstr>Take a trauma-informed approach to research</vt:lpstr>
      <vt:lpstr>Notice when emotional safety is at risk</vt:lpstr>
      <vt:lpstr>Traditional academic approaches can increase power distance</vt:lpstr>
      <vt:lpstr>Ask for consent during interviews, not just at the beginning</vt:lpstr>
      <vt:lpstr>Protect employee safety during internal research</vt:lpstr>
      <vt:lpstr>Don’t do synthesis alone</vt:lpstr>
      <vt:lpstr>(Theme 3) When we center equity in our design, we:</vt:lpstr>
      <vt:lpstr>Identify potential hazards so our services don’t cause people harm</vt:lpstr>
      <vt:lpstr>Map hazards in design artifacts</vt:lpstr>
      <vt:lpstr>Add an interview question:  How might people be harmed by this system?</vt:lpstr>
      <vt:lpstr>Hazards (an incomplete list)</vt:lpstr>
      <vt:lpstr>Harms (an incomplete list)</vt:lpstr>
      <vt:lpstr>Include hazards &amp; harms identification in your design activities</vt:lpstr>
      <vt:lpstr>Recap: When we center equity in our design, we:</vt:lpstr>
      <vt:lpstr>Some resources to dig deeper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Equity-centered design: challenges in government</dc:title>
  <cp:lastModifiedBy>Microsoft Office User</cp:lastModifiedBy>
  <cp:revision>31</cp:revision>
  <cp:lastPrinted>2021-06-21T11:20:03Z</cp:lastPrinted>
  <dcterms:modified xsi:type="dcterms:W3CDTF">2021-06-23T14:49:26Z</dcterms:modified>
</cp:coreProperties>
</file>