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9" r:id="rId1"/>
  </p:sldMasterIdLst>
  <p:notesMasterIdLst>
    <p:notesMasterId r:id="rId38"/>
  </p:notesMasterIdLst>
  <p:handoutMasterIdLst>
    <p:handoutMasterId r:id="rId39"/>
  </p:handoutMasterIdLst>
  <p:sldIdLst>
    <p:sldId id="268" r:id="rId2"/>
    <p:sldId id="269" r:id="rId3"/>
    <p:sldId id="262" r:id="rId4"/>
    <p:sldId id="275" r:id="rId5"/>
    <p:sldId id="300" r:id="rId6"/>
    <p:sldId id="838" r:id="rId7"/>
    <p:sldId id="276" r:id="rId8"/>
    <p:sldId id="277" r:id="rId9"/>
    <p:sldId id="839" r:id="rId10"/>
    <p:sldId id="840" r:id="rId11"/>
    <p:sldId id="301" r:id="rId12"/>
    <p:sldId id="278" r:id="rId13"/>
    <p:sldId id="279" r:id="rId14"/>
    <p:sldId id="270"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841" r:id="rId36"/>
    <p:sldId id="26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5493"/>
    <a:srgbClr val="898989"/>
    <a:srgbClr val="1F1F1F"/>
    <a:srgbClr val="1F5439"/>
    <a:srgbClr val="175594"/>
    <a:srgbClr val="102E50"/>
    <a:srgbClr val="FDB7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8" autoAdjust="0"/>
    <p:restoredTop sz="86405" autoAdjust="0"/>
  </p:normalViewPr>
  <p:slideViewPr>
    <p:cSldViewPr snapToGrid="0" snapToObjects="1">
      <p:cViewPr varScale="1">
        <p:scale>
          <a:sx n="92" d="100"/>
          <a:sy n="92" d="100"/>
        </p:scale>
        <p:origin x="192" y="31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95" d="100"/>
          <a:sy n="95" d="100"/>
        </p:scale>
        <p:origin x="2512" y="1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4EA599-9803-B04C-B3FB-2B0E7F023161}" type="datetimeFigureOut">
              <a:rPr lang="en-US" smtClean="0"/>
              <a:t>6/21/21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1DA192-9301-2E4C-82C0-B2B1A3F60873}" type="slidenum">
              <a:rPr lang="en-US" smtClean="0"/>
              <a:t>‹#›</a:t>
            </a:fld>
            <a:endParaRPr lang="en-US"/>
          </a:p>
        </p:txBody>
      </p:sp>
    </p:spTree>
    <p:extLst>
      <p:ext uri="{BB962C8B-B14F-4D97-AF65-F5344CB8AC3E}">
        <p14:creationId xmlns:p14="http://schemas.microsoft.com/office/powerpoint/2010/main" val="1662519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DFAF83-101F-2B48-87AB-16089F66384F}" type="datetimeFigureOut">
              <a:rPr lang="en-US" smtClean="0"/>
              <a:t>6/21/21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31FA43-6C0E-6047-B106-ADAB81A86D51}" type="slidenum">
              <a:rPr lang="en-US" smtClean="0"/>
              <a:t>‹#›</a:t>
            </a:fld>
            <a:endParaRPr lang="en-US"/>
          </a:p>
        </p:txBody>
      </p:sp>
    </p:spTree>
    <p:extLst>
      <p:ext uri="{BB962C8B-B14F-4D97-AF65-F5344CB8AC3E}">
        <p14:creationId xmlns:p14="http://schemas.microsoft.com/office/powerpoint/2010/main" val="51174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31FA43-6C0E-6047-B106-ADAB81A86D51}" type="slidenum">
              <a:rPr lang="en-US" smtClean="0"/>
              <a:t>1</a:t>
            </a:fld>
            <a:endParaRPr lang="en-US"/>
          </a:p>
        </p:txBody>
      </p:sp>
    </p:spTree>
    <p:extLst>
      <p:ext uri="{BB962C8B-B14F-4D97-AF65-F5344CB8AC3E}">
        <p14:creationId xmlns:p14="http://schemas.microsoft.com/office/powerpoint/2010/main" val="3283078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31FA43-6C0E-6047-B106-ADAB81A86D51}" type="slidenum">
              <a:rPr lang="en-US" smtClean="0"/>
              <a:t>10</a:t>
            </a:fld>
            <a:endParaRPr lang="en-US"/>
          </a:p>
        </p:txBody>
      </p:sp>
    </p:spTree>
    <p:extLst>
      <p:ext uri="{BB962C8B-B14F-4D97-AF65-F5344CB8AC3E}">
        <p14:creationId xmlns:p14="http://schemas.microsoft.com/office/powerpoint/2010/main" val="465240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conducted extensive discovery research projects for the Benefits and Appeals APIs. Why?  </a:t>
            </a:r>
          </a:p>
          <a:p>
            <a:endParaRPr lang="en-US" dirty="0"/>
          </a:p>
        </p:txBody>
      </p:sp>
      <p:sp>
        <p:nvSpPr>
          <p:cNvPr id="4" name="Slide Number Placeholder 3"/>
          <p:cNvSpPr>
            <a:spLocks noGrp="1"/>
          </p:cNvSpPr>
          <p:nvPr>
            <p:ph type="sldNum" sz="quarter" idx="5"/>
          </p:nvPr>
        </p:nvSpPr>
        <p:spPr/>
        <p:txBody>
          <a:bodyPr/>
          <a:lstStyle/>
          <a:p>
            <a:fld id="{0B31FA43-6C0E-6047-B106-ADAB81A86D51}" type="slidenum">
              <a:rPr lang="en-US" smtClean="0"/>
              <a:t>11</a:t>
            </a:fld>
            <a:endParaRPr lang="en-US"/>
          </a:p>
        </p:txBody>
      </p:sp>
    </p:spTree>
    <p:extLst>
      <p:ext uri="{BB962C8B-B14F-4D97-AF65-F5344CB8AC3E}">
        <p14:creationId xmlns:p14="http://schemas.microsoft.com/office/powerpoint/2010/main" val="2338410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Before we dig into the why of discovery, let me give some context. There are different phases and different types of UX work for APIs. </a:t>
            </a:r>
          </a:p>
          <a:p>
            <a:pPr marL="0" lvl="0" indent="0" algn="l" rtl="0">
              <a:spcBef>
                <a:spcPts val="0"/>
              </a:spcBef>
              <a:spcAft>
                <a:spcPts val="0"/>
              </a:spcAft>
              <a:buNone/>
            </a:pPr>
            <a:endParaRPr lang="en-US" dirty="0"/>
          </a:p>
          <a:p>
            <a:pPr marL="457200" lvl="0" indent="-317500" algn="l" rtl="0">
              <a:spcBef>
                <a:spcPts val="0"/>
              </a:spcBef>
              <a:spcAft>
                <a:spcPts val="0"/>
              </a:spcAft>
              <a:buSzPts val="1400"/>
              <a:buChar char="-"/>
            </a:pPr>
            <a:r>
              <a:rPr lang="en-US" dirty="0"/>
              <a:t>Discovery aims to understand the real-world problems that APIs will solve, and also to deeply understanding the complexities of VA processes, policy frameworks, legal constraints and the requirements of internal systems. </a:t>
            </a:r>
          </a:p>
          <a:p>
            <a:pPr marL="457200" lvl="0" indent="-317500" algn="l" rtl="0">
              <a:spcBef>
                <a:spcPts val="0"/>
              </a:spcBef>
              <a:spcAft>
                <a:spcPts val="0"/>
              </a:spcAft>
              <a:buSzPts val="1400"/>
              <a:buChar char="-"/>
            </a:pPr>
            <a:r>
              <a:rPr lang="en-US" dirty="0"/>
              <a:t>Once we understand what the API will do, there’s a phase of architecting the API, defining naming conventions, naming resources, mapping out functions, writing documentation on how to use it in a way that makes sense to developers who will not be familiar with the API or in some cases with VA’s internal processes and terminology.   </a:t>
            </a:r>
          </a:p>
          <a:p>
            <a:pPr marL="457200" lvl="0" indent="-317500" algn="l" rtl="0">
              <a:spcBef>
                <a:spcPts val="0"/>
              </a:spcBef>
              <a:spcAft>
                <a:spcPts val="0"/>
              </a:spcAft>
              <a:buSzPts val="1400"/>
              <a:buChar char="-"/>
            </a:pPr>
            <a:r>
              <a:rPr lang="en-US" dirty="0"/>
              <a:t>After, UX focuses resources on ensuring that developers can easily use the API and its documentation, and uncovering potential (big) problems. </a:t>
            </a:r>
          </a:p>
          <a:p>
            <a:pPr marL="457200" lvl="0" indent="-317500" algn="l" rtl="0">
              <a:spcBef>
                <a:spcPts val="0"/>
              </a:spcBef>
              <a:spcAft>
                <a:spcPts val="0"/>
              </a:spcAft>
              <a:buSzPts val="1400"/>
              <a:buChar char="-"/>
            </a:pPr>
            <a:r>
              <a:rPr lang="en-US" dirty="0"/>
              <a:t>This initial feedback gets incorporated into prototypes and designs than then get tested more widely to establish benchmarks and validate designs. </a:t>
            </a:r>
          </a:p>
          <a:p>
            <a:pPr marL="457200" lvl="0" indent="-317500" algn="l" rtl="0">
              <a:spcBef>
                <a:spcPts val="0"/>
              </a:spcBef>
              <a:spcAft>
                <a:spcPts val="0"/>
              </a:spcAft>
              <a:buSzPts val="1400"/>
              <a:buChar char="-"/>
            </a:pPr>
            <a:r>
              <a:rPr lang="en-US" dirty="0"/>
              <a:t>With changes to the API, like new versions or tweaks in the documentation, and depending on how big these changes are, then this will trigger new cycles of research. </a:t>
            </a:r>
          </a:p>
          <a:p>
            <a:endParaRPr lang="en-US" dirty="0"/>
          </a:p>
        </p:txBody>
      </p:sp>
      <p:sp>
        <p:nvSpPr>
          <p:cNvPr id="4" name="Slide Number Placeholder 3"/>
          <p:cNvSpPr>
            <a:spLocks noGrp="1"/>
          </p:cNvSpPr>
          <p:nvPr>
            <p:ph type="sldNum" sz="quarter" idx="5"/>
          </p:nvPr>
        </p:nvSpPr>
        <p:spPr/>
        <p:txBody>
          <a:bodyPr/>
          <a:lstStyle/>
          <a:p>
            <a:fld id="{0B31FA43-6C0E-6047-B106-ADAB81A86D51}" type="slidenum">
              <a:rPr lang="en-US" smtClean="0"/>
              <a:t>12</a:t>
            </a:fld>
            <a:endParaRPr lang="en-US"/>
          </a:p>
        </p:txBody>
      </p:sp>
    </p:spTree>
    <p:extLst>
      <p:ext uri="{BB962C8B-B14F-4D97-AF65-F5344CB8AC3E}">
        <p14:creationId xmlns:p14="http://schemas.microsoft.com/office/powerpoint/2010/main" val="2875562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focusing now the phase of discovery. This initial phase of discovery ensures that the team is solving the right problem with the API, and doing it in a way that makes sense within existing regulations and policy frameworks. </a:t>
            </a:r>
          </a:p>
          <a:p>
            <a:endParaRPr lang="en-US" dirty="0"/>
          </a:p>
        </p:txBody>
      </p:sp>
      <p:sp>
        <p:nvSpPr>
          <p:cNvPr id="4" name="Slide Number Placeholder 3"/>
          <p:cNvSpPr>
            <a:spLocks noGrp="1"/>
          </p:cNvSpPr>
          <p:nvPr>
            <p:ph type="sldNum" sz="quarter" idx="5"/>
          </p:nvPr>
        </p:nvSpPr>
        <p:spPr/>
        <p:txBody>
          <a:bodyPr/>
          <a:lstStyle/>
          <a:p>
            <a:fld id="{0B31FA43-6C0E-6047-B106-ADAB81A86D51}" type="slidenum">
              <a:rPr lang="en-US" smtClean="0"/>
              <a:t>13</a:t>
            </a:fld>
            <a:endParaRPr lang="en-US"/>
          </a:p>
        </p:txBody>
      </p:sp>
    </p:spTree>
    <p:extLst>
      <p:ext uri="{BB962C8B-B14F-4D97-AF65-F5344CB8AC3E}">
        <p14:creationId xmlns:p14="http://schemas.microsoft.com/office/powerpoint/2010/main" val="961467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Differently from other phases, discovery for APIs </a:t>
            </a:r>
          </a:p>
          <a:p>
            <a:pPr marL="0" lvl="0" indent="0" algn="l" rtl="0">
              <a:spcBef>
                <a:spcPts val="0"/>
              </a:spcBef>
              <a:spcAft>
                <a:spcPts val="0"/>
              </a:spcAft>
              <a:buNone/>
            </a:pPr>
            <a:endParaRPr lang="en-US" dirty="0"/>
          </a:p>
          <a:p>
            <a:pPr marL="457200" lvl="0" indent="-317500" algn="l" rtl="0">
              <a:spcBef>
                <a:spcPts val="0"/>
              </a:spcBef>
              <a:spcAft>
                <a:spcPts val="0"/>
              </a:spcAft>
              <a:buSzPts val="1400"/>
              <a:buChar char="-"/>
            </a:pPr>
            <a:r>
              <a:rPr lang="en-US" dirty="0"/>
              <a:t>Is centered around end-users, who can be both external to VA, like Veterans, or internal to VA, like review officers. </a:t>
            </a:r>
          </a:p>
          <a:p>
            <a:pPr marL="457200" lvl="0" indent="-317500" algn="l" rtl="0">
              <a:spcBef>
                <a:spcPts val="0"/>
              </a:spcBef>
              <a:spcAft>
                <a:spcPts val="0"/>
              </a:spcAft>
              <a:buSzPts val="1400"/>
              <a:buChar char="-"/>
            </a:pPr>
            <a:r>
              <a:rPr lang="en-US" dirty="0"/>
              <a:t>Is geared towards understanding processes and services end-to-end, the people involved in those processes and services, the pain points they experience and what they are trying to accomplish </a:t>
            </a:r>
          </a:p>
          <a:p>
            <a:pPr marL="457200" lvl="0" indent="-317500" algn="l" rtl="0">
              <a:spcBef>
                <a:spcPts val="0"/>
              </a:spcBef>
              <a:spcAft>
                <a:spcPts val="0"/>
              </a:spcAft>
              <a:buSzPts val="1400"/>
              <a:buChar char="-"/>
            </a:pPr>
            <a:r>
              <a:rPr lang="en-US" dirty="0"/>
              <a:t>And it strives to define and delineate problems, what can be solved with technical solutions, what is a policy problem?  </a:t>
            </a:r>
          </a:p>
          <a:p>
            <a:endParaRPr lang="en-US" dirty="0"/>
          </a:p>
        </p:txBody>
      </p:sp>
      <p:sp>
        <p:nvSpPr>
          <p:cNvPr id="4" name="Slide Number Placeholder 3"/>
          <p:cNvSpPr>
            <a:spLocks noGrp="1"/>
          </p:cNvSpPr>
          <p:nvPr>
            <p:ph type="sldNum" sz="quarter" idx="5"/>
          </p:nvPr>
        </p:nvSpPr>
        <p:spPr/>
        <p:txBody>
          <a:bodyPr/>
          <a:lstStyle/>
          <a:p>
            <a:fld id="{0B31FA43-6C0E-6047-B106-ADAB81A86D51}" type="slidenum">
              <a:rPr lang="en-US" smtClean="0"/>
              <a:t>14</a:t>
            </a:fld>
            <a:endParaRPr lang="en-US"/>
          </a:p>
        </p:txBody>
      </p:sp>
    </p:spTree>
    <p:extLst>
      <p:ext uri="{BB962C8B-B14F-4D97-AF65-F5344CB8AC3E}">
        <p14:creationId xmlns:p14="http://schemas.microsoft.com/office/powerpoint/2010/main" val="571137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So what this means is that we do discovery research for APIs” </a:t>
            </a:r>
          </a:p>
          <a:p>
            <a:pPr marL="0" lvl="0" indent="0" algn="l" rtl="0">
              <a:spcBef>
                <a:spcPts val="0"/>
              </a:spcBef>
              <a:spcAft>
                <a:spcPts val="0"/>
              </a:spcAft>
              <a:buNone/>
            </a:pPr>
            <a:endParaRPr lang="en-US" dirty="0"/>
          </a:p>
          <a:p>
            <a:pPr marL="457200" lvl="0" indent="-317500" algn="l" rtl="0">
              <a:spcBef>
                <a:spcPts val="0"/>
              </a:spcBef>
              <a:spcAft>
                <a:spcPts val="0"/>
              </a:spcAft>
              <a:buSzPts val="1400"/>
              <a:buChar char="-"/>
            </a:pPr>
            <a:r>
              <a:rPr lang="en-US" dirty="0"/>
              <a:t>To ensure the API solves the right problem</a:t>
            </a:r>
          </a:p>
          <a:p>
            <a:pPr marL="457200" lvl="0" indent="-317500" algn="l" rtl="0">
              <a:spcBef>
                <a:spcPts val="0"/>
              </a:spcBef>
              <a:spcAft>
                <a:spcPts val="0"/>
              </a:spcAft>
              <a:buSzPts val="1400"/>
              <a:buChar char="-"/>
            </a:pPr>
            <a:endParaRPr lang="en-US" dirty="0"/>
          </a:p>
          <a:p>
            <a:endParaRPr lang="en-US" dirty="0"/>
          </a:p>
        </p:txBody>
      </p:sp>
      <p:sp>
        <p:nvSpPr>
          <p:cNvPr id="4" name="Slide Number Placeholder 3"/>
          <p:cNvSpPr>
            <a:spLocks noGrp="1"/>
          </p:cNvSpPr>
          <p:nvPr>
            <p:ph type="sldNum" sz="quarter" idx="5"/>
          </p:nvPr>
        </p:nvSpPr>
        <p:spPr/>
        <p:txBody>
          <a:bodyPr/>
          <a:lstStyle/>
          <a:p>
            <a:fld id="{0B31FA43-6C0E-6047-B106-ADAB81A86D51}" type="slidenum">
              <a:rPr lang="en-US" smtClean="0"/>
              <a:t>15</a:t>
            </a:fld>
            <a:endParaRPr lang="en-US"/>
          </a:p>
        </p:txBody>
      </p:sp>
    </p:spTree>
    <p:extLst>
      <p:ext uri="{BB962C8B-B14F-4D97-AF65-F5344CB8AC3E}">
        <p14:creationId xmlns:p14="http://schemas.microsoft.com/office/powerpoint/2010/main" val="2639667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it doesn’t solve the right problem, developers who integrate with it won’t know what to build with it. </a:t>
            </a:r>
          </a:p>
          <a:p>
            <a:endParaRPr lang="en-US" dirty="0"/>
          </a:p>
        </p:txBody>
      </p:sp>
      <p:sp>
        <p:nvSpPr>
          <p:cNvPr id="4" name="Slide Number Placeholder 3"/>
          <p:cNvSpPr>
            <a:spLocks noGrp="1"/>
          </p:cNvSpPr>
          <p:nvPr>
            <p:ph type="sldNum" sz="quarter" idx="5"/>
          </p:nvPr>
        </p:nvSpPr>
        <p:spPr/>
        <p:txBody>
          <a:bodyPr/>
          <a:lstStyle/>
          <a:p>
            <a:fld id="{0B31FA43-6C0E-6047-B106-ADAB81A86D51}" type="slidenum">
              <a:rPr lang="en-US" smtClean="0"/>
              <a:t>16</a:t>
            </a:fld>
            <a:endParaRPr lang="en-US"/>
          </a:p>
        </p:txBody>
      </p:sp>
    </p:spTree>
    <p:extLst>
      <p:ext uri="{BB962C8B-B14F-4D97-AF65-F5344CB8AC3E}">
        <p14:creationId xmlns:p14="http://schemas.microsoft.com/office/powerpoint/2010/main" val="758838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developers don’t know what they can build on top of your API, you can invest all resources making beautiful APIs with the most complete documentation that no one will be able to use. </a:t>
            </a:r>
          </a:p>
          <a:p>
            <a:endParaRPr lang="en-US" dirty="0"/>
          </a:p>
        </p:txBody>
      </p:sp>
      <p:sp>
        <p:nvSpPr>
          <p:cNvPr id="4" name="Slide Number Placeholder 3"/>
          <p:cNvSpPr>
            <a:spLocks noGrp="1"/>
          </p:cNvSpPr>
          <p:nvPr>
            <p:ph type="sldNum" sz="quarter" idx="5"/>
          </p:nvPr>
        </p:nvSpPr>
        <p:spPr/>
        <p:txBody>
          <a:bodyPr/>
          <a:lstStyle/>
          <a:p>
            <a:fld id="{0B31FA43-6C0E-6047-B106-ADAB81A86D51}" type="slidenum">
              <a:rPr lang="en-US" smtClean="0"/>
              <a:t>17</a:t>
            </a:fld>
            <a:endParaRPr lang="en-US"/>
          </a:p>
        </p:txBody>
      </p:sp>
    </p:spTree>
    <p:extLst>
      <p:ext uri="{BB962C8B-B14F-4D97-AF65-F5344CB8AC3E}">
        <p14:creationId xmlns:p14="http://schemas.microsoft.com/office/powerpoint/2010/main" val="1451871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talk now about how we conduct discovery research, the methods we use, the questions we ask and what we’ve learned, and I will use a specific example. </a:t>
            </a:r>
          </a:p>
          <a:p>
            <a:endParaRPr lang="en-US" dirty="0"/>
          </a:p>
        </p:txBody>
      </p:sp>
      <p:sp>
        <p:nvSpPr>
          <p:cNvPr id="4" name="Slide Number Placeholder 3"/>
          <p:cNvSpPr>
            <a:spLocks noGrp="1"/>
          </p:cNvSpPr>
          <p:nvPr>
            <p:ph type="sldNum" sz="quarter" idx="5"/>
          </p:nvPr>
        </p:nvSpPr>
        <p:spPr/>
        <p:txBody>
          <a:bodyPr/>
          <a:lstStyle/>
          <a:p>
            <a:fld id="{0B31FA43-6C0E-6047-B106-ADAB81A86D51}" type="slidenum">
              <a:rPr lang="en-US" smtClean="0"/>
              <a:t>18</a:t>
            </a:fld>
            <a:endParaRPr lang="en-US"/>
          </a:p>
        </p:txBody>
      </p:sp>
    </p:spTree>
    <p:extLst>
      <p:ext uri="{BB962C8B-B14F-4D97-AF65-F5344CB8AC3E}">
        <p14:creationId xmlns:p14="http://schemas.microsoft.com/office/powerpoint/2010/main" val="261840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We use an ethnographic approach to understand the benefits and appeals application and adjudication processes at VA. </a:t>
            </a:r>
          </a:p>
          <a:p>
            <a:pPr marL="0" lvl="0" indent="0" algn="l" rtl="0">
              <a:spcBef>
                <a:spcPts val="0"/>
              </a:spcBef>
              <a:spcAft>
                <a:spcPts val="0"/>
              </a:spcAft>
              <a:buNone/>
            </a:pPr>
            <a:endParaRPr lang="en-US" dirty="0"/>
          </a:p>
          <a:p>
            <a:endParaRPr lang="en-US" dirty="0"/>
          </a:p>
        </p:txBody>
      </p:sp>
      <p:sp>
        <p:nvSpPr>
          <p:cNvPr id="4" name="Slide Number Placeholder 3"/>
          <p:cNvSpPr>
            <a:spLocks noGrp="1"/>
          </p:cNvSpPr>
          <p:nvPr>
            <p:ph type="sldNum" sz="quarter" idx="5"/>
          </p:nvPr>
        </p:nvSpPr>
        <p:spPr/>
        <p:txBody>
          <a:bodyPr/>
          <a:lstStyle/>
          <a:p>
            <a:fld id="{0B31FA43-6C0E-6047-B106-ADAB81A86D51}" type="slidenum">
              <a:rPr lang="en-US" smtClean="0"/>
              <a:t>19</a:t>
            </a:fld>
            <a:endParaRPr lang="en-US"/>
          </a:p>
        </p:txBody>
      </p:sp>
    </p:spTree>
    <p:extLst>
      <p:ext uri="{BB962C8B-B14F-4D97-AF65-F5344CB8AC3E}">
        <p14:creationId xmlns:p14="http://schemas.microsoft.com/office/powerpoint/2010/main" val="1676184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31FA43-6C0E-6047-B106-ADAB81A86D51}" type="slidenum">
              <a:rPr lang="en-US" smtClean="0"/>
              <a:t>2</a:t>
            </a:fld>
            <a:endParaRPr lang="en-US"/>
          </a:p>
        </p:txBody>
      </p:sp>
    </p:spTree>
    <p:extLst>
      <p:ext uri="{BB962C8B-B14F-4D97-AF65-F5344CB8AC3E}">
        <p14:creationId xmlns:p14="http://schemas.microsoft.com/office/powerpoint/2010/main" val="1245659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ethnographic approach is akin to systems thinking. Consider that ethnography, the main method that anthropologists use, was developed to study cultures, which anthropologists commonly approach as systems of shared meaning.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an ethnographic approach asks how large systems are set up, to what end, and their organizing principles. </a:t>
            </a:r>
          </a:p>
          <a:p>
            <a:endParaRPr lang="en-US" dirty="0"/>
          </a:p>
        </p:txBody>
      </p:sp>
      <p:sp>
        <p:nvSpPr>
          <p:cNvPr id="4" name="Slide Number Placeholder 3"/>
          <p:cNvSpPr>
            <a:spLocks noGrp="1"/>
          </p:cNvSpPr>
          <p:nvPr>
            <p:ph type="sldNum" sz="quarter" idx="5"/>
          </p:nvPr>
        </p:nvSpPr>
        <p:spPr/>
        <p:txBody>
          <a:bodyPr/>
          <a:lstStyle/>
          <a:p>
            <a:fld id="{0B31FA43-6C0E-6047-B106-ADAB81A86D51}" type="slidenum">
              <a:rPr lang="en-US" smtClean="0"/>
              <a:t>20</a:t>
            </a:fld>
            <a:endParaRPr lang="en-US"/>
          </a:p>
        </p:txBody>
      </p:sp>
    </p:spTree>
    <p:extLst>
      <p:ext uri="{BB962C8B-B14F-4D97-AF65-F5344CB8AC3E}">
        <p14:creationId xmlns:p14="http://schemas.microsoft.com/office/powerpoint/2010/main" val="2929643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We use ethnographic methods. </a:t>
            </a:r>
          </a:p>
          <a:p>
            <a:pPr marL="0" lvl="0" indent="0" algn="l" rtl="0">
              <a:spcBef>
                <a:spcPts val="0"/>
              </a:spcBef>
              <a:spcAft>
                <a:spcPts val="0"/>
              </a:spcAft>
              <a:buNone/>
            </a:pPr>
            <a:endParaRPr lang="en-US" dirty="0"/>
          </a:p>
          <a:p>
            <a:pPr marL="457200" lvl="0" indent="-317500" algn="l" rtl="0">
              <a:spcBef>
                <a:spcPts val="0"/>
              </a:spcBef>
              <a:spcAft>
                <a:spcPts val="0"/>
              </a:spcAft>
              <a:buSzPts val="1400"/>
              <a:buChar char="-"/>
            </a:pPr>
            <a:r>
              <a:rPr lang="en-US" dirty="0"/>
              <a:t>We have conducted many interviews with Veteran representatives and VA staff to understand how different individuals interact with these services. </a:t>
            </a:r>
          </a:p>
          <a:p>
            <a:endParaRPr lang="en-US" dirty="0"/>
          </a:p>
        </p:txBody>
      </p:sp>
      <p:sp>
        <p:nvSpPr>
          <p:cNvPr id="4" name="Slide Number Placeholder 3"/>
          <p:cNvSpPr>
            <a:spLocks noGrp="1"/>
          </p:cNvSpPr>
          <p:nvPr>
            <p:ph type="sldNum" sz="quarter" idx="5"/>
          </p:nvPr>
        </p:nvSpPr>
        <p:spPr/>
        <p:txBody>
          <a:bodyPr/>
          <a:lstStyle/>
          <a:p>
            <a:fld id="{0B31FA43-6C0E-6047-B106-ADAB81A86D51}" type="slidenum">
              <a:rPr lang="en-US" smtClean="0"/>
              <a:t>21</a:t>
            </a:fld>
            <a:endParaRPr lang="en-US"/>
          </a:p>
        </p:txBody>
      </p:sp>
    </p:spTree>
    <p:extLst>
      <p:ext uri="{BB962C8B-B14F-4D97-AF65-F5344CB8AC3E}">
        <p14:creationId xmlns:p14="http://schemas.microsoft.com/office/powerpoint/2010/main" val="558709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We regularly conduct qualitative interviews that focus on people’s experience of these services, contextual inquiries to observe how they do their work in their own work environments, and collaborative process mapping exercises where we ask participants to work with us on mapping out their understanding of a process. </a:t>
            </a:r>
          </a:p>
          <a:p>
            <a:endParaRPr lang="en-US" dirty="0"/>
          </a:p>
        </p:txBody>
      </p:sp>
      <p:sp>
        <p:nvSpPr>
          <p:cNvPr id="4" name="Slide Number Placeholder 3"/>
          <p:cNvSpPr>
            <a:spLocks noGrp="1"/>
          </p:cNvSpPr>
          <p:nvPr>
            <p:ph type="sldNum" sz="quarter" idx="5"/>
          </p:nvPr>
        </p:nvSpPr>
        <p:spPr/>
        <p:txBody>
          <a:bodyPr/>
          <a:lstStyle/>
          <a:p>
            <a:fld id="{0B31FA43-6C0E-6047-B106-ADAB81A86D51}" type="slidenum">
              <a:rPr lang="en-US" smtClean="0"/>
              <a:t>22</a:t>
            </a:fld>
            <a:endParaRPr lang="en-US"/>
          </a:p>
        </p:txBody>
      </p:sp>
    </p:spTree>
    <p:extLst>
      <p:ext uri="{BB962C8B-B14F-4D97-AF65-F5344CB8AC3E}">
        <p14:creationId xmlns:p14="http://schemas.microsoft.com/office/powerpoint/2010/main" val="22674388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34343"/>
                </a:solidFill>
              </a:rPr>
              <a:t>We focus these methods on understanding information needs, pain points and points of confusion.</a:t>
            </a:r>
            <a:endParaRPr lang="en-US" dirty="0">
              <a:solidFill>
                <a:schemeClr val="dk1"/>
              </a:solidFill>
            </a:endParaRPr>
          </a:p>
          <a:p>
            <a:endParaRPr lang="en-US" dirty="0"/>
          </a:p>
        </p:txBody>
      </p:sp>
      <p:sp>
        <p:nvSpPr>
          <p:cNvPr id="4" name="Slide Number Placeholder 3"/>
          <p:cNvSpPr>
            <a:spLocks noGrp="1"/>
          </p:cNvSpPr>
          <p:nvPr>
            <p:ph type="sldNum" sz="quarter" idx="5"/>
          </p:nvPr>
        </p:nvSpPr>
        <p:spPr/>
        <p:txBody>
          <a:bodyPr/>
          <a:lstStyle/>
          <a:p>
            <a:fld id="{0B31FA43-6C0E-6047-B106-ADAB81A86D51}" type="slidenum">
              <a:rPr lang="en-US" smtClean="0"/>
              <a:t>23</a:t>
            </a:fld>
            <a:endParaRPr lang="en-US"/>
          </a:p>
        </p:txBody>
      </p:sp>
    </p:spTree>
    <p:extLst>
      <p:ext uri="{BB962C8B-B14F-4D97-AF65-F5344CB8AC3E}">
        <p14:creationId xmlns:p14="http://schemas.microsoft.com/office/powerpoint/2010/main" val="698632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Here’s an example of the types questions we regularly ask in these discovery initiatives: </a:t>
            </a:r>
          </a:p>
          <a:p>
            <a:pPr marL="0" lvl="0" indent="0" algn="l" rtl="0">
              <a:spcBef>
                <a:spcPts val="0"/>
              </a:spcBef>
              <a:spcAft>
                <a:spcPts val="0"/>
              </a:spcAft>
              <a:buNone/>
            </a:pPr>
            <a:endParaRPr lang="en-US" dirty="0"/>
          </a:p>
          <a:p>
            <a:pPr marL="457200" lvl="0" indent="-317500" algn="l" rtl="0">
              <a:lnSpc>
                <a:spcPct val="115000"/>
              </a:lnSpc>
              <a:spcBef>
                <a:spcPts val="0"/>
              </a:spcBef>
              <a:spcAft>
                <a:spcPts val="0"/>
              </a:spcAft>
              <a:buSzPts val="1400"/>
              <a:buChar char="-"/>
            </a:pPr>
            <a:r>
              <a:rPr lang="en-US" sz="2400" dirty="0">
                <a:solidFill>
                  <a:srgbClr val="434343"/>
                </a:solidFill>
                <a:latin typeface="Proxima Nova"/>
                <a:ea typeface="Proxima Nova"/>
                <a:cs typeface="Proxima Nova"/>
                <a:sym typeface="Proxima Nova"/>
              </a:rPr>
              <a:t>Are there gaps between codified processes and practices on the ground? </a:t>
            </a:r>
            <a:endParaRPr lang="en-US" dirty="0"/>
          </a:p>
          <a:p>
            <a:endParaRPr lang="en-US" dirty="0"/>
          </a:p>
        </p:txBody>
      </p:sp>
      <p:sp>
        <p:nvSpPr>
          <p:cNvPr id="4" name="Slide Number Placeholder 3"/>
          <p:cNvSpPr>
            <a:spLocks noGrp="1"/>
          </p:cNvSpPr>
          <p:nvPr>
            <p:ph type="sldNum" sz="quarter" idx="5"/>
          </p:nvPr>
        </p:nvSpPr>
        <p:spPr/>
        <p:txBody>
          <a:bodyPr/>
          <a:lstStyle/>
          <a:p>
            <a:fld id="{0B31FA43-6C0E-6047-B106-ADAB81A86D51}" type="slidenum">
              <a:rPr lang="en-US" smtClean="0"/>
              <a:t>24</a:t>
            </a:fld>
            <a:endParaRPr lang="en-US"/>
          </a:p>
        </p:txBody>
      </p:sp>
    </p:spTree>
    <p:extLst>
      <p:ext uri="{BB962C8B-B14F-4D97-AF65-F5344CB8AC3E}">
        <p14:creationId xmlns:p14="http://schemas.microsoft.com/office/powerpoint/2010/main" val="3652138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34343"/>
                </a:solidFill>
                <a:latin typeface="Proxima Nova"/>
                <a:ea typeface="Proxima Nova"/>
                <a:cs typeface="Proxima Nova"/>
                <a:sym typeface="Proxima Nova"/>
              </a:rPr>
              <a:t>Are there differences in how individuals involved interpret the process? </a:t>
            </a:r>
          </a:p>
          <a:p>
            <a:endParaRPr lang="en-US" dirty="0"/>
          </a:p>
        </p:txBody>
      </p:sp>
      <p:sp>
        <p:nvSpPr>
          <p:cNvPr id="4" name="Slide Number Placeholder 3"/>
          <p:cNvSpPr>
            <a:spLocks noGrp="1"/>
          </p:cNvSpPr>
          <p:nvPr>
            <p:ph type="sldNum" sz="quarter" idx="5"/>
          </p:nvPr>
        </p:nvSpPr>
        <p:spPr/>
        <p:txBody>
          <a:bodyPr/>
          <a:lstStyle/>
          <a:p>
            <a:fld id="{0B31FA43-6C0E-6047-B106-ADAB81A86D51}" type="slidenum">
              <a:rPr lang="en-US" smtClean="0"/>
              <a:t>25</a:t>
            </a:fld>
            <a:endParaRPr lang="en-US"/>
          </a:p>
        </p:txBody>
      </p:sp>
    </p:spTree>
    <p:extLst>
      <p:ext uri="{BB962C8B-B14F-4D97-AF65-F5344CB8AC3E}">
        <p14:creationId xmlns:p14="http://schemas.microsoft.com/office/powerpoint/2010/main" val="9426745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34343"/>
                </a:solidFill>
                <a:latin typeface="Proxima Nova"/>
                <a:ea typeface="Proxima Nova"/>
                <a:cs typeface="Proxima Nova"/>
                <a:sym typeface="Proxima Nova"/>
              </a:rPr>
              <a:t>What are the different goals that individuals are trying to achieve? </a:t>
            </a:r>
            <a:endParaRPr lang="en-US" dirty="0"/>
          </a:p>
          <a:p>
            <a:endParaRPr lang="en-US" dirty="0"/>
          </a:p>
        </p:txBody>
      </p:sp>
      <p:sp>
        <p:nvSpPr>
          <p:cNvPr id="4" name="Slide Number Placeholder 3"/>
          <p:cNvSpPr>
            <a:spLocks noGrp="1"/>
          </p:cNvSpPr>
          <p:nvPr>
            <p:ph type="sldNum" sz="quarter" idx="5"/>
          </p:nvPr>
        </p:nvSpPr>
        <p:spPr/>
        <p:txBody>
          <a:bodyPr/>
          <a:lstStyle/>
          <a:p>
            <a:fld id="{0B31FA43-6C0E-6047-B106-ADAB81A86D51}" type="slidenum">
              <a:rPr lang="en-US" smtClean="0"/>
              <a:t>26</a:t>
            </a:fld>
            <a:endParaRPr lang="en-US"/>
          </a:p>
        </p:txBody>
      </p:sp>
    </p:spTree>
    <p:extLst>
      <p:ext uri="{BB962C8B-B14F-4D97-AF65-F5344CB8AC3E}">
        <p14:creationId xmlns:p14="http://schemas.microsoft.com/office/powerpoint/2010/main" val="23914288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34343"/>
                </a:solidFill>
                <a:latin typeface="Proxima Nova"/>
                <a:ea typeface="Proxima Nova"/>
                <a:cs typeface="Proxima Nova"/>
                <a:sym typeface="Proxima Nova"/>
              </a:rPr>
              <a:t>What is a benefit claim/appeal and according to whom?  </a:t>
            </a:r>
          </a:p>
          <a:p>
            <a:endParaRPr lang="en-US" dirty="0"/>
          </a:p>
        </p:txBody>
      </p:sp>
      <p:sp>
        <p:nvSpPr>
          <p:cNvPr id="4" name="Slide Number Placeholder 3"/>
          <p:cNvSpPr>
            <a:spLocks noGrp="1"/>
          </p:cNvSpPr>
          <p:nvPr>
            <p:ph type="sldNum" sz="quarter" idx="5"/>
          </p:nvPr>
        </p:nvSpPr>
        <p:spPr/>
        <p:txBody>
          <a:bodyPr/>
          <a:lstStyle/>
          <a:p>
            <a:fld id="{0B31FA43-6C0E-6047-B106-ADAB81A86D51}" type="slidenum">
              <a:rPr lang="en-US" smtClean="0"/>
              <a:t>27</a:t>
            </a:fld>
            <a:endParaRPr lang="en-US"/>
          </a:p>
        </p:txBody>
      </p:sp>
    </p:spTree>
    <p:extLst>
      <p:ext uri="{BB962C8B-B14F-4D97-AF65-F5344CB8AC3E}">
        <p14:creationId xmlns:p14="http://schemas.microsoft.com/office/powerpoint/2010/main" val="21280991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Through this discovery research process, we have learned that: </a:t>
            </a:r>
          </a:p>
          <a:p>
            <a:pPr marL="0" lvl="0" indent="0" algn="l" rtl="0">
              <a:spcBef>
                <a:spcPts val="0"/>
              </a:spcBef>
              <a:spcAft>
                <a:spcPts val="0"/>
              </a:spcAft>
              <a:buNone/>
            </a:pPr>
            <a:endParaRPr lang="en-US" dirty="0"/>
          </a:p>
          <a:p>
            <a:pPr marL="457200" lvl="0" indent="-317500" algn="l" rtl="0">
              <a:spcBef>
                <a:spcPts val="0"/>
              </a:spcBef>
              <a:spcAft>
                <a:spcPts val="0"/>
              </a:spcAft>
              <a:buSzPts val="1400"/>
              <a:buChar char="-"/>
            </a:pPr>
            <a:r>
              <a:rPr lang="en-US" dirty="0"/>
              <a:t>Representatives are primarily looking for a confirmation of receipt when they submit an application. This because effective dates and deadlines are central to how Veteran benefits work. </a:t>
            </a:r>
          </a:p>
          <a:p>
            <a:endParaRPr lang="en-US" dirty="0"/>
          </a:p>
        </p:txBody>
      </p:sp>
      <p:sp>
        <p:nvSpPr>
          <p:cNvPr id="4" name="Slide Number Placeholder 3"/>
          <p:cNvSpPr>
            <a:spLocks noGrp="1"/>
          </p:cNvSpPr>
          <p:nvPr>
            <p:ph type="sldNum" sz="quarter" idx="5"/>
          </p:nvPr>
        </p:nvSpPr>
        <p:spPr/>
        <p:txBody>
          <a:bodyPr/>
          <a:lstStyle/>
          <a:p>
            <a:fld id="{0B31FA43-6C0E-6047-B106-ADAB81A86D51}" type="slidenum">
              <a:rPr lang="en-US" smtClean="0"/>
              <a:t>28</a:t>
            </a:fld>
            <a:endParaRPr lang="en-US"/>
          </a:p>
        </p:txBody>
      </p:sp>
    </p:spTree>
    <p:extLst>
      <p:ext uri="{BB962C8B-B14F-4D97-AF65-F5344CB8AC3E}">
        <p14:creationId xmlns:p14="http://schemas.microsoft.com/office/powerpoint/2010/main" val="14511144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dirty="0"/>
              <a:t>But, they don’t always get the information they need, so they end up submitting duplicates to make sure the application has been received</a:t>
            </a:r>
            <a:endParaRPr lang="en-US" dirty="0"/>
          </a:p>
        </p:txBody>
      </p:sp>
      <p:sp>
        <p:nvSpPr>
          <p:cNvPr id="4" name="Slide Number Placeholder 3"/>
          <p:cNvSpPr>
            <a:spLocks noGrp="1"/>
          </p:cNvSpPr>
          <p:nvPr>
            <p:ph type="sldNum" sz="quarter" idx="5"/>
          </p:nvPr>
        </p:nvSpPr>
        <p:spPr/>
        <p:txBody>
          <a:bodyPr/>
          <a:lstStyle/>
          <a:p>
            <a:fld id="{0B31FA43-6C0E-6047-B106-ADAB81A86D51}" type="slidenum">
              <a:rPr lang="en-US" smtClean="0"/>
              <a:t>29</a:t>
            </a:fld>
            <a:endParaRPr lang="en-US"/>
          </a:p>
        </p:txBody>
      </p:sp>
    </p:spTree>
    <p:extLst>
      <p:ext uri="{BB962C8B-B14F-4D97-AF65-F5344CB8AC3E}">
        <p14:creationId xmlns:p14="http://schemas.microsoft.com/office/powerpoint/2010/main" val="3252010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31FA43-6C0E-6047-B106-ADAB81A86D51}" type="slidenum">
              <a:rPr lang="en-US" smtClean="0"/>
              <a:t>3</a:t>
            </a:fld>
            <a:endParaRPr lang="en-US"/>
          </a:p>
        </p:txBody>
      </p:sp>
    </p:spTree>
    <p:extLst>
      <p:ext uri="{BB962C8B-B14F-4D97-AF65-F5344CB8AC3E}">
        <p14:creationId xmlns:p14="http://schemas.microsoft.com/office/powerpoint/2010/main" val="11792766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in turn, these duplicates end up backlogging VA’s processing systems and delaying the review process, which causes stress and anxiety to claimants. </a:t>
            </a:r>
          </a:p>
          <a:p>
            <a:endParaRPr lang="en-US" dirty="0"/>
          </a:p>
        </p:txBody>
      </p:sp>
      <p:sp>
        <p:nvSpPr>
          <p:cNvPr id="4" name="Slide Number Placeholder 3"/>
          <p:cNvSpPr>
            <a:spLocks noGrp="1"/>
          </p:cNvSpPr>
          <p:nvPr>
            <p:ph type="sldNum" sz="quarter" idx="5"/>
          </p:nvPr>
        </p:nvSpPr>
        <p:spPr/>
        <p:txBody>
          <a:bodyPr/>
          <a:lstStyle/>
          <a:p>
            <a:fld id="{0B31FA43-6C0E-6047-B106-ADAB81A86D51}" type="slidenum">
              <a:rPr lang="en-US" smtClean="0"/>
              <a:t>30</a:t>
            </a:fld>
            <a:endParaRPr lang="en-US"/>
          </a:p>
        </p:txBody>
      </p:sp>
    </p:spTree>
    <p:extLst>
      <p:ext uri="{BB962C8B-B14F-4D97-AF65-F5344CB8AC3E}">
        <p14:creationId xmlns:p14="http://schemas.microsoft.com/office/powerpoint/2010/main" val="16664426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use what we call Data Abstraction Maps to map our findings.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I’m showing a representation of one of those maps, in which we plot out how the APIs work in conjunction with internal systems of record, processing systems, actions and people. </a:t>
            </a:r>
          </a:p>
          <a:p>
            <a:endParaRPr lang="en-US" dirty="0"/>
          </a:p>
        </p:txBody>
      </p:sp>
      <p:sp>
        <p:nvSpPr>
          <p:cNvPr id="4" name="Slide Number Placeholder 3"/>
          <p:cNvSpPr>
            <a:spLocks noGrp="1"/>
          </p:cNvSpPr>
          <p:nvPr>
            <p:ph type="sldNum" sz="quarter" idx="5"/>
          </p:nvPr>
        </p:nvSpPr>
        <p:spPr/>
        <p:txBody>
          <a:bodyPr/>
          <a:lstStyle/>
          <a:p>
            <a:fld id="{0B31FA43-6C0E-6047-B106-ADAB81A86D51}" type="slidenum">
              <a:rPr lang="en-US" smtClean="0"/>
              <a:t>31</a:t>
            </a:fld>
            <a:endParaRPr lang="en-US"/>
          </a:p>
        </p:txBody>
      </p:sp>
    </p:spTree>
    <p:extLst>
      <p:ext uri="{BB962C8B-B14F-4D97-AF65-F5344CB8AC3E}">
        <p14:creationId xmlns:p14="http://schemas.microsoft.com/office/powerpoint/2010/main" val="13861872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We use these maps to map out the actions individuals take to process and intake data, the systems of record they use, the data they review and the mistakes they encounter, and compare these processes to the needs of end-users.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use these maps to architect the APIs and build the necessary validation logic.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And we’re currently working on informative status endpoints for representatives, that are also legally compliant. </a:t>
            </a:r>
          </a:p>
          <a:p>
            <a:endParaRPr lang="en-US" dirty="0"/>
          </a:p>
        </p:txBody>
      </p:sp>
      <p:sp>
        <p:nvSpPr>
          <p:cNvPr id="4" name="Slide Number Placeholder 3"/>
          <p:cNvSpPr>
            <a:spLocks noGrp="1"/>
          </p:cNvSpPr>
          <p:nvPr>
            <p:ph type="sldNum" sz="quarter" idx="5"/>
          </p:nvPr>
        </p:nvSpPr>
        <p:spPr/>
        <p:txBody>
          <a:bodyPr/>
          <a:lstStyle/>
          <a:p>
            <a:fld id="{0B31FA43-6C0E-6047-B106-ADAB81A86D51}" type="slidenum">
              <a:rPr lang="en-US" smtClean="0"/>
              <a:t>32</a:t>
            </a:fld>
            <a:endParaRPr lang="en-US"/>
          </a:p>
        </p:txBody>
      </p:sp>
    </p:spTree>
    <p:extLst>
      <p:ext uri="{BB962C8B-B14F-4D97-AF65-F5344CB8AC3E}">
        <p14:creationId xmlns:p14="http://schemas.microsoft.com/office/powerpoint/2010/main" val="1405946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to wrap up, why do discovery research for APIs and how to do it? </a:t>
            </a:r>
          </a:p>
          <a:p>
            <a:endParaRPr lang="en-US" dirty="0"/>
          </a:p>
        </p:txBody>
      </p:sp>
      <p:sp>
        <p:nvSpPr>
          <p:cNvPr id="4" name="Slide Number Placeholder 3"/>
          <p:cNvSpPr>
            <a:spLocks noGrp="1"/>
          </p:cNvSpPr>
          <p:nvPr>
            <p:ph type="sldNum" sz="quarter" idx="5"/>
          </p:nvPr>
        </p:nvSpPr>
        <p:spPr/>
        <p:txBody>
          <a:bodyPr/>
          <a:lstStyle/>
          <a:p>
            <a:fld id="{0B31FA43-6C0E-6047-B106-ADAB81A86D51}" type="slidenum">
              <a:rPr lang="en-US" smtClean="0"/>
              <a:t>33</a:t>
            </a:fld>
            <a:endParaRPr lang="en-US"/>
          </a:p>
        </p:txBody>
      </p:sp>
    </p:spTree>
    <p:extLst>
      <p:ext uri="{BB962C8B-B14F-4D97-AF65-F5344CB8AC3E}">
        <p14:creationId xmlns:p14="http://schemas.microsoft.com/office/powerpoint/2010/main" val="10756363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355600" algn="l" rtl="0">
              <a:lnSpc>
                <a:spcPct val="115000"/>
              </a:lnSpc>
              <a:spcBef>
                <a:spcPts val="0"/>
              </a:spcBef>
              <a:spcAft>
                <a:spcPts val="0"/>
              </a:spcAft>
              <a:buClr>
                <a:srgbClr val="434343"/>
              </a:buClr>
              <a:buSzPts val="2000"/>
              <a:buFont typeface="Proxima Nova"/>
              <a:buChar char="●"/>
            </a:pPr>
            <a:r>
              <a:rPr lang="en-US" sz="1200" dirty="0">
                <a:solidFill>
                  <a:srgbClr val="434343"/>
                </a:solidFill>
                <a:latin typeface="Proxima Nova"/>
                <a:ea typeface="Proxima Nova"/>
                <a:cs typeface="Proxima Nova"/>
                <a:sym typeface="Proxima Nova"/>
              </a:rPr>
              <a:t>API usability entails having the right API functionality</a:t>
            </a:r>
          </a:p>
          <a:p>
            <a:pPr marL="457200" lvl="0" indent="-355600" algn="l" rtl="0">
              <a:lnSpc>
                <a:spcPct val="115000"/>
              </a:lnSpc>
              <a:spcBef>
                <a:spcPts val="0"/>
              </a:spcBef>
              <a:spcAft>
                <a:spcPts val="0"/>
              </a:spcAft>
              <a:buClr>
                <a:srgbClr val="434343"/>
              </a:buClr>
              <a:buSzPts val="2000"/>
              <a:buFont typeface="Proxima Nova"/>
              <a:buChar char="●"/>
            </a:pPr>
            <a:r>
              <a:rPr lang="en-US" sz="1200" dirty="0">
                <a:solidFill>
                  <a:srgbClr val="434343"/>
                </a:solidFill>
                <a:latin typeface="Proxima Nova"/>
                <a:ea typeface="Proxima Nova"/>
                <a:cs typeface="Proxima Nova"/>
                <a:sym typeface="Proxima Nova"/>
              </a:rPr>
              <a:t>Ethnographic approaches are powerful to understand complex service systems and how digital solutions interact with them. </a:t>
            </a:r>
          </a:p>
          <a:p>
            <a:pPr marL="457200" lvl="0" indent="-355600" algn="l" rtl="0">
              <a:lnSpc>
                <a:spcPct val="115000"/>
              </a:lnSpc>
              <a:spcBef>
                <a:spcPts val="0"/>
              </a:spcBef>
              <a:spcAft>
                <a:spcPts val="0"/>
              </a:spcAft>
              <a:buClr>
                <a:srgbClr val="434343"/>
              </a:buClr>
              <a:buSzPts val="2000"/>
              <a:buFont typeface="Proxima Nova"/>
              <a:buChar char="●"/>
            </a:pPr>
            <a:r>
              <a:rPr lang="en-US" sz="1200" dirty="0">
                <a:solidFill>
                  <a:srgbClr val="434343"/>
                </a:solidFill>
                <a:latin typeface="Proxima Nova"/>
                <a:ea typeface="Proxima Nova"/>
                <a:cs typeface="Proxima Nova"/>
                <a:sym typeface="Proxima Nova"/>
              </a:rPr>
              <a:t>Ethnographic questions emphasize understanding gaps between norms and on the ground practice. These types of question lend to understanding how individuals interact with a system, and the information they need from an API. </a:t>
            </a:r>
          </a:p>
          <a:p>
            <a:endParaRPr lang="en-US" dirty="0"/>
          </a:p>
        </p:txBody>
      </p:sp>
      <p:sp>
        <p:nvSpPr>
          <p:cNvPr id="4" name="Slide Number Placeholder 3"/>
          <p:cNvSpPr>
            <a:spLocks noGrp="1"/>
          </p:cNvSpPr>
          <p:nvPr>
            <p:ph type="sldNum" sz="quarter" idx="5"/>
          </p:nvPr>
        </p:nvSpPr>
        <p:spPr/>
        <p:txBody>
          <a:bodyPr/>
          <a:lstStyle/>
          <a:p>
            <a:fld id="{0B31FA43-6C0E-6047-B106-ADAB81A86D51}" type="slidenum">
              <a:rPr lang="en-US" smtClean="0"/>
              <a:t>34</a:t>
            </a:fld>
            <a:endParaRPr lang="en-US"/>
          </a:p>
        </p:txBody>
      </p:sp>
    </p:spTree>
    <p:extLst>
      <p:ext uri="{BB962C8B-B14F-4D97-AF65-F5344CB8AC3E}">
        <p14:creationId xmlns:p14="http://schemas.microsoft.com/office/powerpoint/2010/main" val="29730751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restate, the goal of our APIs is to serve Veterans by serving the data needed to make better services for them. In the words of a County VSO: </a:t>
            </a:r>
          </a:p>
          <a:p>
            <a:endParaRPr lang="en-US" dirty="0"/>
          </a:p>
          <a:p>
            <a:r>
              <a:rPr lang="en-US" dirty="0"/>
              <a:t>“</a:t>
            </a:r>
            <a:r>
              <a:rPr lang="en-US" sz="1200" b="0" i="1" dirty="0">
                <a:solidFill>
                  <a:schemeClr val="dk1"/>
                </a:solidFill>
                <a:latin typeface="+mn-lt"/>
              </a:rPr>
              <a:t>We don't have the time to help all the Veterans. And, you know, like I said, </a:t>
            </a:r>
            <a:r>
              <a:rPr lang="en-US" sz="1200" i="1" dirty="0">
                <a:solidFill>
                  <a:schemeClr val="dk1"/>
                </a:solidFill>
                <a:latin typeface="+mn-lt"/>
              </a:rPr>
              <a:t>10 people helping 50,000 Veterans </a:t>
            </a:r>
            <a:r>
              <a:rPr lang="en-US" sz="1200" b="0" i="1" dirty="0">
                <a:solidFill>
                  <a:schemeClr val="dk1"/>
                </a:solidFill>
                <a:latin typeface="+mn-lt"/>
              </a:rPr>
              <a:t>is almost untenable. You can't do it. (...) </a:t>
            </a:r>
            <a:r>
              <a:rPr lang="en-US" sz="1200" i="1" dirty="0">
                <a:solidFill>
                  <a:schemeClr val="dk1"/>
                </a:solidFill>
                <a:latin typeface="+mn-lt"/>
              </a:rPr>
              <a:t>Meanwhile, we're fighting budgets at the county.</a:t>
            </a:r>
            <a:r>
              <a:rPr lang="en-US" sz="1200" b="0" i="1" dirty="0">
                <a:solidFill>
                  <a:schemeClr val="dk1"/>
                </a:solidFill>
                <a:latin typeface="+mn-lt"/>
              </a:rPr>
              <a:t> Some of the things that I see that can help us is being able to process claims more efficiently. That's why I'm very interested in all these API type solutions” </a:t>
            </a:r>
            <a:endParaRPr lang="en-US" dirty="0"/>
          </a:p>
        </p:txBody>
      </p:sp>
      <p:sp>
        <p:nvSpPr>
          <p:cNvPr id="4" name="Slide Number Placeholder 3"/>
          <p:cNvSpPr>
            <a:spLocks noGrp="1"/>
          </p:cNvSpPr>
          <p:nvPr>
            <p:ph type="sldNum" sz="quarter" idx="5"/>
          </p:nvPr>
        </p:nvSpPr>
        <p:spPr/>
        <p:txBody>
          <a:bodyPr/>
          <a:lstStyle/>
          <a:p>
            <a:fld id="{0B31FA43-6C0E-6047-B106-ADAB81A86D51}" type="slidenum">
              <a:rPr lang="en-US" smtClean="0"/>
              <a:t>35</a:t>
            </a:fld>
            <a:endParaRPr lang="en-US"/>
          </a:p>
        </p:txBody>
      </p:sp>
    </p:spTree>
    <p:extLst>
      <p:ext uri="{BB962C8B-B14F-4D97-AF65-F5344CB8AC3E}">
        <p14:creationId xmlns:p14="http://schemas.microsoft.com/office/powerpoint/2010/main" val="30221970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your time!</a:t>
            </a:r>
          </a:p>
        </p:txBody>
      </p:sp>
      <p:sp>
        <p:nvSpPr>
          <p:cNvPr id="4" name="Slide Number Placeholder 3"/>
          <p:cNvSpPr>
            <a:spLocks noGrp="1"/>
          </p:cNvSpPr>
          <p:nvPr>
            <p:ph type="sldNum" sz="quarter" idx="5"/>
          </p:nvPr>
        </p:nvSpPr>
        <p:spPr/>
        <p:txBody>
          <a:bodyPr/>
          <a:lstStyle/>
          <a:p>
            <a:fld id="{0B31FA43-6C0E-6047-B106-ADAB81A86D51}" type="slidenum">
              <a:rPr lang="en-US" smtClean="0"/>
              <a:t>36</a:t>
            </a:fld>
            <a:endParaRPr lang="en-US"/>
          </a:p>
        </p:txBody>
      </p:sp>
    </p:spTree>
    <p:extLst>
      <p:ext uri="{BB962C8B-B14F-4D97-AF65-F5344CB8AC3E}">
        <p14:creationId xmlns:p14="http://schemas.microsoft.com/office/powerpoint/2010/main" val="3292000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API is short for Application Programming Interface. APIs are like digital pipes that connect the websites you use to backend systems, and they “transport” information, requests and return data to answer those requests.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the context of government, </a:t>
            </a:r>
            <a:r>
              <a:rPr lang="en-US" sz="1800" dirty="0">
                <a:solidFill>
                  <a:schemeClr val="dk1"/>
                </a:solidFill>
                <a:latin typeface="Proxima Nova"/>
                <a:ea typeface="Proxima Nova"/>
                <a:cs typeface="Proxima Nova"/>
                <a:sym typeface="Proxima Nova"/>
              </a:rPr>
              <a:t>APIs mediate the communication between people using a website and agencies’ databases. A</a:t>
            </a:r>
            <a:r>
              <a:rPr lang="en-US" dirty="0"/>
              <a:t>n API, for example, will enable people to submit documents or request information from an agency’s database in a secure way.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3600" dirty="0">
                <a:solidFill>
                  <a:schemeClr val="dk1"/>
                </a:solidFill>
                <a:latin typeface="Proxima Nova"/>
                <a:ea typeface="Proxima Nova"/>
                <a:cs typeface="Proxima Nova"/>
                <a:sym typeface="Proxima Nova"/>
              </a:rPr>
              <a:t>We </a:t>
            </a:r>
            <a:r>
              <a:rPr lang="en-US" dirty="0"/>
              <a:t>work with a set of APIs at VA Lighthouse that enable Veterans to apply, manage and appeal benefits digitally. </a:t>
            </a:r>
          </a:p>
          <a:p>
            <a:endParaRPr lang="en-US" dirty="0"/>
          </a:p>
        </p:txBody>
      </p:sp>
      <p:sp>
        <p:nvSpPr>
          <p:cNvPr id="4" name="Slide Number Placeholder 3"/>
          <p:cNvSpPr>
            <a:spLocks noGrp="1"/>
          </p:cNvSpPr>
          <p:nvPr>
            <p:ph type="sldNum" sz="quarter" idx="5"/>
          </p:nvPr>
        </p:nvSpPr>
        <p:spPr/>
        <p:txBody>
          <a:bodyPr/>
          <a:lstStyle/>
          <a:p>
            <a:fld id="{0B31FA43-6C0E-6047-B106-ADAB81A86D51}" type="slidenum">
              <a:rPr lang="en-US" smtClean="0"/>
              <a:t>4</a:t>
            </a:fld>
            <a:endParaRPr lang="en-US"/>
          </a:p>
        </p:txBody>
      </p:sp>
    </p:spTree>
    <p:extLst>
      <p:ext uri="{BB962C8B-B14F-4D97-AF65-F5344CB8AC3E}">
        <p14:creationId xmlns:p14="http://schemas.microsoft.com/office/powerpoint/2010/main" val="2904148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31FA43-6C0E-6047-B106-ADAB81A86D51}" type="slidenum">
              <a:rPr lang="en-US" smtClean="0"/>
              <a:t>5</a:t>
            </a:fld>
            <a:endParaRPr lang="en-US" dirty="0"/>
          </a:p>
        </p:txBody>
      </p:sp>
    </p:spTree>
    <p:extLst>
      <p:ext uri="{BB962C8B-B14F-4D97-AF65-F5344CB8AC3E}">
        <p14:creationId xmlns:p14="http://schemas.microsoft.com/office/powerpoint/2010/main" val="2066353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31FA43-6C0E-6047-B106-ADAB81A86D51}" type="slidenum">
              <a:rPr lang="en-US" smtClean="0"/>
              <a:t>6</a:t>
            </a:fld>
            <a:endParaRPr lang="en-US" dirty="0"/>
          </a:p>
        </p:txBody>
      </p:sp>
    </p:spTree>
    <p:extLst>
      <p:ext uri="{BB962C8B-B14F-4D97-AF65-F5344CB8AC3E}">
        <p14:creationId xmlns:p14="http://schemas.microsoft.com/office/powerpoint/2010/main" val="3851997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APIs are used by other teams at VA, third-party vendors that offer specialized software for Veteran Service Organizations, known as VSOs, Veteran Law Offices and County VSOs. And they enable Veterans and their representatives to digitally submit VA forms and supporting documentation in a secure way.   </a:t>
            </a:r>
          </a:p>
          <a:p>
            <a:endParaRPr lang="en-US" dirty="0"/>
          </a:p>
        </p:txBody>
      </p:sp>
      <p:sp>
        <p:nvSpPr>
          <p:cNvPr id="4" name="Slide Number Placeholder 3"/>
          <p:cNvSpPr>
            <a:spLocks noGrp="1"/>
          </p:cNvSpPr>
          <p:nvPr>
            <p:ph type="sldNum" sz="quarter" idx="5"/>
          </p:nvPr>
        </p:nvSpPr>
        <p:spPr/>
        <p:txBody>
          <a:bodyPr/>
          <a:lstStyle/>
          <a:p>
            <a:fld id="{0B31FA43-6C0E-6047-B106-ADAB81A86D51}" type="slidenum">
              <a:rPr lang="en-US" smtClean="0"/>
              <a:t>7</a:t>
            </a:fld>
            <a:endParaRPr lang="en-US"/>
          </a:p>
        </p:txBody>
      </p:sp>
    </p:spTree>
    <p:extLst>
      <p:ext uri="{BB962C8B-B14F-4D97-AF65-F5344CB8AC3E}">
        <p14:creationId xmlns:p14="http://schemas.microsoft.com/office/powerpoint/2010/main" val="42665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31FA43-6C0E-6047-B106-ADAB81A86D51}" type="slidenum">
              <a:rPr lang="en-US" smtClean="0"/>
              <a:t>8</a:t>
            </a:fld>
            <a:endParaRPr lang="en-US"/>
          </a:p>
        </p:txBody>
      </p:sp>
    </p:spTree>
    <p:extLst>
      <p:ext uri="{BB962C8B-B14F-4D97-AF65-F5344CB8AC3E}">
        <p14:creationId xmlns:p14="http://schemas.microsoft.com/office/powerpoint/2010/main" val="1838252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31FA43-6C0E-6047-B106-ADAB81A86D51}" type="slidenum">
              <a:rPr lang="en-US" smtClean="0"/>
              <a:t>9</a:t>
            </a:fld>
            <a:endParaRPr lang="en-US"/>
          </a:p>
        </p:txBody>
      </p:sp>
    </p:spTree>
    <p:extLst>
      <p:ext uri="{BB962C8B-B14F-4D97-AF65-F5344CB8AC3E}">
        <p14:creationId xmlns:p14="http://schemas.microsoft.com/office/powerpoint/2010/main" val="2926037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Presentation Title">
    <p:spTree>
      <p:nvGrpSpPr>
        <p:cNvPr id="1" name=""/>
        <p:cNvGrpSpPr/>
        <p:nvPr/>
      </p:nvGrpSpPr>
      <p:grpSpPr>
        <a:xfrm>
          <a:off x="0" y="0"/>
          <a:ext cx="0" cy="0"/>
          <a:chOff x="0" y="0"/>
          <a:chExt cx="0" cy="0"/>
        </a:xfrm>
      </p:grpSpPr>
      <p:pic>
        <p:nvPicPr>
          <p:cNvPr id="15" name="VA logo" descr="Logo and seal for the U.S. Department of Veterans Affairs, Office of Information and Technology"/>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9926" y="5690438"/>
            <a:ext cx="3374138" cy="660157"/>
          </a:xfrm>
          <a:prstGeom prst="rect">
            <a:avLst/>
          </a:prstGeom>
        </p:spPr>
      </p:pic>
      <p:sp>
        <p:nvSpPr>
          <p:cNvPr id="16" name="Presentation Title"/>
          <p:cNvSpPr>
            <a:spLocks noGrp="1"/>
          </p:cNvSpPr>
          <p:nvPr>
            <p:ph type="title" hasCustomPrompt="1"/>
          </p:nvPr>
        </p:nvSpPr>
        <p:spPr>
          <a:xfrm>
            <a:off x="3251911" y="1184900"/>
            <a:ext cx="5806727" cy="858806"/>
          </a:xfrm>
        </p:spPr>
        <p:txBody>
          <a:bodyPr anchor="t">
            <a:noAutofit/>
          </a:bodyPr>
          <a:lstStyle>
            <a:lvl1pPr>
              <a:defRPr sz="3000" b="1" i="0" cap="all" baseline="0">
                <a:solidFill>
                  <a:srgbClr val="175594"/>
                </a:solidFill>
                <a:latin typeface="Calibri" charset="0"/>
                <a:ea typeface="Calibri" charset="0"/>
                <a:cs typeface="Calibri" charset="0"/>
              </a:defRPr>
            </a:lvl1pPr>
          </a:lstStyle>
          <a:p>
            <a:r>
              <a:rPr lang="en-US" dirty="0"/>
              <a:t>Presentation Title</a:t>
            </a:r>
          </a:p>
        </p:txBody>
      </p:sp>
      <p:sp>
        <p:nvSpPr>
          <p:cNvPr id="7" name="Name of Presenter"/>
          <p:cNvSpPr>
            <a:spLocks noGrp="1"/>
          </p:cNvSpPr>
          <p:nvPr>
            <p:ph type="body" sz="quarter" idx="10" hasCustomPrompt="1"/>
          </p:nvPr>
        </p:nvSpPr>
        <p:spPr>
          <a:xfrm>
            <a:off x="3252758" y="2084775"/>
            <a:ext cx="5806017" cy="374904"/>
          </a:xfrm>
        </p:spPr>
        <p:txBody>
          <a:bodyPr>
            <a:noAutofit/>
          </a:bodyPr>
          <a:lstStyle>
            <a:lvl1pPr marL="0" indent="0">
              <a:buNone/>
              <a:defRPr sz="2200" b="1"/>
            </a:lvl1pPr>
            <a:lvl2pPr marL="457200" indent="0">
              <a:buNone/>
              <a:defRPr/>
            </a:lvl2pPr>
            <a:lvl3pPr marL="914400" indent="0">
              <a:buNone/>
              <a:defRPr/>
            </a:lvl3pPr>
            <a:lvl4pPr marL="1371600" indent="0">
              <a:buNone/>
              <a:defRPr/>
            </a:lvl4pPr>
            <a:lvl5pPr marL="1828800" indent="0">
              <a:buNone/>
              <a:defRPr/>
            </a:lvl5pPr>
          </a:lstStyle>
          <a:p>
            <a:pPr lvl="0"/>
            <a:r>
              <a:rPr lang="en-US" dirty="0"/>
              <a:t>Name of Presenter</a:t>
            </a:r>
          </a:p>
        </p:txBody>
      </p:sp>
      <p:sp>
        <p:nvSpPr>
          <p:cNvPr id="18" name="Title of Presenter"/>
          <p:cNvSpPr>
            <a:spLocks noGrp="1"/>
          </p:cNvSpPr>
          <p:nvPr>
            <p:ph type="body" sz="quarter" idx="11" hasCustomPrompt="1"/>
          </p:nvPr>
        </p:nvSpPr>
        <p:spPr>
          <a:xfrm>
            <a:off x="3252757" y="2508515"/>
            <a:ext cx="3182112" cy="393192"/>
          </a:xfrm>
        </p:spPr>
        <p:txBody>
          <a:bodyPr>
            <a:noAutofit/>
          </a:bodyPr>
          <a:lstStyle>
            <a:lvl1pPr marL="0" indent="0">
              <a:buNone/>
              <a:defRPr lang="en-US" sz="2200" i="1" kern="1200" baseline="0" dirty="0">
                <a:solidFill>
                  <a:srgbClr val="1F1F1F"/>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Title of Presenter</a:t>
            </a:r>
          </a:p>
        </p:txBody>
      </p:sp>
      <p:sp>
        <p:nvSpPr>
          <p:cNvPr id="22" name="Presenter's Organization"/>
          <p:cNvSpPr>
            <a:spLocks noGrp="1"/>
          </p:cNvSpPr>
          <p:nvPr>
            <p:ph type="body" sz="quarter" idx="12" hasCustomPrompt="1"/>
          </p:nvPr>
        </p:nvSpPr>
        <p:spPr>
          <a:xfrm>
            <a:off x="3252758" y="2968720"/>
            <a:ext cx="5806017" cy="439738"/>
          </a:xfrm>
        </p:spPr>
        <p:txBody>
          <a:bodyPr>
            <a:noAutofit/>
          </a:bodyPr>
          <a:lstStyle>
            <a:lvl1pPr marL="0" indent="0">
              <a:buNone/>
              <a:defRPr lang="en-US" sz="2200" kern="1200" baseline="0" dirty="0">
                <a:solidFill>
                  <a:srgbClr val="1F1F1F"/>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Presenter’s Organization</a:t>
            </a:r>
          </a:p>
        </p:txBody>
      </p:sp>
      <p:sp>
        <p:nvSpPr>
          <p:cNvPr id="27" name="Audience Name"/>
          <p:cNvSpPr>
            <a:spLocks noGrp="1"/>
          </p:cNvSpPr>
          <p:nvPr>
            <p:ph type="body" sz="quarter" idx="13" hasCustomPrompt="1"/>
          </p:nvPr>
        </p:nvSpPr>
        <p:spPr>
          <a:xfrm>
            <a:off x="3252757" y="4927988"/>
            <a:ext cx="3974592" cy="246888"/>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kern="1200" baseline="0" dirty="0" smtClean="0">
                <a:solidFill>
                  <a:srgbClr val="175594"/>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Audience Name</a:t>
            </a:r>
          </a:p>
        </p:txBody>
      </p:sp>
      <p:sp>
        <p:nvSpPr>
          <p:cNvPr id="29" name="Month Day, YYYY"/>
          <p:cNvSpPr>
            <a:spLocks noGrp="1"/>
          </p:cNvSpPr>
          <p:nvPr>
            <p:ph type="body" sz="quarter" idx="14" hasCustomPrompt="1"/>
          </p:nvPr>
        </p:nvSpPr>
        <p:spPr>
          <a:xfrm>
            <a:off x="3252758" y="5212588"/>
            <a:ext cx="3985684" cy="265176"/>
          </a:xfrm>
        </p:spPr>
        <p:txBody>
          <a:bodyPr>
            <a:noAutofit/>
          </a:bodyPr>
          <a:lstStyle>
            <a:lvl1pPr marL="0" indent="0">
              <a:buNone/>
              <a:defRPr lang="en-US" sz="1600" kern="1200" baseline="0" dirty="0" smtClean="0">
                <a:solidFill>
                  <a:srgbClr val="175594"/>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pPr>
            <a:r>
              <a:rPr lang="en-US" dirty="0"/>
              <a:t>Month Day, YYYY</a:t>
            </a:r>
          </a:p>
        </p:txBody>
      </p:sp>
      <p:sp>
        <p:nvSpPr>
          <p:cNvPr id="3" name="Text Placeholder 2">
            <a:extLst>
              <a:ext uri="{FF2B5EF4-FFF2-40B4-BE49-F238E27FC236}">
                <a16:creationId xmlns:a16="http://schemas.microsoft.com/office/drawing/2014/main" id="{F62455E1-2795-BB42-8B2E-3B937E6819B2}"/>
              </a:ext>
            </a:extLst>
          </p:cNvPr>
          <p:cNvSpPr>
            <a:spLocks noGrp="1"/>
          </p:cNvSpPr>
          <p:nvPr>
            <p:ph type="body" sz="quarter" idx="15" hasCustomPrompt="1"/>
          </p:nvPr>
        </p:nvSpPr>
        <p:spPr>
          <a:xfrm>
            <a:off x="3251200" y="5582742"/>
            <a:ext cx="3976688" cy="439738"/>
          </a:xfrm>
        </p:spPr>
        <p:txBody>
          <a:bodyPr>
            <a:normAutofit/>
          </a:bodyPr>
          <a:lstStyle>
            <a:lvl1pPr marL="0" indent="0">
              <a:buNone/>
              <a:defRPr sz="1200">
                <a:solidFill>
                  <a:srgbClr val="898989"/>
                </a:solidFill>
              </a:defRPr>
            </a:lvl1pPr>
          </a:lstStyle>
          <a:p>
            <a:pPr lvl="0"/>
            <a:r>
              <a:rPr lang="en-US" dirty="0"/>
              <a:t>FOR INTERNAL USE ONLY</a:t>
            </a:r>
          </a:p>
        </p:txBody>
      </p:sp>
      <p:pic>
        <p:nvPicPr>
          <p:cNvPr id="13" name="Background">
            <a:extLst>
              <a:ext uri="{FF2B5EF4-FFF2-40B4-BE49-F238E27FC236}">
                <a16:creationId xmlns:a16="http://schemas.microsoft.com/office/drawing/2014/main" id="{0F8F2415-1C36-0542-A4FA-476076BBB14C}"/>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0" y="1"/>
            <a:ext cx="12185902" cy="6857999"/>
          </a:xfrm>
          <a:prstGeom prst="rect">
            <a:avLst/>
          </a:prstGeom>
        </p:spPr>
      </p:pic>
      <p:sp>
        <p:nvSpPr>
          <p:cNvPr id="14" name="Name of Presenter">
            <a:extLst>
              <a:ext uri="{FF2B5EF4-FFF2-40B4-BE49-F238E27FC236}">
                <a16:creationId xmlns:a16="http://schemas.microsoft.com/office/drawing/2014/main" id="{FA34189D-53F1-054D-8611-704477226DE6}"/>
              </a:ext>
            </a:extLst>
          </p:cNvPr>
          <p:cNvSpPr>
            <a:spLocks noGrp="1"/>
          </p:cNvSpPr>
          <p:nvPr>
            <p:ph type="body" sz="quarter" idx="16" hasCustomPrompt="1"/>
          </p:nvPr>
        </p:nvSpPr>
        <p:spPr>
          <a:xfrm>
            <a:off x="3247503" y="3477394"/>
            <a:ext cx="5806017" cy="374904"/>
          </a:xfrm>
        </p:spPr>
        <p:txBody>
          <a:bodyPr>
            <a:noAutofit/>
          </a:bodyPr>
          <a:lstStyle>
            <a:lvl1pPr marL="0" indent="0">
              <a:buNone/>
              <a:defRPr sz="2200" b="1"/>
            </a:lvl1pPr>
            <a:lvl2pPr marL="457200" indent="0">
              <a:buNone/>
              <a:defRPr/>
            </a:lvl2pPr>
            <a:lvl3pPr marL="914400" indent="0">
              <a:buNone/>
              <a:defRPr/>
            </a:lvl3pPr>
            <a:lvl4pPr marL="1371600" indent="0">
              <a:buNone/>
              <a:defRPr/>
            </a:lvl4pPr>
            <a:lvl5pPr marL="1828800" indent="0">
              <a:buNone/>
              <a:defRPr/>
            </a:lvl5pPr>
          </a:lstStyle>
          <a:p>
            <a:pPr lvl="0"/>
            <a:r>
              <a:rPr lang="en-US" dirty="0"/>
              <a:t>Name of Presenter</a:t>
            </a:r>
          </a:p>
        </p:txBody>
      </p:sp>
      <p:sp>
        <p:nvSpPr>
          <p:cNvPr id="17" name="Title of Presenter">
            <a:extLst>
              <a:ext uri="{FF2B5EF4-FFF2-40B4-BE49-F238E27FC236}">
                <a16:creationId xmlns:a16="http://schemas.microsoft.com/office/drawing/2014/main" id="{9AC82C4A-E7D2-0544-BAB1-6A62AFED881F}"/>
              </a:ext>
            </a:extLst>
          </p:cNvPr>
          <p:cNvSpPr>
            <a:spLocks noGrp="1"/>
          </p:cNvSpPr>
          <p:nvPr>
            <p:ph type="body" sz="quarter" idx="17" hasCustomPrompt="1"/>
          </p:nvPr>
        </p:nvSpPr>
        <p:spPr>
          <a:xfrm>
            <a:off x="3247502" y="3901134"/>
            <a:ext cx="3182112" cy="393192"/>
          </a:xfrm>
        </p:spPr>
        <p:txBody>
          <a:bodyPr>
            <a:noAutofit/>
          </a:bodyPr>
          <a:lstStyle>
            <a:lvl1pPr marL="0" indent="0">
              <a:buNone/>
              <a:defRPr lang="en-US" sz="2200" i="1" kern="1200" baseline="0" dirty="0">
                <a:solidFill>
                  <a:srgbClr val="1F1F1F"/>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Title of Presenter</a:t>
            </a:r>
          </a:p>
        </p:txBody>
      </p:sp>
      <p:sp>
        <p:nvSpPr>
          <p:cNvPr id="19" name="Presenter's Organization">
            <a:extLst>
              <a:ext uri="{FF2B5EF4-FFF2-40B4-BE49-F238E27FC236}">
                <a16:creationId xmlns:a16="http://schemas.microsoft.com/office/drawing/2014/main" id="{4B9053D1-83AA-B44D-A15A-5B0D78E57242}"/>
              </a:ext>
            </a:extLst>
          </p:cNvPr>
          <p:cNvSpPr>
            <a:spLocks noGrp="1"/>
          </p:cNvSpPr>
          <p:nvPr>
            <p:ph type="body" sz="quarter" idx="18" hasCustomPrompt="1"/>
          </p:nvPr>
        </p:nvSpPr>
        <p:spPr>
          <a:xfrm>
            <a:off x="3247503" y="4361339"/>
            <a:ext cx="5806017" cy="439738"/>
          </a:xfrm>
        </p:spPr>
        <p:txBody>
          <a:bodyPr>
            <a:noAutofit/>
          </a:bodyPr>
          <a:lstStyle>
            <a:lvl1pPr marL="0" indent="0">
              <a:buNone/>
              <a:defRPr lang="en-US" sz="2200" kern="1200" baseline="0" dirty="0">
                <a:solidFill>
                  <a:srgbClr val="1F1F1F"/>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Presenter’s Organization</a:t>
            </a:r>
          </a:p>
        </p:txBody>
      </p:sp>
    </p:spTree>
    <p:extLst>
      <p:ext uri="{BB962C8B-B14F-4D97-AF65-F5344CB8AC3E}">
        <p14:creationId xmlns:p14="http://schemas.microsoft.com/office/powerpoint/2010/main" val="126974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Two Headings">
    <p:spTree>
      <p:nvGrpSpPr>
        <p:cNvPr id="1" name=""/>
        <p:cNvGrpSpPr/>
        <p:nvPr/>
      </p:nvGrpSpPr>
      <p:grpSpPr>
        <a:xfrm>
          <a:off x="0" y="0"/>
          <a:ext cx="0" cy="0"/>
          <a:chOff x="0" y="0"/>
          <a:chExt cx="0" cy="0"/>
        </a:xfrm>
      </p:grpSpPr>
      <p:sp>
        <p:nvSpPr>
          <p:cNvPr id="7" name="Slide Title"/>
          <p:cNvSpPr>
            <a:spLocks noGrp="1"/>
          </p:cNvSpPr>
          <p:nvPr>
            <p:ph type="title" hasCustomPrompt="1"/>
          </p:nvPr>
        </p:nvSpPr>
        <p:spPr>
          <a:xfrm>
            <a:off x="841248" y="374904"/>
            <a:ext cx="10521696" cy="686924"/>
          </a:xfrm>
          <a:prstGeom prst="rect">
            <a:avLst/>
          </a:prstGeom>
        </p:spPr>
        <p:txBody>
          <a:bodyPr>
            <a:noAutofit/>
          </a:bodyPr>
          <a:lstStyle>
            <a:lvl1pPr>
              <a:defRPr baseline="0">
                <a:solidFill>
                  <a:srgbClr val="1F1F1F"/>
                </a:solidFill>
              </a:defRPr>
            </a:lvl1pPr>
          </a:lstStyle>
          <a:p>
            <a:r>
              <a:rPr lang="en-US" dirty="0"/>
              <a:t>Insert Title, 28pt Calibri Bold (Color: RGB 33, 33, 33)</a:t>
            </a:r>
          </a:p>
        </p:txBody>
      </p:sp>
      <p:sp>
        <p:nvSpPr>
          <p:cNvPr id="12" name="Heading Placeholder 1"/>
          <p:cNvSpPr>
            <a:spLocks noGrp="1"/>
          </p:cNvSpPr>
          <p:nvPr>
            <p:ph type="body" sz="quarter" idx="12" hasCustomPrompt="1"/>
          </p:nvPr>
        </p:nvSpPr>
        <p:spPr>
          <a:xfrm>
            <a:off x="840317" y="1197864"/>
            <a:ext cx="10521696" cy="411480"/>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200" b="1" kern="1200" baseline="0" dirty="0" smtClean="0">
                <a:solidFill>
                  <a:srgbClr val="1F1F1F"/>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Heading, 22pt Calibri Bold (Color: RGB 33, 33, 33)</a:t>
            </a:r>
          </a:p>
        </p:txBody>
      </p:sp>
      <p:sp>
        <p:nvSpPr>
          <p:cNvPr id="16" name="Content Placeholder 1"/>
          <p:cNvSpPr>
            <a:spLocks noGrp="1"/>
          </p:cNvSpPr>
          <p:nvPr>
            <p:ph sz="quarter" idx="13" hasCustomPrompt="1"/>
          </p:nvPr>
        </p:nvSpPr>
        <p:spPr>
          <a:xfrm>
            <a:off x="840318" y="1618488"/>
            <a:ext cx="10521949" cy="1993392"/>
          </a:xfrm>
          <a:prstGeom prst="rect">
            <a:avLst/>
          </a:prstGeo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000"/>
            </a:lvl1pPr>
            <a:lvl2pPr marL="685800" marR="0" indent="-228600" algn="l" defTabSz="914400" rtl="0" eaLnBrk="1" fontAlgn="auto" latinLnBrk="0" hangingPunct="1">
              <a:lnSpc>
                <a:spcPct val="90000"/>
              </a:lnSpc>
              <a:spcBef>
                <a:spcPts val="500"/>
              </a:spcBef>
              <a:spcAft>
                <a:spcPts val="0"/>
              </a:spcAft>
              <a:buClrTx/>
              <a:buSzTx/>
              <a:buFont typeface="CambriaMath" charset="0"/>
              <a:buChar char="⎯"/>
              <a:tabLst/>
              <a:defRPr sz="2000"/>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3pPr>
            <a:lvl4pPr marL="1600200" marR="0" indent="-228600" algn="l" defTabSz="914400" rtl="0" eaLnBrk="1" fontAlgn="auto" latinLnBrk="0" hangingPunct="1">
              <a:lnSpc>
                <a:spcPct val="90000"/>
              </a:lnSpc>
              <a:spcBef>
                <a:spcPts val="500"/>
              </a:spcBef>
              <a:spcAft>
                <a:spcPts val="0"/>
              </a:spcAft>
              <a:buClrTx/>
              <a:buSzTx/>
              <a:buFont typeface=".AppleSystemUIFont" charset="-120"/>
              <a:buChar char="»"/>
              <a:tabLst/>
              <a:defRPr sz="2000"/>
            </a:lvl4pPr>
            <a:lvl5pPr>
              <a:defRPr sz="2000"/>
            </a:lvl5pPr>
          </a:lstStyle>
          <a:p>
            <a:pPr lvl="0"/>
            <a:r>
              <a:rPr lang="en-US" dirty="0"/>
              <a:t>Body Text no smaller than 18pt font, Calibri Regular</a:t>
            </a:r>
          </a:p>
          <a:p>
            <a:pPr lvl="1"/>
            <a:r>
              <a:rPr lang="en-US" dirty="0"/>
              <a:t>Second level</a:t>
            </a:r>
          </a:p>
          <a:p>
            <a:pPr lvl="2"/>
            <a:r>
              <a:rPr lang="en-US" dirty="0"/>
              <a:t>Third level</a:t>
            </a:r>
          </a:p>
          <a:p>
            <a:pPr lvl="3"/>
            <a:r>
              <a:rPr lang="en-US" dirty="0"/>
              <a:t>Fourth level</a:t>
            </a:r>
          </a:p>
        </p:txBody>
      </p:sp>
      <p:sp>
        <p:nvSpPr>
          <p:cNvPr id="17" name="Heading Placeholder 2"/>
          <p:cNvSpPr>
            <a:spLocks noGrp="1"/>
          </p:cNvSpPr>
          <p:nvPr>
            <p:ph type="body" sz="quarter" idx="14" hasCustomPrompt="1"/>
          </p:nvPr>
        </p:nvSpPr>
        <p:spPr>
          <a:xfrm>
            <a:off x="840317" y="3634948"/>
            <a:ext cx="10521696" cy="411480"/>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200" b="1" kern="1200" baseline="0" dirty="0" smtClean="0">
                <a:solidFill>
                  <a:srgbClr val="1F1F1F"/>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Heading, 22pt Calibri Bold (Color: RGB 33, 33, 33)</a:t>
            </a:r>
          </a:p>
        </p:txBody>
      </p:sp>
      <p:sp>
        <p:nvSpPr>
          <p:cNvPr id="18" name="Content Placeholder 2"/>
          <p:cNvSpPr>
            <a:spLocks noGrp="1"/>
          </p:cNvSpPr>
          <p:nvPr>
            <p:ph sz="quarter" idx="15" hasCustomPrompt="1"/>
          </p:nvPr>
        </p:nvSpPr>
        <p:spPr>
          <a:xfrm>
            <a:off x="840318" y="4054880"/>
            <a:ext cx="10521949" cy="1928313"/>
          </a:xfrm>
          <a:prstGeom prst="rect">
            <a:avLst/>
          </a:prstGeo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000"/>
            </a:lvl1pPr>
            <a:lvl2pPr marL="685800" marR="0" indent="-228600" algn="l" defTabSz="914400" rtl="0" eaLnBrk="1" fontAlgn="auto" latinLnBrk="0" hangingPunct="1">
              <a:lnSpc>
                <a:spcPct val="90000"/>
              </a:lnSpc>
              <a:spcBef>
                <a:spcPts val="500"/>
              </a:spcBef>
              <a:spcAft>
                <a:spcPts val="0"/>
              </a:spcAft>
              <a:buClrTx/>
              <a:buSzTx/>
              <a:buFont typeface="CambriaMath" charset="0"/>
              <a:buChar char="⎯"/>
              <a:tabLst/>
              <a:defRPr sz="2000"/>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3pPr>
            <a:lvl4pPr marL="1600200" marR="0" indent="-228600" algn="l" defTabSz="914400" rtl="0" eaLnBrk="1" fontAlgn="auto" latinLnBrk="0" hangingPunct="1">
              <a:lnSpc>
                <a:spcPct val="90000"/>
              </a:lnSpc>
              <a:spcBef>
                <a:spcPts val="500"/>
              </a:spcBef>
              <a:spcAft>
                <a:spcPts val="0"/>
              </a:spcAft>
              <a:buClrTx/>
              <a:buSzTx/>
              <a:buFont typeface=".AppleSystemUIFont" charset="-120"/>
              <a:buChar char="»"/>
              <a:tabLst/>
              <a:defRPr sz="2000"/>
            </a:lvl4pPr>
            <a:lvl5pPr>
              <a:defRPr sz="2000"/>
            </a:lvl5pPr>
          </a:lstStyle>
          <a:p>
            <a:pPr lvl="0"/>
            <a:r>
              <a:rPr lang="en-US" dirty="0"/>
              <a:t>Body Text no smaller than 18pt font, Calibri Regular</a:t>
            </a:r>
          </a:p>
          <a:p>
            <a:pPr lvl="1"/>
            <a:r>
              <a:rPr lang="en-US" dirty="0"/>
              <a:t>Second level</a:t>
            </a:r>
          </a:p>
          <a:p>
            <a:pPr lvl="2"/>
            <a:r>
              <a:rPr lang="en-US" dirty="0"/>
              <a:t>Third level</a:t>
            </a:r>
          </a:p>
          <a:p>
            <a:pPr lvl="3"/>
            <a:r>
              <a:rPr lang="en-US" dirty="0"/>
              <a:t>Fourth level</a:t>
            </a:r>
          </a:p>
        </p:txBody>
      </p:sp>
      <p:sp>
        <p:nvSpPr>
          <p:cNvPr id="3" name="Slide Number Placeholder"/>
          <p:cNvSpPr>
            <a:spLocks noGrp="1"/>
          </p:cNvSpPr>
          <p:nvPr>
            <p:ph type="sldNum" sz="quarter" idx="10"/>
          </p:nvPr>
        </p:nvSpPr>
        <p:spPr>
          <a:xfrm>
            <a:off x="8610600" y="6028290"/>
            <a:ext cx="2743200" cy="365125"/>
          </a:xfrm>
          <a:prstGeom prst="rect">
            <a:avLst/>
          </a:prstGeom>
        </p:spPr>
        <p:txBody>
          <a:bodyPr/>
          <a:lstStyle>
            <a:lvl1pPr algn="r">
              <a:defRPr sz="1100">
                <a:solidFill>
                  <a:schemeClr val="tx1">
                    <a:lumMod val="50000"/>
                    <a:lumOff val="50000"/>
                  </a:schemeClr>
                </a:solidFill>
              </a:defRPr>
            </a:lvl1pPr>
          </a:lstStyle>
          <a:p>
            <a:fld id="{E573346A-FCA4-684E-8D18-26E8324063ED}" type="slidenum">
              <a:rPr lang="en-US" smtClean="0"/>
              <a:pPr/>
              <a:t>‹#›</a:t>
            </a:fld>
            <a:endParaRPr lang="en-US" dirty="0"/>
          </a:p>
        </p:txBody>
      </p:sp>
      <p:sp>
        <p:nvSpPr>
          <p:cNvPr id="13" name="Footer">
            <a:extLst>
              <a:ext uri="{FF2B5EF4-FFF2-40B4-BE49-F238E27FC236}">
                <a16:creationId xmlns:a16="http://schemas.microsoft.com/office/drawing/2014/main" id="{C94FEA1A-DC6B-E049-8355-7A62A5E58DAD}"/>
              </a:ext>
            </a:extLst>
          </p:cNvPr>
          <p:cNvSpPr>
            <a:spLocks noGrp="1"/>
          </p:cNvSpPr>
          <p:nvPr>
            <p:ph type="ftr" sz="quarter" idx="3"/>
          </p:nvPr>
        </p:nvSpPr>
        <p:spPr>
          <a:xfrm>
            <a:off x="835153" y="6028290"/>
            <a:ext cx="753171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r>
              <a:rPr lang="en-US" dirty="0"/>
              <a:t>FOR INTERNAL USE ONLY		Office of Information and Technology</a:t>
            </a:r>
          </a:p>
        </p:txBody>
      </p:sp>
      <p:pic>
        <p:nvPicPr>
          <p:cNvPr id="10" name="Picture 9">
            <a:extLst>
              <a:ext uri="{FF2B5EF4-FFF2-40B4-BE49-F238E27FC236}">
                <a16:creationId xmlns:a16="http://schemas.microsoft.com/office/drawing/2014/main" id="{7FE6DD95-4192-F848-826E-61F2F00C54F2}"/>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6528816"/>
            <a:ext cx="12192000" cy="329184"/>
          </a:xfrm>
          <a:prstGeom prst="rect">
            <a:avLst/>
          </a:prstGeom>
        </p:spPr>
      </p:pic>
    </p:spTree>
    <p:extLst>
      <p:ext uri="{BB962C8B-B14F-4D97-AF65-F5344CB8AC3E}">
        <p14:creationId xmlns:p14="http://schemas.microsoft.com/office/powerpoint/2010/main" val="3070791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531C55-E2A4-4A40-8CE8-EC2FD316E4A6}"/>
              </a:ext>
            </a:extLst>
          </p:cNvPr>
          <p:cNvSpPr>
            <a:spLocks noGrp="1"/>
          </p:cNvSpPr>
          <p:nvPr>
            <p:ph type="body" idx="1"/>
          </p:nvPr>
        </p:nvSpPr>
        <p:spPr>
          <a:xfrm>
            <a:off x="839788" y="1418404"/>
            <a:ext cx="5157787" cy="431417"/>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E082D70-AA9B-AC4E-B83B-3A8FAEE955BE}"/>
              </a:ext>
            </a:extLst>
          </p:cNvPr>
          <p:cNvSpPr>
            <a:spLocks noGrp="1"/>
          </p:cNvSpPr>
          <p:nvPr>
            <p:ph sz="half" idx="2"/>
          </p:nvPr>
        </p:nvSpPr>
        <p:spPr>
          <a:xfrm>
            <a:off x="839788" y="2042620"/>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9A7B3E5C-7A41-6F42-AA59-DEBB627D0D23}"/>
              </a:ext>
            </a:extLst>
          </p:cNvPr>
          <p:cNvSpPr>
            <a:spLocks noGrp="1"/>
          </p:cNvSpPr>
          <p:nvPr>
            <p:ph type="body" sz="quarter" idx="3"/>
          </p:nvPr>
        </p:nvSpPr>
        <p:spPr>
          <a:xfrm>
            <a:off x="6172200" y="1418404"/>
            <a:ext cx="5183188" cy="431417"/>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A5CB4011-9156-7B4A-9A5D-BB00A37B4775}"/>
              </a:ext>
            </a:extLst>
          </p:cNvPr>
          <p:cNvSpPr>
            <a:spLocks noGrp="1"/>
          </p:cNvSpPr>
          <p:nvPr>
            <p:ph sz="quarter" idx="4"/>
          </p:nvPr>
        </p:nvSpPr>
        <p:spPr>
          <a:xfrm>
            <a:off x="6172200" y="2042620"/>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BDB5A115-24E8-0D47-9ED5-1CAC27B82B73}"/>
              </a:ext>
            </a:extLst>
          </p:cNvPr>
          <p:cNvSpPr>
            <a:spLocks noGrp="1"/>
          </p:cNvSpPr>
          <p:nvPr>
            <p:ph type="title"/>
          </p:nvPr>
        </p:nvSpPr>
        <p:spPr/>
        <p:txBody>
          <a:bodyPr/>
          <a:lstStyle/>
          <a:p>
            <a:r>
              <a:rPr lang="en-US"/>
              <a:t>Click to edit Master title style</a:t>
            </a:r>
          </a:p>
        </p:txBody>
      </p:sp>
      <p:sp>
        <p:nvSpPr>
          <p:cNvPr id="11" name="Slide Number Placeholder 10">
            <a:extLst>
              <a:ext uri="{FF2B5EF4-FFF2-40B4-BE49-F238E27FC236}">
                <a16:creationId xmlns:a16="http://schemas.microsoft.com/office/drawing/2014/main" id="{47F555E1-893B-804B-8D95-573B547B56EB}"/>
              </a:ext>
            </a:extLst>
          </p:cNvPr>
          <p:cNvSpPr>
            <a:spLocks noGrp="1"/>
          </p:cNvSpPr>
          <p:nvPr>
            <p:ph type="sldNum" sz="quarter" idx="10"/>
          </p:nvPr>
        </p:nvSpPr>
        <p:spPr/>
        <p:txBody>
          <a:bodyPr/>
          <a:lstStyle/>
          <a:p>
            <a:fld id="{E573346A-FCA4-684E-8D18-26E8324063ED}" type="slidenum">
              <a:rPr lang="en-US" smtClean="0"/>
              <a:t>‹#›</a:t>
            </a:fld>
            <a:endParaRPr lang="en-US"/>
          </a:p>
        </p:txBody>
      </p:sp>
      <p:pic>
        <p:nvPicPr>
          <p:cNvPr id="13" name="Footer">
            <a:extLst>
              <a:ext uri="{FF2B5EF4-FFF2-40B4-BE49-F238E27FC236}">
                <a16:creationId xmlns:a16="http://schemas.microsoft.com/office/drawing/2014/main" id="{B8317595-A37F-C84C-921C-93CE712DD97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6537580"/>
            <a:ext cx="12188952" cy="317751"/>
          </a:xfrm>
          <a:prstGeom prst="rect">
            <a:avLst/>
          </a:prstGeom>
        </p:spPr>
      </p:pic>
      <p:sp>
        <p:nvSpPr>
          <p:cNvPr id="9" name="Footer Placeholder 7">
            <a:extLst>
              <a:ext uri="{FF2B5EF4-FFF2-40B4-BE49-F238E27FC236}">
                <a16:creationId xmlns:a16="http://schemas.microsoft.com/office/drawing/2014/main" id="{FE9A38C3-0D1A-BA44-974C-6D74C3888D97}"/>
              </a:ext>
            </a:extLst>
          </p:cNvPr>
          <p:cNvSpPr>
            <a:spLocks noGrp="1"/>
          </p:cNvSpPr>
          <p:nvPr>
            <p:ph type="ftr" sz="quarter" idx="11"/>
          </p:nvPr>
        </p:nvSpPr>
        <p:spPr>
          <a:xfrm>
            <a:off x="838200" y="6025895"/>
            <a:ext cx="7321549"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FOR INTERNAL USE ONLY			     Office of Information and Technology</a:t>
            </a:r>
          </a:p>
        </p:txBody>
      </p:sp>
    </p:spTree>
    <p:extLst>
      <p:ext uri="{BB962C8B-B14F-4D97-AF65-F5344CB8AC3E}">
        <p14:creationId xmlns:p14="http://schemas.microsoft.com/office/powerpoint/2010/main" val="3775271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Content Placeholder"/>
          <p:cNvSpPr>
            <a:spLocks noGrp="1"/>
          </p:cNvSpPr>
          <p:nvPr>
            <p:ph sz="quarter" idx="13"/>
          </p:nvPr>
        </p:nvSpPr>
        <p:spPr>
          <a:xfrm>
            <a:off x="838200" y="1417319"/>
            <a:ext cx="10515600" cy="44646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p:cNvSpPr>
            <a:spLocks noGrp="1"/>
          </p:cNvSpPr>
          <p:nvPr>
            <p:ph type="sldNum" sz="quarter" idx="12"/>
          </p:nvPr>
        </p:nvSpPr>
        <p:spPr/>
        <p:txBody>
          <a:bodyPr/>
          <a:lstStyle/>
          <a:p>
            <a:fld id="{E573346A-FCA4-684E-8D18-26E8324063ED}" type="slidenum">
              <a:rPr lang="en-US" smtClean="0"/>
              <a:t>‹#›</a:t>
            </a:fld>
            <a:endParaRPr lang="en-US"/>
          </a:p>
        </p:txBody>
      </p:sp>
      <p:pic>
        <p:nvPicPr>
          <p:cNvPr id="9" name="Footer">
            <a:extLs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6537580"/>
            <a:ext cx="12188952" cy="317751"/>
          </a:xfrm>
          <a:prstGeom prst="rect">
            <a:avLst/>
          </a:prstGeom>
        </p:spPr>
      </p:pic>
      <p:sp>
        <p:nvSpPr>
          <p:cNvPr id="10" name="Footer Placeholder 7">
            <a:extLst>
              <a:ext uri="{FF2B5EF4-FFF2-40B4-BE49-F238E27FC236}">
                <a16:creationId xmlns:a16="http://schemas.microsoft.com/office/drawing/2014/main" id="{D76FD594-EACB-864B-8BE9-D00F19EFA75C}"/>
              </a:ext>
            </a:extLst>
          </p:cNvPr>
          <p:cNvSpPr>
            <a:spLocks noGrp="1"/>
          </p:cNvSpPr>
          <p:nvPr>
            <p:ph type="ftr" sz="quarter" idx="11"/>
          </p:nvPr>
        </p:nvSpPr>
        <p:spPr>
          <a:xfrm>
            <a:off x="838200" y="6025895"/>
            <a:ext cx="7321549"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FOR INTERNAL USE ONLY			     Office of Information and Technology</a:t>
            </a:r>
          </a:p>
        </p:txBody>
      </p:sp>
      <p:sp>
        <p:nvSpPr>
          <p:cNvPr id="4" name="Title 3">
            <a:extLst>
              <a:ext uri="{FF2B5EF4-FFF2-40B4-BE49-F238E27FC236}">
                <a16:creationId xmlns:a16="http://schemas.microsoft.com/office/drawing/2014/main" id="{F86D80DF-1C8A-C343-A16B-363C2D90A94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76432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 Alt Tex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Insert Title, 28pt Calibri Bold (Color: RGB 33, 33, 33)</a:t>
            </a:r>
          </a:p>
        </p:txBody>
      </p:sp>
      <p:sp>
        <p:nvSpPr>
          <p:cNvPr id="12" name="Content Placeholder"/>
          <p:cNvSpPr>
            <a:spLocks noGrp="1"/>
          </p:cNvSpPr>
          <p:nvPr>
            <p:ph sz="quarter" idx="13"/>
          </p:nvPr>
        </p:nvSpPr>
        <p:spPr>
          <a:xfrm>
            <a:off x="838200" y="1417319"/>
            <a:ext cx="10515600" cy="44646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Alt text">
            <a:extLst>
              <a:ext uri="{FF2B5EF4-FFF2-40B4-BE49-F238E27FC236}">
                <a16:creationId xmlns:a16="http://schemas.microsoft.com/office/drawing/2014/main" id="{0E731299-1FA4-1640-AAA3-040ADDE70C35}"/>
              </a:ext>
            </a:extLst>
          </p:cNvPr>
          <p:cNvSpPr>
            <a:spLocks noGrp="1"/>
          </p:cNvSpPr>
          <p:nvPr>
            <p:ph sz="quarter" idx="14" hasCustomPrompt="1"/>
          </p:nvPr>
        </p:nvSpPr>
        <p:spPr>
          <a:xfrm>
            <a:off x="-4181172" y="0"/>
            <a:ext cx="3890963" cy="3249038"/>
          </a:xfrm>
        </p:spPr>
        <p:txBody>
          <a:bodyPr/>
          <a:lstStyle/>
          <a:p>
            <a:pPr lvl="0"/>
            <a:r>
              <a:rPr lang="en-US" dirty="0"/>
              <a:t>Insert Alt-text for complex image or graphic</a:t>
            </a:r>
          </a:p>
        </p:txBody>
      </p:sp>
      <p:sp>
        <p:nvSpPr>
          <p:cNvPr id="6" name="Slide Number Placeholder"/>
          <p:cNvSpPr>
            <a:spLocks noGrp="1"/>
          </p:cNvSpPr>
          <p:nvPr>
            <p:ph type="sldNum" sz="quarter" idx="12"/>
          </p:nvPr>
        </p:nvSpPr>
        <p:spPr/>
        <p:txBody>
          <a:bodyPr/>
          <a:lstStyle/>
          <a:p>
            <a:fld id="{E573346A-FCA4-684E-8D18-26E8324063ED}" type="slidenum">
              <a:rPr lang="en-US" smtClean="0"/>
              <a:t>‹#›</a:t>
            </a:fld>
            <a:endParaRPr lang="en-US"/>
          </a:p>
        </p:txBody>
      </p:sp>
      <p:pic>
        <p:nvPicPr>
          <p:cNvPr id="8" name="Footer">
            <a:extLst>
              <a:ext uri="{FF2B5EF4-FFF2-40B4-BE49-F238E27FC236}">
                <a16:creationId xmlns:a16="http://schemas.microsoft.com/office/drawing/2014/main" id="{ADD7F55B-6E2E-E049-9A2F-19F9E871070C}"/>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6537580"/>
            <a:ext cx="12188952" cy="317751"/>
          </a:xfrm>
          <a:prstGeom prst="rect">
            <a:avLst/>
          </a:prstGeom>
        </p:spPr>
      </p:pic>
      <p:sp>
        <p:nvSpPr>
          <p:cNvPr id="9" name="Footer Placeholder 7">
            <a:extLst>
              <a:ext uri="{FF2B5EF4-FFF2-40B4-BE49-F238E27FC236}">
                <a16:creationId xmlns:a16="http://schemas.microsoft.com/office/drawing/2014/main" id="{6FD4ACE2-F94C-6743-91EA-70C4A5D5C73A}"/>
              </a:ext>
            </a:extLst>
          </p:cNvPr>
          <p:cNvSpPr>
            <a:spLocks noGrp="1"/>
          </p:cNvSpPr>
          <p:nvPr>
            <p:ph type="ftr" sz="quarter" idx="11"/>
          </p:nvPr>
        </p:nvSpPr>
        <p:spPr>
          <a:xfrm>
            <a:off x="838200" y="6025895"/>
            <a:ext cx="7321549"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FOR INTERNAL USE ONLY			     Office of Information and Technology</a:t>
            </a:r>
          </a:p>
        </p:txBody>
      </p:sp>
    </p:spTree>
    <p:extLst>
      <p:ext uri="{BB962C8B-B14F-4D97-AF65-F5344CB8AC3E}">
        <p14:creationId xmlns:p14="http://schemas.microsoft.com/office/powerpoint/2010/main" val="3868825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Subtitles">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Insert Title, 28pt Calibri Bold (Color: RGB 33, 33, 33)</a:t>
            </a:r>
          </a:p>
        </p:txBody>
      </p:sp>
      <p:sp>
        <p:nvSpPr>
          <p:cNvPr id="12" name="Content Placeholder"/>
          <p:cNvSpPr>
            <a:spLocks noGrp="1"/>
          </p:cNvSpPr>
          <p:nvPr>
            <p:ph sz="quarter" idx="13"/>
          </p:nvPr>
        </p:nvSpPr>
        <p:spPr>
          <a:xfrm>
            <a:off x="838200" y="1417320"/>
            <a:ext cx="10515600" cy="20116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Heading Placeholder 1">
            <a:extLst>
              <a:ext uri="{FF2B5EF4-FFF2-40B4-BE49-F238E27FC236}">
                <a16:creationId xmlns:a16="http://schemas.microsoft.com/office/drawing/2014/main" id="{4A0F253A-250E-3947-9C4E-D0BADA9973ED}"/>
              </a:ext>
            </a:extLst>
          </p:cNvPr>
          <p:cNvSpPr>
            <a:spLocks noGrp="1"/>
          </p:cNvSpPr>
          <p:nvPr>
            <p:ph type="body" sz="quarter" idx="14" hasCustomPrompt="1"/>
          </p:nvPr>
        </p:nvSpPr>
        <p:spPr>
          <a:xfrm>
            <a:off x="838200" y="3640138"/>
            <a:ext cx="5257800" cy="423862"/>
          </a:xfrm>
        </p:spPr>
        <p:txBody>
          <a:bodyPr/>
          <a:lstStyle>
            <a:lvl1pPr marL="0" indent="0">
              <a:buNone/>
              <a:defRPr b="1"/>
            </a:lvl1pPr>
          </a:lstStyle>
          <a:p>
            <a:pPr lvl="0"/>
            <a:r>
              <a:rPr lang="en-US" dirty="0"/>
              <a:t>Insert Heading</a:t>
            </a:r>
          </a:p>
        </p:txBody>
      </p:sp>
      <p:sp>
        <p:nvSpPr>
          <p:cNvPr id="11" name="Content Placeholder 1">
            <a:extLst>
              <a:ext uri="{FF2B5EF4-FFF2-40B4-BE49-F238E27FC236}">
                <a16:creationId xmlns:a16="http://schemas.microsoft.com/office/drawing/2014/main" id="{D4F61BFB-7E97-CA4A-9D7A-C2EB218D6839}"/>
              </a:ext>
            </a:extLst>
          </p:cNvPr>
          <p:cNvSpPr>
            <a:spLocks noGrp="1"/>
          </p:cNvSpPr>
          <p:nvPr>
            <p:ph sz="quarter" idx="15"/>
          </p:nvPr>
        </p:nvSpPr>
        <p:spPr>
          <a:xfrm>
            <a:off x="838200" y="4126653"/>
            <a:ext cx="5257800" cy="18992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Heading Placeholder 2">
            <a:extLst>
              <a:ext uri="{FF2B5EF4-FFF2-40B4-BE49-F238E27FC236}">
                <a16:creationId xmlns:a16="http://schemas.microsoft.com/office/drawing/2014/main" id="{83402AF2-F89A-D04C-8D3C-76D8C388F10A}"/>
              </a:ext>
            </a:extLst>
          </p:cNvPr>
          <p:cNvSpPr>
            <a:spLocks noGrp="1"/>
          </p:cNvSpPr>
          <p:nvPr>
            <p:ph type="body" sz="quarter" idx="16" hasCustomPrompt="1"/>
          </p:nvPr>
        </p:nvSpPr>
        <p:spPr>
          <a:xfrm>
            <a:off x="6138334" y="3640138"/>
            <a:ext cx="5257800" cy="423862"/>
          </a:xfrm>
        </p:spPr>
        <p:txBody>
          <a:bodyPr/>
          <a:lstStyle>
            <a:lvl1pPr marL="0" indent="0">
              <a:buNone/>
              <a:defRPr b="1"/>
            </a:lvl1pPr>
          </a:lstStyle>
          <a:p>
            <a:pPr lvl="0"/>
            <a:r>
              <a:rPr lang="en-US" dirty="0"/>
              <a:t>Insert Heading</a:t>
            </a:r>
          </a:p>
        </p:txBody>
      </p:sp>
      <p:sp>
        <p:nvSpPr>
          <p:cNvPr id="14" name="Content Placeholder 2">
            <a:extLst>
              <a:ext uri="{FF2B5EF4-FFF2-40B4-BE49-F238E27FC236}">
                <a16:creationId xmlns:a16="http://schemas.microsoft.com/office/drawing/2014/main" id="{274E85CB-8292-B74E-B2DC-1B7541D0F575}"/>
              </a:ext>
            </a:extLst>
          </p:cNvPr>
          <p:cNvSpPr>
            <a:spLocks noGrp="1"/>
          </p:cNvSpPr>
          <p:nvPr>
            <p:ph sz="quarter" idx="17"/>
          </p:nvPr>
        </p:nvSpPr>
        <p:spPr>
          <a:xfrm>
            <a:off x="6138334" y="4126653"/>
            <a:ext cx="5257800" cy="18992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p:cNvSpPr>
            <a:spLocks noGrp="1"/>
          </p:cNvSpPr>
          <p:nvPr>
            <p:ph type="sldNum" sz="quarter" idx="12"/>
          </p:nvPr>
        </p:nvSpPr>
        <p:spPr/>
        <p:txBody>
          <a:bodyPr/>
          <a:lstStyle/>
          <a:p>
            <a:fld id="{E573346A-FCA4-684E-8D18-26E8324063ED}" type="slidenum">
              <a:rPr lang="en-US" smtClean="0"/>
              <a:t>‹#›</a:t>
            </a:fld>
            <a:endParaRPr lang="en-US"/>
          </a:p>
        </p:txBody>
      </p:sp>
      <p:pic>
        <p:nvPicPr>
          <p:cNvPr id="15" name="Footer">
            <a:extLst>
              <a:ext uri="{FF2B5EF4-FFF2-40B4-BE49-F238E27FC236}">
                <a16:creationId xmlns:a16="http://schemas.microsoft.com/office/drawing/2014/main" id="{1D639F15-80C3-DE46-A003-D12A017A0B5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6537580"/>
            <a:ext cx="12188952" cy="317751"/>
          </a:xfrm>
          <a:prstGeom prst="rect">
            <a:avLst/>
          </a:prstGeom>
        </p:spPr>
      </p:pic>
      <p:sp>
        <p:nvSpPr>
          <p:cNvPr id="17" name="Footer Placeholder 7">
            <a:extLst>
              <a:ext uri="{FF2B5EF4-FFF2-40B4-BE49-F238E27FC236}">
                <a16:creationId xmlns:a16="http://schemas.microsoft.com/office/drawing/2014/main" id="{0C113EE8-F014-EF4C-BAC8-845B85F3AA1C}"/>
              </a:ext>
            </a:extLst>
          </p:cNvPr>
          <p:cNvSpPr>
            <a:spLocks noGrp="1"/>
          </p:cNvSpPr>
          <p:nvPr>
            <p:ph type="ftr" sz="quarter" idx="11"/>
          </p:nvPr>
        </p:nvSpPr>
        <p:spPr>
          <a:xfrm>
            <a:off x="838200" y="6025895"/>
            <a:ext cx="7321549"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FOR INTERNAL USE ONLY			     Office of Information and Technology</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cons w/ Content">
    <p:spTree>
      <p:nvGrpSpPr>
        <p:cNvPr id="1" name=""/>
        <p:cNvGrpSpPr/>
        <p:nvPr/>
      </p:nvGrpSpPr>
      <p:grpSpPr>
        <a:xfrm>
          <a:off x="0" y="0"/>
          <a:ext cx="0" cy="0"/>
          <a:chOff x="0" y="0"/>
          <a:chExt cx="0" cy="0"/>
        </a:xfrm>
      </p:grpSpPr>
      <p:sp>
        <p:nvSpPr>
          <p:cNvPr id="7" name="Slide Title"/>
          <p:cNvSpPr>
            <a:spLocks noGrp="1"/>
          </p:cNvSpPr>
          <p:nvPr>
            <p:ph type="title" hasCustomPrompt="1"/>
          </p:nvPr>
        </p:nvSpPr>
        <p:spPr>
          <a:xfrm>
            <a:off x="838200" y="374904"/>
            <a:ext cx="10515600" cy="685800"/>
          </a:xfrm>
        </p:spPr>
        <p:txBody>
          <a:bodyPr>
            <a:noAutofit/>
          </a:bodyPr>
          <a:lstStyle>
            <a:lvl1pPr>
              <a:defRPr sz="2800" b="1" i="0">
                <a:latin typeface="Calibri" charset="0"/>
                <a:ea typeface="Calibri" charset="0"/>
                <a:cs typeface="Calibri" charset="0"/>
              </a:defRPr>
            </a:lvl1pPr>
          </a:lstStyle>
          <a:p>
            <a:r>
              <a:rPr lang="en-US" dirty="0"/>
              <a:t>Insert Title, 28pt Calibri Bold (Color: RGB 33, 33, 33)</a:t>
            </a:r>
          </a:p>
        </p:txBody>
      </p:sp>
      <p:sp>
        <p:nvSpPr>
          <p:cNvPr id="8" name="Icon 1">
            <a:extLst>
              <a:ext uri="{FF2B5EF4-FFF2-40B4-BE49-F238E27FC236}">
                <a16:creationId xmlns:a16="http://schemas.microsoft.com/office/drawing/2014/main" id="{33DD426A-81F2-B34C-ABF5-EE466FE47906}"/>
              </a:ext>
            </a:extLst>
          </p:cNvPr>
          <p:cNvSpPr>
            <a:spLocks noGrp="1"/>
          </p:cNvSpPr>
          <p:nvPr>
            <p:ph type="pic" sz="quarter" idx="16" hasCustomPrompt="1"/>
          </p:nvPr>
        </p:nvSpPr>
        <p:spPr>
          <a:xfrm>
            <a:off x="838200" y="1241556"/>
            <a:ext cx="914400" cy="914400"/>
          </a:xfrm>
        </p:spPr>
        <p:txBody>
          <a:bodyPr/>
          <a:lstStyle>
            <a:lvl1pPr marL="0" indent="0">
              <a:buNone/>
              <a:defRPr/>
            </a:lvl1pPr>
          </a:lstStyle>
          <a:p>
            <a:r>
              <a:rPr lang="en-US" dirty="0"/>
              <a:t>Icon</a:t>
            </a:r>
          </a:p>
        </p:txBody>
      </p:sp>
      <p:sp>
        <p:nvSpPr>
          <p:cNvPr id="10" name="Text Placeholder 1">
            <a:extLst>
              <a:ext uri="{FF2B5EF4-FFF2-40B4-BE49-F238E27FC236}">
                <a16:creationId xmlns:a16="http://schemas.microsoft.com/office/drawing/2014/main" id="{7A57BF28-2D4C-5C45-B921-0C1C8CB02A41}"/>
              </a:ext>
            </a:extLst>
          </p:cNvPr>
          <p:cNvSpPr>
            <a:spLocks noGrp="1"/>
          </p:cNvSpPr>
          <p:nvPr>
            <p:ph type="body" sz="quarter" idx="17"/>
          </p:nvPr>
        </p:nvSpPr>
        <p:spPr>
          <a:xfrm>
            <a:off x="2120900" y="1241425"/>
            <a:ext cx="9232900" cy="914531"/>
          </a:xfrm>
        </p:spPr>
        <p:txBody>
          <a:bodyPr/>
          <a:lstStyle/>
          <a:p>
            <a:pPr lvl="0"/>
            <a:r>
              <a:rPr lang="en-US" dirty="0"/>
              <a:t>Edit Master text styles</a:t>
            </a:r>
          </a:p>
        </p:txBody>
      </p:sp>
      <p:sp>
        <p:nvSpPr>
          <p:cNvPr id="16" name="Icon 2">
            <a:extLst>
              <a:ext uri="{FF2B5EF4-FFF2-40B4-BE49-F238E27FC236}">
                <a16:creationId xmlns:a16="http://schemas.microsoft.com/office/drawing/2014/main" id="{BEE80464-E9FA-434C-A292-19252F2ACA3B}"/>
              </a:ext>
            </a:extLst>
          </p:cNvPr>
          <p:cNvSpPr>
            <a:spLocks noGrp="1"/>
          </p:cNvSpPr>
          <p:nvPr>
            <p:ph type="pic" sz="quarter" idx="18" hasCustomPrompt="1"/>
          </p:nvPr>
        </p:nvSpPr>
        <p:spPr>
          <a:xfrm>
            <a:off x="838200" y="2348489"/>
            <a:ext cx="914400" cy="914400"/>
          </a:xfrm>
        </p:spPr>
        <p:txBody>
          <a:bodyPr/>
          <a:lstStyle>
            <a:lvl1pPr marL="0" indent="0">
              <a:buNone/>
              <a:defRPr/>
            </a:lvl1pPr>
          </a:lstStyle>
          <a:p>
            <a:r>
              <a:rPr lang="en-US" dirty="0"/>
              <a:t>Icon</a:t>
            </a:r>
          </a:p>
        </p:txBody>
      </p:sp>
      <p:sp>
        <p:nvSpPr>
          <p:cNvPr id="20" name="Text Placeholder 2">
            <a:extLst>
              <a:ext uri="{FF2B5EF4-FFF2-40B4-BE49-F238E27FC236}">
                <a16:creationId xmlns:a16="http://schemas.microsoft.com/office/drawing/2014/main" id="{C729A1C2-9323-5542-BE76-53EBF91E0A64}"/>
              </a:ext>
            </a:extLst>
          </p:cNvPr>
          <p:cNvSpPr>
            <a:spLocks noGrp="1"/>
          </p:cNvSpPr>
          <p:nvPr>
            <p:ph type="body" sz="quarter" idx="19"/>
          </p:nvPr>
        </p:nvSpPr>
        <p:spPr>
          <a:xfrm>
            <a:off x="2120900" y="2332301"/>
            <a:ext cx="9232900" cy="895849"/>
          </a:xfrm>
        </p:spPr>
        <p:txBody>
          <a:bodyPr/>
          <a:lstStyle/>
          <a:p>
            <a:pPr lvl="0"/>
            <a:r>
              <a:rPr lang="en-US" dirty="0"/>
              <a:t>Edit Master text styles</a:t>
            </a:r>
          </a:p>
        </p:txBody>
      </p:sp>
      <p:sp>
        <p:nvSpPr>
          <p:cNvPr id="21" name="Icon 3">
            <a:extLst>
              <a:ext uri="{FF2B5EF4-FFF2-40B4-BE49-F238E27FC236}">
                <a16:creationId xmlns:a16="http://schemas.microsoft.com/office/drawing/2014/main" id="{490100E6-8287-294B-B50D-8ECC67FA8A81}"/>
              </a:ext>
            </a:extLst>
          </p:cNvPr>
          <p:cNvSpPr>
            <a:spLocks noGrp="1"/>
          </p:cNvSpPr>
          <p:nvPr>
            <p:ph type="pic" sz="quarter" idx="20" hasCustomPrompt="1"/>
          </p:nvPr>
        </p:nvSpPr>
        <p:spPr>
          <a:xfrm>
            <a:off x="838200" y="3455422"/>
            <a:ext cx="914400" cy="914400"/>
          </a:xfrm>
        </p:spPr>
        <p:txBody>
          <a:bodyPr/>
          <a:lstStyle>
            <a:lvl1pPr marL="0" indent="0">
              <a:buNone/>
              <a:defRPr/>
            </a:lvl1pPr>
          </a:lstStyle>
          <a:p>
            <a:r>
              <a:rPr lang="en-US" dirty="0"/>
              <a:t>Icon</a:t>
            </a:r>
          </a:p>
        </p:txBody>
      </p:sp>
      <p:sp>
        <p:nvSpPr>
          <p:cNvPr id="22" name="Text Placeholder 3">
            <a:extLst>
              <a:ext uri="{FF2B5EF4-FFF2-40B4-BE49-F238E27FC236}">
                <a16:creationId xmlns:a16="http://schemas.microsoft.com/office/drawing/2014/main" id="{BBAF3B9D-3360-FD4E-B9B3-7CADE2B3B49F}"/>
              </a:ext>
            </a:extLst>
          </p:cNvPr>
          <p:cNvSpPr>
            <a:spLocks noGrp="1"/>
          </p:cNvSpPr>
          <p:nvPr>
            <p:ph type="body" sz="quarter" idx="21"/>
          </p:nvPr>
        </p:nvSpPr>
        <p:spPr>
          <a:xfrm>
            <a:off x="2120900" y="3419039"/>
            <a:ext cx="9232900" cy="948428"/>
          </a:xfrm>
        </p:spPr>
        <p:txBody>
          <a:bodyPr/>
          <a:lstStyle/>
          <a:p>
            <a:pPr lvl="0"/>
            <a:r>
              <a:rPr lang="en-US" dirty="0"/>
              <a:t>Edit Master text styles</a:t>
            </a:r>
          </a:p>
        </p:txBody>
      </p:sp>
      <p:sp>
        <p:nvSpPr>
          <p:cNvPr id="23" name="Icon 4">
            <a:extLst>
              <a:ext uri="{FF2B5EF4-FFF2-40B4-BE49-F238E27FC236}">
                <a16:creationId xmlns:a16="http://schemas.microsoft.com/office/drawing/2014/main" id="{AC48532A-7B11-D64B-B36E-349B6D3EABC0}"/>
              </a:ext>
            </a:extLst>
          </p:cNvPr>
          <p:cNvSpPr>
            <a:spLocks noGrp="1"/>
          </p:cNvSpPr>
          <p:nvPr>
            <p:ph type="pic" sz="quarter" idx="22" hasCustomPrompt="1"/>
          </p:nvPr>
        </p:nvSpPr>
        <p:spPr>
          <a:xfrm>
            <a:off x="838200" y="4562355"/>
            <a:ext cx="914400" cy="914400"/>
          </a:xfrm>
        </p:spPr>
        <p:txBody>
          <a:bodyPr/>
          <a:lstStyle>
            <a:lvl1pPr marL="0" indent="0">
              <a:buNone/>
              <a:defRPr/>
            </a:lvl1pPr>
          </a:lstStyle>
          <a:p>
            <a:r>
              <a:rPr lang="en-US" dirty="0"/>
              <a:t>Icon</a:t>
            </a:r>
          </a:p>
        </p:txBody>
      </p:sp>
      <p:sp>
        <p:nvSpPr>
          <p:cNvPr id="24" name="Text Placeholder 4">
            <a:extLst>
              <a:ext uri="{FF2B5EF4-FFF2-40B4-BE49-F238E27FC236}">
                <a16:creationId xmlns:a16="http://schemas.microsoft.com/office/drawing/2014/main" id="{D245C863-A608-204E-A3BF-D45CFC1D6018}"/>
              </a:ext>
            </a:extLst>
          </p:cNvPr>
          <p:cNvSpPr>
            <a:spLocks noGrp="1"/>
          </p:cNvSpPr>
          <p:nvPr>
            <p:ph type="body" sz="quarter" idx="23"/>
          </p:nvPr>
        </p:nvSpPr>
        <p:spPr>
          <a:xfrm>
            <a:off x="2120900" y="4558356"/>
            <a:ext cx="9232900" cy="918399"/>
          </a:xfrm>
        </p:spPr>
        <p:txBody>
          <a:bodyPr/>
          <a:lstStyle/>
          <a:p>
            <a:pPr lvl="0"/>
            <a:r>
              <a:rPr lang="en-US" dirty="0"/>
              <a:t>Edit Master text styles</a:t>
            </a:r>
          </a:p>
        </p:txBody>
      </p:sp>
      <p:sp>
        <p:nvSpPr>
          <p:cNvPr id="3" name="Slide Number Placeholder"/>
          <p:cNvSpPr>
            <a:spLocks noGrp="1"/>
          </p:cNvSpPr>
          <p:nvPr>
            <p:ph type="sldNum" sz="quarter" idx="10"/>
          </p:nvPr>
        </p:nvSpPr>
        <p:spPr>
          <a:xfrm>
            <a:off x="8610600" y="6025896"/>
            <a:ext cx="2743200" cy="365125"/>
          </a:xfrm>
        </p:spPr>
        <p:txBody>
          <a:bodyPr/>
          <a:lstStyle/>
          <a:p>
            <a:fld id="{E573346A-FCA4-684E-8D18-26E8324063ED}" type="slidenum">
              <a:rPr lang="en-US" smtClean="0"/>
              <a:t>‹#›</a:t>
            </a:fld>
            <a:endParaRPr lang="en-US"/>
          </a:p>
        </p:txBody>
      </p:sp>
      <p:pic>
        <p:nvPicPr>
          <p:cNvPr id="14" name="Footer">
            <a:extLst>
              <a:ext uri="{FF2B5EF4-FFF2-40B4-BE49-F238E27FC236}">
                <a16:creationId xmlns:a16="http://schemas.microsoft.com/office/drawing/2014/main" id="{03D86B44-DBFD-1E48-B241-4117117D7CAF}"/>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6537580"/>
            <a:ext cx="12188952" cy="317751"/>
          </a:xfrm>
          <a:prstGeom prst="rect">
            <a:avLst/>
          </a:prstGeom>
        </p:spPr>
      </p:pic>
      <p:sp>
        <p:nvSpPr>
          <p:cNvPr id="15" name="Footer Placeholder 7">
            <a:extLst>
              <a:ext uri="{FF2B5EF4-FFF2-40B4-BE49-F238E27FC236}">
                <a16:creationId xmlns:a16="http://schemas.microsoft.com/office/drawing/2014/main" id="{9A5D5840-97D3-F842-A577-C12F279D5B2D}"/>
              </a:ext>
            </a:extLst>
          </p:cNvPr>
          <p:cNvSpPr>
            <a:spLocks noGrp="1"/>
          </p:cNvSpPr>
          <p:nvPr>
            <p:ph type="ftr" sz="quarter" idx="11"/>
          </p:nvPr>
        </p:nvSpPr>
        <p:spPr>
          <a:xfrm>
            <a:off x="838200" y="6025895"/>
            <a:ext cx="7321549"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FOR INTERNAL USE ONLY			     Office of Information and Technology</a:t>
            </a:r>
          </a:p>
        </p:txBody>
      </p:sp>
    </p:spTree>
    <p:extLst>
      <p:ext uri="{BB962C8B-B14F-4D97-AF65-F5344CB8AC3E}">
        <p14:creationId xmlns:p14="http://schemas.microsoft.com/office/powerpoint/2010/main" val="4258489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Slide Title"/>
          <p:cNvSpPr>
            <a:spLocks noGrp="1"/>
          </p:cNvSpPr>
          <p:nvPr>
            <p:ph type="title" hasCustomPrompt="1"/>
          </p:nvPr>
        </p:nvSpPr>
        <p:spPr/>
        <p:txBody>
          <a:bodyPr>
            <a:normAutofit/>
          </a:bodyPr>
          <a:lstStyle>
            <a:lvl1pPr>
              <a:defRPr sz="2800" b="1" i="0">
                <a:latin typeface="Calibri" charset="0"/>
                <a:ea typeface="Calibri" charset="0"/>
                <a:cs typeface="Calibri" charset="0"/>
              </a:defRPr>
            </a:lvl1pPr>
          </a:lstStyle>
          <a:p>
            <a:r>
              <a:rPr lang="en-US" dirty="0"/>
              <a:t>Insert Title, 28pt Calibri Bold (Color: RGB 33, 33, 33)</a:t>
            </a:r>
          </a:p>
        </p:txBody>
      </p:sp>
      <p:sp>
        <p:nvSpPr>
          <p:cNvPr id="5" name="Slide Number Placeholder"/>
          <p:cNvSpPr>
            <a:spLocks noGrp="1"/>
          </p:cNvSpPr>
          <p:nvPr>
            <p:ph type="sldNum" sz="quarter" idx="12"/>
          </p:nvPr>
        </p:nvSpPr>
        <p:spPr/>
        <p:txBody>
          <a:bodyPr/>
          <a:lstStyle/>
          <a:p>
            <a:fld id="{E573346A-FCA4-684E-8D18-26E8324063ED}" type="slidenum">
              <a:rPr lang="en-US" smtClean="0"/>
              <a:t>‹#›</a:t>
            </a:fld>
            <a:endParaRPr lang="en-US"/>
          </a:p>
        </p:txBody>
      </p:sp>
      <p:pic>
        <p:nvPicPr>
          <p:cNvPr id="6" name="Footer">
            <a:extLst>
              <a:ext uri="{FF2B5EF4-FFF2-40B4-BE49-F238E27FC236}">
                <a16:creationId xmlns:a16="http://schemas.microsoft.com/office/drawing/2014/main" id="{27C9D9A6-A9A8-8347-B216-5E758197F4EE}"/>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6537580"/>
            <a:ext cx="12188952" cy="317751"/>
          </a:xfrm>
          <a:prstGeom prst="rect">
            <a:avLst/>
          </a:prstGeom>
        </p:spPr>
      </p:pic>
      <p:sp>
        <p:nvSpPr>
          <p:cNvPr id="7" name="Footer Placeholder 7">
            <a:extLst>
              <a:ext uri="{FF2B5EF4-FFF2-40B4-BE49-F238E27FC236}">
                <a16:creationId xmlns:a16="http://schemas.microsoft.com/office/drawing/2014/main" id="{A3876C70-D6DE-C64C-99DD-B42E1AFA32FF}"/>
              </a:ext>
            </a:extLst>
          </p:cNvPr>
          <p:cNvSpPr>
            <a:spLocks noGrp="1"/>
          </p:cNvSpPr>
          <p:nvPr>
            <p:ph type="ftr" sz="quarter" idx="11"/>
          </p:nvPr>
        </p:nvSpPr>
        <p:spPr>
          <a:xfrm>
            <a:off x="838200" y="6025895"/>
            <a:ext cx="7321549"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FOR INTERNAL USE ONLY			     Office of Information and Technology</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all Out Slide">
    <p:spTree>
      <p:nvGrpSpPr>
        <p:cNvPr id="1" name=""/>
        <p:cNvGrpSpPr/>
        <p:nvPr/>
      </p:nvGrpSpPr>
      <p:grpSpPr>
        <a:xfrm>
          <a:off x="0" y="0"/>
          <a:ext cx="0" cy="0"/>
          <a:chOff x="0" y="0"/>
          <a:chExt cx="0" cy="0"/>
        </a:xfrm>
      </p:grpSpPr>
      <p:sp>
        <p:nvSpPr>
          <p:cNvPr id="8" name="Call Out"/>
          <p:cNvSpPr>
            <a:spLocks noGrp="1"/>
          </p:cNvSpPr>
          <p:nvPr>
            <p:ph type="title" hasCustomPrompt="1"/>
          </p:nvPr>
        </p:nvSpPr>
        <p:spPr>
          <a:xfrm>
            <a:off x="831851" y="2219026"/>
            <a:ext cx="10515600" cy="1253380"/>
          </a:xfrm>
        </p:spPr>
        <p:txBody>
          <a:bodyPr anchor="ctr">
            <a:noAutofit/>
          </a:bodyPr>
          <a:lstStyle>
            <a:lvl1pPr algn="ctr">
              <a:defRPr sz="3600" b="1" i="0" baseline="0">
                <a:solidFill>
                  <a:srgbClr val="1F1F1F"/>
                </a:solidFill>
                <a:latin typeface="Calibri" charset="0"/>
                <a:ea typeface="Calibri" charset="0"/>
                <a:cs typeface="Calibri" charset="0"/>
              </a:defRPr>
            </a:lvl1pPr>
          </a:lstStyle>
          <a:p>
            <a:r>
              <a:rPr lang="en-US" dirty="0"/>
              <a:t>Call out slide: Important Information</a:t>
            </a:r>
          </a:p>
        </p:txBody>
      </p:sp>
      <p:sp>
        <p:nvSpPr>
          <p:cNvPr id="3" name="Slide Number Placeholder"/>
          <p:cNvSpPr>
            <a:spLocks noGrp="1"/>
          </p:cNvSpPr>
          <p:nvPr>
            <p:ph type="sldNum" sz="quarter" idx="10"/>
          </p:nvPr>
        </p:nvSpPr>
        <p:spPr>
          <a:xfrm>
            <a:off x="8610600" y="6025896"/>
            <a:ext cx="2743200" cy="365125"/>
          </a:xfrm>
        </p:spPr>
        <p:txBody>
          <a:bodyPr/>
          <a:lstStyle/>
          <a:p>
            <a:fld id="{E573346A-FCA4-684E-8D18-26E8324063ED}" type="slidenum">
              <a:rPr lang="en-US" smtClean="0"/>
              <a:t>‹#›</a:t>
            </a:fld>
            <a:endParaRPr lang="en-US"/>
          </a:p>
        </p:txBody>
      </p:sp>
      <p:pic>
        <p:nvPicPr>
          <p:cNvPr id="6" name="Footer">
            <a:extLst>
              <a:ext uri="{FF2B5EF4-FFF2-40B4-BE49-F238E27FC236}">
                <a16:creationId xmlns:a16="http://schemas.microsoft.com/office/drawing/2014/main" id="{8B41035D-CB4A-7E44-B9B4-451058A5BEA7}"/>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6537580"/>
            <a:ext cx="12188952" cy="317751"/>
          </a:xfrm>
          <a:prstGeom prst="rect">
            <a:avLst/>
          </a:prstGeom>
        </p:spPr>
      </p:pic>
      <p:sp>
        <p:nvSpPr>
          <p:cNvPr id="7" name="Footer Placeholder 7">
            <a:extLst>
              <a:ext uri="{FF2B5EF4-FFF2-40B4-BE49-F238E27FC236}">
                <a16:creationId xmlns:a16="http://schemas.microsoft.com/office/drawing/2014/main" id="{56A082ED-A59D-0649-AD27-182D22846D0C}"/>
              </a:ext>
            </a:extLst>
          </p:cNvPr>
          <p:cNvSpPr>
            <a:spLocks noGrp="1"/>
          </p:cNvSpPr>
          <p:nvPr>
            <p:ph type="ftr" sz="quarter" idx="11"/>
          </p:nvPr>
        </p:nvSpPr>
        <p:spPr>
          <a:xfrm>
            <a:off x="838200" y="6025895"/>
            <a:ext cx="7321549"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FOR INTERNAL USE ONLY			     Office of Information and Technology</a:t>
            </a:r>
          </a:p>
        </p:txBody>
      </p:sp>
    </p:spTree>
    <p:extLst>
      <p:ext uri="{BB962C8B-B14F-4D97-AF65-F5344CB8AC3E}">
        <p14:creationId xmlns:p14="http://schemas.microsoft.com/office/powerpoint/2010/main" val="1855859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ransition">
    <p:spTree>
      <p:nvGrpSpPr>
        <p:cNvPr id="1" name=""/>
        <p:cNvGrpSpPr/>
        <p:nvPr/>
      </p:nvGrpSpPr>
      <p:grpSpPr>
        <a:xfrm>
          <a:off x="0" y="0"/>
          <a:ext cx="0" cy="0"/>
          <a:chOff x="0" y="0"/>
          <a:chExt cx="0" cy="0"/>
        </a:xfrm>
      </p:grpSpPr>
      <p:pic>
        <p:nvPicPr>
          <p:cNvPr id="6" name="Background">
            <a:extLs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3049" y="1"/>
            <a:ext cx="12185902" cy="6857999"/>
          </a:xfrm>
          <a:prstGeom prst="rect">
            <a:avLst/>
          </a:prstGeom>
        </p:spPr>
      </p:pic>
      <p:sp>
        <p:nvSpPr>
          <p:cNvPr id="5" name="Slide Title"/>
          <p:cNvSpPr>
            <a:spLocks noGrp="1"/>
          </p:cNvSpPr>
          <p:nvPr>
            <p:ph type="title" hasCustomPrompt="1"/>
          </p:nvPr>
        </p:nvSpPr>
        <p:spPr>
          <a:xfrm>
            <a:off x="831851" y="2219026"/>
            <a:ext cx="10515600" cy="1253380"/>
          </a:xfrm>
        </p:spPr>
        <p:txBody>
          <a:bodyPr anchor="ctr">
            <a:noAutofit/>
          </a:bodyPr>
          <a:lstStyle>
            <a:lvl1pPr algn="ctr">
              <a:defRPr sz="3600" b="1" i="0">
                <a:solidFill>
                  <a:srgbClr val="1F1F1F"/>
                </a:solidFill>
                <a:latin typeface="Calibri" charset="0"/>
                <a:ea typeface="Calibri" charset="0"/>
                <a:cs typeface="Calibri" charset="0"/>
              </a:defRPr>
            </a:lvl1pPr>
          </a:lstStyle>
          <a:p>
            <a:r>
              <a:rPr lang="en-US" dirty="0"/>
              <a:t>Transition Slide Title Size 36pt,</a:t>
            </a:r>
            <a:br>
              <a:rPr lang="en-US" dirty="0"/>
            </a:br>
            <a:r>
              <a:rPr lang="en-US" dirty="0"/>
              <a:t>Calibri Bold (Color: RGB 33,33,33)</a:t>
            </a:r>
          </a:p>
        </p:txBody>
      </p:sp>
      <p:sp>
        <p:nvSpPr>
          <p:cNvPr id="3" name="Slide Number Placeholder"/>
          <p:cNvSpPr>
            <a:spLocks noGrp="1"/>
          </p:cNvSpPr>
          <p:nvPr>
            <p:ph type="sldNum" sz="quarter" idx="10"/>
          </p:nvPr>
        </p:nvSpPr>
        <p:spPr>
          <a:xfrm>
            <a:off x="8610600" y="6025896"/>
            <a:ext cx="2743200" cy="365125"/>
          </a:xfrm>
        </p:spPr>
        <p:txBody>
          <a:bodyPr/>
          <a:lstStyle/>
          <a:p>
            <a:fld id="{E573346A-FCA4-684E-8D18-26E8324063ED}" type="slidenum">
              <a:rPr lang="en-US" smtClean="0"/>
              <a:t>‹#›</a:t>
            </a:fld>
            <a:endParaRPr lang="en-US"/>
          </a:p>
        </p:txBody>
      </p:sp>
    </p:spTree>
    <p:extLst>
      <p:ext uri="{BB962C8B-B14F-4D97-AF65-F5344CB8AC3E}">
        <p14:creationId xmlns:p14="http://schemas.microsoft.com/office/powerpoint/2010/main" val="1381051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pic>
        <p:nvPicPr>
          <p:cNvPr id="8" name="Background">
            <a:extLst>
              <a:ext uri="{FF2B5EF4-FFF2-40B4-BE49-F238E27FC236}">
                <a16:creationId xmlns:a16="http://schemas.microsoft.com/office/drawing/2014/main" id="{22CCD40D-2A95-9640-B490-BC202C32293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3049" y="1"/>
            <a:ext cx="12185902" cy="6857999"/>
          </a:xfrm>
          <a:prstGeom prst="rect">
            <a:avLst/>
          </a:prstGeom>
        </p:spPr>
      </p:pic>
      <p:sp>
        <p:nvSpPr>
          <p:cNvPr id="6" name="Questions?"/>
          <p:cNvSpPr>
            <a:spLocks noGrp="1"/>
          </p:cNvSpPr>
          <p:nvPr>
            <p:ph type="title" hasCustomPrompt="1"/>
          </p:nvPr>
        </p:nvSpPr>
        <p:spPr>
          <a:xfrm>
            <a:off x="831851" y="2219026"/>
            <a:ext cx="10515600" cy="1253380"/>
          </a:xfrm>
        </p:spPr>
        <p:txBody>
          <a:bodyPr anchor="ctr">
            <a:noAutofit/>
          </a:bodyPr>
          <a:lstStyle>
            <a:lvl1pPr algn="ctr">
              <a:defRPr sz="4000" b="1" i="0">
                <a:solidFill>
                  <a:srgbClr val="1F1F1F"/>
                </a:solidFill>
                <a:latin typeface="Calibri" charset="0"/>
                <a:ea typeface="Calibri" charset="0"/>
                <a:cs typeface="Calibri" charset="0"/>
              </a:defRPr>
            </a:lvl1pPr>
          </a:lstStyle>
          <a:p>
            <a:r>
              <a:rPr lang="en-US" dirty="0"/>
              <a:t>QUESTIONS?</a:t>
            </a:r>
          </a:p>
        </p:txBody>
      </p:sp>
      <p:sp>
        <p:nvSpPr>
          <p:cNvPr id="7" name="Slide Number Placeholder"/>
          <p:cNvSpPr>
            <a:spLocks noGrp="1"/>
          </p:cNvSpPr>
          <p:nvPr>
            <p:ph type="sldNum" sz="quarter" idx="10"/>
          </p:nvPr>
        </p:nvSpPr>
        <p:spPr>
          <a:xfrm>
            <a:off x="8610600" y="6028290"/>
            <a:ext cx="2743200" cy="365125"/>
          </a:xfrm>
        </p:spPr>
        <p:txBody>
          <a:bodyPr/>
          <a:lstStyle/>
          <a:p>
            <a:fld id="{E573346A-FCA4-684E-8D18-26E8324063ED}" type="slidenum">
              <a:rPr lang="en-US" smtClean="0"/>
              <a:t>‹#›</a:t>
            </a:fld>
            <a:endParaRPr lang="en-US"/>
          </a:p>
        </p:txBody>
      </p:sp>
    </p:spTree>
    <p:extLst>
      <p:ext uri="{BB962C8B-B14F-4D97-AF65-F5344CB8AC3E}">
        <p14:creationId xmlns:p14="http://schemas.microsoft.com/office/powerpoint/2010/main" val="1335858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685800"/>
          </a:xfrm>
          <a:prstGeom prst="rect">
            <a:avLst/>
          </a:prstGeom>
        </p:spPr>
        <p:txBody>
          <a:bodyPr vert="horz" lIns="91440" tIns="45720" rIns="91440" bIns="45720" rtlCol="0" anchor="ctr">
            <a:normAutofit/>
          </a:bodyPr>
          <a:lstStyle/>
          <a:p>
            <a:r>
              <a:rPr lang="en-US" dirty="0"/>
              <a:t>Title Size 28pt, Calibri Bold (Color: RGB 33,33,33)</a:t>
            </a:r>
          </a:p>
        </p:txBody>
      </p:sp>
      <p:sp>
        <p:nvSpPr>
          <p:cNvPr id="3" name="Text Placeholder 2"/>
          <p:cNvSpPr>
            <a:spLocks noGrp="1"/>
          </p:cNvSpPr>
          <p:nvPr>
            <p:ph type="body" idx="1"/>
          </p:nvPr>
        </p:nvSpPr>
        <p:spPr>
          <a:xfrm>
            <a:off x="838200" y="1417320"/>
            <a:ext cx="10515600" cy="4489704"/>
          </a:xfrm>
          <a:prstGeom prst="rect">
            <a:avLst/>
          </a:prstGeom>
        </p:spPr>
        <p:txBody>
          <a:bodyPr vert="horz" lIns="91440" tIns="45720" rIns="91440" bIns="45720" rtlCol="0">
            <a:normAutofit/>
          </a:bodyPr>
          <a:lstStyle/>
          <a:p>
            <a:pPr lvl="0"/>
            <a:r>
              <a:rPr lang="en-US" dirty="0"/>
              <a:t>Body Text no smaller than 18pt font, Calibri Regular</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4"/>
          </p:nvPr>
        </p:nvSpPr>
        <p:spPr>
          <a:xfrm>
            <a:off x="8610600" y="602589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73346A-FCA4-684E-8D18-26E8324063ED}" type="slidenum">
              <a:rPr lang="en-US" smtClean="0"/>
              <a:t>‹#›</a:t>
            </a:fld>
            <a:endParaRPr lang="en-US"/>
          </a:p>
        </p:txBody>
      </p:sp>
    </p:spTree>
    <p:extLst>
      <p:ext uri="{BB962C8B-B14F-4D97-AF65-F5344CB8AC3E}">
        <p14:creationId xmlns:p14="http://schemas.microsoft.com/office/powerpoint/2010/main" val="819416886"/>
      </p:ext>
    </p:extLst>
  </p:cSld>
  <p:clrMap bg1="lt1" tx1="dk1" bg2="lt2" tx2="dk2" accent1="accent1" accent2="accent2" accent3="accent3" accent4="accent4" accent5="accent5" accent6="accent6" hlink="hlink" folHlink="folHlink"/>
  <p:sldLayoutIdLst>
    <p:sldLayoutId id="2147483721" r:id="rId1"/>
    <p:sldLayoutId id="2147483728" r:id="rId2"/>
    <p:sldLayoutId id="2147483729" r:id="rId3"/>
    <p:sldLayoutId id="2147483711" r:id="rId4"/>
    <p:sldLayoutId id="2147483730" r:id="rId5"/>
    <p:sldLayoutId id="2147483715" r:id="rId6"/>
    <p:sldLayoutId id="2147483724" r:id="rId7"/>
    <p:sldLayoutId id="2147483725" r:id="rId8"/>
    <p:sldLayoutId id="2147483726" r:id="rId9"/>
    <p:sldLayoutId id="2147483755" r:id="rId10"/>
    <p:sldLayoutId id="2147483756" r:id="rId11"/>
  </p:sldLayoutIdLst>
  <p:hf hdr="0" dt="0"/>
  <p:txStyles>
    <p:titleStyle>
      <a:lvl1pPr algn="l" defTabSz="914400" rtl="0" eaLnBrk="1" latinLnBrk="0" hangingPunct="1">
        <a:lnSpc>
          <a:spcPct val="90000"/>
        </a:lnSpc>
        <a:spcBef>
          <a:spcPct val="0"/>
        </a:spcBef>
        <a:buNone/>
        <a:defRPr sz="2800" b="1" i="0" kern="1200">
          <a:solidFill>
            <a:schemeClr val="tx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ppleSystemUIFont" charset="-12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ppleSystemUIFont" charset="-12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1BACE-0B93-5845-810C-7E677EB2E678}"/>
              </a:ext>
            </a:extLst>
          </p:cNvPr>
          <p:cNvSpPr>
            <a:spLocks noGrp="1"/>
          </p:cNvSpPr>
          <p:nvPr>
            <p:ph type="title"/>
          </p:nvPr>
        </p:nvSpPr>
        <p:spPr>
          <a:xfrm>
            <a:off x="3251911" y="1050788"/>
            <a:ext cx="4804069" cy="858806"/>
          </a:xfrm>
        </p:spPr>
        <p:txBody>
          <a:bodyPr/>
          <a:lstStyle/>
          <a:p>
            <a:r>
              <a:rPr lang="en-US" cap="none" dirty="0"/>
              <a:t>Discovery Research For APIs: Why And How</a:t>
            </a:r>
          </a:p>
        </p:txBody>
      </p:sp>
      <p:sp>
        <p:nvSpPr>
          <p:cNvPr id="3" name="Text Placeholder 2">
            <a:extLst>
              <a:ext uri="{FF2B5EF4-FFF2-40B4-BE49-F238E27FC236}">
                <a16:creationId xmlns:a16="http://schemas.microsoft.com/office/drawing/2014/main" id="{F3A23551-F6E1-EE44-A779-E05C1B6A158D}"/>
              </a:ext>
            </a:extLst>
          </p:cNvPr>
          <p:cNvSpPr>
            <a:spLocks noGrp="1"/>
          </p:cNvSpPr>
          <p:nvPr>
            <p:ph type="body" sz="quarter" idx="10"/>
          </p:nvPr>
        </p:nvSpPr>
        <p:spPr/>
        <p:txBody>
          <a:bodyPr/>
          <a:lstStyle/>
          <a:p>
            <a:r>
              <a:rPr lang="en-US" dirty="0"/>
              <a:t>Andrew </a:t>
            </a:r>
            <a:r>
              <a:rPr lang="en-US" dirty="0" err="1"/>
              <a:t>Fichter</a:t>
            </a:r>
            <a:r>
              <a:rPr lang="en-US" dirty="0"/>
              <a:t> </a:t>
            </a:r>
          </a:p>
        </p:txBody>
      </p:sp>
      <p:sp>
        <p:nvSpPr>
          <p:cNvPr id="4" name="Text Placeholder 3">
            <a:extLst>
              <a:ext uri="{FF2B5EF4-FFF2-40B4-BE49-F238E27FC236}">
                <a16:creationId xmlns:a16="http://schemas.microsoft.com/office/drawing/2014/main" id="{582F62A7-DC89-D04B-BFD3-C381A60C23CA}"/>
              </a:ext>
            </a:extLst>
          </p:cNvPr>
          <p:cNvSpPr>
            <a:spLocks noGrp="1"/>
          </p:cNvSpPr>
          <p:nvPr>
            <p:ph type="body" sz="quarter" idx="11"/>
          </p:nvPr>
        </p:nvSpPr>
        <p:spPr>
          <a:xfrm>
            <a:off x="3252757" y="2473790"/>
            <a:ext cx="3182112" cy="393192"/>
          </a:xfrm>
        </p:spPr>
        <p:txBody>
          <a:bodyPr/>
          <a:lstStyle/>
          <a:p>
            <a:r>
              <a:rPr lang="en-US" dirty="0"/>
              <a:t>Product Owner </a:t>
            </a:r>
          </a:p>
        </p:txBody>
      </p:sp>
      <p:sp>
        <p:nvSpPr>
          <p:cNvPr id="5" name="Text Placeholder 4">
            <a:extLst>
              <a:ext uri="{FF2B5EF4-FFF2-40B4-BE49-F238E27FC236}">
                <a16:creationId xmlns:a16="http://schemas.microsoft.com/office/drawing/2014/main" id="{460FCB86-68FD-0240-8DE9-F800AEE2B82E}"/>
              </a:ext>
            </a:extLst>
          </p:cNvPr>
          <p:cNvSpPr>
            <a:spLocks noGrp="1"/>
          </p:cNvSpPr>
          <p:nvPr>
            <p:ph type="body" sz="quarter" idx="12"/>
          </p:nvPr>
        </p:nvSpPr>
        <p:spPr>
          <a:xfrm>
            <a:off x="3252758" y="2852970"/>
            <a:ext cx="5806017" cy="439738"/>
          </a:xfrm>
        </p:spPr>
        <p:txBody>
          <a:bodyPr/>
          <a:lstStyle/>
          <a:p>
            <a:r>
              <a:rPr lang="en-US" dirty="0"/>
              <a:t>VA Lighthouse APIs </a:t>
            </a:r>
          </a:p>
        </p:txBody>
      </p:sp>
      <p:sp>
        <p:nvSpPr>
          <p:cNvPr id="9" name="Text Placeholder 8">
            <a:extLst>
              <a:ext uri="{FF2B5EF4-FFF2-40B4-BE49-F238E27FC236}">
                <a16:creationId xmlns:a16="http://schemas.microsoft.com/office/drawing/2014/main" id="{44915606-BF8A-1A4B-9E62-1F8C08822CCF}"/>
              </a:ext>
            </a:extLst>
          </p:cNvPr>
          <p:cNvSpPr>
            <a:spLocks noGrp="1"/>
          </p:cNvSpPr>
          <p:nvPr>
            <p:ph type="body" sz="quarter" idx="16"/>
          </p:nvPr>
        </p:nvSpPr>
        <p:spPr/>
        <p:txBody>
          <a:bodyPr/>
          <a:lstStyle/>
          <a:p>
            <a:r>
              <a:rPr lang="en-US" dirty="0"/>
              <a:t>Maria </a:t>
            </a:r>
            <a:r>
              <a:rPr lang="en-US" dirty="0" err="1"/>
              <a:t>Vidart</a:t>
            </a:r>
            <a:r>
              <a:rPr lang="en-US" dirty="0"/>
              <a:t>-Delgado</a:t>
            </a:r>
          </a:p>
        </p:txBody>
      </p:sp>
      <p:sp>
        <p:nvSpPr>
          <p:cNvPr id="11" name="Text Placeholder 10">
            <a:extLst>
              <a:ext uri="{FF2B5EF4-FFF2-40B4-BE49-F238E27FC236}">
                <a16:creationId xmlns:a16="http://schemas.microsoft.com/office/drawing/2014/main" id="{E091253D-898E-D54E-9D0A-7A12C8C5B546}"/>
              </a:ext>
            </a:extLst>
          </p:cNvPr>
          <p:cNvSpPr>
            <a:spLocks noGrp="1"/>
          </p:cNvSpPr>
          <p:nvPr>
            <p:ph type="body" sz="quarter" idx="17"/>
          </p:nvPr>
        </p:nvSpPr>
        <p:spPr>
          <a:xfrm>
            <a:off x="3247502" y="3866409"/>
            <a:ext cx="3182112" cy="393192"/>
          </a:xfrm>
        </p:spPr>
        <p:txBody>
          <a:bodyPr/>
          <a:lstStyle/>
          <a:p>
            <a:r>
              <a:rPr lang="en-US" dirty="0"/>
              <a:t>Sr. UX Researcher  </a:t>
            </a:r>
          </a:p>
        </p:txBody>
      </p:sp>
      <p:sp>
        <p:nvSpPr>
          <p:cNvPr id="14" name="Text Placeholder 13">
            <a:extLst>
              <a:ext uri="{FF2B5EF4-FFF2-40B4-BE49-F238E27FC236}">
                <a16:creationId xmlns:a16="http://schemas.microsoft.com/office/drawing/2014/main" id="{B5C7AF52-C7C0-1D44-8374-310466CC5D76}"/>
              </a:ext>
            </a:extLst>
          </p:cNvPr>
          <p:cNvSpPr>
            <a:spLocks noGrp="1"/>
          </p:cNvSpPr>
          <p:nvPr>
            <p:ph type="body" sz="quarter" idx="18"/>
          </p:nvPr>
        </p:nvSpPr>
        <p:spPr>
          <a:xfrm>
            <a:off x="3247503" y="4245589"/>
            <a:ext cx="5806017" cy="439738"/>
          </a:xfrm>
        </p:spPr>
        <p:txBody>
          <a:bodyPr/>
          <a:lstStyle/>
          <a:p>
            <a:r>
              <a:rPr lang="en-US" dirty="0"/>
              <a:t>Ad Hoc LLC - VA Lighthouse APIs </a:t>
            </a:r>
          </a:p>
        </p:txBody>
      </p:sp>
      <p:sp>
        <p:nvSpPr>
          <p:cNvPr id="6" name="Text Placeholder 5">
            <a:extLst>
              <a:ext uri="{FF2B5EF4-FFF2-40B4-BE49-F238E27FC236}">
                <a16:creationId xmlns:a16="http://schemas.microsoft.com/office/drawing/2014/main" id="{8584AB12-D1BF-A94B-B3CB-61D4736A47CF}"/>
              </a:ext>
            </a:extLst>
          </p:cNvPr>
          <p:cNvSpPr>
            <a:spLocks noGrp="1"/>
          </p:cNvSpPr>
          <p:nvPr>
            <p:ph type="body" sz="quarter" idx="13"/>
          </p:nvPr>
        </p:nvSpPr>
        <p:spPr/>
        <p:txBody>
          <a:bodyPr/>
          <a:lstStyle/>
          <a:p>
            <a:r>
              <a:rPr lang="en-US" dirty="0"/>
              <a:t>2021 User Experience Summit</a:t>
            </a:r>
          </a:p>
        </p:txBody>
      </p:sp>
      <p:sp>
        <p:nvSpPr>
          <p:cNvPr id="7" name="Text Placeholder 6">
            <a:extLst>
              <a:ext uri="{FF2B5EF4-FFF2-40B4-BE49-F238E27FC236}">
                <a16:creationId xmlns:a16="http://schemas.microsoft.com/office/drawing/2014/main" id="{D381D8D1-0B3A-BF4D-8A9E-2B416C8BA004}"/>
              </a:ext>
            </a:extLst>
          </p:cNvPr>
          <p:cNvSpPr>
            <a:spLocks noGrp="1"/>
          </p:cNvSpPr>
          <p:nvPr>
            <p:ph type="body" sz="quarter" idx="14"/>
          </p:nvPr>
        </p:nvSpPr>
        <p:spPr/>
        <p:txBody>
          <a:bodyPr/>
          <a:lstStyle/>
          <a:p>
            <a:r>
              <a:rPr lang="en-US" dirty="0"/>
              <a:t>June 23, 2021</a:t>
            </a:r>
          </a:p>
        </p:txBody>
      </p:sp>
      <p:sp>
        <p:nvSpPr>
          <p:cNvPr id="15" name="Text Placeholder 14">
            <a:extLst>
              <a:ext uri="{FF2B5EF4-FFF2-40B4-BE49-F238E27FC236}">
                <a16:creationId xmlns:a16="http://schemas.microsoft.com/office/drawing/2014/main" id="{B8EB09BC-521C-F24B-87B0-115C33F3E1C5}"/>
              </a:ext>
            </a:extLst>
          </p:cNvPr>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932713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6E64-A680-5241-8931-1F46F5252B9F}"/>
              </a:ext>
            </a:extLst>
          </p:cNvPr>
          <p:cNvSpPr>
            <a:spLocks noGrp="1"/>
          </p:cNvSpPr>
          <p:nvPr>
            <p:ph type="title"/>
          </p:nvPr>
        </p:nvSpPr>
        <p:spPr>
          <a:xfrm>
            <a:off x="838200" y="365125"/>
            <a:ext cx="10515600" cy="685800"/>
          </a:xfrm>
        </p:spPr>
        <p:txBody>
          <a:bodyPr/>
          <a:lstStyle/>
          <a:p>
            <a:r>
              <a:rPr lang="en-US" dirty="0"/>
              <a:t>Impact indicators continued </a:t>
            </a:r>
          </a:p>
        </p:txBody>
      </p:sp>
      <p:sp>
        <p:nvSpPr>
          <p:cNvPr id="3" name="Content Placeholder 2">
            <a:extLst>
              <a:ext uri="{FF2B5EF4-FFF2-40B4-BE49-F238E27FC236}">
                <a16:creationId xmlns:a16="http://schemas.microsoft.com/office/drawing/2014/main" id="{8BA1EED9-5912-8A45-A603-8BFD473C3344}"/>
              </a:ext>
            </a:extLst>
          </p:cNvPr>
          <p:cNvSpPr>
            <a:spLocks noGrp="1"/>
          </p:cNvSpPr>
          <p:nvPr>
            <p:ph sz="quarter" idx="13"/>
          </p:nvPr>
        </p:nvSpPr>
        <p:spPr/>
        <p:txBody>
          <a:bodyPr>
            <a:normAutofit/>
          </a:bodyPr>
          <a:lstStyle/>
          <a:p>
            <a:pPr marL="101600" indent="0">
              <a:buClr>
                <a:schemeClr val="dk1"/>
              </a:buClr>
              <a:buSzPts val="2000"/>
              <a:buNone/>
            </a:pPr>
            <a:r>
              <a:rPr lang="en-US" sz="3600" b="1" dirty="0"/>
              <a:t>55,000</a:t>
            </a:r>
            <a:endParaRPr lang="en-US" sz="2400" dirty="0">
              <a:solidFill>
                <a:schemeClr val="dk1"/>
              </a:solidFill>
            </a:endParaRPr>
          </a:p>
          <a:p>
            <a:pPr marL="101600" indent="0">
              <a:buClr>
                <a:schemeClr val="dk1"/>
              </a:buClr>
              <a:buSzPts val="2000"/>
              <a:buNone/>
            </a:pPr>
            <a:r>
              <a:rPr lang="en-US" sz="2400" dirty="0">
                <a:solidFill>
                  <a:schemeClr val="dk1"/>
                </a:solidFill>
              </a:rPr>
              <a:t>In April 2021, VSOs digitally submitted </a:t>
            </a:r>
            <a:r>
              <a:rPr lang="en-US" sz="2400" b="1" dirty="0">
                <a:solidFill>
                  <a:schemeClr val="dk1"/>
                </a:solidFill>
              </a:rPr>
              <a:t>more than 55,000 claims packets</a:t>
            </a:r>
            <a:r>
              <a:rPr lang="en-US" sz="2400" dirty="0">
                <a:solidFill>
                  <a:schemeClr val="dk1"/>
                </a:solidFill>
              </a:rPr>
              <a:t> to VA, and this number has been climbing steadily since the API that enables this was launched. </a:t>
            </a:r>
          </a:p>
        </p:txBody>
      </p:sp>
      <p:sp>
        <p:nvSpPr>
          <p:cNvPr id="5" name="Footer Placeholder 7">
            <a:extLst>
              <a:ext uri="{FF2B5EF4-FFF2-40B4-BE49-F238E27FC236}">
                <a16:creationId xmlns:a16="http://schemas.microsoft.com/office/drawing/2014/main" id="{E271D3E9-45DE-0246-8AF1-508E4494174D}"/>
              </a:ext>
            </a:extLst>
          </p:cNvPr>
          <p:cNvSpPr txBox="1">
            <a:spLocks/>
          </p:cNvSpPr>
          <p:nvPr/>
        </p:nvSpPr>
        <p:spPr>
          <a:xfrm>
            <a:off x="835153" y="6028290"/>
            <a:ext cx="753171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FOR INTERNAL USE ONLY			     Office of Information and Technology</a:t>
            </a:r>
            <a:endParaRPr lang="en-US" dirty="0"/>
          </a:p>
        </p:txBody>
      </p:sp>
      <p:sp>
        <p:nvSpPr>
          <p:cNvPr id="4" name="Slide Number Placeholder 3">
            <a:extLst>
              <a:ext uri="{FF2B5EF4-FFF2-40B4-BE49-F238E27FC236}">
                <a16:creationId xmlns:a16="http://schemas.microsoft.com/office/drawing/2014/main" id="{2AC7D948-B264-914B-B959-F61945A1F33B}"/>
              </a:ext>
            </a:extLst>
          </p:cNvPr>
          <p:cNvSpPr>
            <a:spLocks noGrp="1"/>
          </p:cNvSpPr>
          <p:nvPr>
            <p:ph type="sldNum" sz="quarter" idx="12"/>
          </p:nvPr>
        </p:nvSpPr>
        <p:spPr/>
        <p:txBody>
          <a:bodyPr/>
          <a:lstStyle/>
          <a:p>
            <a:fld id="{E573346A-FCA4-684E-8D18-26E8324063ED}" type="slidenum">
              <a:rPr lang="en-US" smtClean="0"/>
              <a:t>10</a:t>
            </a:fld>
            <a:endParaRPr lang="en-US"/>
          </a:p>
        </p:txBody>
      </p:sp>
    </p:spTree>
    <p:extLst>
      <p:ext uri="{BB962C8B-B14F-4D97-AF65-F5344CB8AC3E}">
        <p14:creationId xmlns:p14="http://schemas.microsoft.com/office/powerpoint/2010/main" val="1753353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discovery for APIs? </a:t>
            </a:r>
          </a:p>
        </p:txBody>
      </p:sp>
      <p:sp>
        <p:nvSpPr>
          <p:cNvPr id="3" name="Slide Number Placeholder 2"/>
          <p:cNvSpPr>
            <a:spLocks noGrp="1"/>
          </p:cNvSpPr>
          <p:nvPr>
            <p:ph type="sldNum" sz="quarter" idx="10"/>
          </p:nvPr>
        </p:nvSpPr>
        <p:spPr/>
        <p:txBody>
          <a:bodyPr/>
          <a:lstStyle/>
          <a:p>
            <a:fld id="{E573346A-FCA4-684E-8D18-26E8324063ED}" type="slidenum">
              <a:rPr lang="en-US" smtClean="0"/>
              <a:t>11</a:t>
            </a:fld>
            <a:endParaRPr lang="en-US"/>
          </a:p>
        </p:txBody>
      </p:sp>
    </p:spTree>
    <p:extLst>
      <p:ext uri="{BB962C8B-B14F-4D97-AF65-F5344CB8AC3E}">
        <p14:creationId xmlns:p14="http://schemas.microsoft.com/office/powerpoint/2010/main" val="3345807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6E64-A680-5241-8931-1F46F5252B9F}"/>
              </a:ext>
            </a:extLst>
          </p:cNvPr>
          <p:cNvSpPr>
            <a:spLocks noGrp="1"/>
          </p:cNvSpPr>
          <p:nvPr>
            <p:ph type="title"/>
          </p:nvPr>
        </p:nvSpPr>
        <p:spPr/>
        <p:txBody>
          <a:bodyPr/>
          <a:lstStyle/>
          <a:p>
            <a:r>
              <a:rPr lang="en" dirty="0"/>
              <a:t>UX for APIs </a:t>
            </a:r>
            <a:endParaRPr lang="en-US" dirty="0"/>
          </a:p>
        </p:txBody>
      </p:sp>
      <p:sp>
        <p:nvSpPr>
          <p:cNvPr id="28" name="Content Placeholder 27">
            <a:extLst>
              <a:ext uri="{FF2B5EF4-FFF2-40B4-BE49-F238E27FC236}">
                <a16:creationId xmlns:a16="http://schemas.microsoft.com/office/drawing/2014/main" id="{DA0F4973-FA12-BD43-A696-0B728ECF7DB4}"/>
              </a:ext>
            </a:extLst>
          </p:cNvPr>
          <p:cNvSpPr>
            <a:spLocks noGrp="1"/>
          </p:cNvSpPr>
          <p:nvPr>
            <p:ph sz="quarter" idx="14"/>
          </p:nvPr>
        </p:nvSpPr>
        <p:spPr/>
        <p:txBody>
          <a:bodyPr>
            <a:normAutofit fontScale="62500" lnSpcReduction="20000"/>
          </a:bodyPr>
          <a:lstStyle/>
          <a:p>
            <a:r>
              <a:rPr lang="en-US" dirty="0"/>
              <a:t>UC Cycle for APIs</a:t>
            </a:r>
          </a:p>
          <a:p>
            <a:pPr lvl="1"/>
            <a:r>
              <a:rPr lang="en-US" dirty="0"/>
              <a:t>Discover</a:t>
            </a:r>
          </a:p>
          <a:p>
            <a:pPr lvl="2"/>
            <a:r>
              <a:rPr lang="en-US" dirty="0"/>
              <a:t>What real-world problem does the API solve?</a:t>
            </a:r>
          </a:p>
          <a:p>
            <a:pPr lvl="1"/>
            <a:r>
              <a:rPr lang="en-US" dirty="0"/>
              <a:t>Define</a:t>
            </a:r>
          </a:p>
          <a:p>
            <a:pPr lvl="2"/>
            <a:r>
              <a:rPr lang="en-US" dirty="0"/>
              <a:t>What names or terms and architecture should the API use so it. Makes sense to developers?</a:t>
            </a:r>
          </a:p>
          <a:p>
            <a:pPr lvl="1"/>
            <a:r>
              <a:rPr lang="en-US" dirty="0"/>
              <a:t>Concept Feedback</a:t>
            </a:r>
          </a:p>
          <a:p>
            <a:pPr lvl="2"/>
            <a:r>
              <a:rPr lang="en-US" dirty="0"/>
              <a:t>Can developers use the API and its documentation easily?</a:t>
            </a:r>
          </a:p>
          <a:p>
            <a:pPr lvl="1"/>
            <a:r>
              <a:rPr lang="en-US" dirty="0"/>
              <a:t>Usability Test</a:t>
            </a:r>
          </a:p>
          <a:p>
            <a:pPr lvl="2"/>
            <a:r>
              <a:rPr lang="en-US" dirty="0"/>
              <a:t>How do we know that API is usable? What do we need to improve?</a:t>
            </a:r>
          </a:p>
          <a:p>
            <a:pPr lvl="1"/>
            <a:r>
              <a:rPr lang="en-US" dirty="0"/>
              <a:t>Iterate.</a:t>
            </a:r>
          </a:p>
        </p:txBody>
      </p:sp>
      <p:pic>
        <p:nvPicPr>
          <p:cNvPr id="30" name="Content Placeholder 29" descr="Ful description follows:">
            <a:extLst>
              <a:ext uri="{FF2B5EF4-FFF2-40B4-BE49-F238E27FC236}">
                <a16:creationId xmlns:a16="http://schemas.microsoft.com/office/drawing/2014/main" id="{D0808892-15F5-D347-BB0D-D7E074F76083}"/>
              </a:ext>
            </a:extLst>
          </p:cNvPr>
          <p:cNvPicPr>
            <a:picLocks noGrp="1" noChangeAspect="1"/>
          </p:cNvPicPr>
          <p:nvPr>
            <p:ph sz="quarter" idx="13"/>
          </p:nvPr>
        </p:nvPicPr>
        <p:blipFill>
          <a:blip r:embed="rId3"/>
          <a:srcRect/>
          <a:stretch/>
        </p:blipFill>
        <p:spPr>
          <a:xfrm>
            <a:off x="545791" y="1220741"/>
            <a:ext cx="11100417" cy="4635339"/>
          </a:xfrm>
        </p:spPr>
      </p:pic>
      <p:sp>
        <p:nvSpPr>
          <p:cNvPr id="6" name="Footer Placeholder 7">
            <a:extLst>
              <a:ext uri="{FF2B5EF4-FFF2-40B4-BE49-F238E27FC236}">
                <a16:creationId xmlns:a16="http://schemas.microsoft.com/office/drawing/2014/main" id="{15C9D193-616B-6442-8A12-DEC3B7DE9DD5}"/>
              </a:ext>
            </a:extLst>
          </p:cNvPr>
          <p:cNvSpPr txBox="1">
            <a:spLocks/>
          </p:cNvSpPr>
          <p:nvPr/>
        </p:nvSpPr>
        <p:spPr>
          <a:xfrm>
            <a:off x="835153" y="6028290"/>
            <a:ext cx="753171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FOR INTERNAL USE ONLY			     Office of Information and Technology</a:t>
            </a:r>
            <a:endParaRPr lang="en-US" dirty="0"/>
          </a:p>
        </p:txBody>
      </p:sp>
      <p:sp>
        <p:nvSpPr>
          <p:cNvPr id="4" name="Slide Number Placeholder 3">
            <a:extLst>
              <a:ext uri="{FF2B5EF4-FFF2-40B4-BE49-F238E27FC236}">
                <a16:creationId xmlns:a16="http://schemas.microsoft.com/office/drawing/2014/main" id="{2AC7D948-B264-914B-B959-F61945A1F33B}"/>
              </a:ext>
            </a:extLst>
          </p:cNvPr>
          <p:cNvSpPr>
            <a:spLocks noGrp="1"/>
          </p:cNvSpPr>
          <p:nvPr>
            <p:ph type="sldNum" sz="quarter" idx="12"/>
          </p:nvPr>
        </p:nvSpPr>
        <p:spPr/>
        <p:txBody>
          <a:bodyPr/>
          <a:lstStyle/>
          <a:p>
            <a:fld id="{E573346A-FCA4-684E-8D18-26E8324063ED}" type="slidenum">
              <a:rPr lang="en-US" smtClean="0"/>
              <a:t>12</a:t>
            </a:fld>
            <a:endParaRPr lang="en-US"/>
          </a:p>
        </p:txBody>
      </p:sp>
    </p:spTree>
    <p:extLst>
      <p:ext uri="{BB962C8B-B14F-4D97-AF65-F5344CB8AC3E}">
        <p14:creationId xmlns:p14="http://schemas.microsoft.com/office/powerpoint/2010/main" val="3747860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6E64-A680-5241-8931-1F46F5252B9F}"/>
              </a:ext>
            </a:extLst>
          </p:cNvPr>
          <p:cNvSpPr>
            <a:spLocks noGrp="1"/>
          </p:cNvSpPr>
          <p:nvPr>
            <p:ph type="title"/>
          </p:nvPr>
        </p:nvSpPr>
        <p:spPr/>
        <p:txBody>
          <a:bodyPr/>
          <a:lstStyle/>
          <a:p>
            <a:r>
              <a:rPr lang="en" dirty="0"/>
              <a:t>UX for APIs Continued</a:t>
            </a:r>
            <a:endParaRPr lang="en-US" dirty="0"/>
          </a:p>
        </p:txBody>
      </p:sp>
      <p:sp>
        <p:nvSpPr>
          <p:cNvPr id="29" name="Content Placeholder 28">
            <a:extLst>
              <a:ext uri="{FF2B5EF4-FFF2-40B4-BE49-F238E27FC236}">
                <a16:creationId xmlns:a16="http://schemas.microsoft.com/office/drawing/2014/main" id="{B8762122-96DD-C140-B1B8-4781DA0A5D33}"/>
              </a:ext>
            </a:extLst>
          </p:cNvPr>
          <p:cNvSpPr>
            <a:spLocks noGrp="1"/>
          </p:cNvSpPr>
          <p:nvPr>
            <p:ph sz="quarter" idx="14"/>
          </p:nvPr>
        </p:nvSpPr>
        <p:spPr/>
        <p:txBody>
          <a:bodyPr>
            <a:normAutofit fontScale="62500" lnSpcReduction="20000"/>
          </a:bodyPr>
          <a:lstStyle/>
          <a:p>
            <a:r>
              <a:rPr lang="en-US" dirty="0"/>
              <a:t>UC Cycle for APIs</a:t>
            </a:r>
          </a:p>
          <a:p>
            <a:pPr lvl="1"/>
            <a:r>
              <a:rPr lang="en-US" dirty="0"/>
              <a:t>Discover</a:t>
            </a:r>
          </a:p>
          <a:p>
            <a:pPr lvl="2"/>
            <a:r>
              <a:rPr lang="en-US" dirty="0"/>
              <a:t>What real-world problem does the API solve?</a:t>
            </a:r>
          </a:p>
          <a:p>
            <a:pPr lvl="1"/>
            <a:r>
              <a:rPr lang="en-US" dirty="0"/>
              <a:t>Define</a:t>
            </a:r>
          </a:p>
          <a:p>
            <a:pPr lvl="2"/>
            <a:r>
              <a:rPr lang="en-US" dirty="0"/>
              <a:t>What names or terms and architecture should the API use so it. Makes sense to developers?</a:t>
            </a:r>
          </a:p>
          <a:p>
            <a:pPr lvl="1"/>
            <a:r>
              <a:rPr lang="en-US" dirty="0"/>
              <a:t>Concept Feedback</a:t>
            </a:r>
          </a:p>
          <a:p>
            <a:pPr lvl="2"/>
            <a:r>
              <a:rPr lang="en-US" dirty="0"/>
              <a:t>Can developers use the API and its documentation easily?</a:t>
            </a:r>
          </a:p>
          <a:p>
            <a:pPr lvl="1"/>
            <a:r>
              <a:rPr lang="en-US" dirty="0"/>
              <a:t>Usability Test</a:t>
            </a:r>
          </a:p>
          <a:p>
            <a:pPr lvl="2"/>
            <a:r>
              <a:rPr lang="en-US" dirty="0"/>
              <a:t>How do we know that API is usable? What do we need to improve?</a:t>
            </a:r>
          </a:p>
          <a:p>
            <a:pPr lvl="1"/>
            <a:r>
              <a:rPr lang="en-US" dirty="0"/>
              <a:t>Iterate.</a:t>
            </a:r>
          </a:p>
        </p:txBody>
      </p:sp>
      <p:pic>
        <p:nvPicPr>
          <p:cNvPr id="31" name="Content Placeholder 30" descr="Full description folllows:">
            <a:extLst>
              <a:ext uri="{FF2B5EF4-FFF2-40B4-BE49-F238E27FC236}">
                <a16:creationId xmlns:a16="http://schemas.microsoft.com/office/drawing/2014/main" id="{0260AF40-7D1A-B247-8449-EE4482944D1F}"/>
              </a:ext>
            </a:extLst>
          </p:cNvPr>
          <p:cNvPicPr>
            <a:picLocks noGrp="1" noChangeAspect="1"/>
          </p:cNvPicPr>
          <p:nvPr>
            <p:ph sz="quarter" idx="13"/>
          </p:nvPr>
        </p:nvPicPr>
        <p:blipFill>
          <a:blip r:embed="rId3"/>
          <a:srcRect/>
          <a:stretch/>
        </p:blipFill>
        <p:spPr>
          <a:xfrm>
            <a:off x="522052" y="1104610"/>
            <a:ext cx="11147894" cy="4648779"/>
          </a:xfrm>
        </p:spPr>
      </p:pic>
      <p:sp>
        <p:nvSpPr>
          <p:cNvPr id="6" name="Footer Placeholder 7">
            <a:extLst>
              <a:ext uri="{FF2B5EF4-FFF2-40B4-BE49-F238E27FC236}">
                <a16:creationId xmlns:a16="http://schemas.microsoft.com/office/drawing/2014/main" id="{428BCAF3-98B7-4345-A485-27D0C5136944}"/>
              </a:ext>
            </a:extLst>
          </p:cNvPr>
          <p:cNvSpPr txBox="1">
            <a:spLocks/>
          </p:cNvSpPr>
          <p:nvPr/>
        </p:nvSpPr>
        <p:spPr>
          <a:xfrm>
            <a:off x="835153" y="6028290"/>
            <a:ext cx="753171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FOR INTERNAL USE ONLY			     Office of Information and Technology</a:t>
            </a:r>
            <a:endParaRPr lang="en-US" dirty="0"/>
          </a:p>
        </p:txBody>
      </p:sp>
      <p:sp>
        <p:nvSpPr>
          <p:cNvPr id="4" name="Slide Number Placeholder 3">
            <a:extLst>
              <a:ext uri="{FF2B5EF4-FFF2-40B4-BE49-F238E27FC236}">
                <a16:creationId xmlns:a16="http://schemas.microsoft.com/office/drawing/2014/main" id="{2AC7D948-B264-914B-B959-F61945A1F33B}"/>
              </a:ext>
            </a:extLst>
          </p:cNvPr>
          <p:cNvSpPr>
            <a:spLocks noGrp="1"/>
          </p:cNvSpPr>
          <p:nvPr>
            <p:ph type="sldNum" sz="quarter" idx="12"/>
          </p:nvPr>
        </p:nvSpPr>
        <p:spPr/>
        <p:txBody>
          <a:bodyPr/>
          <a:lstStyle/>
          <a:p>
            <a:fld id="{E573346A-FCA4-684E-8D18-26E8324063ED}" type="slidenum">
              <a:rPr lang="en-US" smtClean="0"/>
              <a:t>13</a:t>
            </a:fld>
            <a:endParaRPr lang="en-US"/>
          </a:p>
        </p:txBody>
      </p:sp>
    </p:spTree>
    <p:extLst>
      <p:ext uri="{BB962C8B-B14F-4D97-AF65-F5344CB8AC3E}">
        <p14:creationId xmlns:p14="http://schemas.microsoft.com/office/powerpoint/2010/main" val="861144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60E6E-F513-1A4D-8EFB-E636554076F5}"/>
              </a:ext>
            </a:extLst>
          </p:cNvPr>
          <p:cNvSpPr>
            <a:spLocks noGrp="1"/>
          </p:cNvSpPr>
          <p:nvPr>
            <p:ph type="title"/>
          </p:nvPr>
        </p:nvSpPr>
        <p:spPr/>
        <p:txBody>
          <a:bodyPr>
            <a:normAutofit/>
          </a:bodyPr>
          <a:lstStyle/>
          <a:p>
            <a:r>
              <a:rPr lang="en-US" sz="2800" b="1" dirty="0">
                <a:latin typeface="+mn-lt"/>
              </a:rPr>
              <a:t>Differences between UX Phases</a:t>
            </a:r>
          </a:p>
        </p:txBody>
      </p:sp>
      <p:sp>
        <p:nvSpPr>
          <p:cNvPr id="4" name="Text Placeholder 3">
            <a:extLst>
              <a:ext uri="{FF2B5EF4-FFF2-40B4-BE49-F238E27FC236}">
                <a16:creationId xmlns:a16="http://schemas.microsoft.com/office/drawing/2014/main" id="{CE4B2F6E-711F-DA4B-A1AB-B2625C7B1A42}"/>
              </a:ext>
            </a:extLst>
          </p:cNvPr>
          <p:cNvSpPr>
            <a:spLocks noGrp="1"/>
          </p:cNvSpPr>
          <p:nvPr>
            <p:ph type="body" idx="1"/>
          </p:nvPr>
        </p:nvSpPr>
        <p:spPr/>
        <p:txBody>
          <a:bodyPr>
            <a:normAutofit/>
          </a:bodyPr>
          <a:lstStyle/>
          <a:p>
            <a:r>
              <a:rPr lang="en-US" dirty="0"/>
              <a:t>Discovery</a:t>
            </a:r>
          </a:p>
        </p:txBody>
      </p:sp>
      <p:sp>
        <p:nvSpPr>
          <p:cNvPr id="5" name="Content Placeholder 4">
            <a:extLst>
              <a:ext uri="{FF2B5EF4-FFF2-40B4-BE49-F238E27FC236}">
                <a16:creationId xmlns:a16="http://schemas.microsoft.com/office/drawing/2014/main" id="{B08C197C-2343-804E-AE92-838E3DCF599A}"/>
              </a:ext>
            </a:extLst>
          </p:cNvPr>
          <p:cNvSpPr>
            <a:spLocks noGrp="1"/>
          </p:cNvSpPr>
          <p:nvPr>
            <p:ph sz="half" idx="2"/>
          </p:nvPr>
        </p:nvSpPr>
        <p:spPr/>
        <p:txBody>
          <a:bodyPr>
            <a:normAutofit/>
          </a:bodyPr>
          <a:lstStyle/>
          <a:p>
            <a:pPr marL="457200" lvl="0" indent="-355600">
              <a:buClr>
                <a:srgbClr val="434343"/>
              </a:buClr>
              <a:buSzPts val="2000"/>
              <a:buFont typeface="Proxima Nova"/>
              <a:buChar char="●"/>
            </a:pPr>
            <a:r>
              <a:rPr lang="en-US" sz="2000" dirty="0">
                <a:ea typeface="Proxima Nova"/>
                <a:cs typeface="Proxima Nova"/>
                <a:sym typeface="Proxima Nova"/>
              </a:rPr>
              <a:t>Geared to </a:t>
            </a:r>
            <a:r>
              <a:rPr lang="en-US" sz="2000" dirty="0">
                <a:ea typeface="Proxima Nova Extrabold"/>
                <a:cs typeface="Proxima Nova Extrabold"/>
                <a:sym typeface="Proxima Nova Extrabold"/>
              </a:rPr>
              <a:t>end-users</a:t>
            </a:r>
          </a:p>
          <a:p>
            <a:pPr marL="457200" lvl="0" indent="-355600">
              <a:spcBef>
                <a:spcPts val="0"/>
              </a:spcBef>
              <a:buClr>
                <a:srgbClr val="434343"/>
              </a:buClr>
              <a:buSzPts val="2000"/>
              <a:buFont typeface="Proxima Nova"/>
              <a:buChar char="●"/>
            </a:pPr>
            <a:r>
              <a:rPr lang="en-US" sz="2000" dirty="0">
                <a:ea typeface="Proxima Nova"/>
                <a:cs typeface="Proxima Nova"/>
                <a:sym typeface="Proxima Nova"/>
              </a:rPr>
              <a:t>Understand processes and contexts of government services</a:t>
            </a:r>
          </a:p>
          <a:p>
            <a:pPr marL="457200" lvl="0" indent="-355600">
              <a:spcBef>
                <a:spcPts val="0"/>
              </a:spcBef>
              <a:buClr>
                <a:srgbClr val="434343"/>
              </a:buClr>
              <a:buSzPts val="2000"/>
              <a:buFont typeface="Proxima Nova"/>
              <a:buChar char="●"/>
            </a:pPr>
            <a:r>
              <a:rPr lang="en-US" sz="2000" dirty="0">
                <a:ea typeface="Proxima Nova"/>
                <a:cs typeface="Proxima Nova"/>
                <a:sym typeface="Proxima Nova"/>
              </a:rPr>
              <a:t>Define problems (policy versus technical)  </a:t>
            </a:r>
          </a:p>
        </p:txBody>
      </p:sp>
      <p:sp>
        <p:nvSpPr>
          <p:cNvPr id="6" name="Text Placeholder 5">
            <a:extLst>
              <a:ext uri="{FF2B5EF4-FFF2-40B4-BE49-F238E27FC236}">
                <a16:creationId xmlns:a16="http://schemas.microsoft.com/office/drawing/2014/main" id="{72A5A409-ED79-6E42-90E0-4DABCA558D6F}"/>
              </a:ext>
            </a:extLst>
          </p:cNvPr>
          <p:cNvSpPr>
            <a:spLocks noGrp="1"/>
          </p:cNvSpPr>
          <p:nvPr>
            <p:ph type="body" sz="quarter" idx="3"/>
          </p:nvPr>
        </p:nvSpPr>
        <p:spPr/>
        <p:txBody>
          <a:bodyPr>
            <a:normAutofit/>
          </a:bodyPr>
          <a:lstStyle/>
          <a:p>
            <a:r>
              <a:rPr lang="en-US" dirty="0"/>
              <a:t>Other UX Phases</a:t>
            </a:r>
          </a:p>
        </p:txBody>
      </p:sp>
      <p:sp>
        <p:nvSpPr>
          <p:cNvPr id="7" name="Content Placeholder 6">
            <a:extLst>
              <a:ext uri="{FF2B5EF4-FFF2-40B4-BE49-F238E27FC236}">
                <a16:creationId xmlns:a16="http://schemas.microsoft.com/office/drawing/2014/main" id="{59540774-0F73-A142-A80E-8F4D484D6E95}"/>
              </a:ext>
            </a:extLst>
          </p:cNvPr>
          <p:cNvSpPr>
            <a:spLocks noGrp="1"/>
          </p:cNvSpPr>
          <p:nvPr>
            <p:ph sz="quarter" idx="4"/>
          </p:nvPr>
        </p:nvSpPr>
        <p:spPr/>
        <p:txBody>
          <a:bodyPr>
            <a:normAutofit/>
          </a:bodyPr>
          <a:lstStyle/>
          <a:p>
            <a:pPr marL="457200" lvl="0" indent="-355600">
              <a:buClr>
                <a:srgbClr val="434343"/>
              </a:buClr>
              <a:buSzPts val="2000"/>
              <a:buFont typeface="Proxima Nova"/>
              <a:buChar char="●"/>
            </a:pPr>
            <a:r>
              <a:rPr lang="en-US" sz="2000" dirty="0">
                <a:ea typeface="Proxima Nova"/>
                <a:cs typeface="Proxima Nova"/>
                <a:sym typeface="Proxima Nova"/>
              </a:rPr>
              <a:t>Geared to </a:t>
            </a:r>
            <a:r>
              <a:rPr lang="en-US" sz="2000" dirty="0">
                <a:ea typeface="Proxima Nova Extrabold"/>
                <a:cs typeface="Proxima Nova Extrabold"/>
                <a:sym typeface="Proxima Nova Extrabold"/>
              </a:rPr>
              <a:t>API users</a:t>
            </a:r>
          </a:p>
          <a:p>
            <a:pPr marL="457200" lvl="0" indent="-355600">
              <a:spcBef>
                <a:spcPts val="0"/>
              </a:spcBef>
              <a:buClr>
                <a:srgbClr val="434343"/>
              </a:buClr>
              <a:buSzPts val="2000"/>
              <a:buFont typeface="Proxima Nova"/>
              <a:buChar char="●"/>
            </a:pPr>
            <a:r>
              <a:rPr lang="en-US" sz="2000" dirty="0">
                <a:ea typeface="Proxima Nova"/>
                <a:cs typeface="Proxima Nova"/>
                <a:sym typeface="Proxima Nova"/>
              </a:rPr>
              <a:t>Understand users’ workflows and information needs</a:t>
            </a:r>
          </a:p>
          <a:p>
            <a:pPr marL="457200" lvl="0" indent="-355600">
              <a:spcBef>
                <a:spcPts val="0"/>
              </a:spcBef>
              <a:buClr>
                <a:srgbClr val="434343"/>
              </a:buClr>
              <a:buSzPts val="2000"/>
              <a:buFont typeface="Proxima Nova"/>
              <a:buChar char="●"/>
            </a:pPr>
            <a:r>
              <a:rPr lang="en-US" sz="2000" dirty="0">
                <a:ea typeface="Proxima Nova"/>
                <a:cs typeface="Proxima Nova"/>
                <a:sym typeface="Proxima Nova"/>
              </a:rPr>
              <a:t>Assess whether APIs are usable </a:t>
            </a:r>
          </a:p>
        </p:txBody>
      </p:sp>
      <p:sp>
        <p:nvSpPr>
          <p:cNvPr id="9" name="Footer Placeholder 7">
            <a:extLst>
              <a:ext uri="{FF2B5EF4-FFF2-40B4-BE49-F238E27FC236}">
                <a16:creationId xmlns:a16="http://schemas.microsoft.com/office/drawing/2014/main" id="{767B6E94-E3E4-574A-ABC7-D55FE1A9A157}"/>
              </a:ext>
            </a:extLst>
          </p:cNvPr>
          <p:cNvSpPr txBox="1">
            <a:spLocks/>
          </p:cNvSpPr>
          <p:nvPr/>
        </p:nvSpPr>
        <p:spPr>
          <a:xfrm>
            <a:off x="835153" y="6028290"/>
            <a:ext cx="7531716" cy="365125"/>
          </a:xfrm>
          <a:prstGeom prst="rect">
            <a:avLst/>
          </a:prstGeom>
        </p:spPr>
        <p:txBody>
          <a:bodyPr vert="horz" lIns="91440" tIns="45720" rIns="91440" bIns="45720" rtlCol="0" anchor="ctr">
            <a:normAutofit/>
          </a:bodyPr>
          <a:lstStyle>
            <a:defPPr>
              <a:defRPr lang="en-US"/>
            </a:defPPr>
            <a:lvl1pPr marL="0" indent="0" algn="ctr" defTabSz="914400" rtl="0" eaLnBrk="1" latinLnBrk="0" hangingPunct="1">
              <a:lnSpc>
                <a:spcPct val="90000"/>
              </a:lnSpc>
              <a:spcBef>
                <a:spcPts val="1000"/>
              </a:spcBef>
              <a:buFont typeface="Arial" panose="020B0604020202020204" pitchFamily="34" charset="0"/>
              <a:buNone/>
              <a:defRPr sz="1200" b="1"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ppleSystemUIFont" charset="-120"/>
              <a:buNone/>
              <a:defRPr sz="18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ppleSystemUIFont" charset="-120"/>
              <a:buNone/>
              <a:defRPr sz="18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9pPr>
          </a:lstStyle>
          <a:p>
            <a:pPr algn="l"/>
            <a:r>
              <a:rPr lang="en-US"/>
              <a:t>FOR INTERNAL USE ONLY			     Office of Information and Technology</a:t>
            </a:r>
            <a:endParaRPr lang="en-US" dirty="0"/>
          </a:p>
        </p:txBody>
      </p:sp>
      <p:sp>
        <p:nvSpPr>
          <p:cNvPr id="8" name="Slide Number Placeholder 7">
            <a:extLst>
              <a:ext uri="{FF2B5EF4-FFF2-40B4-BE49-F238E27FC236}">
                <a16:creationId xmlns:a16="http://schemas.microsoft.com/office/drawing/2014/main" id="{871E62D2-534C-7D4D-A7D9-A1BAEAAD864D}"/>
              </a:ext>
            </a:extLst>
          </p:cNvPr>
          <p:cNvSpPr>
            <a:spLocks noGrp="1"/>
          </p:cNvSpPr>
          <p:nvPr>
            <p:ph type="sldNum" sz="quarter" idx="10"/>
          </p:nvPr>
        </p:nvSpPr>
        <p:spPr/>
        <p:txBody>
          <a:bodyPr/>
          <a:lstStyle/>
          <a:p>
            <a:fld id="{E573346A-FCA4-684E-8D18-26E8324063ED}" type="slidenum">
              <a:rPr lang="en-US" smtClean="0"/>
              <a:t>14</a:t>
            </a:fld>
            <a:endParaRPr lang="en-US"/>
          </a:p>
        </p:txBody>
      </p:sp>
    </p:spTree>
    <p:extLst>
      <p:ext uri="{BB962C8B-B14F-4D97-AF65-F5344CB8AC3E}">
        <p14:creationId xmlns:p14="http://schemas.microsoft.com/office/powerpoint/2010/main" val="2341296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6E64-A680-5241-8931-1F46F5252B9F}"/>
              </a:ext>
            </a:extLst>
          </p:cNvPr>
          <p:cNvSpPr>
            <a:spLocks noGrp="1"/>
          </p:cNvSpPr>
          <p:nvPr>
            <p:ph type="title"/>
          </p:nvPr>
        </p:nvSpPr>
        <p:spPr>
          <a:xfrm>
            <a:off x="838200" y="365125"/>
            <a:ext cx="10515600" cy="685800"/>
          </a:xfrm>
        </p:spPr>
        <p:txBody>
          <a:bodyPr/>
          <a:lstStyle/>
          <a:p>
            <a:r>
              <a:rPr lang="en" dirty="0"/>
              <a:t>Why Discovery research for APIs? (1)</a:t>
            </a:r>
            <a:endParaRPr lang="en-US" dirty="0"/>
          </a:p>
        </p:txBody>
      </p:sp>
      <p:sp>
        <p:nvSpPr>
          <p:cNvPr id="3" name="Content Placeholder 2">
            <a:extLst>
              <a:ext uri="{FF2B5EF4-FFF2-40B4-BE49-F238E27FC236}">
                <a16:creationId xmlns:a16="http://schemas.microsoft.com/office/drawing/2014/main" id="{8BA1EED9-5912-8A45-A603-8BFD473C3344}"/>
              </a:ext>
            </a:extLst>
          </p:cNvPr>
          <p:cNvSpPr>
            <a:spLocks noGrp="1"/>
          </p:cNvSpPr>
          <p:nvPr>
            <p:ph sz="quarter" idx="13"/>
          </p:nvPr>
        </p:nvSpPr>
        <p:spPr/>
        <p:txBody>
          <a:bodyPr>
            <a:normAutofit/>
          </a:bodyPr>
          <a:lstStyle/>
          <a:p>
            <a:r>
              <a:rPr lang="en-US" sz="2400" dirty="0"/>
              <a:t>Ensure the API solves the right problem. </a:t>
            </a:r>
          </a:p>
        </p:txBody>
      </p:sp>
      <p:sp>
        <p:nvSpPr>
          <p:cNvPr id="5" name="Footer Placeholder 7">
            <a:extLst>
              <a:ext uri="{FF2B5EF4-FFF2-40B4-BE49-F238E27FC236}">
                <a16:creationId xmlns:a16="http://schemas.microsoft.com/office/drawing/2014/main" id="{51EC9E72-8284-DA4A-BF78-E736E554F2A0}"/>
              </a:ext>
            </a:extLst>
          </p:cNvPr>
          <p:cNvSpPr txBox="1">
            <a:spLocks/>
          </p:cNvSpPr>
          <p:nvPr/>
        </p:nvSpPr>
        <p:spPr>
          <a:xfrm>
            <a:off x="835153" y="6028290"/>
            <a:ext cx="753171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FOR INTERNAL USE ONLY			     Office of Information and Technology</a:t>
            </a:r>
            <a:endParaRPr lang="en-US" dirty="0"/>
          </a:p>
        </p:txBody>
      </p:sp>
      <p:sp>
        <p:nvSpPr>
          <p:cNvPr id="4" name="Slide Number Placeholder 3">
            <a:extLst>
              <a:ext uri="{FF2B5EF4-FFF2-40B4-BE49-F238E27FC236}">
                <a16:creationId xmlns:a16="http://schemas.microsoft.com/office/drawing/2014/main" id="{2AC7D948-B264-914B-B959-F61945A1F33B}"/>
              </a:ext>
            </a:extLst>
          </p:cNvPr>
          <p:cNvSpPr>
            <a:spLocks noGrp="1"/>
          </p:cNvSpPr>
          <p:nvPr>
            <p:ph type="sldNum" sz="quarter" idx="12"/>
          </p:nvPr>
        </p:nvSpPr>
        <p:spPr/>
        <p:txBody>
          <a:bodyPr/>
          <a:lstStyle/>
          <a:p>
            <a:fld id="{E573346A-FCA4-684E-8D18-26E8324063ED}" type="slidenum">
              <a:rPr lang="en-US" smtClean="0"/>
              <a:t>15</a:t>
            </a:fld>
            <a:endParaRPr lang="en-US"/>
          </a:p>
        </p:txBody>
      </p:sp>
    </p:spTree>
    <p:extLst>
      <p:ext uri="{BB962C8B-B14F-4D97-AF65-F5344CB8AC3E}">
        <p14:creationId xmlns:p14="http://schemas.microsoft.com/office/powerpoint/2010/main" val="625810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6E64-A680-5241-8931-1F46F5252B9F}"/>
              </a:ext>
            </a:extLst>
          </p:cNvPr>
          <p:cNvSpPr>
            <a:spLocks noGrp="1"/>
          </p:cNvSpPr>
          <p:nvPr>
            <p:ph type="title"/>
          </p:nvPr>
        </p:nvSpPr>
        <p:spPr>
          <a:xfrm>
            <a:off x="838200" y="365125"/>
            <a:ext cx="10515600" cy="685800"/>
          </a:xfrm>
        </p:spPr>
        <p:txBody>
          <a:bodyPr/>
          <a:lstStyle/>
          <a:p>
            <a:r>
              <a:rPr lang="en" dirty="0"/>
              <a:t>Why Discovery research for APIs? (2) </a:t>
            </a:r>
            <a:endParaRPr lang="en-US" dirty="0"/>
          </a:p>
        </p:txBody>
      </p:sp>
      <p:sp>
        <p:nvSpPr>
          <p:cNvPr id="3" name="Content Placeholder 2">
            <a:extLst>
              <a:ext uri="{FF2B5EF4-FFF2-40B4-BE49-F238E27FC236}">
                <a16:creationId xmlns:a16="http://schemas.microsoft.com/office/drawing/2014/main" id="{8BA1EED9-5912-8A45-A603-8BFD473C3344}"/>
              </a:ext>
            </a:extLst>
          </p:cNvPr>
          <p:cNvSpPr>
            <a:spLocks noGrp="1"/>
          </p:cNvSpPr>
          <p:nvPr>
            <p:ph sz="quarter" idx="13"/>
          </p:nvPr>
        </p:nvSpPr>
        <p:spPr/>
        <p:txBody>
          <a:bodyPr>
            <a:normAutofit/>
          </a:bodyPr>
          <a:lstStyle/>
          <a:p>
            <a:r>
              <a:rPr lang="en-US" sz="2400" dirty="0"/>
              <a:t>Ensure the API solves the right problem. </a:t>
            </a:r>
          </a:p>
          <a:p>
            <a:r>
              <a:rPr lang="en-US" sz="2400" dirty="0">
                <a:solidFill>
                  <a:schemeClr val="dk1"/>
                </a:solidFill>
              </a:rPr>
              <a:t>If it doesn’t, developers won’t know what to build with it. </a:t>
            </a:r>
            <a:endParaRPr lang="en-US" sz="2000" dirty="0">
              <a:solidFill>
                <a:schemeClr val="dk1"/>
              </a:solidFill>
            </a:endParaRPr>
          </a:p>
        </p:txBody>
      </p:sp>
      <p:sp>
        <p:nvSpPr>
          <p:cNvPr id="5" name="Footer Placeholder 7">
            <a:extLst>
              <a:ext uri="{FF2B5EF4-FFF2-40B4-BE49-F238E27FC236}">
                <a16:creationId xmlns:a16="http://schemas.microsoft.com/office/drawing/2014/main" id="{70249193-BFC9-7943-BBD9-2C6993F080EB}"/>
              </a:ext>
            </a:extLst>
          </p:cNvPr>
          <p:cNvSpPr txBox="1">
            <a:spLocks/>
          </p:cNvSpPr>
          <p:nvPr/>
        </p:nvSpPr>
        <p:spPr>
          <a:xfrm>
            <a:off x="835153" y="6028290"/>
            <a:ext cx="753171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FOR INTERNAL USE ONLY			     Office of Information and Technology</a:t>
            </a:r>
            <a:endParaRPr lang="en-US" dirty="0"/>
          </a:p>
        </p:txBody>
      </p:sp>
      <p:sp>
        <p:nvSpPr>
          <p:cNvPr id="4" name="Slide Number Placeholder 3">
            <a:extLst>
              <a:ext uri="{FF2B5EF4-FFF2-40B4-BE49-F238E27FC236}">
                <a16:creationId xmlns:a16="http://schemas.microsoft.com/office/drawing/2014/main" id="{2AC7D948-B264-914B-B959-F61945A1F33B}"/>
              </a:ext>
            </a:extLst>
          </p:cNvPr>
          <p:cNvSpPr>
            <a:spLocks noGrp="1"/>
          </p:cNvSpPr>
          <p:nvPr>
            <p:ph type="sldNum" sz="quarter" idx="12"/>
          </p:nvPr>
        </p:nvSpPr>
        <p:spPr/>
        <p:txBody>
          <a:bodyPr/>
          <a:lstStyle/>
          <a:p>
            <a:fld id="{E573346A-FCA4-684E-8D18-26E8324063ED}" type="slidenum">
              <a:rPr lang="en-US" smtClean="0"/>
              <a:t>16</a:t>
            </a:fld>
            <a:endParaRPr lang="en-US"/>
          </a:p>
        </p:txBody>
      </p:sp>
    </p:spTree>
    <p:extLst>
      <p:ext uri="{BB962C8B-B14F-4D97-AF65-F5344CB8AC3E}">
        <p14:creationId xmlns:p14="http://schemas.microsoft.com/office/powerpoint/2010/main" val="768627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6E64-A680-5241-8931-1F46F5252B9F}"/>
              </a:ext>
            </a:extLst>
          </p:cNvPr>
          <p:cNvSpPr>
            <a:spLocks noGrp="1"/>
          </p:cNvSpPr>
          <p:nvPr>
            <p:ph type="title"/>
          </p:nvPr>
        </p:nvSpPr>
        <p:spPr>
          <a:xfrm>
            <a:off x="838200" y="365125"/>
            <a:ext cx="10515600" cy="685800"/>
          </a:xfrm>
        </p:spPr>
        <p:txBody>
          <a:bodyPr/>
          <a:lstStyle/>
          <a:p>
            <a:r>
              <a:rPr lang="en" dirty="0"/>
              <a:t>Why Discovery research for APIs? (3) </a:t>
            </a:r>
            <a:endParaRPr lang="en-US" dirty="0"/>
          </a:p>
        </p:txBody>
      </p:sp>
      <p:sp>
        <p:nvSpPr>
          <p:cNvPr id="3" name="Content Placeholder 2">
            <a:extLst>
              <a:ext uri="{FF2B5EF4-FFF2-40B4-BE49-F238E27FC236}">
                <a16:creationId xmlns:a16="http://schemas.microsoft.com/office/drawing/2014/main" id="{8BA1EED9-5912-8A45-A603-8BFD473C3344}"/>
              </a:ext>
            </a:extLst>
          </p:cNvPr>
          <p:cNvSpPr>
            <a:spLocks noGrp="1"/>
          </p:cNvSpPr>
          <p:nvPr>
            <p:ph sz="quarter" idx="13"/>
          </p:nvPr>
        </p:nvSpPr>
        <p:spPr/>
        <p:txBody>
          <a:bodyPr>
            <a:normAutofit/>
          </a:bodyPr>
          <a:lstStyle/>
          <a:p>
            <a:r>
              <a:rPr lang="en-US" sz="2400" dirty="0"/>
              <a:t>Ensure the API solves the right problem. </a:t>
            </a:r>
          </a:p>
          <a:p>
            <a:r>
              <a:rPr lang="en-US" sz="2400" dirty="0">
                <a:solidFill>
                  <a:schemeClr val="dk1"/>
                </a:solidFill>
              </a:rPr>
              <a:t>If it doesn’t, developers won’t know what to build with it. </a:t>
            </a:r>
          </a:p>
          <a:p>
            <a:r>
              <a:rPr lang="en-US" sz="2400" dirty="0"/>
              <a:t>If developers don’t know what to build with it, you can’t UX your way to adoption. </a:t>
            </a:r>
          </a:p>
        </p:txBody>
      </p:sp>
      <p:sp>
        <p:nvSpPr>
          <p:cNvPr id="5" name="Footer Placeholder 7">
            <a:extLst>
              <a:ext uri="{FF2B5EF4-FFF2-40B4-BE49-F238E27FC236}">
                <a16:creationId xmlns:a16="http://schemas.microsoft.com/office/drawing/2014/main" id="{A9D09775-EC99-3347-9E76-D1D6CBD3126D}"/>
              </a:ext>
            </a:extLst>
          </p:cNvPr>
          <p:cNvSpPr txBox="1">
            <a:spLocks/>
          </p:cNvSpPr>
          <p:nvPr/>
        </p:nvSpPr>
        <p:spPr>
          <a:xfrm>
            <a:off x="835153" y="6028290"/>
            <a:ext cx="753171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FOR INTERNAL USE ONLY			     Office of Information and Technology</a:t>
            </a:r>
            <a:endParaRPr lang="en-US" dirty="0"/>
          </a:p>
        </p:txBody>
      </p:sp>
      <p:sp>
        <p:nvSpPr>
          <p:cNvPr id="4" name="Slide Number Placeholder 3">
            <a:extLst>
              <a:ext uri="{FF2B5EF4-FFF2-40B4-BE49-F238E27FC236}">
                <a16:creationId xmlns:a16="http://schemas.microsoft.com/office/drawing/2014/main" id="{2AC7D948-B264-914B-B959-F61945A1F33B}"/>
              </a:ext>
            </a:extLst>
          </p:cNvPr>
          <p:cNvSpPr>
            <a:spLocks noGrp="1"/>
          </p:cNvSpPr>
          <p:nvPr>
            <p:ph type="sldNum" sz="quarter" idx="12"/>
          </p:nvPr>
        </p:nvSpPr>
        <p:spPr/>
        <p:txBody>
          <a:bodyPr/>
          <a:lstStyle/>
          <a:p>
            <a:fld id="{E573346A-FCA4-684E-8D18-26E8324063ED}" type="slidenum">
              <a:rPr lang="en-US" smtClean="0"/>
              <a:t>17</a:t>
            </a:fld>
            <a:endParaRPr lang="en-US"/>
          </a:p>
        </p:txBody>
      </p:sp>
    </p:spTree>
    <p:extLst>
      <p:ext uri="{BB962C8B-B14F-4D97-AF65-F5344CB8AC3E}">
        <p14:creationId xmlns:p14="http://schemas.microsoft.com/office/powerpoint/2010/main" val="22426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An Example</a:t>
            </a:r>
            <a:br>
              <a:rPr lang="en-US" dirty="0"/>
            </a:br>
            <a:r>
              <a:rPr lang="en-US" dirty="0"/>
              <a:t>Methods, Questions, Learnings </a:t>
            </a:r>
          </a:p>
        </p:txBody>
      </p:sp>
      <p:sp>
        <p:nvSpPr>
          <p:cNvPr id="3" name="Slide Number Placeholder 2"/>
          <p:cNvSpPr>
            <a:spLocks noGrp="1"/>
          </p:cNvSpPr>
          <p:nvPr>
            <p:ph type="sldNum" sz="quarter" idx="10"/>
          </p:nvPr>
        </p:nvSpPr>
        <p:spPr/>
        <p:txBody>
          <a:bodyPr/>
          <a:lstStyle/>
          <a:p>
            <a:fld id="{E573346A-FCA4-684E-8D18-26E8324063ED}" type="slidenum">
              <a:rPr lang="en-US" smtClean="0"/>
              <a:t>18</a:t>
            </a:fld>
            <a:endParaRPr lang="en-US"/>
          </a:p>
        </p:txBody>
      </p:sp>
    </p:spTree>
    <p:extLst>
      <p:ext uri="{BB962C8B-B14F-4D97-AF65-F5344CB8AC3E}">
        <p14:creationId xmlns:p14="http://schemas.microsoft.com/office/powerpoint/2010/main" val="1889682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6E64-A680-5241-8931-1F46F5252B9F}"/>
              </a:ext>
            </a:extLst>
          </p:cNvPr>
          <p:cNvSpPr>
            <a:spLocks noGrp="1"/>
          </p:cNvSpPr>
          <p:nvPr>
            <p:ph type="title"/>
          </p:nvPr>
        </p:nvSpPr>
        <p:spPr>
          <a:xfrm>
            <a:off x="838200" y="365125"/>
            <a:ext cx="10515600" cy="685800"/>
          </a:xfrm>
        </p:spPr>
        <p:txBody>
          <a:bodyPr/>
          <a:lstStyle/>
          <a:p>
            <a:r>
              <a:rPr lang="en" dirty="0"/>
              <a:t>An Ethnographic Approach  </a:t>
            </a:r>
            <a:endParaRPr lang="en-US" dirty="0"/>
          </a:p>
        </p:txBody>
      </p:sp>
      <p:sp>
        <p:nvSpPr>
          <p:cNvPr id="3" name="Content Placeholder 2">
            <a:extLst>
              <a:ext uri="{FF2B5EF4-FFF2-40B4-BE49-F238E27FC236}">
                <a16:creationId xmlns:a16="http://schemas.microsoft.com/office/drawing/2014/main" id="{8BA1EED9-5912-8A45-A603-8BFD473C3344}"/>
              </a:ext>
            </a:extLst>
          </p:cNvPr>
          <p:cNvSpPr>
            <a:spLocks noGrp="1"/>
          </p:cNvSpPr>
          <p:nvPr>
            <p:ph sz="quarter" idx="13"/>
          </p:nvPr>
        </p:nvSpPr>
        <p:spPr/>
        <p:txBody>
          <a:bodyPr>
            <a:normAutofit/>
          </a:bodyPr>
          <a:lstStyle/>
          <a:p>
            <a:r>
              <a:rPr lang="en-US" sz="2400" dirty="0"/>
              <a:t>An </a:t>
            </a:r>
            <a:r>
              <a:rPr lang="en-US" sz="2400" b="1" dirty="0"/>
              <a:t>ethnographic approach</a:t>
            </a:r>
            <a:r>
              <a:rPr lang="en-US" sz="2400" dirty="0"/>
              <a:t> to understand the benefits and appeals application and adjudication process at VA. </a:t>
            </a:r>
          </a:p>
        </p:txBody>
      </p:sp>
      <p:sp>
        <p:nvSpPr>
          <p:cNvPr id="5" name="Footer Placeholder 7">
            <a:extLst>
              <a:ext uri="{FF2B5EF4-FFF2-40B4-BE49-F238E27FC236}">
                <a16:creationId xmlns:a16="http://schemas.microsoft.com/office/drawing/2014/main" id="{163CAC23-45F6-4241-9D31-A1669A1F14C7}"/>
              </a:ext>
            </a:extLst>
          </p:cNvPr>
          <p:cNvSpPr txBox="1">
            <a:spLocks/>
          </p:cNvSpPr>
          <p:nvPr/>
        </p:nvSpPr>
        <p:spPr>
          <a:xfrm>
            <a:off x="835153" y="6028290"/>
            <a:ext cx="753171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FOR INTERNAL USE ONLY			     Office of Information and Technology</a:t>
            </a:r>
            <a:endParaRPr lang="en-US" dirty="0"/>
          </a:p>
        </p:txBody>
      </p:sp>
      <p:sp>
        <p:nvSpPr>
          <p:cNvPr id="4" name="Slide Number Placeholder 3">
            <a:extLst>
              <a:ext uri="{FF2B5EF4-FFF2-40B4-BE49-F238E27FC236}">
                <a16:creationId xmlns:a16="http://schemas.microsoft.com/office/drawing/2014/main" id="{2AC7D948-B264-914B-B959-F61945A1F33B}"/>
              </a:ext>
            </a:extLst>
          </p:cNvPr>
          <p:cNvSpPr>
            <a:spLocks noGrp="1"/>
          </p:cNvSpPr>
          <p:nvPr>
            <p:ph type="sldNum" sz="quarter" idx="12"/>
          </p:nvPr>
        </p:nvSpPr>
        <p:spPr/>
        <p:txBody>
          <a:bodyPr/>
          <a:lstStyle/>
          <a:p>
            <a:fld id="{E573346A-FCA4-684E-8D18-26E8324063ED}" type="slidenum">
              <a:rPr lang="en-US" smtClean="0"/>
              <a:t>19</a:t>
            </a:fld>
            <a:endParaRPr lang="en-US"/>
          </a:p>
        </p:txBody>
      </p:sp>
    </p:spTree>
    <p:extLst>
      <p:ext uri="{BB962C8B-B14F-4D97-AF65-F5344CB8AC3E}">
        <p14:creationId xmlns:p14="http://schemas.microsoft.com/office/powerpoint/2010/main" val="1615557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6E64-A680-5241-8931-1F46F5252B9F}"/>
              </a:ext>
            </a:extLst>
          </p:cNvPr>
          <p:cNvSpPr>
            <a:spLocks noGrp="1"/>
          </p:cNvSpPr>
          <p:nvPr>
            <p:ph type="title"/>
          </p:nvPr>
        </p:nvSpPr>
        <p:spPr>
          <a:xfrm>
            <a:off x="838200" y="365125"/>
            <a:ext cx="10515600" cy="685800"/>
          </a:xfrm>
        </p:spPr>
        <p:txBody>
          <a:bodyPr/>
          <a:lstStyle/>
          <a:p>
            <a:r>
              <a:rPr lang="en-US" dirty="0"/>
              <a:t>Agenda</a:t>
            </a:r>
          </a:p>
        </p:txBody>
      </p:sp>
      <p:sp>
        <p:nvSpPr>
          <p:cNvPr id="3" name="Content Placeholder 2">
            <a:extLst>
              <a:ext uri="{FF2B5EF4-FFF2-40B4-BE49-F238E27FC236}">
                <a16:creationId xmlns:a16="http://schemas.microsoft.com/office/drawing/2014/main" id="{8BA1EED9-5912-8A45-A603-8BFD473C3344}"/>
              </a:ext>
            </a:extLst>
          </p:cNvPr>
          <p:cNvSpPr>
            <a:spLocks noGrp="1"/>
          </p:cNvSpPr>
          <p:nvPr>
            <p:ph sz="quarter" idx="13"/>
          </p:nvPr>
        </p:nvSpPr>
        <p:spPr/>
        <p:txBody>
          <a:bodyPr>
            <a:normAutofit/>
          </a:bodyPr>
          <a:lstStyle/>
          <a:p>
            <a:pPr marL="457200" lvl="0">
              <a:buSzPts val="1800"/>
            </a:pPr>
            <a:r>
              <a:rPr lang="en-US" sz="2400" dirty="0"/>
              <a:t>What are VA Lighthouse APIs? </a:t>
            </a:r>
          </a:p>
          <a:p>
            <a:pPr marL="457200" lvl="0">
              <a:buSzPts val="1800"/>
            </a:pPr>
            <a:r>
              <a:rPr lang="en-US" sz="2400" dirty="0"/>
              <a:t>Impact </a:t>
            </a:r>
          </a:p>
          <a:p>
            <a:pPr marL="457200" lvl="0">
              <a:buSzPts val="1800"/>
            </a:pPr>
            <a:r>
              <a:rPr lang="en-US" sz="2400" dirty="0"/>
              <a:t>Why discovery for APIs? </a:t>
            </a:r>
          </a:p>
          <a:p>
            <a:pPr marL="457200" lvl="0">
              <a:buSzPts val="1800"/>
            </a:pPr>
            <a:r>
              <a:rPr lang="en-US" sz="2400" dirty="0"/>
              <a:t>How to? (an example)</a:t>
            </a:r>
          </a:p>
          <a:p>
            <a:pPr marL="939800" lvl="1">
              <a:spcBef>
                <a:spcPts val="1000"/>
              </a:spcBef>
              <a:buSzPts val="1400"/>
              <a:buFont typeface="Arial" panose="020B0604020202020204" pitchFamily="34" charset="0"/>
              <a:buChar char="•"/>
            </a:pPr>
            <a:r>
              <a:rPr lang="en-US" dirty="0"/>
              <a:t>Methods</a:t>
            </a:r>
          </a:p>
          <a:p>
            <a:pPr marL="939800" lvl="1">
              <a:spcBef>
                <a:spcPts val="1000"/>
              </a:spcBef>
              <a:buSzPts val="1400"/>
              <a:buFont typeface="Arial" panose="020B0604020202020204" pitchFamily="34" charset="0"/>
              <a:buChar char="•"/>
            </a:pPr>
            <a:r>
              <a:rPr lang="en-US" dirty="0"/>
              <a:t>Questions</a:t>
            </a:r>
          </a:p>
          <a:p>
            <a:pPr marL="939800" lvl="1">
              <a:spcBef>
                <a:spcPts val="1000"/>
              </a:spcBef>
              <a:buSzPts val="1400"/>
              <a:buFont typeface="Arial" panose="020B0604020202020204" pitchFamily="34" charset="0"/>
              <a:buChar char="•"/>
            </a:pPr>
            <a:r>
              <a:rPr lang="en-US" dirty="0"/>
              <a:t>Learnings </a:t>
            </a:r>
          </a:p>
          <a:p>
            <a:pPr marL="457200" lvl="0">
              <a:buSzPts val="1800"/>
            </a:pPr>
            <a:r>
              <a:rPr lang="en-US" sz="2400" dirty="0"/>
              <a:t>Key Takeaways</a:t>
            </a:r>
          </a:p>
        </p:txBody>
      </p:sp>
      <p:sp>
        <p:nvSpPr>
          <p:cNvPr id="7" name="Footer Placeholder 7">
            <a:extLst>
              <a:ext uri="{FF2B5EF4-FFF2-40B4-BE49-F238E27FC236}">
                <a16:creationId xmlns:a16="http://schemas.microsoft.com/office/drawing/2014/main" id="{D60C0826-86C3-D74A-9DF7-AE4444F83FF1}"/>
              </a:ext>
            </a:extLst>
          </p:cNvPr>
          <p:cNvSpPr txBox="1">
            <a:spLocks/>
          </p:cNvSpPr>
          <p:nvPr/>
        </p:nvSpPr>
        <p:spPr>
          <a:xfrm>
            <a:off x="835153" y="6028290"/>
            <a:ext cx="753171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FOR INTERNAL USE ONLY			     Office of Information and Technology</a:t>
            </a:r>
            <a:endParaRPr lang="en-US" dirty="0"/>
          </a:p>
        </p:txBody>
      </p:sp>
      <p:sp>
        <p:nvSpPr>
          <p:cNvPr id="4" name="Slide Number Placeholder 3">
            <a:extLst>
              <a:ext uri="{FF2B5EF4-FFF2-40B4-BE49-F238E27FC236}">
                <a16:creationId xmlns:a16="http://schemas.microsoft.com/office/drawing/2014/main" id="{2AC7D948-B264-914B-B959-F61945A1F33B}"/>
              </a:ext>
            </a:extLst>
          </p:cNvPr>
          <p:cNvSpPr>
            <a:spLocks noGrp="1"/>
          </p:cNvSpPr>
          <p:nvPr>
            <p:ph type="sldNum" sz="quarter" idx="12"/>
          </p:nvPr>
        </p:nvSpPr>
        <p:spPr/>
        <p:txBody>
          <a:bodyPr/>
          <a:lstStyle/>
          <a:p>
            <a:fld id="{E573346A-FCA4-684E-8D18-26E8324063ED}" type="slidenum">
              <a:rPr lang="en-US" smtClean="0"/>
              <a:t>2</a:t>
            </a:fld>
            <a:endParaRPr lang="en-US"/>
          </a:p>
        </p:txBody>
      </p:sp>
    </p:spTree>
    <p:extLst>
      <p:ext uri="{BB962C8B-B14F-4D97-AF65-F5344CB8AC3E}">
        <p14:creationId xmlns:p14="http://schemas.microsoft.com/office/powerpoint/2010/main" val="4065224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6E64-A680-5241-8931-1F46F5252B9F}"/>
              </a:ext>
            </a:extLst>
          </p:cNvPr>
          <p:cNvSpPr>
            <a:spLocks noGrp="1"/>
          </p:cNvSpPr>
          <p:nvPr>
            <p:ph type="title"/>
          </p:nvPr>
        </p:nvSpPr>
        <p:spPr>
          <a:xfrm>
            <a:off x="838200" y="365125"/>
            <a:ext cx="10515600" cy="685800"/>
          </a:xfrm>
        </p:spPr>
        <p:txBody>
          <a:bodyPr/>
          <a:lstStyle/>
          <a:p>
            <a:r>
              <a:rPr lang="en" dirty="0"/>
              <a:t>An Ethnographic Approach Continued  </a:t>
            </a:r>
            <a:endParaRPr lang="en-US" dirty="0"/>
          </a:p>
        </p:txBody>
      </p:sp>
      <p:sp>
        <p:nvSpPr>
          <p:cNvPr id="3" name="Content Placeholder 2">
            <a:extLst>
              <a:ext uri="{FF2B5EF4-FFF2-40B4-BE49-F238E27FC236}">
                <a16:creationId xmlns:a16="http://schemas.microsoft.com/office/drawing/2014/main" id="{8BA1EED9-5912-8A45-A603-8BFD473C3344}"/>
              </a:ext>
            </a:extLst>
          </p:cNvPr>
          <p:cNvSpPr>
            <a:spLocks noGrp="1"/>
          </p:cNvSpPr>
          <p:nvPr>
            <p:ph sz="quarter" idx="13"/>
          </p:nvPr>
        </p:nvSpPr>
        <p:spPr/>
        <p:txBody>
          <a:bodyPr>
            <a:normAutofit/>
          </a:bodyPr>
          <a:lstStyle/>
          <a:p>
            <a:r>
              <a:rPr lang="en-US" sz="2400" dirty="0"/>
              <a:t>An </a:t>
            </a:r>
            <a:r>
              <a:rPr lang="en-US" sz="2400" b="1" dirty="0"/>
              <a:t>ethnographic approach</a:t>
            </a:r>
            <a:r>
              <a:rPr lang="en-US" sz="2400" dirty="0"/>
              <a:t> to understand the benefits and appeals application and adjudication process at VA. </a:t>
            </a:r>
          </a:p>
          <a:p>
            <a:pPr>
              <a:spcBef>
                <a:spcPts val="0"/>
              </a:spcBef>
              <a:buClr>
                <a:schemeClr val="dk1"/>
              </a:buClr>
              <a:buSzPts val="2000"/>
            </a:pPr>
            <a:r>
              <a:rPr lang="en-US" sz="2400" dirty="0">
                <a:solidFill>
                  <a:schemeClr val="dk1"/>
                </a:solidFill>
              </a:rPr>
              <a:t>Ethnographic approach equals Systems thinking: </a:t>
            </a:r>
          </a:p>
          <a:p>
            <a:pPr lvl="1">
              <a:spcBef>
                <a:spcPts val="0"/>
              </a:spcBef>
              <a:buClr>
                <a:schemeClr val="dk1"/>
              </a:buClr>
              <a:buSzPts val="2000"/>
            </a:pPr>
            <a:r>
              <a:rPr lang="en-US" dirty="0"/>
              <a:t>How systems are set up? </a:t>
            </a:r>
          </a:p>
          <a:p>
            <a:pPr lvl="1">
              <a:spcBef>
                <a:spcPts val="0"/>
              </a:spcBef>
              <a:buClr>
                <a:schemeClr val="dk1"/>
              </a:buClr>
              <a:buSzPts val="2000"/>
            </a:pPr>
            <a:r>
              <a:rPr lang="en-US" dirty="0"/>
              <a:t>To what end? </a:t>
            </a:r>
          </a:p>
          <a:p>
            <a:pPr lvl="1">
              <a:spcBef>
                <a:spcPts val="0"/>
              </a:spcBef>
              <a:buClr>
                <a:schemeClr val="dk1"/>
              </a:buClr>
              <a:buSzPts val="2000"/>
            </a:pPr>
            <a:r>
              <a:rPr lang="en-US" dirty="0"/>
              <a:t>What’s their organizing principle? </a:t>
            </a:r>
          </a:p>
        </p:txBody>
      </p:sp>
      <p:sp>
        <p:nvSpPr>
          <p:cNvPr id="5" name="Footer Placeholder 7">
            <a:extLst>
              <a:ext uri="{FF2B5EF4-FFF2-40B4-BE49-F238E27FC236}">
                <a16:creationId xmlns:a16="http://schemas.microsoft.com/office/drawing/2014/main" id="{1AC7DEB1-1EEB-3744-9F70-07923B21C5C8}"/>
              </a:ext>
            </a:extLst>
          </p:cNvPr>
          <p:cNvSpPr txBox="1">
            <a:spLocks/>
          </p:cNvSpPr>
          <p:nvPr/>
        </p:nvSpPr>
        <p:spPr>
          <a:xfrm>
            <a:off x="835153" y="6028290"/>
            <a:ext cx="753171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FOR INTERNAL USE ONLY			     Office of Information and Technology</a:t>
            </a:r>
            <a:endParaRPr lang="en-US" dirty="0"/>
          </a:p>
        </p:txBody>
      </p:sp>
      <p:sp>
        <p:nvSpPr>
          <p:cNvPr id="4" name="Slide Number Placeholder 3">
            <a:extLst>
              <a:ext uri="{FF2B5EF4-FFF2-40B4-BE49-F238E27FC236}">
                <a16:creationId xmlns:a16="http://schemas.microsoft.com/office/drawing/2014/main" id="{2AC7D948-B264-914B-B959-F61945A1F33B}"/>
              </a:ext>
            </a:extLst>
          </p:cNvPr>
          <p:cNvSpPr>
            <a:spLocks noGrp="1"/>
          </p:cNvSpPr>
          <p:nvPr>
            <p:ph type="sldNum" sz="quarter" idx="12"/>
          </p:nvPr>
        </p:nvSpPr>
        <p:spPr/>
        <p:txBody>
          <a:bodyPr/>
          <a:lstStyle/>
          <a:p>
            <a:fld id="{E573346A-FCA4-684E-8D18-26E8324063ED}" type="slidenum">
              <a:rPr lang="en-US" smtClean="0"/>
              <a:t>20</a:t>
            </a:fld>
            <a:endParaRPr lang="en-US"/>
          </a:p>
        </p:txBody>
      </p:sp>
    </p:spTree>
    <p:extLst>
      <p:ext uri="{BB962C8B-B14F-4D97-AF65-F5344CB8AC3E}">
        <p14:creationId xmlns:p14="http://schemas.microsoft.com/office/powerpoint/2010/main" val="3607511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6E64-A680-5241-8931-1F46F5252B9F}"/>
              </a:ext>
            </a:extLst>
          </p:cNvPr>
          <p:cNvSpPr>
            <a:spLocks noGrp="1"/>
          </p:cNvSpPr>
          <p:nvPr>
            <p:ph type="title"/>
          </p:nvPr>
        </p:nvSpPr>
        <p:spPr>
          <a:xfrm>
            <a:off x="838200" y="365125"/>
            <a:ext cx="10515600" cy="685800"/>
          </a:xfrm>
        </p:spPr>
        <p:txBody>
          <a:bodyPr/>
          <a:lstStyle/>
          <a:p>
            <a:r>
              <a:rPr lang="en" dirty="0"/>
              <a:t>Ethnographic Methods (1)</a:t>
            </a:r>
            <a:endParaRPr lang="en-US" dirty="0"/>
          </a:p>
        </p:txBody>
      </p:sp>
      <p:sp>
        <p:nvSpPr>
          <p:cNvPr id="3" name="Content Placeholder 2">
            <a:extLst>
              <a:ext uri="{FF2B5EF4-FFF2-40B4-BE49-F238E27FC236}">
                <a16:creationId xmlns:a16="http://schemas.microsoft.com/office/drawing/2014/main" id="{8BA1EED9-5912-8A45-A603-8BFD473C3344}"/>
              </a:ext>
            </a:extLst>
          </p:cNvPr>
          <p:cNvSpPr>
            <a:spLocks noGrp="1"/>
          </p:cNvSpPr>
          <p:nvPr>
            <p:ph sz="quarter" idx="13"/>
          </p:nvPr>
        </p:nvSpPr>
        <p:spPr/>
        <p:txBody>
          <a:bodyPr>
            <a:normAutofit/>
          </a:bodyPr>
          <a:lstStyle/>
          <a:p>
            <a:pPr>
              <a:buClr>
                <a:schemeClr val="dk1"/>
              </a:buClr>
              <a:buSzPts val="2000"/>
            </a:pPr>
            <a:r>
              <a:rPr lang="en-US" sz="2400" dirty="0"/>
              <a:t>Over </a:t>
            </a:r>
            <a:r>
              <a:rPr lang="en-US" sz="2400" b="1" dirty="0"/>
              <a:t>65 interviews</a:t>
            </a:r>
            <a:r>
              <a:rPr lang="en-US" sz="2400" dirty="0"/>
              <a:t> with VSOs, Attorneys, Claims Agents, VA staff and SMEs located all over the country. </a:t>
            </a:r>
          </a:p>
        </p:txBody>
      </p:sp>
      <p:sp>
        <p:nvSpPr>
          <p:cNvPr id="5" name="Footer Placeholder 7">
            <a:extLst>
              <a:ext uri="{FF2B5EF4-FFF2-40B4-BE49-F238E27FC236}">
                <a16:creationId xmlns:a16="http://schemas.microsoft.com/office/drawing/2014/main" id="{20C9E53C-85BD-4148-97D0-77072BB6C8E1}"/>
              </a:ext>
            </a:extLst>
          </p:cNvPr>
          <p:cNvSpPr txBox="1">
            <a:spLocks/>
          </p:cNvSpPr>
          <p:nvPr/>
        </p:nvSpPr>
        <p:spPr>
          <a:xfrm>
            <a:off x="835153" y="6028290"/>
            <a:ext cx="753171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FOR INTERNAL USE ONLY			     Office of Information and Technology</a:t>
            </a:r>
            <a:endParaRPr lang="en-US" dirty="0"/>
          </a:p>
        </p:txBody>
      </p:sp>
      <p:sp>
        <p:nvSpPr>
          <p:cNvPr id="4" name="Slide Number Placeholder 3">
            <a:extLst>
              <a:ext uri="{FF2B5EF4-FFF2-40B4-BE49-F238E27FC236}">
                <a16:creationId xmlns:a16="http://schemas.microsoft.com/office/drawing/2014/main" id="{2AC7D948-B264-914B-B959-F61945A1F33B}"/>
              </a:ext>
            </a:extLst>
          </p:cNvPr>
          <p:cNvSpPr>
            <a:spLocks noGrp="1"/>
          </p:cNvSpPr>
          <p:nvPr>
            <p:ph type="sldNum" sz="quarter" idx="12"/>
          </p:nvPr>
        </p:nvSpPr>
        <p:spPr/>
        <p:txBody>
          <a:bodyPr/>
          <a:lstStyle/>
          <a:p>
            <a:fld id="{E573346A-FCA4-684E-8D18-26E8324063ED}" type="slidenum">
              <a:rPr lang="en-US" smtClean="0"/>
              <a:t>21</a:t>
            </a:fld>
            <a:endParaRPr lang="en-US"/>
          </a:p>
        </p:txBody>
      </p:sp>
    </p:spTree>
    <p:extLst>
      <p:ext uri="{BB962C8B-B14F-4D97-AF65-F5344CB8AC3E}">
        <p14:creationId xmlns:p14="http://schemas.microsoft.com/office/powerpoint/2010/main" val="1633123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6E64-A680-5241-8931-1F46F5252B9F}"/>
              </a:ext>
            </a:extLst>
          </p:cNvPr>
          <p:cNvSpPr>
            <a:spLocks noGrp="1"/>
          </p:cNvSpPr>
          <p:nvPr>
            <p:ph type="title"/>
          </p:nvPr>
        </p:nvSpPr>
        <p:spPr>
          <a:xfrm>
            <a:off x="838200" y="365125"/>
            <a:ext cx="10515600" cy="685800"/>
          </a:xfrm>
        </p:spPr>
        <p:txBody>
          <a:bodyPr/>
          <a:lstStyle/>
          <a:p>
            <a:r>
              <a:rPr lang="en" dirty="0"/>
              <a:t>Ethnographic Methods (2)</a:t>
            </a:r>
            <a:endParaRPr lang="en-US" dirty="0"/>
          </a:p>
        </p:txBody>
      </p:sp>
      <p:sp>
        <p:nvSpPr>
          <p:cNvPr id="3" name="Content Placeholder 2">
            <a:extLst>
              <a:ext uri="{FF2B5EF4-FFF2-40B4-BE49-F238E27FC236}">
                <a16:creationId xmlns:a16="http://schemas.microsoft.com/office/drawing/2014/main" id="{8BA1EED9-5912-8A45-A603-8BFD473C3344}"/>
              </a:ext>
            </a:extLst>
          </p:cNvPr>
          <p:cNvSpPr>
            <a:spLocks noGrp="1"/>
          </p:cNvSpPr>
          <p:nvPr>
            <p:ph sz="quarter" idx="4294967295"/>
          </p:nvPr>
        </p:nvSpPr>
        <p:spPr>
          <a:xfrm>
            <a:off x="838200" y="1417319"/>
            <a:ext cx="10515600" cy="4464685"/>
          </a:xfrm>
        </p:spPr>
        <p:txBody>
          <a:bodyPr>
            <a:normAutofit/>
          </a:bodyPr>
          <a:lstStyle/>
          <a:p>
            <a:pPr>
              <a:buClr>
                <a:schemeClr val="dk1"/>
              </a:buClr>
              <a:buSzPts val="2000"/>
            </a:pPr>
            <a:r>
              <a:rPr lang="en-US" sz="2400" dirty="0"/>
              <a:t>Over </a:t>
            </a:r>
            <a:r>
              <a:rPr lang="en-US" sz="2400" b="1" dirty="0"/>
              <a:t>65 interviews</a:t>
            </a:r>
            <a:r>
              <a:rPr lang="en-US" sz="2400" dirty="0"/>
              <a:t> with VSOs, Attorneys, Claims Agents, VA staff and SMEs located all over the country. </a:t>
            </a:r>
          </a:p>
          <a:p>
            <a:pPr>
              <a:buClr>
                <a:schemeClr val="dk1"/>
              </a:buClr>
              <a:buSzPts val="2000"/>
            </a:pPr>
            <a:r>
              <a:rPr lang="en-US" sz="2400" dirty="0"/>
              <a:t>Remote qualitative interviews, remote contextual inquiries, and collaborative process mapping exercises. </a:t>
            </a:r>
            <a:endParaRPr lang="en-US" sz="2400" dirty="0">
              <a:solidFill>
                <a:schemeClr val="dk1"/>
              </a:solidFill>
            </a:endParaRPr>
          </a:p>
        </p:txBody>
      </p:sp>
      <p:sp>
        <p:nvSpPr>
          <p:cNvPr id="5" name="Footer Placeholder 7">
            <a:extLst>
              <a:ext uri="{FF2B5EF4-FFF2-40B4-BE49-F238E27FC236}">
                <a16:creationId xmlns:a16="http://schemas.microsoft.com/office/drawing/2014/main" id="{0FEA9570-7839-E44E-8293-14CF842964C0}"/>
              </a:ext>
            </a:extLst>
          </p:cNvPr>
          <p:cNvSpPr txBox="1">
            <a:spLocks/>
          </p:cNvSpPr>
          <p:nvPr/>
        </p:nvSpPr>
        <p:spPr>
          <a:xfrm>
            <a:off x="835153" y="6028290"/>
            <a:ext cx="753171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FOR INTERNAL USE ONLY			     Office of Information and Technology</a:t>
            </a:r>
            <a:endParaRPr lang="en-US" dirty="0"/>
          </a:p>
        </p:txBody>
      </p:sp>
      <p:sp>
        <p:nvSpPr>
          <p:cNvPr id="4" name="Slide Number Placeholder 3">
            <a:extLst>
              <a:ext uri="{FF2B5EF4-FFF2-40B4-BE49-F238E27FC236}">
                <a16:creationId xmlns:a16="http://schemas.microsoft.com/office/drawing/2014/main" id="{2AC7D948-B264-914B-B959-F61945A1F33B}"/>
              </a:ext>
            </a:extLst>
          </p:cNvPr>
          <p:cNvSpPr>
            <a:spLocks noGrp="1"/>
          </p:cNvSpPr>
          <p:nvPr>
            <p:ph type="sldNum" sz="quarter" idx="12"/>
          </p:nvPr>
        </p:nvSpPr>
        <p:spPr/>
        <p:txBody>
          <a:bodyPr/>
          <a:lstStyle/>
          <a:p>
            <a:fld id="{E573346A-FCA4-684E-8D18-26E8324063ED}" type="slidenum">
              <a:rPr lang="en-US" smtClean="0"/>
              <a:t>22</a:t>
            </a:fld>
            <a:endParaRPr lang="en-US"/>
          </a:p>
        </p:txBody>
      </p:sp>
    </p:spTree>
    <p:extLst>
      <p:ext uri="{BB962C8B-B14F-4D97-AF65-F5344CB8AC3E}">
        <p14:creationId xmlns:p14="http://schemas.microsoft.com/office/powerpoint/2010/main" val="685411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6E64-A680-5241-8931-1F46F5252B9F}"/>
              </a:ext>
            </a:extLst>
          </p:cNvPr>
          <p:cNvSpPr>
            <a:spLocks noGrp="1"/>
          </p:cNvSpPr>
          <p:nvPr>
            <p:ph type="title"/>
          </p:nvPr>
        </p:nvSpPr>
        <p:spPr>
          <a:xfrm>
            <a:off x="838200" y="365125"/>
            <a:ext cx="10515600" cy="685800"/>
          </a:xfrm>
        </p:spPr>
        <p:txBody>
          <a:bodyPr/>
          <a:lstStyle/>
          <a:p>
            <a:r>
              <a:rPr lang="en" dirty="0"/>
              <a:t>Ethnographic Methods (3)</a:t>
            </a:r>
            <a:endParaRPr lang="en-US" dirty="0"/>
          </a:p>
        </p:txBody>
      </p:sp>
      <p:sp>
        <p:nvSpPr>
          <p:cNvPr id="3" name="Content Placeholder 2">
            <a:extLst>
              <a:ext uri="{FF2B5EF4-FFF2-40B4-BE49-F238E27FC236}">
                <a16:creationId xmlns:a16="http://schemas.microsoft.com/office/drawing/2014/main" id="{8BA1EED9-5912-8A45-A603-8BFD473C3344}"/>
              </a:ext>
            </a:extLst>
          </p:cNvPr>
          <p:cNvSpPr>
            <a:spLocks noGrp="1"/>
          </p:cNvSpPr>
          <p:nvPr>
            <p:ph sz="quarter" idx="13"/>
          </p:nvPr>
        </p:nvSpPr>
        <p:spPr/>
        <p:txBody>
          <a:bodyPr>
            <a:normAutofit/>
          </a:bodyPr>
          <a:lstStyle/>
          <a:p>
            <a:pPr>
              <a:buClr>
                <a:schemeClr val="dk1"/>
              </a:buClr>
              <a:buSzPts val="2000"/>
            </a:pPr>
            <a:r>
              <a:rPr lang="en-US" sz="2400" dirty="0"/>
              <a:t>Over </a:t>
            </a:r>
            <a:r>
              <a:rPr lang="en-US" sz="2400" b="1" dirty="0"/>
              <a:t>65 interviews</a:t>
            </a:r>
            <a:r>
              <a:rPr lang="en-US" sz="2400" dirty="0"/>
              <a:t> with VSOs, Attorneys, Claims Agents, VA staff and SMEs located all over the country. </a:t>
            </a:r>
          </a:p>
          <a:p>
            <a:pPr>
              <a:buClr>
                <a:schemeClr val="dk1"/>
              </a:buClr>
              <a:buSzPts val="2000"/>
            </a:pPr>
            <a:r>
              <a:rPr lang="en-US" sz="2400" dirty="0"/>
              <a:t>Remote qualitative interviews, remote contextual inquiries, and collaborative process mapping exercises. </a:t>
            </a:r>
          </a:p>
          <a:p>
            <a:pPr>
              <a:buClr>
                <a:schemeClr val="dk1"/>
              </a:buClr>
              <a:buSzPts val="2000"/>
            </a:pPr>
            <a:r>
              <a:rPr lang="en-US" sz="2400" dirty="0"/>
              <a:t>Focused on understanding information needs, pain points and points of confusion.</a:t>
            </a:r>
          </a:p>
        </p:txBody>
      </p:sp>
      <p:sp>
        <p:nvSpPr>
          <p:cNvPr id="5" name="Footer Placeholder 7">
            <a:extLst>
              <a:ext uri="{FF2B5EF4-FFF2-40B4-BE49-F238E27FC236}">
                <a16:creationId xmlns:a16="http://schemas.microsoft.com/office/drawing/2014/main" id="{3A1F2BE9-A890-694D-915F-21C35D8A5359}"/>
              </a:ext>
            </a:extLst>
          </p:cNvPr>
          <p:cNvSpPr txBox="1">
            <a:spLocks/>
          </p:cNvSpPr>
          <p:nvPr/>
        </p:nvSpPr>
        <p:spPr>
          <a:xfrm>
            <a:off x="835153" y="6028290"/>
            <a:ext cx="753171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FOR INTERNAL USE ONLY			     Office of Information and Technology</a:t>
            </a:r>
            <a:endParaRPr lang="en-US" dirty="0"/>
          </a:p>
        </p:txBody>
      </p:sp>
      <p:sp>
        <p:nvSpPr>
          <p:cNvPr id="4" name="Slide Number Placeholder 3">
            <a:extLst>
              <a:ext uri="{FF2B5EF4-FFF2-40B4-BE49-F238E27FC236}">
                <a16:creationId xmlns:a16="http://schemas.microsoft.com/office/drawing/2014/main" id="{2AC7D948-B264-914B-B959-F61945A1F33B}"/>
              </a:ext>
            </a:extLst>
          </p:cNvPr>
          <p:cNvSpPr>
            <a:spLocks noGrp="1"/>
          </p:cNvSpPr>
          <p:nvPr>
            <p:ph type="sldNum" sz="quarter" idx="12"/>
          </p:nvPr>
        </p:nvSpPr>
        <p:spPr/>
        <p:txBody>
          <a:bodyPr/>
          <a:lstStyle/>
          <a:p>
            <a:fld id="{E573346A-FCA4-684E-8D18-26E8324063ED}" type="slidenum">
              <a:rPr lang="en-US" smtClean="0"/>
              <a:t>23</a:t>
            </a:fld>
            <a:endParaRPr lang="en-US"/>
          </a:p>
        </p:txBody>
      </p:sp>
    </p:spTree>
    <p:extLst>
      <p:ext uri="{BB962C8B-B14F-4D97-AF65-F5344CB8AC3E}">
        <p14:creationId xmlns:p14="http://schemas.microsoft.com/office/powerpoint/2010/main" val="2319077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6E64-A680-5241-8931-1F46F5252B9F}"/>
              </a:ext>
            </a:extLst>
          </p:cNvPr>
          <p:cNvSpPr>
            <a:spLocks noGrp="1"/>
          </p:cNvSpPr>
          <p:nvPr>
            <p:ph type="title"/>
          </p:nvPr>
        </p:nvSpPr>
        <p:spPr>
          <a:xfrm>
            <a:off x="838200" y="365125"/>
            <a:ext cx="10515600" cy="685800"/>
          </a:xfrm>
        </p:spPr>
        <p:txBody>
          <a:bodyPr/>
          <a:lstStyle/>
          <a:p>
            <a:r>
              <a:rPr lang="en" dirty="0"/>
              <a:t>Example of Ethnographic Questions (1)</a:t>
            </a:r>
            <a:endParaRPr lang="en-US" dirty="0"/>
          </a:p>
        </p:txBody>
      </p:sp>
      <p:sp>
        <p:nvSpPr>
          <p:cNvPr id="3" name="Content Placeholder 2">
            <a:extLst>
              <a:ext uri="{FF2B5EF4-FFF2-40B4-BE49-F238E27FC236}">
                <a16:creationId xmlns:a16="http://schemas.microsoft.com/office/drawing/2014/main" id="{8BA1EED9-5912-8A45-A603-8BFD473C3344}"/>
              </a:ext>
            </a:extLst>
          </p:cNvPr>
          <p:cNvSpPr>
            <a:spLocks noGrp="1"/>
          </p:cNvSpPr>
          <p:nvPr>
            <p:ph sz="quarter" idx="4294967295"/>
          </p:nvPr>
        </p:nvSpPr>
        <p:spPr>
          <a:xfrm>
            <a:off x="838200" y="1417319"/>
            <a:ext cx="10515600" cy="4464685"/>
          </a:xfrm>
        </p:spPr>
        <p:txBody>
          <a:bodyPr>
            <a:normAutofit/>
          </a:bodyPr>
          <a:lstStyle/>
          <a:p>
            <a:pPr>
              <a:buClr>
                <a:schemeClr val="dk1"/>
              </a:buClr>
              <a:buSzPts val="2000"/>
            </a:pPr>
            <a:r>
              <a:rPr lang="en-US" sz="2400" dirty="0"/>
              <a:t>Are there gaps between codified processes and practices on the ground? </a:t>
            </a:r>
          </a:p>
        </p:txBody>
      </p:sp>
      <p:sp>
        <p:nvSpPr>
          <p:cNvPr id="5" name="Footer Placeholder 7">
            <a:extLst>
              <a:ext uri="{FF2B5EF4-FFF2-40B4-BE49-F238E27FC236}">
                <a16:creationId xmlns:a16="http://schemas.microsoft.com/office/drawing/2014/main" id="{2382A536-EA7B-CD45-AA87-D1FFA0FE2691}"/>
              </a:ext>
            </a:extLst>
          </p:cNvPr>
          <p:cNvSpPr txBox="1">
            <a:spLocks/>
          </p:cNvSpPr>
          <p:nvPr/>
        </p:nvSpPr>
        <p:spPr>
          <a:xfrm>
            <a:off x="835153" y="6028290"/>
            <a:ext cx="753171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FOR INTERNAL USE ONLY			     Office of Information and Technology</a:t>
            </a:r>
            <a:endParaRPr lang="en-US" dirty="0"/>
          </a:p>
        </p:txBody>
      </p:sp>
      <p:sp>
        <p:nvSpPr>
          <p:cNvPr id="4" name="Slide Number Placeholder 3">
            <a:extLst>
              <a:ext uri="{FF2B5EF4-FFF2-40B4-BE49-F238E27FC236}">
                <a16:creationId xmlns:a16="http://schemas.microsoft.com/office/drawing/2014/main" id="{2AC7D948-B264-914B-B959-F61945A1F33B}"/>
              </a:ext>
            </a:extLst>
          </p:cNvPr>
          <p:cNvSpPr>
            <a:spLocks noGrp="1"/>
          </p:cNvSpPr>
          <p:nvPr>
            <p:ph type="sldNum" sz="quarter" idx="12"/>
          </p:nvPr>
        </p:nvSpPr>
        <p:spPr/>
        <p:txBody>
          <a:bodyPr/>
          <a:lstStyle/>
          <a:p>
            <a:fld id="{E573346A-FCA4-684E-8D18-26E8324063ED}" type="slidenum">
              <a:rPr lang="en-US" smtClean="0"/>
              <a:t>24</a:t>
            </a:fld>
            <a:endParaRPr lang="en-US"/>
          </a:p>
        </p:txBody>
      </p:sp>
    </p:spTree>
    <p:extLst>
      <p:ext uri="{BB962C8B-B14F-4D97-AF65-F5344CB8AC3E}">
        <p14:creationId xmlns:p14="http://schemas.microsoft.com/office/powerpoint/2010/main" val="4272281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6E64-A680-5241-8931-1F46F5252B9F}"/>
              </a:ext>
            </a:extLst>
          </p:cNvPr>
          <p:cNvSpPr>
            <a:spLocks noGrp="1"/>
          </p:cNvSpPr>
          <p:nvPr>
            <p:ph type="title"/>
          </p:nvPr>
        </p:nvSpPr>
        <p:spPr>
          <a:xfrm>
            <a:off x="838200" y="365125"/>
            <a:ext cx="10515600" cy="685800"/>
          </a:xfrm>
        </p:spPr>
        <p:txBody>
          <a:bodyPr/>
          <a:lstStyle/>
          <a:p>
            <a:r>
              <a:rPr lang="en" dirty="0"/>
              <a:t>Example of Ethnographic Questions (2)</a:t>
            </a:r>
            <a:endParaRPr lang="en-US" dirty="0"/>
          </a:p>
        </p:txBody>
      </p:sp>
      <p:sp>
        <p:nvSpPr>
          <p:cNvPr id="3" name="Content Placeholder 2">
            <a:extLst>
              <a:ext uri="{FF2B5EF4-FFF2-40B4-BE49-F238E27FC236}">
                <a16:creationId xmlns:a16="http://schemas.microsoft.com/office/drawing/2014/main" id="{8BA1EED9-5912-8A45-A603-8BFD473C3344}"/>
              </a:ext>
            </a:extLst>
          </p:cNvPr>
          <p:cNvSpPr>
            <a:spLocks noGrp="1"/>
          </p:cNvSpPr>
          <p:nvPr>
            <p:ph sz="quarter" idx="13"/>
          </p:nvPr>
        </p:nvSpPr>
        <p:spPr/>
        <p:txBody>
          <a:bodyPr>
            <a:normAutofit/>
          </a:bodyPr>
          <a:lstStyle/>
          <a:p>
            <a:pPr>
              <a:buClr>
                <a:schemeClr val="dk1"/>
              </a:buClr>
              <a:buSzPts val="2000"/>
            </a:pPr>
            <a:r>
              <a:rPr lang="en-US" sz="2400" dirty="0"/>
              <a:t>Are there gaps between codified processes and practices on the ground?</a:t>
            </a:r>
          </a:p>
          <a:p>
            <a:pPr>
              <a:buClr>
                <a:schemeClr val="dk1"/>
              </a:buClr>
              <a:buSzPts val="2000"/>
            </a:pPr>
            <a:r>
              <a:rPr lang="en-US" sz="2400" dirty="0"/>
              <a:t>Are there differences in how individuals involved interpret the process? </a:t>
            </a:r>
          </a:p>
        </p:txBody>
      </p:sp>
      <p:sp>
        <p:nvSpPr>
          <p:cNvPr id="5" name="Footer Placeholder 7">
            <a:extLst>
              <a:ext uri="{FF2B5EF4-FFF2-40B4-BE49-F238E27FC236}">
                <a16:creationId xmlns:a16="http://schemas.microsoft.com/office/drawing/2014/main" id="{EE539871-7EC0-C94C-A6BC-638F5F188019}"/>
              </a:ext>
            </a:extLst>
          </p:cNvPr>
          <p:cNvSpPr txBox="1">
            <a:spLocks/>
          </p:cNvSpPr>
          <p:nvPr/>
        </p:nvSpPr>
        <p:spPr>
          <a:xfrm>
            <a:off x="835153" y="6028290"/>
            <a:ext cx="753171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FOR INTERNAL USE ONLY			     Office of Information and Technology</a:t>
            </a:r>
            <a:endParaRPr lang="en-US" dirty="0"/>
          </a:p>
        </p:txBody>
      </p:sp>
      <p:sp>
        <p:nvSpPr>
          <p:cNvPr id="4" name="Slide Number Placeholder 3">
            <a:extLst>
              <a:ext uri="{FF2B5EF4-FFF2-40B4-BE49-F238E27FC236}">
                <a16:creationId xmlns:a16="http://schemas.microsoft.com/office/drawing/2014/main" id="{2AC7D948-B264-914B-B959-F61945A1F33B}"/>
              </a:ext>
            </a:extLst>
          </p:cNvPr>
          <p:cNvSpPr>
            <a:spLocks noGrp="1"/>
          </p:cNvSpPr>
          <p:nvPr>
            <p:ph type="sldNum" sz="quarter" idx="12"/>
          </p:nvPr>
        </p:nvSpPr>
        <p:spPr/>
        <p:txBody>
          <a:bodyPr/>
          <a:lstStyle/>
          <a:p>
            <a:fld id="{E573346A-FCA4-684E-8D18-26E8324063ED}" type="slidenum">
              <a:rPr lang="en-US" smtClean="0"/>
              <a:t>25</a:t>
            </a:fld>
            <a:endParaRPr lang="en-US"/>
          </a:p>
        </p:txBody>
      </p:sp>
    </p:spTree>
    <p:extLst>
      <p:ext uri="{BB962C8B-B14F-4D97-AF65-F5344CB8AC3E}">
        <p14:creationId xmlns:p14="http://schemas.microsoft.com/office/powerpoint/2010/main" val="2575526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6E64-A680-5241-8931-1F46F5252B9F}"/>
              </a:ext>
            </a:extLst>
          </p:cNvPr>
          <p:cNvSpPr>
            <a:spLocks noGrp="1"/>
          </p:cNvSpPr>
          <p:nvPr>
            <p:ph type="title"/>
          </p:nvPr>
        </p:nvSpPr>
        <p:spPr>
          <a:xfrm>
            <a:off x="838200" y="365125"/>
            <a:ext cx="10515600" cy="685800"/>
          </a:xfrm>
        </p:spPr>
        <p:txBody>
          <a:bodyPr/>
          <a:lstStyle/>
          <a:p>
            <a:r>
              <a:rPr lang="en" dirty="0"/>
              <a:t>Example of Ethnographic Questions (3)</a:t>
            </a:r>
            <a:endParaRPr lang="en-US" dirty="0"/>
          </a:p>
        </p:txBody>
      </p:sp>
      <p:sp>
        <p:nvSpPr>
          <p:cNvPr id="3" name="Content Placeholder 2">
            <a:extLst>
              <a:ext uri="{FF2B5EF4-FFF2-40B4-BE49-F238E27FC236}">
                <a16:creationId xmlns:a16="http://schemas.microsoft.com/office/drawing/2014/main" id="{8BA1EED9-5912-8A45-A603-8BFD473C3344}"/>
              </a:ext>
            </a:extLst>
          </p:cNvPr>
          <p:cNvSpPr>
            <a:spLocks noGrp="1"/>
          </p:cNvSpPr>
          <p:nvPr>
            <p:ph sz="quarter" idx="4294967295"/>
          </p:nvPr>
        </p:nvSpPr>
        <p:spPr>
          <a:xfrm>
            <a:off x="838200" y="1417319"/>
            <a:ext cx="10515600" cy="4464685"/>
          </a:xfrm>
        </p:spPr>
        <p:txBody>
          <a:bodyPr>
            <a:normAutofit/>
          </a:bodyPr>
          <a:lstStyle/>
          <a:p>
            <a:pPr>
              <a:buClr>
                <a:schemeClr val="dk1"/>
              </a:buClr>
              <a:buSzPts val="2000"/>
            </a:pPr>
            <a:r>
              <a:rPr lang="en-US" sz="2400" dirty="0"/>
              <a:t>Are there gaps between codified processes and practices on the ground?</a:t>
            </a:r>
          </a:p>
          <a:p>
            <a:pPr>
              <a:buClr>
                <a:schemeClr val="dk1"/>
              </a:buClr>
              <a:buSzPts val="2000"/>
            </a:pPr>
            <a:r>
              <a:rPr lang="en-US" sz="2400" dirty="0"/>
              <a:t>Are there differences in how individuals involved interpret the process? </a:t>
            </a:r>
          </a:p>
          <a:p>
            <a:pPr>
              <a:buClr>
                <a:schemeClr val="dk1"/>
              </a:buClr>
              <a:buSzPts val="2000"/>
            </a:pPr>
            <a:r>
              <a:rPr lang="en-US" sz="2400" dirty="0">
                <a:solidFill>
                  <a:schemeClr val="dk1"/>
                </a:solidFill>
              </a:rPr>
              <a:t>What are the different goals that individuals are trying to achieve? </a:t>
            </a:r>
            <a:endParaRPr lang="en-US" sz="2400" dirty="0"/>
          </a:p>
        </p:txBody>
      </p:sp>
      <p:sp>
        <p:nvSpPr>
          <p:cNvPr id="5" name="Footer Placeholder 7">
            <a:extLst>
              <a:ext uri="{FF2B5EF4-FFF2-40B4-BE49-F238E27FC236}">
                <a16:creationId xmlns:a16="http://schemas.microsoft.com/office/drawing/2014/main" id="{879BF42D-5E0A-5140-94D2-97FAC579006D}"/>
              </a:ext>
            </a:extLst>
          </p:cNvPr>
          <p:cNvSpPr txBox="1">
            <a:spLocks/>
          </p:cNvSpPr>
          <p:nvPr/>
        </p:nvSpPr>
        <p:spPr>
          <a:xfrm>
            <a:off x="835153" y="6028290"/>
            <a:ext cx="753171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FOR INTERNAL USE ONLY			     Office of Information and Technology</a:t>
            </a:r>
            <a:endParaRPr lang="en-US" dirty="0"/>
          </a:p>
        </p:txBody>
      </p:sp>
      <p:sp>
        <p:nvSpPr>
          <p:cNvPr id="4" name="Slide Number Placeholder 3">
            <a:extLst>
              <a:ext uri="{FF2B5EF4-FFF2-40B4-BE49-F238E27FC236}">
                <a16:creationId xmlns:a16="http://schemas.microsoft.com/office/drawing/2014/main" id="{2AC7D948-B264-914B-B959-F61945A1F33B}"/>
              </a:ext>
            </a:extLst>
          </p:cNvPr>
          <p:cNvSpPr>
            <a:spLocks noGrp="1"/>
          </p:cNvSpPr>
          <p:nvPr>
            <p:ph type="sldNum" sz="quarter" idx="12"/>
          </p:nvPr>
        </p:nvSpPr>
        <p:spPr/>
        <p:txBody>
          <a:bodyPr/>
          <a:lstStyle/>
          <a:p>
            <a:fld id="{E573346A-FCA4-684E-8D18-26E8324063ED}" type="slidenum">
              <a:rPr lang="en-US" smtClean="0"/>
              <a:t>26</a:t>
            </a:fld>
            <a:endParaRPr lang="en-US"/>
          </a:p>
        </p:txBody>
      </p:sp>
    </p:spTree>
    <p:extLst>
      <p:ext uri="{BB962C8B-B14F-4D97-AF65-F5344CB8AC3E}">
        <p14:creationId xmlns:p14="http://schemas.microsoft.com/office/powerpoint/2010/main" val="69858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6E64-A680-5241-8931-1F46F5252B9F}"/>
              </a:ext>
            </a:extLst>
          </p:cNvPr>
          <p:cNvSpPr>
            <a:spLocks noGrp="1"/>
          </p:cNvSpPr>
          <p:nvPr>
            <p:ph type="title"/>
          </p:nvPr>
        </p:nvSpPr>
        <p:spPr/>
        <p:txBody>
          <a:bodyPr/>
          <a:lstStyle/>
          <a:p>
            <a:r>
              <a:rPr lang="en" dirty="0"/>
              <a:t>Example of Ethnographic Questions (4)</a:t>
            </a:r>
            <a:endParaRPr lang="en-US" dirty="0"/>
          </a:p>
        </p:txBody>
      </p:sp>
      <p:sp>
        <p:nvSpPr>
          <p:cNvPr id="3" name="Content Placeholder 2">
            <a:extLst>
              <a:ext uri="{FF2B5EF4-FFF2-40B4-BE49-F238E27FC236}">
                <a16:creationId xmlns:a16="http://schemas.microsoft.com/office/drawing/2014/main" id="{8BA1EED9-5912-8A45-A603-8BFD473C3344}"/>
              </a:ext>
            </a:extLst>
          </p:cNvPr>
          <p:cNvSpPr>
            <a:spLocks noGrp="1"/>
          </p:cNvSpPr>
          <p:nvPr>
            <p:ph sz="quarter" idx="13"/>
          </p:nvPr>
        </p:nvSpPr>
        <p:spPr/>
        <p:txBody>
          <a:bodyPr>
            <a:normAutofit/>
          </a:bodyPr>
          <a:lstStyle/>
          <a:p>
            <a:pPr>
              <a:buClr>
                <a:schemeClr val="dk1"/>
              </a:buClr>
              <a:buSzPts val="2000"/>
            </a:pPr>
            <a:r>
              <a:rPr lang="en-US" sz="2400" dirty="0"/>
              <a:t>Are there gaps between codified processes and practices on the ground?</a:t>
            </a:r>
          </a:p>
          <a:p>
            <a:pPr>
              <a:buClr>
                <a:schemeClr val="dk1"/>
              </a:buClr>
              <a:buSzPts val="2000"/>
            </a:pPr>
            <a:r>
              <a:rPr lang="en-US" sz="2400" dirty="0"/>
              <a:t>Are there differences in how individuals involved interpret the process? </a:t>
            </a:r>
          </a:p>
          <a:p>
            <a:pPr>
              <a:buClr>
                <a:schemeClr val="dk1"/>
              </a:buClr>
              <a:buSzPts val="2000"/>
            </a:pPr>
            <a:r>
              <a:rPr lang="en-US" sz="2400" dirty="0">
                <a:solidFill>
                  <a:schemeClr val="dk1"/>
                </a:solidFill>
              </a:rPr>
              <a:t>What are the different goals that individuals are trying to achieve? </a:t>
            </a:r>
          </a:p>
          <a:p>
            <a:pPr>
              <a:buClr>
                <a:schemeClr val="dk1"/>
              </a:buClr>
              <a:buSzPts val="2000"/>
            </a:pPr>
            <a:r>
              <a:rPr lang="en-US" sz="2400" dirty="0">
                <a:solidFill>
                  <a:schemeClr val="dk1"/>
                </a:solidFill>
              </a:rPr>
              <a:t>What is a benefit claim or appeal and according to whom?  </a:t>
            </a:r>
          </a:p>
        </p:txBody>
      </p:sp>
      <p:sp>
        <p:nvSpPr>
          <p:cNvPr id="5" name="Footer Placeholder 7">
            <a:extLst>
              <a:ext uri="{FF2B5EF4-FFF2-40B4-BE49-F238E27FC236}">
                <a16:creationId xmlns:a16="http://schemas.microsoft.com/office/drawing/2014/main" id="{28E7F3FB-BA6A-C54F-94F9-ED6A457D9345}"/>
              </a:ext>
            </a:extLst>
          </p:cNvPr>
          <p:cNvSpPr txBox="1">
            <a:spLocks/>
          </p:cNvSpPr>
          <p:nvPr/>
        </p:nvSpPr>
        <p:spPr>
          <a:xfrm>
            <a:off x="835153" y="6028290"/>
            <a:ext cx="753171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FOR INTERNAL USE ONLY			     Office of Information and Technology</a:t>
            </a:r>
            <a:endParaRPr lang="en-US" dirty="0"/>
          </a:p>
        </p:txBody>
      </p:sp>
      <p:sp>
        <p:nvSpPr>
          <p:cNvPr id="4" name="Slide Number Placeholder 3">
            <a:extLst>
              <a:ext uri="{FF2B5EF4-FFF2-40B4-BE49-F238E27FC236}">
                <a16:creationId xmlns:a16="http://schemas.microsoft.com/office/drawing/2014/main" id="{2AC7D948-B264-914B-B959-F61945A1F33B}"/>
              </a:ext>
            </a:extLst>
          </p:cNvPr>
          <p:cNvSpPr>
            <a:spLocks noGrp="1"/>
          </p:cNvSpPr>
          <p:nvPr>
            <p:ph type="sldNum" sz="quarter" idx="12"/>
          </p:nvPr>
        </p:nvSpPr>
        <p:spPr/>
        <p:txBody>
          <a:bodyPr/>
          <a:lstStyle/>
          <a:p>
            <a:fld id="{E573346A-FCA4-684E-8D18-26E8324063ED}" type="slidenum">
              <a:rPr lang="en-US" smtClean="0"/>
              <a:t>27</a:t>
            </a:fld>
            <a:endParaRPr lang="en-US"/>
          </a:p>
        </p:txBody>
      </p:sp>
    </p:spTree>
    <p:extLst>
      <p:ext uri="{BB962C8B-B14F-4D97-AF65-F5344CB8AC3E}">
        <p14:creationId xmlns:p14="http://schemas.microsoft.com/office/powerpoint/2010/main" val="1720352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6E64-A680-5241-8931-1F46F5252B9F}"/>
              </a:ext>
            </a:extLst>
          </p:cNvPr>
          <p:cNvSpPr>
            <a:spLocks noGrp="1"/>
          </p:cNvSpPr>
          <p:nvPr>
            <p:ph type="title"/>
          </p:nvPr>
        </p:nvSpPr>
        <p:spPr>
          <a:xfrm>
            <a:off x="838200" y="365125"/>
            <a:ext cx="10515600" cy="685800"/>
          </a:xfrm>
        </p:spPr>
        <p:txBody>
          <a:bodyPr/>
          <a:lstStyle/>
          <a:p>
            <a:r>
              <a:rPr lang="en-US" dirty="0"/>
              <a:t>Learnings (1)</a:t>
            </a:r>
          </a:p>
        </p:txBody>
      </p:sp>
      <p:sp>
        <p:nvSpPr>
          <p:cNvPr id="3" name="Content Placeholder 2">
            <a:extLst>
              <a:ext uri="{FF2B5EF4-FFF2-40B4-BE49-F238E27FC236}">
                <a16:creationId xmlns:a16="http://schemas.microsoft.com/office/drawing/2014/main" id="{8BA1EED9-5912-8A45-A603-8BFD473C3344}"/>
              </a:ext>
            </a:extLst>
          </p:cNvPr>
          <p:cNvSpPr>
            <a:spLocks noGrp="1"/>
          </p:cNvSpPr>
          <p:nvPr>
            <p:ph sz="quarter" idx="4294967295"/>
          </p:nvPr>
        </p:nvSpPr>
        <p:spPr>
          <a:xfrm>
            <a:off x="838200" y="1417319"/>
            <a:ext cx="10515600" cy="4464685"/>
          </a:xfrm>
        </p:spPr>
        <p:txBody>
          <a:bodyPr>
            <a:normAutofit/>
          </a:bodyPr>
          <a:lstStyle/>
          <a:p>
            <a:pPr lvl="0">
              <a:buNone/>
            </a:pPr>
            <a:r>
              <a:rPr lang="en-US" sz="2400" dirty="0">
                <a:solidFill>
                  <a:schemeClr val="dk1"/>
                </a:solidFill>
              </a:rPr>
              <a:t>For benefits and appeals, we learned that: </a:t>
            </a:r>
          </a:p>
          <a:p>
            <a:pPr>
              <a:buClr>
                <a:schemeClr val="dk1"/>
              </a:buClr>
              <a:buSzPts val="2000"/>
            </a:pPr>
            <a:r>
              <a:rPr lang="en-US" sz="2400" dirty="0">
                <a:solidFill>
                  <a:schemeClr val="dk1"/>
                </a:solidFill>
              </a:rPr>
              <a:t>Veterans, VSOs, Lawyers and Claims Assistants are looking for confirmation of receipt when they submit. </a:t>
            </a:r>
            <a:endParaRPr lang="en-US" sz="2400" dirty="0"/>
          </a:p>
        </p:txBody>
      </p:sp>
      <p:sp>
        <p:nvSpPr>
          <p:cNvPr id="5" name="Footer Placeholder 7">
            <a:extLst>
              <a:ext uri="{FF2B5EF4-FFF2-40B4-BE49-F238E27FC236}">
                <a16:creationId xmlns:a16="http://schemas.microsoft.com/office/drawing/2014/main" id="{5052F837-545B-A14C-BE2A-7BD90B762169}"/>
              </a:ext>
            </a:extLst>
          </p:cNvPr>
          <p:cNvSpPr txBox="1">
            <a:spLocks/>
          </p:cNvSpPr>
          <p:nvPr/>
        </p:nvSpPr>
        <p:spPr>
          <a:xfrm>
            <a:off x="835153" y="6028290"/>
            <a:ext cx="753171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FOR INTERNAL USE ONLY			     Office of Information and Technology</a:t>
            </a:r>
            <a:endParaRPr lang="en-US" dirty="0"/>
          </a:p>
        </p:txBody>
      </p:sp>
      <p:sp>
        <p:nvSpPr>
          <p:cNvPr id="4" name="Slide Number Placeholder 3">
            <a:extLst>
              <a:ext uri="{FF2B5EF4-FFF2-40B4-BE49-F238E27FC236}">
                <a16:creationId xmlns:a16="http://schemas.microsoft.com/office/drawing/2014/main" id="{2AC7D948-B264-914B-B959-F61945A1F33B}"/>
              </a:ext>
            </a:extLst>
          </p:cNvPr>
          <p:cNvSpPr>
            <a:spLocks noGrp="1"/>
          </p:cNvSpPr>
          <p:nvPr>
            <p:ph type="sldNum" sz="quarter" idx="12"/>
          </p:nvPr>
        </p:nvSpPr>
        <p:spPr/>
        <p:txBody>
          <a:bodyPr/>
          <a:lstStyle/>
          <a:p>
            <a:fld id="{E573346A-FCA4-684E-8D18-26E8324063ED}" type="slidenum">
              <a:rPr lang="en-US" smtClean="0"/>
              <a:t>28</a:t>
            </a:fld>
            <a:endParaRPr lang="en-US"/>
          </a:p>
        </p:txBody>
      </p:sp>
    </p:spTree>
    <p:extLst>
      <p:ext uri="{BB962C8B-B14F-4D97-AF65-F5344CB8AC3E}">
        <p14:creationId xmlns:p14="http://schemas.microsoft.com/office/powerpoint/2010/main" val="1906028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6E64-A680-5241-8931-1F46F5252B9F}"/>
              </a:ext>
            </a:extLst>
          </p:cNvPr>
          <p:cNvSpPr>
            <a:spLocks noGrp="1"/>
          </p:cNvSpPr>
          <p:nvPr>
            <p:ph type="title"/>
          </p:nvPr>
        </p:nvSpPr>
        <p:spPr>
          <a:xfrm>
            <a:off x="838200" y="365125"/>
            <a:ext cx="10515600" cy="685800"/>
          </a:xfrm>
        </p:spPr>
        <p:txBody>
          <a:bodyPr/>
          <a:lstStyle/>
          <a:p>
            <a:r>
              <a:rPr lang="en-US" dirty="0"/>
              <a:t>Learnings (2)</a:t>
            </a:r>
          </a:p>
        </p:txBody>
      </p:sp>
      <p:sp>
        <p:nvSpPr>
          <p:cNvPr id="3" name="Content Placeholder 2">
            <a:extLst>
              <a:ext uri="{FF2B5EF4-FFF2-40B4-BE49-F238E27FC236}">
                <a16:creationId xmlns:a16="http://schemas.microsoft.com/office/drawing/2014/main" id="{8BA1EED9-5912-8A45-A603-8BFD473C3344}"/>
              </a:ext>
            </a:extLst>
          </p:cNvPr>
          <p:cNvSpPr>
            <a:spLocks noGrp="1"/>
          </p:cNvSpPr>
          <p:nvPr>
            <p:ph sz="quarter" idx="4294967295"/>
          </p:nvPr>
        </p:nvSpPr>
        <p:spPr>
          <a:xfrm>
            <a:off x="838200" y="1417319"/>
            <a:ext cx="10515600" cy="4464685"/>
          </a:xfrm>
        </p:spPr>
        <p:txBody>
          <a:bodyPr>
            <a:normAutofit/>
          </a:bodyPr>
          <a:lstStyle/>
          <a:p>
            <a:pPr lvl="0">
              <a:buNone/>
            </a:pPr>
            <a:r>
              <a:rPr lang="en-US" sz="2400" dirty="0">
                <a:solidFill>
                  <a:schemeClr val="dk1"/>
                </a:solidFill>
              </a:rPr>
              <a:t>For benefits and appeals, we learned that: </a:t>
            </a:r>
          </a:p>
          <a:p>
            <a:pPr>
              <a:buClr>
                <a:schemeClr val="dk1"/>
              </a:buClr>
              <a:buSzPts val="2000"/>
            </a:pPr>
            <a:r>
              <a:rPr lang="en-US" sz="2400" dirty="0">
                <a:solidFill>
                  <a:schemeClr val="dk1"/>
                </a:solidFill>
              </a:rPr>
              <a:t>Veterans, VSOs, Lawyers and Claims Assistants are looking for confirmation of receipt when they submit. </a:t>
            </a:r>
          </a:p>
          <a:p>
            <a:pPr>
              <a:buClr>
                <a:schemeClr val="dk1"/>
              </a:buClr>
              <a:buSzPts val="2000"/>
            </a:pPr>
            <a:r>
              <a:rPr lang="en-US" sz="2400" b="1" dirty="0">
                <a:solidFill>
                  <a:schemeClr val="dk1"/>
                </a:solidFill>
              </a:rPr>
              <a:t>BUT</a:t>
            </a:r>
            <a:r>
              <a:rPr lang="en-US" sz="2400" dirty="0">
                <a:solidFill>
                  <a:schemeClr val="dk1"/>
                </a:solidFill>
              </a:rPr>
              <a:t>...They don’t always get the information they need. So they end up submitting duplicates. </a:t>
            </a:r>
          </a:p>
        </p:txBody>
      </p:sp>
      <p:sp>
        <p:nvSpPr>
          <p:cNvPr id="5" name="Footer Placeholder 7">
            <a:extLst>
              <a:ext uri="{FF2B5EF4-FFF2-40B4-BE49-F238E27FC236}">
                <a16:creationId xmlns:a16="http://schemas.microsoft.com/office/drawing/2014/main" id="{89AA54CE-61F3-3749-9CEF-B41E9D84260D}"/>
              </a:ext>
            </a:extLst>
          </p:cNvPr>
          <p:cNvSpPr txBox="1">
            <a:spLocks/>
          </p:cNvSpPr>
          <p:nvPr/>
        </p:nvSpPr>
        <p:spPr>
          <a:xfrm>
            <a:off x="835153" y="6028290"/>
            <a:ext cx="753171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FOR INTERNAL USE ONLY			     Office of Information and Technology</a:t>
            </a:r>
            <a:endParaRPr lang="en-US" dirty="0"/>
          </a:p>
        </p:txBody>
      </p:sp>
      <p:sp>
        <p:nvSpPr>
          <p:cNvPr id="4" name="Slide Number Placeholder 3">
            <a:extLst>
              <a:ext uri="{FF2B5EF4-FFF2-40B4-BE49-F238E27FC236}">
                <a16:creationId xmlns:a16="http://schemas.microsoft.com/office/drawing/2014/main" id="{2AC7D948-B264-914B-B959-F61945A1F33B}"/>
              </a:ext>
            </a:extLst>
          </p:cNvPr>
          <p:cNvSpPr>
            <a:spLocks noGrp="1"/>
          </p:cNvSpPr>
          <p:nvPr>
            <p:ph type="sldNum" sz="quarter" idx="12"/>
          </p:nvPr>
        </p:nvSpPr>
        <p:spPr/>
        <p:txBody>
          <a:bodyPr/>
          <a:lstStyle/>
          <a:p>
            <a:fld id="{E573346A-FCA4-684E-8D18-26E8324063ED}" type="slidenum">
              <a:rPr lang="en-US" smtClean="0"/>
              <a:t>29</a:t>
            </a:fld>
            <a:endParaRPr lang="en-US"/>
          </a:p>
        </p:txBody>
      </p:sp>
    </p:spTree>
    <p:extLst>
      <p:ext uri="{BB962C8B-B14F-4D97-AF65-F5344CB8AC3E}">
        <p14:creationId xmlns:p14="http://schemas.microsoft.com/office/powerpoint/2010/main" val="910155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VA Lighthouse APIs? </a:t>
            </a:r>
          </a:p>
        </p:txBody>
      </p:sp>
      <p:sp>
        <p:nvSpPr>
          <p:cNvPr id="3" name="Slide Number Placeholder 2"/>
          <p:cNvSpPr>
            <a:spLocks noGrp="1"/>
          </p:cNvSpPr>
          <p:nvPr>
            <p:ph type="sldNum" sz="quarter" idx="10"/>
          </p:nvPr>
        </p:nvSpPr>
        <p:spPr/>
        <p:txBody>
          <a:bodyPr/>
          <a:lstStyle/>
          <a:p>
            <a:fld id="{E573346A-FCA4-684E-8D18-26E8324063ED}" type="slidenum">
              <a:rPr lang="en-US" smtClean="0"/>
              <a:t>3</a:t>
            </a:fld>
            <a:endParaRPr lang="en-US"/>
          </a:p>
        </p:txBody>
      </p:sp>
    </p:spTree>
    <p:extLst>
      <p:ext uri="{BB962C8B-B14F-4D97-AF65-F5344CB8AC3E}">
        <p14:creationId xmlns:p14="http://schemas.microsoft.com/office/powerpoint/2010/main" val="392816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6E64-A680-5241-8931-1F46F5252B9F}"/>
              </a:ext>
            </a:extLst>
          </p:cNvPr>
          <p:cNvSpPr>
            <a:spLocks noGrp="1"/>
          </p:cNvSpPr>
          <p:nvPr>
            <p:ph type="title"/>
          </p:nvPr>
        </p:nvSpPr>
        <p:spPr>
          <a:xfrm>
            <a:off x="838200" y="365125"/>
            <a:ext cx="10515600" cy="685800"/>
          </a:xfrm>
        </p:spPr>
        <p:txBody>
          <a:bodyPr/>
          <a:lstStyle/>
          <a:p>
            <a:r>
              <a:rPr lang="en-US" dirty="0"/>
              <a:t>Learnings (3)</a:t>
            </a:r>
          </a:p>
        </p:txBody>
      </p:sp>
      <p:sp>
        <p:nvSpPr>
          <p:cNvPr id="3" name="Content Placeholder 2">
            <a:extLst>
              <a:ext uri="{FF2B5EF4-FFF2-40B4-BE49-F238E27FC236}">
                <a16:creationId xmlns:a16="http://schemas.microsoft.com/office/drawing/2014/main" id="{8BA1EED9-5912-8A45-A603-8BFD473C3344}"/>
              </a:ext>
            </a:extLst>
          </p:cNvPr>
          <p:cNvSpPr>
            <a:spLocks noGrp="1"/>
          </p:cNvSpPr>
          <p:nvPr>
            <p:ph sz="quarter" idx="13"/>
          </p:nvPr>
        </p:nvSpPr>
        <p:spPr/>
        <p:txBody>
          <a:bodyPr>
            <a:normAutofit/>
          </a:bodyPr>
          <a:lstStyle/>
          <a:p>
            <a:pPr lvl="0">
              <a:buNone/>
            </a:pPr>
            <a:r>
              <a:rPr lang="en-US" sz="2400" dirty="0">
                <a:solidFill>
                  <a:schemeClr val="dk1"/>
                </a:solidFill>
              </a:rPr>
              <a:t>For benefits and appeals, we learned that: </a:t>
            </a:r>
          </a:p>
          <a:p>
            <a:pPr>
              <a:buClr>
                <a:schemeClr val="dk1"/>
              </a:buClr>
              <a:buSzPts val="2000"/>
            </a:pPr>
            <a:r>
              <a:rPr lang="en-US" sz="2400" dirty="0">
                <a:solidFill>
                  <a:schemeClr val="dk1"/>
                </a:solidFill>
              </a:rPr>
              <a:t>Veterans, VSOs, Lawyers and Claims Assistants are looking for confirmation of receipt when they submit. </a:t>
            </a:r>
          </a:p>
          <a:p>
            <a:pPr>
              <a:buClr>
                <a:schemeClr val="dk1"/>
              </a:buClr>
              <a:buSzPts val="2000"/>
            </a:pPr>
            <a:r>
              <a:rPr lang="en-US" sz="2400" b="1" dirty="0">
                <a:solidFill>
                  <a:schemeClr val="dk1"/>
                </a:solidFill>
              </a:rPr>
              <a:t>BUT</a:t>
            </a:r>
            <a:r>
              <a:rPr lang="en-US" sz="2400" dirty="0">
                <a:solidFill>
                  <a:schemeClr val="dk1"/>
                </a:solidFill>
              </a:rPr>
              <a:t>...They don’t always get the information they need. So they end up submitting duplicates. </a:t>
            </a:r>
          </a:p>
          <a:p>
            <a:pPr>
              <a:buClr>
                <a:schemeClr val="dk1"/>
              </a:buClr>
              <a:buSzPts val="2000"/>
            </a:pPr>
            <a:r>
              <a:rPr lang="en-US" sz="2400" b="1" dirty="0">
                <a:solidFill>
                  <a:schemeClr val="dk1"/>
                </a:solidFill>
              </a:rPr>
              <a:t>WHICH</a:t>
            </a:r>
            <a:r>
              <a:rPr lang="en-US" sz="2400" dirty="0">
                <a:solidFill>
                  <a:schemeClr val="dk1"/>
                </a:solidFill>
              </a:rPr>
              <a:t> backlog processing systems and delay the review process, causing stress and anxiety for claimants. </a:t>
            </a:r>
            <a:endParaRPr lang="en-US" sz="2400" dirty="0"/>
          </a:p>
        </p:txBody>
      </p:sp>
      <p:sp>
        <p:nvSpPr>
          <p:cNvPr id="5" name="Footer Placeholder 7">
            <a:extLst>
              <a:ext uri="{FF2B5EF4-FFF2-40B4-BE49-F238E27FC236}">
                <a16:creationId xmlns:a16="http://schemas.microsoft.com/office/drawing/2014/main" id="{C8073E49-B7C0-0F41-86C1-8F5D4F2EA408}"/>
              </a:ext>
            </a:extLst>
          </p:cNvPr>
          <p:cNvSpPr txBox="1">
            <a:spLocks/>
          </p:cNvSpPr>
          <p:nvPr/>
        </p:nvSpPr>
        <p:spPr>
          <a:xfrm>
            <a:off x="835153" y="6028290"/>
            <a:ext cx="753171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FOR INTERNAL USE ONLY			     Office of Information and Technology</a:t>
            </a:r>
            <a:endParaRPr lang="en-US" dirty="0"/>
          </a:p>
        </p:txBody>
      </p:sp>
      <p:sp>
        <p:nvSpPr>
          <p:cNvPr id="4" name="Slide Number Placeholder 3">
            <a:extLst>
              <a:ext uri="{FF2B5EF4-FFF2-40B4-BE49-F238E27FC236}">
                <a16:creationId xmlns:a16="http://schemas.microsoft.com/office/drawing/2014/main" id="{2AC7D948-B264-914B-B959-F61945A1F33B}"/>
              </a:ext>
            </a:extLst>
          </p:cNvPr>
          <p:cNvSpPr>
            <a:spLocks noGrp="1"/>
          </p:cNvSpPr>
          <p:nvPr>
            <p:ph type="sldNum" sz="quarter" idx="12"/>
          </p:nvPr>
        </p:nvSpPr>
        <p:spPr/>
        <p:txBody>
          <a:bodyPr/>
          <a:lstStyle/>
          <a:p>
            <a:fld id="{E573346A-FCA4-684E-8D18-26E8324063ED}" type="slidenum">
              <a:rPr lang="en-US" smtClean="0"/>
              <a:t>30</a:t>
            </a:fld>
            <a:endParaRPr lang="en-US"/>
          </a:p>
        </p:txBody>
      </p:sp>
    </p:spTree>
    <p:extLst>
      <p:ext uri="{BB962C8B-B14F-4D97-AF65-F5344CB8AC3E}">
        <p14:creationId xmlns:p14="http://schemas.microsoft.com/office/powerpoint/2010/main" val="4103819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6E64-A680-5241-8931-1F46F5252B9F}"/>
              </a:ext>
            </a:extLst>
          </p:cNvPr>
          <p:cNvSpPr>
            <a:spLocks noGrp="1"/>
          </p:cNvSpPr>
          <p:nvPr>
            <p:ph type="title"/>
          </p:nvPr>
        </p:nvSpPr>
        <p:spPr/>
        <p:txBody>
          <a:bodyPr/>
          <a:lstStyle/>
          <a:p>
            <a:r>
              <a:rPr lang="en-US" dirty="0"/>
              <a:t>Data Abstraction Maps</a:t>
            </a:r>
          </a:p>
        </p:txBody>
      </p:sp>
      <p:pic>
        <p:nvPicPr>
          <p:cNvPr id="8" name="Content Placeholder 7" descr="Diagram of benefits processing, showing how APIs work in conjunction with internal systems of record, processing systems, and people. ">
            <a:extLst>
              <a:ext uri="{FF2B5EF4-FFF2-40B4-BE49-F238E27FC236}">
                <a16:creationId xmlns:a16="http://schemas.microsoft.com/office/drawing/2014/main" id="{A38C54C9-05B3-B541-93C6-F9B58A4F564A}"/>
              </a:ext>
            </a:extLst>
          </p:cNvPr>
          <p:cNvPicPr>
            <a:picLocks noGrp="1" noChangeAspect="1"/>
          </p:cNvPicPr>
          <p:nvPr>
            <p:ph sz="quarter" idx="13"/>
          </p:nvPr>
        </p:nvPicPr>
        <p:blipFill>
          <a:blip r:embed="rId3"/>
          <a:stretch>
            <a:fillRect/>
          </a:stretch>
        </p:blipFill>
        <p:spPr>
          <a:xfrm>
            <a:off x="838200" y="1895211"/>
            <a:ext cx="10522777" cy="3511296"/>
          </a:xfrm>
        </p:spPr>
      </p:pic>
      <p:sp>
        <p:nvSpPr>
          <p:cNvPr id="6" name="Footer Placeholder 7">
            <a:extLst>
              <a:ext uri="{FF2B5EF4-FFF2-40B4-BE49-F238E27FC236}">
                <a16:creationId xmlns:a16="http://schemas.microsoft.com/office/drawing/2014/main" id="{82894942-A18F-D945-9C6B-E0AE81837473}"/>
              </a:ext>
            </a:extLst>
          </p:cNvPr>
          <p:cNvSpPr txBox="1">
            <a:spLocks/>
          </p:cNvSpPr>
          <p:nvPr/>
        </p:nvSpPr>
        <p:spPr>
          <a:xfrm>
            <a:off x="835153" y="6028290"/>
            <a:ext cx="753171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FOR INTERNAL USE ONLY			     Office of Information and Technology</a:t>
            </a:r>
            <a:endParaRPr lang="en-US" dirty="0"/>
          </a:p>
        </p:txBody>
      </p:sp>
      <p:sp>
        <p:nvSpPr>
          <p:cNvPr id="4" name="Slide Number Placeholder 3">
            <a:extLst>
              <a:ext uri="{FF2B5EF4-FFF2-40B4-BE49-F238E27FC236}">
                <a16:creationId xmlns:a16="http://schemas.microsoft.com/office/drawing/2014/main" id="{2AC7D948-B264-914B-B959-F61945A1F33B}"/>
              </a:ext>
            </a:extLst>
          </p:cNvPr>
          <p:cNvSpPr>
            <a:spLocks noGrp="1"/>
          </p:cNvSpPr>
          <p:nvPr>
            <p:ph type="sldNum" sz="quarter" idx="12"/>
          </p:nvPr>
        </p:nvSpPr>
        <p:spPr/>
        <p:txBody>
          <a:bodyPr/>
          <a:lstStyle/>
          <a:p>
            <a:fld id="{E573346A-FCA4-684E-8D18-26E8324063ED}" type="slidenum">
              <a:rPr lang="en-US" smtClean="0"/>
              <a:t>31</a:t>
            </a:fld>
            <a:endParaRPr lang="en-US"/>
          </a:p>
        </p:txBody>
      </p:sp>
    </p:spTree>
    <p:extLst>
      <p:ext uri="{BB962C8B-B14F-4D97-AF65-F5344CB8AC3E}">
        <p14:creationId xmlns:p14="http://schemas.microsoft.com/office/powerpoint/2010/main" val="3685122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6E64-A680-5241-8931-1F46F5252B9F}"/>
              </a:ext>
            </a:extLst>
          </p:cNvPr>
          <p:cNvSpPr>
            <a:spLocks noGrp="1"/>
          </p:cNvSpPr>
          <p:nvPr>
            <p:ph type="title"/>
          </p:nvPr>
        </p:nvSpPr>
        <p:spPr>
          <a:xfrm>
            <a:off x="838200" y="365125"/>
            <a:ext cx="10515600" cy="685800"/>
          </a:xfrm>
        </p:spPr>
        <p:txBody>
          <a:bodyPr/>
          <a:lstStyle/>
          <a:p>
            <a:r>
              <a:rPr lang="en-US" dirty="0"/>
              <a:t>Solutions</a:t>
            </a:r>
          </a:p>
        </p:txBody>
      </p:sp>
      <p:sp>
        <p:nvSpPr>
          <p:cNvPr id="3" name="Content Placeholder 2">
            <a:extLst>
              <a:ext uri="{FF2B5EF4-FFF2-40B4-BE49-F238E27FC236}">
                <a16:creationId xmlns:a16="http://schemas.microsoft.com/office/drawing/2014/main" id="{8BA1EED9-5912-8A45-A603-8BFD473C3344}"/>
              </a:ext>
            </a:extLst>
          </p:cNvPr>
          <p:cNvSpPr>
            <a:spLocks noGrp="1"/>
          </p:cNvSpPr>
          <p:nvPr>
            <p:ph sz="quarter" idx="13"/>
          </p:nvPr>
        </p:nvSpPr>
        <p:spPr/>
        <p:txBody>
          <a:bodyPr>
            <a:normAutofit/>
          </a:bodyPr>
          <a:lstStyle/>
          <a:p>
            <a:pPr>
              <a:buClr>
                <a:schemeClr val="dk1"/>
              </a:buClr>
              <a:buSzPts val="2000"/>
            </a:pPr>
            <a:r>
              <a:rPr lang="en-US" sz="2400" dirty="0"/>
              <a:t>We mapped actions taken and by whom, systems of record used, data reviewed and mistakes encountered. </a:t>
            </a:r>
          </a:p>
          <a:p>
            <a:pPr>
              <a:buClr>
                <a:schemeClr val="dk1"/>
              </a:buClr>
              <a:buSzPts val="2000"/>
            </a:pPr>
            <a:r>
              <a:rPr lang="en-US" sz="2400" dirty="0"/>
              <a:t>We have used these maps to architect the APIs and the validation logic. </a:t>
            </a:r>
          </a:p>
          <a:p>
            <a:pPr>
              <a:buClr>
                <a:schemeClr val="dk1"/>
              </a:buClr>
              <a:buSzPts val="2000"/>
            </a:pPr>
            <a:r>
              <a:rPr lang="en-US" sz="2400" dirty="0"/>
              <a:t>We’re working on informative status endpoints for representatives, that are also legally compliant.  </a:t>
            </a:r>
          </a:p>
        </p:txBody>
      </p:sp>
      <p:sp>
        <p:nvSpPr>
          <p:cNvPr id="5" name="Footer Placeholder 7">
            <a:extLst>
              <a:ext uri="{FF2B5EF4-FFF2-40B4-BE49-F238E27FC236}">
                <a16:creationId xmlns:a16="http://schemas.microsoft.com/office/drawing/2014/main" id="{779F46F2-0DF0-DE41-B6EC-A6E8710971E7}"/>
              </a:ext>
            </a:extLst>
          </p:cNvPr>
          <p:cNvSpPr txBox="1">
            <a:spLocks/>
          </p:cNvSpPr>
          <p:nvPr/>
        </p:nvSpPr>
        <p:spPr>
          <a:xfrm>
            <a:off x="835153" y="6028290"/>
            <a:ext cx="753171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FOR INTERNAL USE ONLY			     Office of Information and Technology</a:t>
            </a:r>
            <a:endParaRPr lang="en-US" dirty="0"/>
          </a:p>
        </p:txBody>
      </p:sp>
      <p:sp>
        <p:nvSpPr>
          <p:cNvPr id="4" name="Slide Number Placeholder 3">
            <a:extLst>
              <a:ext uri="{FF2B5EF4-FFF2-40B4-BE49-F238E27FC236}">
                <a16:creationId xmlns:a16="http://schemas.microsoft.com/office/drawing/2014/main" id="{2AC7D948-B264-914B-B959-F61945A1F33B}"/>
              </a:ext>
            </a:extLst>
          </p:cNvPr>
          <p:cNvSpPr>
            <a:spLocks noGrp="1"/>
          </p:cNvSpPr>
          <p:nvPr>
            <p:ph type="sldNum" sz="quarter" idx="12"/>
          </p:nvPr>
        </p:nvSpPr>
        <p:spPr/>
        <p:txBody>
          <a:bodyPr/>
          <a:lstStyle/>
          <a:p>
            <a:fld id="{E573346A-FCA4-684E-8D18-26E8324063ED}" type="slidenum">
              <a:rPr lang="en-US" smtClean="0"/>
              <a:t>32</a:t>
            </a:fld>
            <a:endParaRPr lang="en-US"/>
          </a:p>
        </p:txBody>
      </p:sp>
    </p:spTree>
    <p:extLst>
      <p:ext uri="{BB962C8B-B14F-4D97-AF65-F5344CB8AC3E}">
        <p14:creationId xmlns:p14="http://schemas.microsoft.com/office/powerpoint/2010/main" val="6614831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Takeaways</a:t>
            </a:r>
          </a:p>
        </p:txBody>
      </p:sp>
      <p:sp>
        <p:nvSpPr>
          <p:cNvPr id="3" name="Slide Number Placeholder 2"/>
          <p:cNvSpPr>
            <a:spLocks noGrp="1"/>
          </p:cNvSpPr>
          <p:nvPr>
            <p:ph type="sldNum" sz="quarter" idx="10"/>
          </p:nvPr>
        </p:nvSpPr>
        <p:spPr/>
        <p:txBody>
          <a:bodyPr/>
          <a:lstStyle/>
          <a:p>
            <a:fld id="{E573346A-FCA4-684E-8D18-26E8324063ED}" type="slidenum">
              <a:rPr lang="en-US" smtClean="0"/>
              <a:t>33</a:t>
            </a:fld>
            <a:endParaRPr lang="en-US"/>
          </a:p>
        </p:txBody>
      </p:sp>
    </p:spTree>
    <p:extLst>
      <p:ext uri="{BB962C8B-B14F-4D97-AF65-F5344CB8AC3E}">
        <p14:creationId xmlns:p14="http://schemas.microsoft.com/office/powerpoint/2010/main" val="490475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6E64-A680-5241-8931-1F46F5252B9F}"/>
              </a:ext>
            </a:extLst>
          </p:cNvPr>
          <p:cNvSpPr>
            <a:spLocks noGrp="1"/>
          </p:cNvSpPr>
          <p:nvPr>
            <p:ph type="title"/>
          </p:nvPr>
        </p:nvSpPr>
        <p:spPr>
          <a:xfrm>
            <a:off x="838200" y="365125"/>
            <a:ext cx="10515600" cy="685800"/>
          </a:xfrm>
        </p:spPr>
        <p:txBody>
          <a:bodyPr/>
          <a:lstStyle/>
          <a:p>
            <a:r>
              <a:rPr lang="en-US" dirty="0"/>
              <a:t>Takeaways</a:t>
            </a:r>
          </a:p>
        </p:txBody>
      </p:sp>
      <p:sp>
        <p:nvSpPr>
          <p:cNvPr id="3" name="Content Placeholder 2">
            <a:extLst>
              <a:ext uri="{FF2B5EF4-FFF2-40B4-BE49-F238E27FC236}">
                <a16:creationId xmlns:a16="http://schemas.microsoft.com/office/drawing/2014/main" id="{8BA1EED9-5912-8A45-A603-8BFD473C3344}"/>
              </a:ext>
            </a:extLst>
          </p:cNvPr>
          <p:cNvSpPr>
            <a:spLocks noGrp="1"/>
          </p:cNvSpPr>
          <p:nvPr>
            <p:ph sz="quarter" idx="4294967295"/>
          </p:nvPr>
        </p:nvSpPr>
        <p:spPr>
          <a:xfrm>
            <a:off x="838200" y="1417319"/>
            <a:ext cx="10515600" cy="4464685"/>
          </a:xfrm>
        </p:spPr>
        <p:txBody>
          <a:bodyPr>
            <a:normAutofit/>
          </a:bodyPr>
          <a:lstStyle/>
          <a:p>
            <a:pPr lvl="0">
              <a:buClr>
                <a:schemeClr val="dk1"/>
              </a:buClr>
              <a:buSzPts val="2000"/>
              <a:buChar char="●"/>
            </a:pPr>
            <a:r>
              <a:rPr lang="en-US" sz="2400" dirty="0">
                <a:solidFill>
                  <a:schemeClr val="dk1"/>
                </a:solidFill>
              </a:rPr>
              <a:t>API usability entails having the right API functionality</a:t>
            </a:r>
          </a:p>
          <a:p>
            <a:pPr lvl="0">
              <a:buClr>
                <a:schemeClr val="dk1"/>
              </a:buClr>
              <a:buSzPts val="2000"/>
              <a:buChar char="●"/>
            </a:pPr>
            <a:r>
              <a:rPr lang="en-US" sz="2400" dirty="0">
                <a:solidFill>
                  <a:schemeClr val="dk1"/>
                </a:solidFill>
              </a:rPr>
              <a:t>Ethnographic approaches are powerful to understand complex service systems and how digital solutions interact with them. </a:t>
            </a:r>
          </a:p>
          <a:p>
            <a:pPr lvl="0">
              <a:buClr>
                <a:schemeClr val="dk1"/>
              </a:buClr>
              <a:buSzPts val="2000"/>
              <a:buChar char="●"/>
            </a:pPr>
            <a:r>
              <a:rPr lang="en-US" sz="2400" dirty="0">
                <a:solidFill>
                  <a:schemeClr val="dk1"/>
                </a:solidFill>
              </a:rPr>
              <a:t>Ethnographic questions, and their emphasis on understanding practices on the ground, lend to understanding how individuals interact with a system, and the information they need from an API. </a:t>
            </a:r>
            <a:endParaRPr lang="en-US" sz="2400" dirty="0"/>
          </a:p>
        </p:txBody>
      </p:sp>
      <p:sp>
        <p:nvSpPr>
          <p:cNvPr id="5" name="Footer Placeholder 7">
            <a:extLst>
              <a:ext uri="{FF2B5EF4-FFF2-40B4-BE49-F238E27FC236}">
                <a16:creationId xmlns:a16="http://schemas.microsoft.com/office/drawing/2014/main" id="{4DF6B4F9-37E1-8E46-A69C-6308921B1D12}"/>
              </a:ext>
            </a:extLst>
          </p:cNvPr>
          <p:cNvSpPr txBox="1">
            <a:spLocks/>
          </p:cNvSpPr>
          <p:nvPr/>
        </p:nvSpPr>
        <p:spPr>
          <a:xfrm>
            <a:off x="835153" y="6028290"/>
            <a:ext cx="753171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FOR INTERNAL USE ONLY			     Office of Information and Technology</a:t>
            </a:r>
            <a:endParaRPr lang="en-US" dirty="0"/>
          </a:p>
        </p:txBody>
      </p:sp>
      <p:sp>
        <p:nvSpPr>
          <p:cNvPr id="4" name="Slide Number Placeholder 3">
            <a:extLst>
              <a:ext uri="{FF2B5EF4-FFF2-40B4-BE49-F238E27FC236}">
                <a16:creationId xmlns:a16="http://schemas.microsoft.com/office/drawing/2014/main" id="{2AC7D948-B264-914B-B959-F61945A1F33B}"/>
              </a:ext>
            </a:extLst>
          </p:cNvPr>
          <p:cNvSpPr>
            <a:spLocks noGrp="1"/>
          </p:cNvSpPr>
          <p:nvPr>
            <p:ph type="sldNum" sz="quarter" idx="12"/>
          </p:nvPr>
        </p:nvSpPr>
        <p:spPr/>
        <p:txBody>
          <a:bodyPr/>
          <a:lstStyle/>
          <a:p>
            <a:fld id="{E573346A-FCA4-684E-8D18-26E8324063ED}" type="slidenum">
              <a:rPr lang="en-US" smtClean="0"/>
              <a:t>34</a:t>
            </a:fld>
            <a:endParaRPr lang="en-US"/>
          </a:p>
        </p:txBody>
      </p:sp>
    </p:spTree>
    <p:extLst>
      <p:ext uri="{BB962C8B-B14F-4D97-AF65-F5344CB8AC3E}">
        <p14:creationId xmlns:p14="http://schemas.microsoft.com/office/powerpoint/2010/main" val="19838082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95432-81B0-494C-A3A8-E0DB8F4E2348}"/>
              </a:ext>
            </a:extLst>
          </p:cNvPr>
          <p:cNvSpPr>
            <a:spLocks noGrp="1"/>
          </p:cNvSpPr>
          <p:nvPr>
            <p:ph type="title"/>
          </p:nvPr>
        </p:nvSpPr>
        <p:spPr>
          <a:xfrm>
            <a:off x="1689033" y="1721252"/>
            <a:ext cx="8813934" cy="3855300"/>
          </a:xfrm>
        </p:spPr>
        <p:txBody>
          <a:bodyPr/>
          <a:lstStyle/>
          <a:p>
            <a:pPr marL="228600" indent="-228600">
              <a:spcBef>
                <a:spcPts val="1000"/>
              </a:spcBef>
            </a:pPr>
            <a:r>
              <a:rPr lang="en-US" sz="3300" b="0" i="1" dirty="0">
                <a:solidFill>
                  <a:schemeClr val="dk1"/>
                </a:solidFill>
                <a:latin typeface="+mn-lt"/>
              </a:rPr>
              <a:t>“We don't have the time to help all the Veterans. And, you know, like I said, </a:t>
            </a:r>
            <a:r>
              <a:rPr lang="en-US" sz="3300" i="1" dirty="0">
                <a:solidFill>
                  <a:schemeClr val="dk1"/>
                </a:solidFill>
                <a:latin typeface="+mn-lt"/>
              </a:rPr>
              <a:t>10 people helping 50,000 Veterans </a:t>
            </a:r>
            <a:r>
              <a:rPr lang="en-US" sz="3300" b="0" i="1" dirty="0">
                <a:solidFill>
                  <a:schemeClr val="dk1"/>
                </a:solidFill>
                <a:latin typeface="+mn-lt"/>
              </a:rPr>
              <a:t>is almost untenable. You can't do it. (...) </a:t>
            </a:r>
            <a:r>
              <a:rPr lang="en-US" sz="3300" i="1" dirty="0">
                <a:solidFill>
                  <a:schemeClr val="dk1"/>
                </a:solidFill>
                <a:latin typeface="+mn-lt"/>
              </a:rPr>
              <a:t>Meanwhile, we're fighting budgets at the county.</a:t>
            </a:r>
            <a:r>
              <a:rPr lang="en-US" sz="3300" b="0" i="1" dirty="0">
                <a:solidFill>
                  <a:schemeClr val="dk1"/>
                </a:solidFill>
                <a:latin typeface="+mn-lt"/>
              </a:rPr>
              <a:t> Some of the things that I see that can help us is being able to process claims more efficiently. That's why I'm very interested in all these API type solutions” </a:t>
            </a:r>
            <a:br>
              <a:rPr lang="en-US" sz="3300" b="0" i="1" dirty="0">
                <a:solidFill>
                  <a:schemeClr val="dk1"/>
                </a:solidFill>
                <a:latin typeface="+mn-lt"/>
              </a:rPr>
            </a:br>
            <a:r>
              <a:rPr lang="en-US" sz="3300" b="0" i="1" dirty="0">
                <a:solidFill>
                  <a:schemeClr val="dk1"/>
                </a:solidFill>
                <a:latin typeface="+mn-lt"/>
              </a:rPr>
              <a:t>– County VSO</a:t>
            </a:r>
            <a:endParaRPr lang="en-US" sz="3300" b="0" dirty="0">
              <a:solidFill>
                <a:schemeClr val="tx1"/>
              </a:solidFill>
              <a:latin typeface="+mn-lt"/>
            </a:endParaRPr>
          </a:p>
        </p:txBody>
      </p:sp>
      <p:sp>
        <p:nvSpPr>
          <p:cNvPr id="4" name="Footer Placeholder 7">
            <a:extLst>
              <a:ext uri="{FF2B5EF4-FFF2-40B4-BE49-F238E27FC236}">
                <a16:creationId xmlns:a16="http://schemas.microsoft.com/office/drawing/2014/main" id="{89C8A4C2-EDA2-B04A-91E1-F80F6B051AB5}"/>
              </a:ext>
            </a:extLst>
          </p:cNvPr>
          <p:cNvSpPr txBox="1">
            <a:spLocks/>
          </p:cNvSpPr>
          <p:nvPr/>
        </p:nvSpPr>
        <p:spPr>
          <a:xfrm>
            <a:off x="835153" y="6028290"/>
            <a:ext cx="753171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FOR INTERNAL USE ONLY			     Office of Information and Technology</a:t>
            </a:r>
            <a:endParaRPr lang="en-US" dirty="0"/>
          </a:p>
        </p:txBody>
      </p:sp>
      <p:sp>
        <p:nvSpPr>
          <p:cNvPr id="3" name="Slide Number Placeholder 2">
            <a:extLst>
              <a:ext uri="{FF2B5EF4-FFF2-40B4-BE49-F238E27FC236}">
                <a16:creationId xmlns:a16="http://schemas.microsoft.com/office/drawing/2014/main" id="{5E6339A3-0A03-3E4D-9972-DE2D781C4B85}"/>
              </a:ext>
            </a:extLst>
          </p:cNvPr>
          <p:cNvSpPr>
            <a:spLocks noGrp="1"/>
          </p:cNvSpPr>
          <p:nvPr>
            <p:ph type="sldNum" sz="quarter" idx="10"/>
          </p:nvPr>
        </p:nvSpPr>
        <p:spPr/>
        <p:txBody>
          <a:bodyPr/>
          <a:lstStyle/>
          <a:p>
            <a:fld id="{E573346A-FCA4-684E-8D18-26E8324063ED}" type="slidenum">
              <a:rPr lang="en-US" smtClean="0"/>
              <a:t>35</a:t>
            </a:fld>
            <a:endParaRPr lang="en-US"/>
          </a:p>
        </p:txBody>
      </p:sp>
    </p:spTree>
    <p:extLst>
      <p:ext uri="{BB962C8B-B14F-4D97-AF65-F5344CB8AC3E}">
        <p14:creationId xmlns:p14="http://schemas.microsoft.com/office/powerpoint/2010/main" val="825697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Slide Number Placeholder 2"/>
          <p:cNvSpPr>
            <a:spLocks noGrp="1"/>
          </p:cNvSpPr>
          <p:nvPr>
            <p:ph type="sldNum" sz="quarter" idx="10"/>
          </p:nvPr>
        </p:nvSpPr>
        <p:spPr/>
        <p:txBody>
          <a:bodyPr/>
          <a:lstStyle/>
          <a:p>
            <a:fld id="{E573346A-FCA4-684E-8D18-26E8324063ED}" type="slidenum">
              <a:rPr lang="en-US" smtClean="0"/>
              <a:t>36</a:t>
            </a:fld>
            <a:endParaRPr lang="en-US"/>
          </a:p>
        </p:txBody>
      </p:sp>
    </p:spTree>
    <p:extLst>
      <p:ext uri="{BB962C8B-B14F-4D97-AF65-F5344CB8AC3E}">
        <p14:creationId xmlns:p14="http://schemas.microsoft.com/office/powerpoint/2010/main" val="696134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95432-81B0-494C-A3A8-E0DB8F4E2348}"/>
              </a:ext>
            </a:extLst>
          </p:cNvPr>
          <p:cNvSpPr>
            <a:spLocks noGrp="1"/>
          </p:cNvSpPr>
          <p:nvPr>
            <p:ph type="title"/>
          </p:nvPr>
        </p:nvSpPr>
        <p:spPr/>
        <p:txBody>
          <a:bodyPr/>
          <a:lstStyle/>
          <a:p>
            <a:r>
              <a:rPr lang="en" dirty="0">
                <a:solidFill>
                  <a:schemeClr val="tx1"/>
                </a:solidFill>
              </a:rPr>
              <a:t>APIs are digital “pipes” that connect UIs to backend systems</a:t>
            </a:r>
            <a:r>
              <a:rPr lang="en" sz="3200" dirty="0">
                <a:solidFill>
                  <a:schemeClr val="tx1"/>
                </a:solidFill>
                <a:latin typeface="Proxima Nova Extrabold"/>
                <a:ea typeface="Proxima Nova Extrabold"/>
                <a:cs typeface="Proxima Nova Extrabold"/>
                <a:sym typeface="Proxima Nova Extrabold"/>
              </a:rPr>
              <a:t>.</a:t>
            </a:r>
            <a:endParaRPr lang="en-US" dirty="0">
              <a:solidFill>
                <a:schemeClr val="tx1"/>
              </a:solidFill>
            </a:endParaRPr>
          </a:p>
        </p:txBody>
      </p:sp>
      <p:sp>
        <p:nvSpPr>
          <p:cNvPr id="4" name="Footer Placeholder 7">
            <a:extLst>
              <a:ext uri="{FF2B5EF4-FFF2-40B4-BE49-F238E27FC236}">
                <a16:creationId xmlns:a16="http://schemas.microsoft.com/office/drawing/2014/main" id="{C8C13EF5-5121-A240-8760-368C0CF3DCF7}"/>
              </a:ext>
            </a:extLst>
          </p:cNvPr>
          <p:cNvSpPr txBox="1">
            <a:spLocks/>
          </p:cNvSpPr>
          <p:nvPr/>
        </p:nvSpPr>
        <p:spPr>
          <a:xfrm>
            <a:off x="835153" y="6028290"/>
            <a:ext cx="753171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FOR INTERNAL USE ONLY			     Office of Information and Technology</a:t>
            </a:r>
            <a:endParaRPr lang="en-US" dirty="0"/>
          </a:p>
        </p:txBody>
      </p:sp>
      <p:sp>
        <p:nvSpPr>
          <p:cNvPr id="3" name="Slide Number Placeholder 2">
            <a:extLst>
              <a:ext uri="{FF2B5EF4-FFF2-40B4-BE49-F238E27FC236}">
                <a16:creationId xmlns:a16="http://schemas.microsoft.com/office/drawing/2014/main" id="{5E6339A3-0A03-3E4D-9972-DE2D781C4B85}"/>
              </a:ext>
            </a:extLst>
          </p:cNvPr>
          <p:cNvSpPr>
            <a:spLocks noGrp="1"/>
          </p:cNvSpPr>
          <p:nvPr>
            <p:ph type="sldNum" sz="quarter" idx="10"/>
          </p:nvPr>
        </p:nvSpPr>
        <p:spPr/>
        <p:txBody>
          <a:bodyPr/>
          <a:lstStyle/>
          <a:p>
            <a:fld id="{E573346A-FCA4-684E-8D18-26E8324063ED}" type="slidenum">
              <a:rPr lang="en-US" smtClean="0"/>
              <a:t>4</a:t>
            </a:fld>
            <a:endParaRPr lang="en-US"/>
          </a:p>
        </p:txBody>
      </p:sp>
    </p:spTree>
    <p:extLst>
      <p:ext uri="{BB962C8B-B14F-4D97-AF65-F5344CB8AC3E}">
        <p14:creationId xmlns:p14="http://schemas.microsoft.com/office/powerpoint/2010/main" val="4160252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38554-706D-E142-976F-821E9968FBFF}"/>
              </a:ext>
            </a:extLst>
          </p:cNvPr>
          <p:cNvSpPr>
            <a:spLocks noGrp="1"/>
          </p:cNvSpPr>
          <p:nvPr>
            <p:ph type="title"/>
          </p:nvPr>
        </p:nvSpPr>
        <p:spPr/>
        <p:txBody>
          <a:bodyPr/>
          <a:lstStyle/>
          <a:p>
            <a:r>
              <a:rPr lang="en-US" dirty="0"/>
              <a:t>APIs can solve many problems at VA</a:t>
            </a:r>
          </a:p>
        </p:txBody>
      </p:sp>
      <p:pic>
        <p:nvPicPr>
          <p:cNvPr id="13" name="Content Placeholder 12" descr="VA Lighthouse: plugs connecting to a document icon, a home icon, a heart icon, and a checkmark icon.">
            <a:extLst>
              <a:ext uri="{FF2B5EF4-FFF2-40B4-BE49-F238E27FC236}">
                <a16:creationId xmlns:a16="http://schemas.microsoft.com/office/drawing/2014/main" id="{22ACB0D7-C1BD-E549-AA0B-A540FFC54CC5}"/>
              </a:ext>
            </a:extLst>
          </p:cNvPr>
          <p:cNvPicPr>
            <a:picLocks noGrp="1" noChangeAspect="1"/>
          </p:cNvPicPr>
          <p:nvPr>
            <p:ph sz="quarter" idx="13"/>
          </p:nvPr>
        </p:nvPicPr>
        <p:blipFill>
          <a:blip r:embed="rId3"/>
          <a:stretch>
            <a:fillRect/>
          </a:stretch>
        </p:blipFill>
        <p:spPr>
          <a:xfrm>
            <a:off x="4005220" y="1111096"/>
            <a:ext cx="4181559" cy="3384047"/>
          </a:xfrm>
        </p:spPr>
      </p:pic>
      <p:sp>
        <p:nvSpPr>
          <p:cNvPr id="9" name="Content Placeholder 8">
            <a:extLst>
              <a:ext uri="{FF2B5EF4-FFF2-40B4-BE49-F238E27FC236}">
                <a16:creationId xmlns:a16="http://schemas.microsoft.com/office/drawing/2014/main" id="{1D79090F-776A-3C4B-BA7B-5CB247585801}"/>
              </a:ext>
            </a:extLst>
          </p:cNvPr>
          <p:cNvSpPr>
            <a:spLocks noGrp="1"/>
          </p:cNvSpPr>
          <p:nvPr>
            <p:ph sz="quarter" idx="15"/>
          </p:nvPr>
        </p:nvSpPr>
        <p:spPr>
          <a:xfrm>
            <a:off x="840318" y="4888258"/>
            <a:ext cx="10521949" cy="783338"/>
          </a:xfrm>
        </p:spPr>
        <p:txBody>
          <a:bodyPr/>
          <a:lstStyle/>
          <a:p>
            <a:pPr marL="0" indent="0">
              <a:buNone/>
            </a:pPr>
            <a:r>
              <a:rPr lang="en-US" dirty="0"/>
              <a:t>The VA Lighthouse API platform offers a portfolio of public-facing services, allowing third parties to seamlessly and securely “plug in” to VA data – much like plugging an appliance into a wall socket. </a:t>
            </a:r>
          </a:p>
        </p:txBody>
      </p:sp>
      <p:sp>
        <p:nvSpPr>
          <p:cNvPr id="8" name="Footer Placeholder 7">
            <a:extLst>
              <a:ext uri="{FF2B5EF4-FFF2-40B4-BE49-F238E27FC236}">
                <a16:creationId xmlns:a16="http://schemas.microsoft.com/office/drawing/2014/main" id="{835CAC59-8813-DC43-89CE-0B901E3F1F98}"/>
              </a:ext>
            </a:extLst>
          </p:cNvPr>
          <p:cNvSpPr>
            <a:spLocks noGrp="1"/>
          </p:cNvSpPr>
          <p:nvPr>
            <p:ph type="ftr" sz="quarter" idx="3"/>
          </p:nvPr>
        </p:nvSpPr>
        <p:spPr>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FOR INTERNAL USE ONLY			     Office of Information and Technology</a:t>
            </a:r>
          </a:p>
        </p:txBody>
      </p:sp>
      <p:sp>
        <p:nvSpPr>
          <p:cNvPr id="7" name="Slide Number Placeholder 6">
            <a:extLst>
              <a:ext uri="{FF2B5EF4-FFF2-40B4-BE49-F238E27FC236}">
                <a16:creationId xmlns:a16="http://schemas.microsoft.com/office/drawing/2014/main" id="{E0B310A2-BB69-794D-AA12-3B478A6F295E}"/>
              </a:ext>
            </a:extLst>
          </p:cNvPr>
          <p:cNvSpPr>
            <a:spLocks noGrp="1"/>
          </p:cNvSpPr>
          <p:nvPr>
            <p:ph type="sldNum" sz="quarter" idx="10"/>
          </p:nvPr>
        </p:nvSpPr>
        <p:spPr/>
        <p:txBody>
          <a:bodyPr/>
          <a:lstStyle/>
          <a:p>
            <a:fld id="{E573346A-FCA4-684E-8D18-26E8324063ED}" type="slidenum">
              <a:rPr lang="en-US" smtClean="0"/>
              <a:t>5</a:t>
            </a:fld>
            <a:endParaRPr lang="en-US"/>
          </a:p>
        </p:txBody>
      </p:sp>
    </p:spTree>
    <p:extLst>
      <p:ext uri="{BB962C8B-B14F-4D97-AF65-F5344CB8AC3E}">
        <p14:creationId xmlns:p14="http://schemas.microsoft.com/office/powerpoint/2010/main" val="3781676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38554-706D-E142-976F-821E9968FBFF}"/>
              </a:ext>
            </a:extLst>
          </p:cNvPr>
          <p:cNvSpPr>
            <a:spLocks noGrp="1"/>
          </p:cNvSpPr>
          <p:nvPr>
            <p:ph type="title"/>
          </p:nvPr>
        </p:nvSpPr>
        <p:spPr>
          <a:xfrm>
            <a:off x="838200" y="365125"/>
            <a:ext cx="10515600" cy="685800"/>
          </a:xfrm>
        </p:spPr>
        <p:txBody>
          <a:bodyPr/>
          <a:lstStyle/>
          <a:p>
            <a:r>
              <a:rPr lang="en-US" dirty="0"/>
              <a:t>APIs help solve problems at VA</a:t>
            </a:r>
          </a:p>
        </p:txBody>
      </p:sp>
      <p:sp>
        <p:nvSpPr>
          <p:cNvPr id="3" name="Content Placeholder 2">
            <a:extLst>
              <a:ext uri="{FF2B5EF4-FFF2-40B4-BE49-F238E27FC236}">
                <a16:creationId xmlns:a16="http://schemas.microsoft.com/office/drawing/2014/main" id="{3EA7820D-725A-2E40-8D48-393DDEBEB12E}"/>
              </a:ext>
            </a:extLst>
          </p:cNvPr>
          <p:cNvSpPr>
            <a:spLocks noGrp="1"/>
          </p:cNvSpPr>
          <p:nvPr>
            <p:ph sz="quarter" idx="13"/>
          </p:nvPr>
        </p:nvSpPr>
        <p:spPr/>
        <p:txBody>
          <a:bodyPr>
            <a:normAutofit/>
          </a:bodyPr>
          <a:lstStyle/>
          <a:p>
            <a:pPr marL="0" indent="0">
              <a:buNone/>
            </a:pPr>
            <a:r>
              <a:rPr lang="en-US" sz="2400" dirty="0"/>
              <a:t>The Department of Veterans Affairs offers many critical benefits and services to an enormous population of Veterans. </a:t>
            </a:r>
          </a:p>
          <a:p>
            <a:pPr marL="0" indent="0">
              <a:buNone/>
            </a:pPr>
            <a:r>
              <a:rPr lang="en-US" sz="2400" b="1" dirty="0"/>
              <a:t>But the process to discover, apply for, and obtain access to those benefits and services is often time-consuming, difficult, and slow. </a:t>
            </a:r>
          </a:p>
          <a:p>
            <a:pPr marL="0" indent="0">
              <a:buNone/>
            </a:pPr>
            <a:r>
              <a:rPr lang="en-US" sz="2400" dirty="0"/>
              <a:t>VA Lighthouse APIs help to address this.</a:t>
            </a:r>
          </a:p>
          <a:p>
            <a:pPr marL="342900" indent="-342900"/>
            <a:r>
              <a:rPr lang="en-US" sz="2400" dirty="0"/>
              <a:t>Veterans applying for VA benefits wait weeks (often months) for an award decision, while relying on paper mail correspondence to navigate the application process. Until recently, Veteran benefit claims applications could not be submitted digitally to VA.</a:t>
            </a:r>
          </a:p>
        </p:txBody>
      </p:sp>
      <p:sp>
        <p:nvSpPr>
          <p:cNvPr id="8" name="Footer Placeholder 7">
            <a:extLst>
              <a:ext uri="{FF2B5EF4-FFF2-40B4-BE49-F238E27FC236}">
                <a16:creationId xmlns:a16="http://schemas.microsoft.com/office/drawing/2014/main" id="{835CAC59-8813-DC43-89CE-0B901E3F1F98}"/>
              </a:ext>
            </a:extLst>
          </p:cNvPr>
          <p:cNvSpPr>
            <a:spLocks noGrp="1"/>
          </p:cNvSpPr>
          <p:nvPr>
            <p:ph type="ftr" sz="quarter" idx="11"/>
          </p:nvPr>
        </p:nvSpPr>
        <p:spPr>
          <a:xfrm>
            <a:off x="838200" y="5975083"/>
            <a:ext cx="732155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FOR INTERNAL USE ONLY			     Office of Information and Technology</a:t>
            </a:r>
          </a:p>
        </p:txBody>
      </p:sp>
      <p:sp>
        <p:nvSpPr>
          <p:cNvPr id="7" name="Slide Number Placeholder 6">
            <a:extLst>
              <a:ext uri="{FF2B5EF4-FFF2-40B4-BE49-F238E27FC236}">
                <a16:creationId xmlns:a16="http://schemas.microsoft.com/office/drawing/2014/main" id="{E0B310A2-BB69-794D-AA12-3B478A6F295E}"/>
              </a:ext>
            </a:extLst>
          </p:cNvPr>
          <p:cNvSpPr>
            <a:spLocks noGrp="1"/>
          </p:cNvSpPr>
          <p:nvPr>
            <p:ph type="sldNum" sz="quarter" idx="12"/>
          </p:nvPr>
        </p:nvSpPr>
        <p:spPr/>
        <p:txBody>
          <a:bodyPr/>
          <a:lstStyle/>
          <a:p>
            <a:fld id="{E573346A-FCA4-684E-8D18-26E8324063ED}" type="slidenum">
              <a:rPr lang="en-US" smtClean="0"/>
              <a:t>6</a:t>
            </a:fld>
            <a:endParaRPr lang="en-US"/>
          </a:p>
        </p:txBody>
      </p:sp>
    </p:spTree>
    <p:extLst>
      <p:ext uri="{BB962C8B-B14F-4D97-AF65-F5344CB8AC3E}">
        <p14:creationId xmlns:p14="http://schemas.microsoft.com/office/powerpoint/2010/main" val="2786816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6E64-A680-5241-8931-1F46F5252B9F}"/>
              </a:ext>
            </a:extLst>
          </p:cNvPr>
          <p:cNvSpPr>
            <a:spLocks noGrp="1"/>
          </p:cNvSpPr>
          <p:nvPr>
            <p:ph type="title"/>
          </p:nvPr>
        </p:nvSpPr>
        <p:spPr>
          <a:xfrm>
            <a:off x="838200" y="365125"/>
            <a:ext cx="10515600" cy="685800"/>
          </a:xfrm>
        </p:spPr>
        <p:txBody>
          <a:bodyPr/>
          <a:lstStyle/>
          <a:p>
            <a:r>
              <a:rPr lang="en" dirty="0"/>
              <a:t>Who integrates with VA Lighthouse Benefits and Appeals APIs? </a:t>
            </a:r>
            <a:endParaRPr lang="en-US" dirty="0"/>
          </a:p>
        </p:txBody>
      </p:sp>
      <p:sp>
        <p:nvSpPr>
          <p:cNvPr id="3" name="Content Placeholder 2">
            <a:extLst>
              <a:ext uri="{FF2B5EF4-FFF2-40B4-BE49-F238E27FC236}">
                <a16:creationId xmlns:a16="http://schemas.microsoft.com/office/drawing/2014/main" id="{8BA1EED9-5912-8A45-A603-8BFD473C3344}"/>
              </a:ext>
            </a:extLst>
          </p:cNvPr>
          <p:cNvSpPr>
            <a:spLocks noGrp="1"/>
          </p:cNvSpPr>
          <p:nvPr>
            <p:ph sz="quarter" idx="13"/>
          </p:nvPr>
        </p:nvSpPr>
        <p:spPr/>
        <p:txBody>
          <a:bodyPr>
            <a:normAutofit/>
          </a:bodyPr>
          <a:lstStyle/>
          <a:p>
            <a:pPr lvl="0">
              <a:buSzPts val="1600"/>
              <a:buChar char="●"/>
            </a:pPr>
            <a:r>
              <a:rPr lang="en-US" sz="2400" dirty="0" err="1"/>
              <a:t>VA.gov</a:t>
            </a:r>
            <a:r>
              <a:rPr lang="en-US" sz="2400" dirty="0"/>
              <a:t> </a:t>
            </a:r>
          </a:p>
          <a:p>
            <a:pPr lvl="0">
              <a:buSzPts val="1600"/>
              <a:buChar char="●"/>
            </a:pPr>
            <a:r>
              <a:rPr lang="en-US" sz="2400" dirty="0"/>
              <a:t>Third party vendors that offer specialized software for Veteran Service Organizations (VSOs)</a:t>
            </a:r>
          </a:p>
          <a:p>
            <a:pPr lvl="0">
              <a:buSzPts val="1600"/>
              <a:buChar char="●"/>
            </a:pPr>
            <a:r>
              <a:rPr lang="en-US" sz="2400" dirty="0"/>
              <a:t>Veteran Law Offices </a:t>
            </a:r>
          </a:p>
          <a:p>
            <a:pPr lvl="0">
              <a:buSzPts val="1600"/>
              <a:buChar char="●"/>
            </a:pPr>
            <a:r>
              <a:rPr lang="en-US" sz="2400" dirty="0"/>
              <a:t>County VSOs</a:t>
            </a:r>
          </a:p>
          <a:p>
            <a:pPr lvl="0">
              <a:spcAft>
                <a:spcPts val="1000"/>
              </a:spcAft>
              <a:buNone/>
            </a:pPr>
            <a:r>
              <a:rPr lang="en-US" sz="2400" dirty="0"/>
              <a:t>VSOs assist Veterans with their claims. </a:t>
            </a:r>
          </a:p>
        </p:txBody>
      </p:sp>
      <p:sp>
        <p:nvSpPr>
          <p:cNvPr id="5" name="Footer Placeholder 7">
            <a:extLst>
              <a:ext uri="{FF2B5EF4-FFF2-40B4-BE49-F238E27FC236}">
                <a16:creationId xmlns:a16="http://schemas.microsoft.com/office/drawing/2014/main" id="{273D9D41-C4A4-B840-ACF1-9B23CE2DB4FE}"/>
              </a:ext>
            </a:extLst>
          </p:cNvPr>
          <p:cNvSpPr txBox="1">
            <a:spLocks/>
          </p:cNvSpPr>
          <p:nvPr/>
        </p:nvSpPr>
        <p:spPr>
          <a:xfrm>
            <a:off x="835153" y="6028290"/>
            <a:ext cx="753171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FOR INTERNAL USE ONLY			     Office of Information and Technology</a:t>
            </a:r>
            <a:endParaRPr lang="en-US" dirty="0"/>
          </a:p>
        </p:txBody>
      </p:sp>
      <p:sp>
        <p:nvSpPr>
          <p:cNvPr id="4" name="Slide Number Placeholder 3">
            <a:extLst>
              <a:ext uri="{FF2B5EF4-FFF2-40B4-BE49-F238E27FC236}">
                <a16:creationId xmlns:a16="http://schemas.microsoft.com/office/drawing/2014/main" id="{2AC7D948-B264-914B-B959-F61945A1F33B}"/>
              </a:ext>
            </a:extLst>
          </p:cNvPr>
          <p:cNvSpPr>
            <a:spLocks noGrp="1"/>
          </p:cNvSpPr>
          <p:nvPr>
            <p:ph type="sldNum" sz="quarter" idx="12"/>
          </p:nvPr>
        </p:nvSpPr>
        <p:spPr/>
        <p:txBody>
          <a:bodyPr/>
          <a:lstStyle/>
          <a:p>
            <a:fld id="{E573346A-FCA4-684E-8D18-26E8324063ED}" type="slidenum">
              <a:rPr lang="en-US" smtClean="0"/>
              <a:t>7</a:t>
            </a:fld>
            <a:endParaRPr lang="en-US"/>
          </a:p>
        </p:txBody>
      </p:sp>
    </p:spTree>
    <p:extLst>
      <p:ext uri="{BB962C8B-B14F-4D97-AF65-F5344CB8AC3E}">
        <p14:creationId xmlns:p14="http://schemas.microsoft.com/office/powerpoint/2010/main" val="30987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a:t>
            </a:r>
          </a:p>
        </p:txBody>
      </p:sp>
      <p:sp>
        <p:nvSpPr>
          <p:cNvPr id="3" name="Slide Number Placeholder 2"/>
          <p:cNvSpPr>
            <a:spLocks noGrp="1"/>
          </p:cNvSpPr>
          <p:nvPr>
            <p:ph type="sldNum" sz="quarter" idx="10"/>
          </p:nvPr>
        </p:nvSpPr>
        <p:spPr/>
        <p:txBody>
          <a:bodyPr/>
          <a:lstStyle/>
          <a:p>
            <a:fld id="{E573346A-FCA4-684E-8D18-26E8324063ED}" type="slidenum">
              <a:rPr lang="en-US" smtClean="0"/>
              <a:t>8</a:t>
            </a:fld>
            <a:endParaRPr lang="en-US"/>
          </a:p>
        </p:txBody>
      </p:sp>
    </p:spTree>
    <p:extLst>
      <p:ext uri="{BB962C8B-B14F-4D97-AF65-F5344CB8AC3E}">
        <p14:creationId xmlns:p14="http://schemas.microsoft.com/office/powerpoint/2010/main" val="2588567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6E64-A680-5241-8931-1F46F5252B9F}"/>
              </a:ext>
            </a:extLst>
          </p:cNvPr>
          <p:cNvSpPr>
            <a:spLocks noGrp="1"/>
          </p:cNvSpPr>
          <p:nvPr>
            <p:ph type="title"/>
          </p:nvPr>
        </p:nvSpPr>
        <p:spPr>
          <a:xfrm>
            <a:off x="838200" y="365125"/>
            <a:ext cx="10515600" cy="685800"/>
          </a:xfrm>
        </p:spPr>
        <p:txBody>
          <a:bodyPr/>
          <a:lstStyle/>
          <a:p>
            <a:r>
              <a:rPr lang="en-US" dirty="0"/>
              <a:t>Impact indicators </a:t>
            </a:r>
          </a:p>
        </p:txBody>
      </p:sp>
      <p:sp>
        <p:nvSpPr>
          <p:cNvPr id="3" name="Content Placeholder 2">
            <a:extLst>
              <a:ext uri="{FF2B5EF4-FFF2-40B4-BE49-F238E27FC236}">
                <a16:creationId xmlns:a16="http://schemas.microsoft.com/office/drawing/2014/main" id="{8BA1EED9-5912-8A45-A603-8BFD473C3344}"/>
              </a:ext>
            </a:extLst>
          </p:cNvPr>
          <p:cNvSpPr>
            <a:spLocks noGrp="1"/>
          </p:cNvSpPr>
          <p:nvPr>
            <p:ph sz="quarter" idx="13"/>
          </p:nvPr>
        </p:nvSpPr>
        <p:spPr/>
        <p:txBody>
          <a:bodyPr>
            <a:normAutofit/>
          </a:bodyPr>
          <a:lstStyle/>
          <a:p>
            <a:pPr marL="101600" indent="0">
              <a:buClr>
                <a:schemeClr val="dk1"/>
              </a:buClr>
              <a:buSzPts val="2000"/>
              <a:buNone/>
            </a:pPr>
            <a:r>
              <a:rPr lang="en-US" sz="3600" b="1" dirty="0"/>
              <a:t>25%</a:t>
            </a:r>
            <a:endParaRPr lang="en-US" sz="2400" dirty="0">
              <a:solidFill>
                <a:schemeClr val="dk1"/>
              </a:solidFill>
            </a:endParaRPr>
          </a:p>
          <a:p>
            <a:pPr marL="101600" indent="0">
              <a:buClr>
                <a:schemeClr val="dk1"/>
              </a:buClr>
              <a:buSzPts val="2000"/>
              <a:buNone/>
            </a:pPr>
            <a:r>
              <a:rPr lang="en-US" sz="2400" dirty="0">
                <a:solidFill>
                  <a:schemeClr val="dk1"/>
                </a:solidFill>
              </a:rPr>
              <a:t>In 2021, a self-service form was launched on </a:t>
            </a:r>
            <a:r>
              <a:rPr lang="en-US" sz="2400" dirty="0" err="1">
                <a:solidFill>
                  <a:schemeClr val="dk1"/>
                </a:solidFill>
              </a:rPr>
              <a:t>VA.gov</a:t>
            </a:r>
            <a:r>
              <a:rPr lang="en-US" sz="2400" dirty="0">
                <a:solidFill>
                  <a:schemeClr val="dk1"/>
                </a:solidFill>
              </a:rPr>
              <a:t> (and powered by a new API), enabling Veterans to digitally submit a specific Appeals form for the first time. </a:t>
            </a:r>
          </a:p>
          <a:p>
            <a:pPr marL="101600" indent="0">
              <a:buClr>
                <a:schemeClr val="dk1"/>
              </a:buClr>
              <a:buSzPts val="2000"/>
              <a:buNone/>
            </a:pPr>
            <a:r>
              <a:rPr lang="en-US" sz="2400" dirty="0">
                <a:solidFill>
                  <a:schemeClr val="dk1"/>
                </a:solidFill>
              </a:rPr>
              <a:t>Almost</a:t>
            </a:r>
            <a:r>
              <a:rPr lang="en-US" sz="2400" b="1" dirty="0">
                <a:solidFill>
                  <a:schemeClr val="dk1"/>
                </a:solidFill>
              </a:rPr>
              <a:t> 25% of all submissions</a:t>
            </a:r>
            <a:r>
              <a:rPr lang="en-US" sz="2400" dirty="0">
                <a:solidFill>
                  <a:schemeClr val="dk1"/>
                </a:solidFill>
              </a:rPr>
              <a:t> of this form now come through the API.</a:t>
            </a:r>
          </a:p>
        </p:txBody>
      </p:sp>
      <p:sp>
        <p:nvSpPr>
          <p:cNvPr id="5" name="Footer Placeholder 7">
            <a:extLst>
              <a:ext uri="{FF2B5EF4-FFF2-40B4-BE49-F238E27FC236}">
                <a16:creationId xmlns:a16="http://schemas.microsoft.com/office/drawing/2014/main" id="{49F1ED28-E8C7-9D4B-9826-B2F15586C625}"/>
              </a:ext>
            </a:extLst>
          </p:cNvPr>
          <p:cNvSpPr txBox="1">
            <a:spLocks/>
          </p:cNvSpPr>
          <p:nvPr/>
        </p:nvSpPr>
        <p:spPr>
          <a:xfrm>
            <a:off x="835153" y="6028290"/>
            <a:ext cx="753171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FOR INTERNAL USE ONLY			     Office of Information and Technology</a:t>
            </a:r>
            <a:endParaRPr lang="en-US" dirty="0"/>
          </a:p>
        </p:txBody>
      </p:sp>
      <p:sp>
        <p:nvSpPr>
          <p:cNvPr id="4" name="Slide Number Placeholder 3">
            <a:extLst>
              <a:ext uri="{FF2B5EF4-FFF2-40B4-BE49-F238E27FC236}">
                <a16:creationId xmlns:a16="http://schemas.microsoft.com/office/drawing/2014/main" id="{2AC7D948-B264-914B-B959-F61945A1F33B}"/>
              </a:ext>
            </a:extLst>
          </p:cNvPr>
          <p:cNvSpPr>
            <a:spLocks noGrp="1"/>
          </p:cNvSpPr>
          <p:nvPr>
            <p:ph type="sldNum" sz="quarter" idx="12"/>
          </p:nvPr>
        </p:nvSpPr>
        <p:spPr/>
        <p:txBody>
          <a:bodyPr/>
          <a:lstStyle/>
          <a:p>
            <a:fld id="{E573346A-FCA4-684E-8D18-26E8324063ED}" type="slidenum">
              <a:rPr lang="en-US" smtClean="0"/>
              <a:t>9</a:t>
            </a:fld>
            <a:endParaRPr lang="en-US"/>
          </a:p>
        </p:txBody>
      </p:sp>
    </p:spTree>
    <p:extLst>
      <p:ext uri="{BB962C8B-B14F-4D97-AF65-F5344CB8AC3E}">
        <p14:creationId xmlns:p14="http://schemas.microsoft.com/office/powerpoint/2010/main" val="1033074844"/>
      </p:ext>
    </p:extLst>
  </p:cSld>
  <p:clrMapOvr>
    <a:masterClrMapping/>
  </p:clrMapOvr>
</p:sld>
</file>

<file path=ppt/theme/theme1.xml><?xml version="1.0" encoding="utf-8"?>
<a:theme xmlns:a="http://schemas.openxmlformats.org/drawingml/2006/main" name="OI&amp;T Division PPT Layou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5142</TotalTime>
  <Words>3008</Words>
  <Application>Microsoft Macintosh PowerPoint</Application>
  <PresentationFormat>Widescreen</PresentationFormat>
  <Paragraphs>300</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.AppleSystemUIFont</vt:lpstr>
      <vt:lpstr>Arial</vt:lpstr>
      <vt:lpstr>Calibri</vt:lpstr>
      <vt:lpstr>CambriaMath</vt:lpstr>
      <vt:lpstr>Proxima Nova</vt:lpstr>
      <vt:lpstr>Proxima Nova Extrabold</vt:lpstr>
      <vt:lpstr>OI&amp;T Division PPT Layout</vt:lpstr>
      <vt:lpstr>Discovery Research For APIs: Why And How</vt:lpstr>
      <vt:lpstr>Agenda</vt:lpstr>
      <vt:lpstr>What are VA Lighthouse APIs? </vt:lpstr>
      <vt:lpstr>APIs are digital “pipes” that connect UIs to backend systems.</vt:lpstr>
      <vt:lpstr>APIs can solve many problems at VA</vt:lpstr>
      <vt:lpstr>APIs help solve problems at VA</vt:lpstr>
      <vt:lpstr>Who integrates with VA Lighthouse Benefits and Appeals APIs? </vt:lpstr>
      <vt:lpstr>Impact</vt:lpstr>
      <vt:lpstr>Impact indicators </vt:lpstr>
      <vt:lpstr>Impact indicators continued </vt:lpstr>
      <vt:lpstr>Why discovery for APIs? </vt:lpstr>
      <vt:lpstr>UX for APIs </vt:lpstr>
      <vt:lpstr>UX for APIs Continued</vt:lpstr>
      <vt:lpstr>Differences between UX Phases</vt:lpstr>
      <vt:lpstr>Why Discovery research for APIs? (1)</vt:lpstr>
      <vt:lpstr>Why Discovery research for APIs? (2) </vt:lpstr>
      <vt:lpstr>Why Discovery research for APIs? (3) </vt:lpstr>
      <vt:lpstr>How to? An Example Methods, Questions, Learnings </vt:lpstr>
      <vt:lpstr>An Ethnographic Approach  </vt:lpstr>
      <vt:lpstr>An Ethnographic Approach Continued  </vt:lpstr>
      <vt:lpstr>Ethnographic Methods (1)</vt:lpstr>
      <vt:lpstr>Ethnographic Methods (2)</vt:lpstr>
      <vt:lpstr>Ethnographic Methods (3)</vt:lpstr>
      <vt:lpstr>Example of Ethnographic Questions (1)</vt:lpstr>
      <vt:lpstr>Example of Ethnographic Questions (2)</vt:lpstr>
      <vt:lpstr>Example of Ethnographic Questions (3)</vt:lpstr>
      <vt:lpstr>Example of Ethnographic Questions (4)</vt:lpstr>
      <vt:lpstr>Learnings (1)</vt:lpstr>
      <vt:lpstr>Learnings (2)</vt:lpstr>
      <vt:lpstr>Learnings (3)</vt:lpstr>
      <vt:lpstr>Data Abstraction Maps</vt:lpstr>
      <vt:lpstr>Solutions</vt:lpstr>
      <vt:lpstr>Key Takeaways</vt:lpstr>
      <vt:lpstr>Takeaways</vt:lpstr>
      <vt:lpstr>“We don't have the time to help all the Veterans. And, you know, like I said, 10 people helping 50,000 Veterans is almost untenable. You can't do it. (...) Meanwhile, we're fighting budgets at the county. Some of the things that I see that can help us is being able to process claims more efficiently. That's why I'm very interested in all these API type solutions”  – County VSO</vt:lpstr>
      <vt:lpstr>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Discovery Research For APIs: Why And How</dc:title>
  <dc:subject/>
  <dc:creator>U.S. Department of Veterans Affairs, Office of Information and Technology</dc:creator>
  <cp:keywords>Office of Information and Technology, OIT, Application Application Programming Interfaces, APIs, 2021 User Experience Summit </cp:keywords>
  <dc:description>OIT20180620</dc:description>
  <cp:lastModifiedBy>Microsoft Office User</cp:lastModifiedBy>
  <cp:revision>273</cp:revision>
  <cp:lastPrinted>2017-03-28T14:15:43Z</cp:lastPrinted>
  <dcterms:created xsi:type="dcterms:W3CDTF">2017-03-15T17:05:18Z</dcterms:created>
  <dcterms:modified xsi:type="dcterms:W3CDTF">2021-06-21T15:47:42Z</dcterms:modified>
  <cp:category/>
</cp:coreProperties>
</file>