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6"/>
  </p:sldMasterIdLst>
  <p:notesMasterIdLst>
    <p:notesMasterId r:id="rId17"/>
  </p:notesMasterIdLst>
  <p:handoutMasterIdLst>
    <p:handoutMasterId r:id="rId18"/>
  </p:handoutMasterIdLst>
  <p:sldIdLst>
    <p:sldId id="256" r:id="rId7"/>
    <p:sldId id="309" r:id="rId8"/>
    <p:sldId id="302" r:id="rId9"/>
    <p:sldId id="303" r:id="rId10"/>
    <p:sldId id="304" r:id="rId11"/>
    <p:sldId id="310" r:id="rId12"/>
    <p:sldId id="311" r:id="rId13"/>
    <p:sldId id="312" r:id="rId14"/>
    <p:sldId id="314" r:id="rId15"/>
    <p:sldId id="316"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44">
          <p15:clr>
            <a:srgbClr val="A4A3A4"/>
          </p15:clr>
        </p15:guide>
        <p15:guide id="2" pos="3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yder, David (CFPB)" initials="SD(" lastIdx="2" clrIdx="0">
    <p:extLst>
      <p:ext uri="{19B8F6BF-5375-455C-9EA6-DF929625EA0E}">
        <p15:presenceInfo xmlns:p15="http://schemas.microsoft.com/office/powerpoint/2012/main" userId="S::David.Snyder@cfpb.gov::cc80fa36-ea89-4695-b809-6a52d772b6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AA3F"/>
    <a:srgbClr val="50B748"/>
    <a:srgbClr val="1FAB3F"/>
    <a:srgbClr val="ADDD91"/>
    <a:srgbClr val="E2F0D9"/>
    <a:srgbClr val="0F1720"/>
    <a:srgbClr val="E7E8E9"/>
    <a:srgbClr val="283037"/>
    <a:srgbClr val="257674"/>
    <a:srgbClr val="007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D26B5-D50F-E042-A9F9-EE9785C5527D}" v="11" dt="2021-06-24T01:02:08.740"/>
  </p1510:revLst>
</p1510:revInfo>
</file>

<file path=ppt/tableStyles.xml><?xml version="1.0" encoding="utf-8"?>
<a:tblStyleLst xmlns:a="http://schemas.openxmlformats.org/drawingml/2006/main" def="{AB56E52E-5844-4ABA-9360-54A8283B39F7}">
  <a:tblStyle styleId="{AB56E52E-5844-4ABA-9360-54A8283B39F7}" styleName="Table_0">
    <a:wholeTbl>
      <a:tcTxStyle b="off" i="off">
        <a:font>
          <a:latin typeface="Georgia"/>
          <a:ea typeface="Georgia"/>
          <a:cs typeface="Georgia"/>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Georgia"/>
          <a:ea typeface="Georgia"/>
          <a:cs typeface="Georgia"/>
        </a:font>
        <a:schemeClr val="lt1"/>
      </a:tcTxStyle>
      <a:tcStyle>
        <a:tcBdr/>
        <a:fill>
          <a:solidFill>
            <a:schemeClr val="accent2"/>
          </a:solidFill>
        </a:fill>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3"/>
    <p:restoredTop sz="84441"/>
  </p:normalViewPr>
  <p:slideViewPr>
    <p:cSldViewPr snapToGrid="0">
      <p:cViewPr varScale="1">
        <p:scale>
          <a:sx n="96" d="100"/>
          <a:sy n="96" d="100"/>
        </p:scale>
        <p:origin x="944" y="160"/>
      </p:cViewPr>
      <p:guideLst>
        <p:guide orient="horz" pos="944"/>
        <p:guide pos="351"/>
      </p:guideLst>
    </p:cSldViewPr>
  </p:slideViewPr>
  <p:notesTextViewPr>
    <p:cViewPr>
      <p:scale>
        <a:sx n="1" d="1"/>
        <a:sy n="1" d="1"/>
      </p:scale>
      <p:origin x="0" y="0"/>
    </p:cViewPr>
  </p:notesTextViewPr>
  <p:notesViewPr>
    <p:cSldViewPr snapToGrid="0">
      <p:cViewPr varScale="1">
        <p:scale>
          <a:sx n="94" d="100"/>
          <a:sy n="94" d="100"/>
        </p:scale>
        <p:origin x="2544"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C22201-148F-F242-99D2-9D33762BC1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23459B7-479B-4D4B-B370-114D856411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AF1F3F-5653-F144-93EB-9A28A2828A0F}" type="datetimeFigureOut">
              <a:rPr lang="en-US" smtClean="0"/>
              <a:t>6/24/21</a:t>
            </a:fld>
            <a:endParaRPr lang="en-US"/>
          </a:p>
        </p:txBody>
      </p:sp>
      <p:sp>
        <p:nvSpPr>
          <p:cNvPr id="4" name="Footer Placeholder 3">
            <a:extLst>
              <a:ext uri="{FF2B5EF4-FFF2-40B4-BE49-F238E27FC236}">
                <a16:creationId xmlns:a16="http://schemas.microsoft.com/office/drawing/2014/main" id="{F5D16EF1-74C6-784D-9323-FDA695A908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118813-AFF8-5D44-8FB3-0D302E401F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417C11-05B1-1B40-8B14-F316EA60F84F}" type="slidenum">
              <a:rPr lang="en-US" smtClean="0"/>
              <a:t>‹#›</a:t>
            </a:fld>
            <a:endParaRPr lang="en-US"/>
          </a:p>
        </p:txBody>
      </p:sp>
    </p:spTree>
    <p:extLst>
      <p:ext uri="{BB962C8B-B14F-4D97-AF65-F5344CB8AC3E}">
        <p14:creationId xmlns:p14="http://schemas.microsoft.com/office/powerpoint/2010/main" val="6432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72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1601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0"/>
        <p:cNvGrpSpPr/>
        <p:nvPr/>
      </p:nvGrpSpPr>
      <p:grpSpPr>
        <a:xfrm>
          <a:off x="0" y="0"/>
          <a:ext cx="0" cy="0"/>
          <a:chOff x="0" y="0"/>
          <a:chExt cx="0" cy="0"/>
        </a:xfrm>
      </p:grpSpPr>
      <p:pic>
        <p:nvPicPr>
          <p:cNvPr id="24" name="Google Shape;24;p2"/>
          <p:cNvPicPr preferRelativeResize="0"/>
          <p:nvPr/>
        </p:nvPicPr>
        <p:blipFill rotWithShape="1">
          <a:blip r:embed="rId2">
            <a:alphaModFix/>
          </a:blip>
          <a:srcRect/>
          <a:stretch/>
        </p:blipFill>
        <p:spPr>
          <a:xfrm>
            <a:off x="0" y="5328740"/>
            <a:ext cx="9157662" cy="1885401"/>
          </a:xfrm>
          <a:prstGeom prst="rect">
            <a:avLst/>
          </a:prstGeom>
          <a:noFill/>
          <a:ln>
            <a:noFill/>
          </a:ln>
        </p:spPr>
      </p:pic>
      <p:pic>
        <p:nvPicPr>
          <p:cNvPr id="9" name="Picture 8">
            <a:extLst>
              <a:ext uri="{FF2B5EF4-FFF2-40B4-BE49-F238E27FC236}">
                <a16:creationId xmlns:a16="http://schemas.microsoft.com/office/drawing/2014/main" id="{C4E40915-9E4D-5048-9669-52F577BE2529}"/>
              </a:ext>
            </a:extLst>
          </p:cNvPr>
          <p:cNvPicPr>
            <a:picLocks noChangeAspect="1"/>
          </p:cNvPicPr>
          <p:nvPr/>
        </p:nvPicPr>
        <p:blipFill>
          <a:blip r:embed="rId3"/>
          <a:stretch>
            <a:fillRect/>
          </a:stretch>
        </p:blipFill>
        <p:spPr>
          <a:xfrm>
            <a:off x="497943" y="5007513"/>
            <a:ext cx="2642616" cy="927456"/>
          </a:xfrm>
          <a:prstGeom prst="rect">
            <a:avLst/>
          </a:prstGeom>
        </p:spPr>
      </p:pic>
      <p:sp>
        <p:nvSpPr>
          <p:cNvPr id="21" name="Google Shape;21;p2"/>
          <p:cNvSpPr txBox="1">
            <a:spLocks noGrp="1"/>
          </p:cNvSpPr>
          <p:nvPr>
            <p:ph type="title"/>
          </p:nvPr>
        </p:nvSpPr>
        <p:spPr>
          <a:xfrm>
            <a:off x="641193" y="2164953"/>
            <a:ext cx="8036720" cy="74334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101820"/>
              </a:buClr>
              <a:buSzPts val="4000"/>
              <a:buFont typeface="Arial"/>
              <a:buNone/>
              <a:defRPr sz="4000" b="0" i="0" u="none" strike="noStrike" cap="none">
                <a:solidFill>
                  <a:srgbClr val="10182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22" name="Google Shape;22;p2"/>
          <p:cNvSpPr txBox="1">
            <a:spLocks noGrp="1"/>
          </p:cNvSpPr>
          <p:nvPr>
            <p:ph type="body" idx="1"/>
          </p:nvPr>
        </p:nvSpPr>
        <p:spPr>
          <a:xfrm>
            <a:off x="646352" y="2895600"/>
            <a:ext cx="8031561" cy="52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62500"/>
              </a:lnSpc>
              <a:spcBef>
                <a:spcPts val="1000"/>
              </a:spcBef>
              <a:spcAft>
                <a:spcPts val="0"/>
              </a:spcAft>
              <a:buClr>
                <a:schemeClr val="dk2"/>
              </a:buClr>
              <a:buSzPts val="1600"/>
              <a:buFont typeface="Noto Sans Symbols"/>
              <a:buNone/>
              <a:defRPr sz="1600" b="0" i="0" u="none" strike="noStrike" cap="none">
                <a:solidFill>
                  <a:srgbClr val="43484E"/>
                </a:solidFill>
                <a:latin typeface="Georgia"/>
                <a:ea typeface="Georgia"/>
                <a:cs typeface="Georgia"/>
                <a:sym typeface="Georgia"/>
              </a:defRPr>
            </a:lvl1pPr>
            <a:lvl2pPr marL="914400" marR="0" lvl="1" indent="-292100" algn="l" rtl="0">
              <a:spcBef>
                <a:spcPts val="1000"/>
              </a:spcBef>
              <a:spcAft>
                <a:spcPts val="0"/>
              </a:spcAft>
              <a:buClr>
                <a:schemeClr val="dk2"/>
              </a:buClr>
              <a:buSzPts val="1000"/>
              <a:buFont typeface="Noto Sans Symbols"/>
              <a:buChar char="◻"/>
              <a:defRPr sz="2000" b="0" i="0" u="none" strike="noStrike" cap="none">
                <a:solidFill>
                  <a:schemeClr val="dk1"/>
                </a:solidFill>
                <a:latin typeface="Georgia"/>
                <a:ea typeface="Georgia"/>
                <a:cs typeface="Georgia"/>
                <a:sym typeface="Georgia"/>
              </a:defRPr>
            </a:lvl2pPr>
            <a:lvl3pPr marL="1371600" marR="0" lvl="2" indent="-342900" algn="l" rtl="0">
              <a:spcBef>
                <a:spcPts val="10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pPr lvl="0"/>
            <a:r>
              <a:rPr lang="en-US"/>
              <a:t>Click to edit Master text styles</a:t>
            </a:r>
          </a:p>
        </p:txBody>
      </p:sp>
      <p:pic>
        <p:nvPicPr>
          <p:cNvPr id="6" name="Picture 5">
            <a:extLst>
              <a:ext uri="{FF2B5EF4-FFF2-40B4-BE49-F238E27FC236}">
                <a16:creationId xmlns:a16="http://schemas.microsoft.com/office/drawing/2014/main" id="{8E0D4052-95A8-0D40-8AA3-D28F4F8166DD}"/>
              </a:ext>
            </a:extLst>
          </p:cNvPr>
          <p:cNvPicPr>
            <a:picLocks noChangeAspect="1"/>
          </p:cNvPicPr>
          <p:nvPr userDrawn="1"/>
        </p:nvPicPr>
        <p:blipFill>
          <a:blip r:embed="rId3"/>
          <a:stretch>
            <a:fillRect/>
          </a:stretch>
        </p:blipFill>
        <p:spPr>
          <a:xfrm>
            <a:off x="497943" y="5007513"/>
            <a:ext cx="2642616" cy="927456"/>
          </a:xfrm>
          <a:prstGeom prst="rect">
            <a:avLst/>
          </a:prstGeom>
        </p:spPr>
      </p:pic>
    </p:spTree>
    <p:extLst>
      <p:ext uri="{BB962C8B-B14F-4D97-AF65-F5344CB8AC3E}">
        <p14:creationId xmlns:p14="http://schemas.microsoft.com/office/powerpoint/2010/main" val="423202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25"/>
        <p:cNvGrpSpPr/>
        <p:nvPr/>
      </p:nvGrpSpPr>
      <p:grpSpPr>
        <a:xfrm>
          <a:off x="0" y="0"/>
          <a:ext cx="0" cy="0"/>
          <a:chOff x="0" y="0"/>
          <a:chExt cx="0" cy="0"/>
        </a:xfrm>
      </p:grpSpPr>
      <p:pic>
        <p:nvPicPr>
          <p:cNvPr id="9" name="Picture 8">
            <a:extLst>
              <a:ext uri="{FF2B5EF4-FFF2-40B4-BE49-F238E27FC236}">
                <a16:creationId xmlns:a16="http://schemas.microsoft.com/office/drawing/2014/main" id="{11B656C5-2F8E-3E4D-9ECB-F2CAC85904E9}"/>
              </a:ext>
            </a:extLst>
          </p:cNvPr>
          <p:cNvPicPr>
            <a:picLocks noChangeAspect="1"/>
          </p:cNvPicPr>
          <p:nvPr/>
        </p:nvPicPr>
        <p:blipFill>
          <a:blip r:embed="rId2"/>
          <a:stretch>
            <a:fillRect/>
          </a:stretch>
        </p:blipFill>
        <p:spPr>
          <a:xfrm>
            <a:off x="379188" y="5755955"/>
            <a:ext cx="2642616" cy="927456"/>
          </a:xfrm>
          <a:prstGeom prst="rect">
            <a:avLst/>
          </a:prstGeom>
        </p:spPr>
      </p:pic>
      <p:sp>
        <p:nvSpPr>
          <p:cNvPr id="26" name="Google Shape;26;p3"/>
          <p:cNvSpPr txBox="1">
            <a:spLocks noGrp="1"/>
          </p:cNvSpPr>
          <p:nvPr>
            <p:ph type="ctrTitle"/>
          </p:nvPr>
        </p:nvSpPr>
        <p:spPr>
          <a:xfrm>
            <a:off x="576072" y="2368296"/>
            <a:ext cx="8040512" cy="880064"/>
          </a:xfrm>
          <a:prstGeom prst="rect">
            <a:avLst/>
          </a:prstGeom>
          <a:noFill/>
          <a:ln>
            <a:noFill/>
          </a:ln>
        </p:spPr>
        <p:txBody>
          <a:bodyPr spcFirstLastPara="1" wrap="square" lIns="64250" tIns="32125" rIns="64250" bIns="32125" anchor="ctr" anchorCtr="0">
            <a:noAutofit/>
          </a:bodyPr>
          <a:lstStyle>
            <a:lvl1pPr marR="0" lvl="0" algn="l" rtl="0">
              <a:lnSpc>
                <a:spcPct val="108695"/>
              </a:lnSpc>
              <a:spcBef>
                <a:spcPts val="7500"/>
              </a:spcBef>
              <a:spcAft>
                <a:spcPts val="0"/>
              </a:spcAft>
              <a:buClr>
                <a:srgbClr val="101820"/>
              </a:buClr>
              <a:buSzPts val="4600"/>
              <a:buFont typeface="Georgia"/>
              <a:buNone/>
              <a:defRPr sz="4000" b="0" i="0" u="none" strike="noStrike" cap="none">
                <a:solidFill>
                  <a:srgbClr val="10182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27" name="Google Shape;27;p3"/>
          <p:cNvSpPr txBox="1">
            <a:spLocks noGrp="1"/>
          </p:cNvSpPr>
          <p:nvPr>
            <p:ph type="subTitle" idx="1"/>
          </p:nvPr>
        </p:nvSpPr>
        <p:spPr>
          <a:xfrm>
            <a:off x="586274" y="3202725"/>
            <a:ext cx="8040511" cy="717193"/>
          </a:xfrm>
          <a:prstGeom prst="rect">
            <a:avLst/>
          </a:prstGeom>
          <a:noFill/>
          <a:ln>
            <a:noFill/>
          </a:ln>
        </p:spPr>
        <p:txBody>
          <a:bodyPr spcFirstLastPara="1" wrap="square" lIns="64250" tIns="32125" rIns="64250" bIns="32125" anchor="t" anchorCtr="0">
            <a:noAutofit/>
          </a:bodyPr>
          <a:lstStyle>
            <a:lvl1pPr marR="0" lvl="0" algn="l" rtl="0">
              <a:lnSpc>
                <a:spcPct val="166666"/>
              </a:lnSpc>
              <a:spcBef>
                <a:spcPts val="2109"/>
              </a:spcBef>
              <a:spcAft>
                <a:spcPts val="0"/>
              </a:spcAft>
              <a:buClr>
                <a:schemeClr val="dk2"/>
              </a:buClr>
              <a:buSzPts val="3000"/>
              <a:buFont typeface="Noto Sans Symbols"/>
              <a:buNone/>
              <a:defRPr sz="2800" b="0" i="0" u="none" strike="noStrike" cap="none">
                <a:solidFill>
                  <a:srgbClr val="43484E"/>
                </a:solidFill>
                <a:latin typeface="Georgia"/>
                <a:ea typeface="Georgia"/>
                <a:cs typeface="Georgia"/>
                <a:sym typeface="Georgia"/>
              </a:defRPr>
            </a:lvl1pPr>
            <a:lvl2pPr marR="0" lvl="1" algn="ctr" rtl="0">
              <a:spcBef>
                <a:spcPts val="1000"/>
              </a:spcBef>
              <a:spcAft>
                <a:spcPts val="0"/>
              </a:spcAft>
              <a:buClr>
                <a:schemeClr val="dk2"/>
              </a:buClr>
              <a:buSzPts val="1000"/>
              <a:buFont typeface="Noto Sans Symbols"/>
              <a:buNone/>
              <a:defRPr sz="2000" b="0" i="0" u="none" strike="noStrike" cap="none">
                <a:solidFill>
                  <a:srgbClr val="88898A"/>
                </a:solidFill>
                <a:latin typeface="Georgia"/>
                <a:ea typeface="Georgia"/>
                <a:cs typeface="Georgia"/>
                <a:sym typeface="Georgia"/>
              </a:defRPr>
            </a:lvl2pPr>
            <a:lvl3pPr marR="0" lvl="2" algn="ctr" rtl="0">
              <a:spcBef>
                <a:spcPts val="1000"/>
              </a:spcBef>
              <a:spcAft>
                <a:spcPts val="0"/>
              </a:spcAft>
              <a:buClr>
                <a:srgbClr val="88898A"/>
              </a:buClr>
              <a:buSzPts val="1800"/>
              <a:buFont typeface="Arial"/>
              <a:buNone/>
              <a:defRPr sz="1800" b="0" i="0" u="none" strike="noStrike" cap="none">
                <a:solidFill>
                  <a:srgbClr val="88898A"/>
                </a:solidFill>
                <a:latin typeface="Georgia"/>
                <a:ea typeface="Georgia"/>
                <a:cs typeface="Georgia"/>
                <a:sym typeface="Georgia"/>
              </a:defRPr>
            </a:lvl3pPr>
            <a:lvl4pPr marR="0" lvl="3"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4pPr>
            <a:lvl5pPr marR="0" lvl="4"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5pPr>
            <a:lvl6pPr marR="0" lvl="5"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6pPr>
            <a:lvl7pPr marR="0" lvl="6"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7pPr>
            <a:lvl8pPr marR="0" lvl="7"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8pPr>
            <a:lvl9pPr marR="0" lvl="8"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9pPr>
          </a:lstStyle>
          <a:p>
            <a:r>
              <a:rPr lang="en-US"/>
              <a:t>Click to edit Master subtitle style</a:t>
            </a:r>
            <a:endParaRPr dirty="0"/>
          </a:p>
        </p:txBody>
      </p:sp>
      <p:sp>
        <p:nvSpPr>
          <p:cNvPr id="28" name="Google Shape;28;p3"/>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29" name="Google Shape;29;p3"/>
          <p:cNvSpPr txBox="1">
            <a:spLocks noGrp="1"/>
          </p:cNvSpPr>
          <p:nvPr>
            <p:ph type="dt" idx="10"/>
          </p:nvPr>
        </p:nvSpPr>
        <p:spPr>
          <a:xfrm>
            <a:off x="3182568" y="6081189"/>
            <a:ext cx="2133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pic>
        <p:nvPicPr>
          <p:cNvPr id="7" name="Picture 6">
            <a:extLst>
              <a:ext uri="{FF2B5EF4-FFF2-40B4-BE49-F238E27FC236}">
                <a16:creationId xmlns:a16="http://schemas.microsoft.com/office/drawing/2014/main" id="{5B77D884-9041-D846-BE66-E01A8A4F6953}"/>
              </a:ext>
            </a:extLst>
          </p:cNvPr>
          <p:cNvPicPr>
            <a:picLocks noChangeAspect="1"/>
          </p:cNvPicPr>
          <p:nvPr userDrawn="1"/>
        </p:nvPicPr>
        <p:blipFill>
          <a:blip r:embed="rId2"/>
          <a:stretch>
            <a:fillRect/>
          </a:stretch>
        </p:blipFill>
        <p:spPr>
          <a:xfrm>
            <a:off x="379188" y="5755955"/>
            <a:ext cx="2642616" cy="927456"/>
          </a:xfrm>
          <a:prstGeom prst="rect">
            <a:avLst/>
          </a:prstGeom>
        </p:spPr>
      </p:pic>
    </p:spTree>
    <p:extLst>
      <p:ext uri="{BB962C8B-B14F-4D97-AF65-F5344CB8AC3E}">
        <p14:creationId xmlns:p14="http://schemas.microsoft.com/office/powerpoint/2010/main" val="367594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553641" y="452437"/>
            <a:ext cx="8036720" cy="74334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2800"/>
              <a:buFont typeface="Georgia"/>
              <a:buNone/>
              <a:defRPr sz="2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33" name="Google Shape;33;p4"/>
          <p:cNvSpPr txBox="1">
            <a:spLocks noGrp="1"/>
          </p:cNvSpPr>
          <p:nvPr>
            <p:ph type="body" idx="1"/>
          </p:nvPr>
        </p:nvSpPr>
        <p:spPr>
          <a:xfrm>
            <a:off x="553641" y="1524000"/>
            <a:ext cx="8036720" cy="410641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18181"/>
              </a:lnSpc>
              <a:spcBef>
                <a:spcPts val="1000"/>
              </a:spcBef>
              <a:spcAft>
                <a:spcPts val="0"/>
              </a:spcAft>
              <a:buClr>
                <a:srgbClr val="20AA3F"/>
              </a:buClr>
              <a:buSzPts val="2200"/>
              <a:buFont typeface="Noto Sans Symbols"/>
              <a:buChar char="▪"/>
              <a:defRPr sz="2200" b="0" i="0" u="none" strike="noStrike" cap="none">
                <a:solidFill>
                  <a:schemeClr val="dk1"/>
                </a:solidFill>
                <a:latin typeface="Georgia"/>
                <a:ea typeface="Georgia"/>
                <a:cs typeface="Georgia"/>
                <a:sym typeface="Georgia"/>
              </a:defRPr>
            </a:lvl1pPr>
            <a:lvl2pPr marL="914400" marR="0" lvl="1" indent="-292100" algn="l" rtl="0">
              <a:spcBef>
                <a:spcPts val="1000"/>
              </a:spcBef>
              <a:spcAft>
                <a:spcPts val="0"/>
              </a:spcAft>
              <a:buClr>
                <a:schemeClr val="dk2"/>
              </a:buClr>
              <a:buSzPts val="1000"/>
              <a:buFont typeface="Noto Sans Symbols"/>
              <a:buChar char="◻"/>
              <a:defRPr sz="2000" b="0" i="0" u="none" strike="noStrike" cap="none">
                <a:solidFill>
                  <a:schemeClr val="dk1"/>
                </a:solidFill>
                <a:latin typeface="Georgia"/>
                <a:ea typeface="Georgia"/>
                <a:cs typeface="Georgia"/>
                <a:sym typeface="Georgia"/>
              </a:defRPr>
            </a:lvl2pPr>
            <a:lvl3pPr marL="1371600" marR="0" lvl="2" indent="-342900" algn="l" rtl="0">
              <a:spcBef>
                <a:spcPts val="10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pPr lvl="0"/>
            <a:r>
              <a:rPr lang="en-US"/>
              <a:t>Click to edit Master text styles</a:t>
            </a:r>
          </a:p>
        </p:txBody>
      </p:sp>
      <p:sp>
        <p:nvSpPr>
          <p:cNvPr id="34" name="Google Shape;34;p4"/>
          <p:cNvSpPr txBox="1">
            <a:spLocks noGrp="1"/>
          </p:cNvSpPr>
          <p:nvPr>
            <p:ph type="dt" idx="10"/>
          </p:nvPr>
        </p:nvSpPr>
        <p:spPr>
          <a:xfrm>
            <a:off x="3182568" y="6081189"/>
            <a:ext cx="2133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35" name="Google Shape;35;p4"/>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Tree>
    <p:extLst>
      <p:ext uri="{BB962C8B-B14F-4D97-AF65-F5344CB8AC3E}">
        <p14:creationId xmlns:p14="http://schemas.microsoft.com/office/powerpoint/2010/main" val="92013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553641" y="452437"/>
            <a:ext cx="8036720" cy="74334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2800"/>
              <a:buFont typeface="Georgia"/>
              <a:buNone/>
              <a:defRPr sz="2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61" name="Google Shape;61;p9"/>
          <p:cNvSpPr txBox="1">
            <a:spLocks noGrp="1"/>
          </p:cNvSpPr>
          <p:nvPr>
            <p:ph type="dt" idx="10"/>
          </p:nvPr>
        </p:nvSpPr>
        <p:spPr>
          <a:xfrm>
            <a:off x="3182568" y="6081189"/>
            <a:ext cx="2133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62" name="Google Shape;62;p9"/>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Tree>
    <p:extLst>
      <p:ext uri="{BB962C8B-B14F-4D97-AF65-F5344CB8AC3E}">
        <p14:creationId xmlns:p14="http://schemas.microsoft.com/office/powerpoint/2010/main" val="409119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12"/>
          <p:cNvSpPr/>
          <p:nvPr/>
        </p:nvSpPr>
        <p:spPr>
          <a:xfrm>
            <a:off x="0" y="0"/>
            <a:ext cx="9144000" cy="6858000"/>
          </a:xfrm>
          <a:prstGeom prst="rect">
            <a:avLst/>
          </a:prstGeom>
          <a:solidFill>
            <a:schemeClr val="lt1"/>
          </a:solidFill>
          <a:ln>
            <a:noFill/>
          </a:ln>
        </p:spPr>
        <p:txBody>
          <a:bodyPr spcFirstLastPara="1" wrap="square" lIns="64275" tIns="32125" rIns="64275" bIns="32125" anchor="t" anchorCtr="0">
            <a:noAutofit/>
          </a:bodyPr>
          <a:lstStyle/>
          <a:p>
            <a:pPr marL="0" marR="0" lvl="0" indent="0" algn="l" rtl="0">
              <a:lnSpc>
                <a:spcPct val="100000"/>
              </a:lnSpc>
              <a:spcBef>
                <a:spcPts val="0"/>
              </a:spcBef>
              <a:spcAft>
                <a:spcPts val="0"/>
              </a:spcAft>
              <a:buClr>
                <a:schemeClr val="dk1"/>
              </a:buClr>
              <a:buSzPts val="2400"/>
              <a:buFont typeface="Georgia"/>
              <a:buNone/>
            </a:pPr>
            <a:endParaRPr sz="2400" b="0" i="0" u="none" strike="noStrike" cap="none">
              <a:solidFill>
                <a:srgbClr val="000000"/>
              </a:solidFill>
              <a:latin typeface="Arial"/>
              <a:ea typeface="Arial"/>
              <a:cs typeface="Arial"/>
              <a:sym typeface="Arial"/>
            </a:endParaRPr>
          </a:p>
        </p:txBody>
      </p:sp>
      <p:sp>
        <p:nvSpPr>
          <p:cNvPr id="77" name="Google Shape;77;p12"/>
          <p:cNvSpPr txBox="1"/>
          <p:nvPr/>
        </p:nvSpPr>
        <p:spPr>
          <a:xfrm>
            <a:off x="5847160" y="6326188"/>
            <a:ext cx="2895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98A"/>
                </a:solidFill>
                <a:latin typeface="Arial"/>
                <a:ea typeface="Arial"/>
                <a:cs typeface="Arial"/>
                <a:sym typeface="Arial"/>
              </a:rPr>
              <a:t>‹#›</a:t>
            </a:fld>
            <a:endParaRPr sz="1200">
              <a:solidFill>
                <a:srgbClr val="88898A"/>
              </a:solidFill>
              <a:latin typeface="Arial"/>
              <a:ea typeface="Arial"/>
              <a:cs typeface="Arial"/>
              <a:sym typeface="Arial"/>
            </a:endParaRPr>
          </a:p>
        </p:txBody>
      </p:sp>
      <p:sp>
        <p:nvSpPr>
          <p:cNvPr id="78" name="Google Shape;78;p12"/>
          <p:cNvSpPr/>
          <p:nvPr/>
        </p:nvSpPr>
        <p:spPr>
          <a:xfrm>
            <a:off x="0" y="0"/>
            <a:ext cx="9144000" cy="6858000"/>
          </a:xfrm>
          <a:prstGeom prst="rect">
            <a:avLst/>
          </a:prstGeom>
          <a:solidFill>
            <a:schemeClr val="lt1"/>
          </a:solidFill>
          <a:ln>
            <a:noFill/>
          </a:ln>
        </p:spPr>
        <p:txBody>
          <a:bodyPr spcFirstLastPara="1" wrap="square" lIns="64275" tIns="32125" rIns="64275" bIns="32125" anchor="t" anchorCtr="0">
            <a:noAutofit/>
          </a:bodyPr>
          <a:lstStyle/>
          <a:p>
            <a:pPr marL="0" marR="0" lvl="0" indent="0" algn="l" rtl="0">
              <a:lnSpc>
                <a:spcPct val="100000"/>
              </a:lnSpc>
              <a:spcBef>
                <a:spcPts val="0"/>
              </a:spcBef>
              <a:spcAft>
                <a:spcPts val="0"/>
              </a:spcAft>
              <a:buClr>
                <a:schemeClr val="dk1"/>
              </a:buClr>
              <a:buSzPts val="2400"/>
              <a:buFont typeface="Georgia"/>
              <a:buNone/>
            </a:pPr>
            <a:endParaRPr sz="2400" b="0" i="0" u="none" strike="noStrike" cap="none">
              <a:solidFill>
                <a:srgbClr val="000000"/>
              </a:solidFill>
              <a:latin typeface="Arial"/>
              <a:ea typeface="Arial"/>
              <a:cs typeface="Arial"/>
              <a:sym typeface="Arial"/>
            </a:endParaRPr>
          </a:p>
        </p:txBody>
      </p:sp>
      <p:sp>
        <p:nvSpPr>
          <p:cNvPr id="79" name="Google Shape;79;p12"/>
          <p:cNvSpPr txBox="1"/>
          <p:nvPr/>
        </p:nvSpPr>
        <p:spPr>
          <a:xfrm>
            <a:off x="5847160" y="6326188"/>
            <a:ext cx="2895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98A"/>
                </a:solidFill>
                <a:latin typeface="Arial"/>
                <a:ea typeface="Arial"/>
                <a:cs typeface="Arial"/>
                <a:sym typeface="Arial"/>
              </a:rPr>
              <a:t>‹#›</a:t>
            </a:fld>
            <a:endParaRPr sz="1200">
              <a:solidFill>
                <a:srgbClr val="88898A"/>
              </a:solidFill>
              <a:latin typeface="Arial"/>
              <a:ea typeface="Arial"/>
              <a:cs typeface="Arial"/>
              <a:sym typeface="Arial"/>
            </a:endParaRPr>
          </a:p>
        </p:txBody>
      </p:sp>
      <p:sp>
        <p:nvSpPr>
          <p:cNvPr id="80" name="Google Shape;80;p12"/>
          <p:cNvSpPr/>
          <p:nvPr/>
        </p:nvSpPr>
        <p:spPr>
          <a:xfrm>
            <a:off x="0" y="0"/>
            <a:ext cx="9144000" cy="6858000"/>
          </a:xfrm>
          <a:prstGeom prst="rect">
            <a:avLst/>
          </a:prstGeom>
          <a:solidFill>
            <a:schemeClr val="lt1"/>
          </a:solidFill>
          <a:ln>
            <a:noFill/>
          </a:ln>
        </p:spPr>
        <p:txBody>
          <a:bodyPr spcFirstLastPara="1" wrap="square" lIns="64275" tIns="32125" rIns="64275" bIns="32125" anchor="t" anchorCtr="0">
            <a:noAutofit/>
          </a:bodyPr>
          <a:lstStyle/>
          <a:p>
            <a:pPr marL="0" marR="0" lvl="0" indent="0" algn="l" rtl="0">
              <a:lnSpc>
                <a:spcPct val="100000"/>
              </a:lnSpc>
              <a:spcBef>
                <a:spcPts val="0"/>
              </a:spcBef>
              <a:spcAft>
                <a:spcPts val="0"/>
              </a:spcAft>
              <a:buClr>
                <a:schemeClr val="dk1"/>
              </a:buClr>
              <a:buSzPts val="2400"/>
              <a:buFont typeface="Georgia"/>
              <a:buNone/>
            </a:pPr>
            <a:endParaRPr sz="2400" b="0" i="0" u="none" strike="noStrike" cap="none">
              <a:solidFill>
                <a:srgbClr val="000000"/>
              </a:solidFill>
              <a:latin typeface="Arial"/>
              <a:ea typeface="Arial"/>
              <a:cs typeface="Arial"/>
              <a:sym typeface="Arial"/>
            </a:endParaRPr>
          </a:p>
        </p:txBody>
      </p:sp>
      <p:sp>
        <p:nvSpPr>
          <p:cNvPr id="81" name="Google Shape;81;p12"/>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Tree>
    <p:extLst>
      <p:ext uri="{BB962C8B-B14F-4D97-AF65-F5344CB8AC3E}">
        <p14:creationId xmlns:p14="http://schemas.microsoft.com/office/powerpoint/2010/main" val="35978909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7" name="Picture 16">
            <a:extLst>
              <a:ext uri="{FF2B5EF4-FFF2-40B4-BE49-F238E27FC236}">
                <a16:creationId xmlns:a16="http://schemas.microsoft.com/office/drawing/2014/main" id="{5CC83E56-EAD1-3D49-A0E1-C7A475468852}"/>
              </a:ext>
            </a:extLst>
          </p:cNvPr>
          <p:cNvPicPr>
            <a:picLocks noChangeAspect="1"/>
          </p:cNvPicPr>
          <p:nvPr/>
        </p:nvPicPr>
        <p:blipFill>
          <a:blip r:embed="rId7"/>
          <a:stretch>
            <a:fillRect/>
          </a:stretch>
        </p:blipFill>
        <p:spPr>
          <a:xfrm>
            <a:off x="379188" y="5755955"/>
            <a:ext cx="2642616" cy="927456"/>
          </a:xfrm>
          <a:prstGeom prst="rect">
            <a:avLst/>
          </a:prstGeom>
        </p:spPr>
      </p:pic>
      <p:sp>
        <p:nvSpPr>
          <p:cNvPr id="10" name="Google Shape;10;p1"/>
          <p:cNvSpPr txBox="1">
            <a:spLocks noGrp="1"/>
          </p:cNvSpPr>
          <p:nvPr>
            <p:ph type="dt" idx="10"/>
          </p:nvPr>
        </p:nvSpPr>
        <p:spPr>
          <a:xfrm>
            <a:off x="3182568" y="6081189"/>
            <a:ext cx="2133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11" name="Google Shape;11;p1"/>
          <p:cNvSpPr txBox="1">
            <a:spLocks noGrp="1"/>
          </p:cNvSpPr>
          <p:nvPr>
            <p:ph type="title"/>
          </p:nvPr>
        </p:nvSpPr>
        <p:spPr>
          <a:xfrm>
            <a:off x="553641" y="452437"/>
            <a:ext cx="8036720" cy="74334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2800"/>
              <a:buFont typeface="Georgia"/>
              <a:buNone/>
              <a:defRPr sz="2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cxnSp>
        <p:nvCxnSpPr>
          <p:cNvPr id="12" name="Google Shape;12;p1"/>
          <p:cNvCxnSpPr/>
          <p:nvPr/>
        </p:nvCxnSpPr>
        <p:spPr>
          <a:xfrm>
            <a:off x="553644" y="1297384"/>
            <a:ext cx="8036719" cy="0"/>
          </a:xfrm>
          <a:prstGeom prst="straightConnector1">
            <a:avLst/>
          </a:prstGeom>
          <a:noFill/>
          <a:ln w="25400" cap="flat" cmpd="sng">
            <a:solidFill>
              <a:srgbClr val="50B748"/>
            </a:solidFill>
            <a:prstDash val="solid"/>
            <a:round/>
            <a:headEnd type="none" w="med" len="med"/>
            <a:tailEnd type="none" w="med" len="med"/>
          </a:ln>
        </p:spPr>
      </p:cxnSp>
      <p:sp>
        <p:nvSpPr>
          <p:cNvPr id="13" name="Google Shape;13;p1"/>
          <p:cNvSpPr txBox="1">
            <a:spLocks noGrp="1"/>
          </p:cNvSpPr>
          <p:nvPr>
            <p:ph type="body" idx="1"/>
          </p:nvPr>
        </p:nvSpPr>
        <p:spPr>
          <a:xfrm>
            <a:off x="553641" y="1524000"/>
            <a:ext cx="8036720" cy="410641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18181"/>
              </a:lnSpc>
              <a:spcBef>
                <a:spcPts val="1000"/>
              </a:spcBef>
              <a:spcAft>
                <a:spcPts val="0"/>
              </a:spcAft>
              <a:buClr>
                <a:schemeClr val="dk2"/>
              </a:buClr>
              <a:buSzPts val="2200"/>
              <a:buFont typeface="Noto Sans Symbols"/>
              <a:buChar char="▪"/>
              <a:defRPr sz="2200" b="0" i="0" u="none" strike="noStrike" cap="none">
                <a:solidFill>
                  <a:schemeClr val="dk1"/>
                </a:solidFill>
                <a:latin typeface="Georgia"/>
                <a:ea typeface="Georgia"/>
                <a:cs typeface="Georgia"/>
                <a:sym typeface="Georgia"/>
              </a:defRPr>
            </a:lvl1pPr>
            <a:lvl2pPr marL="914400" marR="0" lvl="1" indent="-292100" algn="l" rtl="0">
              <a:spcBef>
                <a:spcPts val="1000"/>
              </a:spcBef>
              <a:spcAft>
                <a:spcPts val="0"/>
              </a:spcAft>
              <a:buClr>
                <a:schemeClr val="dk2"/>
              </a:buClr>
              <a:buSzPts val="1000"/>
              <a:buFont typeface="Noto Sans Symbols"/>
              <a:buChar char="◻"/>
              <a:defRPr sz="2000" b="0" i="0" u="none" strike="noStrike" cap="none">
                <a:solidFill>
                  <a:schemeClr val="dk1"/>
                </a:solidFill>
                <a:latin typeface="Georgia"/>
                <a:ea typeface="Georgia"/>
                <a:cs typeface="Georgia"/>
                <a:sym typeface="Georgia"/>
              </a:defRPr>
            </a:lvl2pPr>
            <a:lvl3pPr marL="1371600" marR="0" lvl="2" indent="-342900" algn="l" rtl="0">
              <a:spcBef>
                <a:spcPts val="10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dirty="0"/>
          </a:p>
        </p:txBody>
      </p:sp>
      <p:sp>
        <p:nvSpPr>
          <p:cNvPr id="14" name="Google Shape;14;p1"/>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cxnSp>
        <p:nvCxnSpPr>
          <p:cNvPr id="16" name="Google Shape;16;p1"/>
          <p:cNvCxnSpPr/>
          <p:nvPr/>
        </p:nvCxnSpPr>
        <p:spPr>
          <a:xfrm>
            <a:off x="553644" y="1297384"/>
            <a:ext cx="8036719" cy="0"/>
          </a:xfrm>
          <a:prstGeom prst="straightConnector1">
            <a:avLst/>
          </a:prstGeom>
          <a:noFill/>
          <a:ln w="25400" cap="flat" cmpd="sng">
            <a:solidFill>
              <a:srgbClr val="50B748"/>
            </a:solidFill>
            <a:prstDash val="solid"/>
            <a:round/>
            <a:headEnd type="none" w="med" len="med"/>
            <a:tailEnd type="none" w="med" len="med"/>
          </a:ln>
        </p:spPr>
      </p:cxnSp>
      <p:cxnSp>
        <p:nvCxnSpPr>
          <p:cNvPr id="18" name="Google Shape;18;p1"/>
          <p:cNvCxnSpPr/>
          <p:nvPr/>
        </p:nvCxnSpPr>
        <p:spPr>
          <a:xfrm>
            <a:off x="553644" y="1297384"/>
            <a:ext cx="8036719" cy="0"/>
          </a:xfrm>
          <a:prstGeom prst="straightConnector1">
            <a:avLst/>
          </a:prstGeom>
          <a:noFill/>
          <a:ln w="25400" cap="flat" cmpd="sng">
            <a:solidFill>
              <a:srgbClr val="20AA3F"/>
            </a:solidFill>
            <a:prstDash val="solid"/>
            <a:round/>
            <a:headEnd type="none" w="med" len="med"/>
            <a:tailEnd type="none" w="med" len="med"/>
          </a:ln>
        </p:spPr>
      </p:cxnSp>
      <p:pic>
        <p:nvPicPr>
          <p:cNvPr id="15" name="Picture 14">
            <a:extLst>
              <a:ext uri="{FF2B5EF4-FFF2-40B4-BE49-F238E27FC236}">
                <a16:creationId xmlns:a16="http://schemas.microsoft.com/office/drawing/2014/main" id="{2D36B4B7-98A2-C44E-B1AF-B397D279F834}"/>
              </a:ext>
            </a:extLst>
          </p:cNvPr>
          <p:cNvPicPr>
            <a:picLocks noChangeAspect="1"/>
          </p:cNvPicPr>
          <p:nvPr userDrawn="1"/>
        </p:nvPicPr>
        <p:blipFill>
          <a:blip r:embed="rId7"/>
          <a:stretch>
            <a:fillRect/>
          </a:stretch>
        </p:blipFill>
        <p:spPr>
          <a:xfrm>
            <a:off x="379188" y="5755955"/>
            <a:ext cx="2642616" cy="927456"/>
          </a:xfrm>
          <a:prstGeom prst="rect">
            <a:avLst/>
          </a:prstGeom>
        </p:spPr>
      </p:pic>
    </p:spTree>
    <p:extLst>
      <p:ext uri="{BB962C8B-B14F-4D97-AF65-F5344CB8AC3E}">
        <p14:creationId xmlns:p14="http://schemas.microsoft.com/office/powerpoint/2010/main" val="1856733581"/>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92" r:id="rId4"/>
    <p:sldLayoutId id="2147483695" r:id="rId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0AA3F"/>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Title"/>
          <p:cNvSpPr txBox="1">
            <a:spLocks noGrp="1"/>
          </p:cNvSpPr>
          <p:nvPr>
            <p:ph type="title"/>
          </p:nvPr>
        </p:nvSpPr>
        <p:spPr>
          <a:xfrm>
            <a:off x="641193" y="2164953"/>
            <a:ext cx="7420241" cy="743347"/>
          </a:xfrm>
          <a:prstGeom prst="rect">
            <a:avLst/>
          </a:prstGeom>
          <a:noFill/>
          <a:ln>
            <a:noFill/>
          </a:ln>
        </p:spPr>
        <p:txBody>
          <a:bodyPr spcFirstLastPara="1" wrap="square" lIns="91425" tIns="45700" rIns="91425" bIns="45700" anchor="ctr" anchorCtr="0">
            <a:noAutofit/>
          </a:bodyPr>
          <a:lstStyle/>
          <a:p>
            <a:pPr lvl="0"/>
            <a:r>
              <a:rPr lang="en-US" dirty="0">
                <a:latin typeface="Avenir Next" panose="020B0503020202020204" pitchFamily="34" charset="0"/>
              </a:rPr>
              <a:t>Overturning Precedent, Applying Human-Centered Design to Legal Matters </a:t>
            </a:r>
            <a:endParaRPr sz="4000" u="none" strike="noStrike" cap="none" dirty="0">
              <a:solidFill>
                <a:srgbClr val="101820"/>
              </a:solidFill>
              <a:latin typeface="Avenir Next" panose="020B0503020202020204" pitchFamily="34" charset="0"/>
              <a:sym typeface="Arial"/>
            </a:endParaRPr>
          </a:p>
        </p:txBody>
      </p:sp>
      <p:sp>
        <p:nvSpPr>
          <p:cNvPr id="87" name="Subtitle"/>
          <p:cNvSpPr txBox="1">
            <a:spLocks noGrp="1"/>
          </p:cNvSpPr>
          <p:nvPr>
            <p:ph type="body" idx="1"/>
          </p:nvPr>
        </p:nvSpPr>
        <p:spPr>
          <a:xfrm>
            <a:off x="641193" y="3429000"/>
            <a:ext cx="8031561" cy="520700"/>
          </a:xfrm>
          <a:prstGeom prst="rect">
            <a:avLst/>
          </a:prstGeom>
          <a:noFill/>
          <a:ln>
            <a:noFill/>
          </a:ln>
        </p:spPr>
        <p:txBody>
          <a:bodyPr spcFirstLastPara="1" wrap="square" lIns="91425" tIns="45700" rIns="91425" bIns="45700" anchor="t" anchorCtr="0">
            <a:noAutofit/>
          </a:bodyPr>
          <a:lstStyle/>
          <a:p>
            <a:pPr marL="0" marR="0" lvl="0" indent="0" algn="l" rtl="0">
              <a:lnSpc>
                <a:spcPct val="162500"/>
              </a:lnSpc>
              <a:spcBef>
                <a:spcPts val="0"/>
              </a:spcBef>
              <a:spcAft>
                <a:spcPts val="0"/>
              </a:spcAft>
              <a:buClr>
                <a:schemeClr val="dk2"/>
              </a:buClr>
              <a:buSzPts val="1600"/>
              <a:buFont typeface="Noto Sans Symbols"/>
              <a:buNone/>
            </a:pPr>
            <a:r>
              <a:rPr lang="en-US" sz="1800" u="none" strike="noStrike" cap="none" dirty="0">
                <a:solidFill>
                  <a:schemeClr val="accent2"/>
                </a:solidFill>
                <a:latin typeface="Avenir Next" panose="020B0503020202020204" pitchFamily="34" charset="0"/>
                <a:sym typeface="Georgia"/>
              </a:rPr>
              <a:t>Alexis Schilf | User Experience Summit 2021</a:t>
            </a:r>
            <a:endParaRPr sz="1800" u="none" strike="noStrike" cap="none" dirty="0">
              <a:solidFill>
                <a:schemeClr val="accent2"/>
              </a:solidFill>
              <a:latin typeface="Avenir Next" panose="020B0503020202020204" pitchFamily="34" charset="0"/>
              <a:sym typeface="Georgia"/>
            </a:endParaRPr>
          </a:p>
        </p:txBody>
      </p:sp>
      <p:sp>
        <p:nvSpPr>
          <p:cNvPr id="4" name="Rectangle 3">
            <a:extLst>
              <a:ext uri="{FF2B5EF4-FFF2-40B4-BE49-F238E27FC236}">
                <a16:creationId xmlns:a16="http://schemas.microsoft.com/office/drawing/2014/main" id="{9C7B40D3-F856-0B40-8501-C4F8704F2C10}"/>
              </a:ext>
            </a:extLst>
          </p:cNvPr>
          <p:cNvSpPr/>
          <p:nvPr/>
        </p:nvSpPr>
        <p:spPr>
          <a:xfrm>
            <a:off x="5640779" y="5931065"/>
            <a:ext cx="3396343" cy="707886"/>
          </a:xfrm>
          <a:prstGeom prst="rect">
            <a:avLst/>
          </a:prstGeom>
        </p:spPr>
        <p:txBody>
          <a:bodyPr wrap="square">
            <a:spAutoFit/>
          </a:bodyPr>
          <a:lstStyle/>
          <a:p>
            <a:r>
              <a:rPr lang="en-US" sz="800" dirty="0">
                <a:solidFill>
                  <a:schemeClr val="bg1"/>
                </a:solidFill>
                <a:latin typeface="Calibri" panose="020F0502020204030204" pitchFamily="34" charset="0"/>
              </a:rPr>
              <a:t>This presentation is being made by a Consumer Financial Protection Bureau representative on behalf of the Bureau. It does not constitute legal interpretation, guidance, or advice of the Consumer Financial Protection Bureau. Any opinions or views stated by the presenter are the presenter’s own and may not represent the Bureau’s views.</a:t>
            </a:r>
            <a:endParaRPr lang="en-US" sz="800" dirty="0">
              <a:solidFill>
                <a:schemeClr val="bg1"/>
              </a:solidFill>
            </a:endParaRPr>
          </a:p>
        </p:txBody>
      </p:sp>
      <p:sp>
        <p:nvSpPr>
          <p:cNvPr id="2" name="TextBox 1">
            <a:extLst>
              <a:ext uri="{FF2B5EF4-FFF2-40B4-BE49-F238E27FC236}">
                <a16:creationId xmlns:a16="http://schemas.microsoft.com/office/drawing/2014/main" id="{CD019D5A-7A40-B24B-9168-8A5F9E37D148}"/>
              </a:ext>
            </a:extLst>
          </p:cNvPr>
          <p:cNvSpPr txBox="1"/>
          <p:nvPr/>
        </p:nvSpPr>
        <p:spPr>
          <a:xfrm>
            <a:off x="8672754" y="225287"/>
            <a:ext cx="284052" cy="307777"/>
          </a:xfrm>
          <a:prstGeom prst="rect">
            <a:avLst/>
          </a:prstGeom>
          <a:noFill/>
        </p:spPr>
        <p:txBody>
          <a:bodyPr wrap="none" rtlCol="0">
            <a:spAutoFit/>
          </a:bodyPr>
          <a:lstStyle/>
          <a:p>
            <a:r>
              <a:rPr lang="en-US"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8553-4F2F-3B46-AB63-48790B6BC852}"/>
              </a:ext>
            </a:extLst>
          </p:cNvPr>
          <p:cNvSpPr>
            <a:spLocks noGrp="1"/>
          </p:cNvSpPr>
          <p:nvPr>
            <p:ph type="ctrTitle"/>
          </p:nvPr>
        </p:nvSpPr>
        <p:spPr>
          <a:xfrm>
            <a:off x="576072" y="2368296"/>
            <a:ext cx="7678242" cy="880064"/>
          </a:xfrm>
        </p:spPr>
        <p:txBody>
          <a:bodyPr/>
          <a:lstStyle/>
          <a:p>
            <a:r>
              <a:rPr lang="en-US" dirty="0">
                <a:latin typeface="Avenir Next" panose="020B0503020202020204" pitchFamily="34" charset="0"/>
              </a:rPr>
              <a:t>In regulated environments, applying a human-centered design lens helps subject matter experts identify opportunities to grow.</a:t>
            </a:r>
          </a:p>
        </p:txBody>
      </p:sp>
      <p:sp>
        <p:nvSpPr>
          <p:cNvPr id="3" name="TextBox 2">
            <a:extLst>
              <a:ext uri="{FF2B5EF4-FFF2-40B4-BE49-F238E27FC236}">
                <a16:creationId xmlns:a16="http://schemas.microsoft.com/office/drawing/2014/main" id="{045F0AEA-7D9B-8042-88CE-7E47F1C7FC42}"/>
              </a:ext>
            </a:extLst>
          </p:cNvPr>
          <p:cNvSpPr txBox="1"/>
          <p:nvPr/>
        </p:nvSpPr>
        <p:spPr>
          <a:xfrm>
            <a:off x="8672754" y="225287"/>
            <a:ext cx="383438" cy="307777"/>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31294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8553-4F2F-3B46-AB63-48790B6BC852}"/>
              </a:ext>
            </a:extLst>
          </p:cNvPr>
          <p:cNvSpPr>
            <a:spLocks noGrp="1"/>
          </p:cNvSpPr>
          <p:nvPr>
            <p:ph type="ctrTitle"/>
          </p:nvPr>
        </p:nvSpPr>
        <p:spPr/>
        <p:txBody>
          <a:bodyPr/>
          <a:lstStyle/>
          <a:p>
            <a:r>
              <a:rPr lang="en-US" dirty="0">
                <a:latin typeface="Avenir Next" panose="020B0503020202020204" pitchFamily="34" charset="0"/>
              </a:rPr>
              <a:t>As designers, researchers, and innovators we often must build bridges between analytical and design mindsets.</a:t>
            </a:r>
            <a:br>
              <a:rPr lang="en-US" dirty="0"/>
            </a:br>
            <a:endParaRPr lang="en-US" b="1" dirty="0"/>
          </a:p>
        </p:txBody>
      </p:sp>
      <p:sp>
        <p:nvSpPr>
          <p:cNvPr id="3" name="TextBox 2">
            <a:extLst>
              <a:ext uri="{FF2B5EF4-FFF2-40B4-BE49-F238E27FC236}">
                <a16:creationId xmlns:a16="http://schemas.microsoft.com/office/drawing/2014/main" id="{CCC4B38D-5696-8B43-981E-DBA3D15CAF54}"/>
              </a:ext>
            </a:extLst>
          </p:cNvPr>
          <p:cNvSpPr txBox="1"/>
          <p:nvPr/>
        </p:nvSpPr>
        <p:spPr>
          <a:xfrm>
            <a:off x="8672754" y="225287"/>
            <a:ext cx="284052" cy="307777"/>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479068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 of a woman titled &quot;engineer&quot; with an arrow pointing to another graphic of the woman with the title &quot;design strategist.&quot; This represents the speaker's background moving from a role as an engineer to a role as a design strategist. ">
            <a:extLst>
              <a:ext uri="{FF2B5EF4-FFF2-40B4-BE49-F238E27FC236}">
                <a16:creationId xmlns:a16="http://schemas.microsoft.com/office/drawing/2014/main" id="{2259328D-8A2E-174D-9DA9-C397B3E901FC}"/>
              </a:ext>
            </a:extLst>
          </p:cNvPr>
          <p:cNvPicPr>
            <a:picLocks noChangeAspect="1"/>
          </p:cNvPicPr>
          <p:nvPr/>
        </p:nvPicPr>
        <p:blipFill>
          <a:blip r:embed="rId2"/>
          <a:stretch>
            <a:fillRect/>
          </a:stretch>
        </p:blipFill>
        <p:spPr>
          <a:xfrm>
            <a:off x="399393" y="1690413"/>
            <a:ext cx="8345214" cy="3477173"/>
          </a:xfrm>
          <a:prstGeom prst="rect">
            <a:avLst/>
          </a:prstGeom>
        </p:spPr>
      </p:pic>
      <p:sp>
        <p:nvSpPr>
          <p:cNvPr id="11" name="Title 10">
            <a:extLst>
              <a:ext uri="{FF2B5EF4-FFF2-40B4-BE49-F238E27FC236}">
                <a16:creationId xmlns:a16="http://schemas.microsoft.com/office/drawing/2014/main" id="{B98D0C38-2918-8141-835C-0FAB577A099D}"/>
              </a:ext>
            </a:extLst>
          </p:cNvPr>
          <p:cNvSpPr>
            <a:spLocks noGrp="1"/>
          </p:cNvSpPr>
          <p:nvPr>
            <p:ph type="title"/>
          </p:nvPr>
        </p:nvSpPr>
        <p:spPr/>
        <p:txBody>
          <a:bodyPr/>
          <a:lstStyle/>
          <a:p>
            <a:r>
              <a:rPr lang="en-US" dirty="0">
                <a:latin typeface="Avenir Next" panose="020B0503020202020204" pitchFamily="34" charset="0"/>
              </a:rPr>
              <a:t>Who am I?</a:t>
            </a:r>
          </a:p>
        </p:txBody>
      </p:sp>
      <p:sp>
        <p:nvSpPr>
          <p:cNvPr id="4" name="TextBox 3">
            <a:extLst>
              <a:ext uri="{FF2B5EF4-FFF2-40B4-BE49-F238E27FC236}">
                <a16:creationId xmlns:a16="http://schemas.microsoft.com/office/drawing/2014/main" id="{2629F8F4-8810-9B45-8373-F9C732883578}"/>
              </a:ext>
            </a:extLst>
          </p:cNvPr>
          <p:cNvSpPr txBox="1"/>
          <p:nvPr/>
        </p:nvSpPr>
        <p:spPr>
          <a:xfrm>
            <a:off x="8672754" y="225287"/>
            <a:ext cx="284052" cy="307777"/>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15568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E624-37A7-E241-BE01-5354876E3419}"/>
              </a:ext>
            </a:extLst>
          </p:cNvPr>
          <p:cNvSpPr>
            <a:spLocks noGrp="1"/>
          </p:cNvSpPr>
          <p:nvPr>
            <p:ph type="title"/>
          </p:nvPr>
        </p:nvSpPr>
        <p:spPr/>
        <p:txBody>
          <a:bodyPr/>
          <a:lstStyle/>
          <a:p>
            <a:r>
              <a:rPr lang="en-US" dirty="0">
                <a:latin typeface="Avenir Next" panose="020B0503020202020204" pitchFamily="34" charset="0"/>
              </a:rPr>
              <a:t>What is the Equal Employment Opportunity (EEO) Complaint Process?</a:t>
            </a:r>
          </a:p>
        </p:txBody>
      </p:sp>
      <p:sp>
        <p:nvSpPr>
          <p:cNvPr id="3" name="Text Placeholder 2">
            <a:extLst>
              <a:ext uri="{FF2B5EF4-FFF2-40B4-BE49-F238E27FC236}">
                <a16:creationId xmlns:a16="http://schemas.microsoft.com/office/drawing/2014/main" id="{973BF309-E69C-9845-B37A-A319659714C4}"/>
              </a:ext>
            </a:extLst>
          </p:cNvPr>
          <p:cNvSpPr>
            <a:spLocks noGrp="1"/>
          </p:cNvSpPr>
          <p:nvPr>
            <p:ph type="body" idx="1"/>
          </p:nvPr>
        </p:nvSpPr>
        <p:spPr/>
        <p:txBody>
          <a:bodyPr anchor="ctr"/>
          <a:lstStyle/>
          <a:p>
            <a:pPr marL="88900" indent="0">
              <a:lnSpc>
                <a:spcPct val="150000"/>
              </a:lnSpc>
              <a:buNone/>
            </a:pPr>
            <a:r>
              <a:rPr lang="en-US" sz="1800" dirty="0">
                <a:latin typeface="Avenir Next" panose="020B0503020202020204" pitchFamily="34" charset="0"/>
              </a:rPr>
              <a:t>“If you are a federal employee or job applicant, </a:t>
            </a:r>
            <a:r>
              <a:rPr lang="en-US" sz="1800" b="1" dirty="0">
                <a:latin typeface="Avenir Next" panose="020B0503020202020204" pitchFamily="34" charset="0"/>
              </a:rPr>
              <a:t>the law protects you from discrimination because of your race, color, religion, sex (including gender identity, sexual orientation, and pregnancy), national origin, age (40 or older), disability or genetic information</a:t>
            </a:r>
            <a:r>
              <a:rPr lang="en-US" sz="1800" dirty="0">
                <a:latin typeface="Avenir Next" panose="020B0503020202020204" pitchFamily="34" charset="0"/>
              </a:rPr>
              <a:t>. The law also protects you from retaliation if you oppose employment discrimination, file a complaint of discrimination, or participate in the EEO complaint process (even if the complaint is not yours.)” </a:t>
            </a:r>
            <a:r>
              <a:rPr lang="en-US" sz="1800" i="1" dirty="0">
                <a:latin typeface="Avenir Next" panose="020B0503020202020204" pitchFamily="34" charset="0"/>
              </a:rPr>
              <a:t>– U.S. Equal Employment Opportunity Commission</a:t>
            </a:r>
          </a:p>
          <a:p>
            <a:pPr marL="88900" indent="0">
              <a:buNone/>
            </a:pPr>
            <a:endParaRPr lang="en-US" sz="1400" dirty="0">
              <a:latin typeface="Avenir Next" panose="020B0503020202020204" pitchFamily="34" charset="0"/>
            </a:endParaRPr>
          </a:p>
        </p:txBody>
      </p:sp>
      <p:sp>
        <p:nvSpPr>
          <p:cNvPr id="4" name="Rectangle 3">
            <a:extLst>
              <a:ext uri="{FF2B5EF4-FFF2-40B4-BE49-F238E27FC236}">
                <a16:creationId xmlns:a16="http://schemas.microsoft.com/office/drawing/2014/main" id="{7FBD3D8B-D794-9C4C-9CB6-2636084D8FF9}"/>
              </a:ext>
            </a:extLst>
          </p:cNvPr>
          <p:cNvSpPr/>
          <p:nvPr/>
        </p:nvSpPr>
        <p:spPr>
          <a:xfrm>
            <a:off x="5276335" y="6174730"/>
            <a:ext cx="3657600" cy="461665"/>
          </a:xfrm>
          <a:prstGeom prst="rect">
            <a:avLst/>
          </a:prstGeom>
        </p:spPr>
        <p:txBody>
          <a:bodyPr wrap="square">
            <a:spAutoFit/>
          </a:bodyPr>
          <a:lstStyle/>
          <a:p>
            <a:r>
              <a:rPr lang="en-US" sz="1200" dirty="0">
                <a:latin typeface="Avenir Next" panose="020B0503020202020204" pitchFamily="34" charset="0"/>
              </a:rPr>
              <a:t>https://</a:t>
            </a:r>
            <a:r>
              <a:rPr lang="en-US" sz="1200" dirty="0" err="1">
                <a:latin typeface="Avenir Next" panose="020B0503020202020204" pitchFamily="34" charset="0"/>
              </a:rPr>
              <a:t>www.eeoc.gov</a:t>
            </a:r>
            <a:r>
              <a:rPr lang="en-US" sz="1200" dirty="0">
                <a:latin typeface="Avenir Next" panose="020B0503020202020204" pitchFamily="34" charset="0"/>
              </a:rPr>
              <a:t>/federal-sector/overview-federal-sector-</a:t>
            </a:r>
            <a:r>
              <a:rPr lang="en-US" sz="1200" dirty="0" err="1">
                <a:latin typeface="Avenir Next" panose="020B0503020202020204" pitchFamily="34" charset="0"/>
              </a:rPr>
              <a:t>eeo</a:t>
            </a:r>
            <a:r>
              <a:rPr lang="en-US" sz="1200" dirty="0">
                <a:latin typeface="Avenir Next" panose="020B0503020202020204" pitchFamily="34" charset="0"/>
              </a:rPr>
              <a:t>-complaint-process</a:t>
            </a:r>
          </a:p>
        </p:txBody>
      </p:sp>
      <p:sp>
        <p:nvSpPr>
          <p:cNvPr id="6" name="TextBox 5">
            <a:extLst>
              <a:ext uri="{FF2B5EF4-FFF2-40B4-BE49-F238E27FC236}">
                <a16:creationId xmlns:a16="http://schemas.microsoft.com/office/drawing/2014/main" id="{181AE271-BD83-BD4C-907C-ECB535FB18FB}"/>
              </a:ext>
            </a:extLst>
          </p:cNvPr>
          <p:cNvSpPr txBox="1"/>
          <p:nvPr/>
        </p:nvSpPr>
        <p:spPr>
          <a:xfrm>
            <a:off x="8672754" y="225287"/>
            <a:ext cx="284052" cy="307777"/>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359254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0194-C884-B142-89ED-071AC28E2588}"/>
              </a:ext>
            </a:extLst>
          </p:cNvPr>
          <p:cNvSpPr>
            <a:spLocks noGrp="1"/>
          </p:cNvSpPr>
          <p:nvPr>
            <p:ph type="title"/>
          </p:nvPr>
        </p:nvSpPr>
        <p:spPr/>
        <p:txBody>
          <a:bodyPr/>
          <a:lstStyle/>
          <a:p>
            <a:r>
              <a:rPr lang="en-US" dirty="0">
                <a:latin typeface="Avenir Next" panose="020B0503020202020204" pitchFamily="34" charset="0"/>
              </a:rPr>
              <a:t>Improving the customer experience of participants in the EEO process</a:t>
            </a:r>
          </a:p>
        </p:txBody>
      </p:sp>
      <p:sp>
        <p:nvSpPr>
          <p:cNvPr id="3" name="Text Placeholder 2">
            <a:extLst>
              <a:ext uri="{FF2B5EF4-FFF2-40B4-BE49-F238E27FC236}">
                <a16:creationId xmlns:a16="http://schemas.microsoft.com/office/drawing/2014/main" id="{176EF30C-F612-F942-B113-A6FB901D9538}"/>
              </a:ext>
            </a:extLst>
          </p:cNvPr>
          <p:cNvSpPr>
            <a:spLocks noGrp="1"/>
          </p:cNvSpPr>
          <p:nvPr>
            <p:ph type="body" idx="1"/>
          </p:nvPr>
        </p:nvSpPr>
        <p:spPr/>
        <p:txBody>
          <a:bodyPr anchor="ctr"/>
          <a:lstStyle/>
          <a:p>
            <a:pPr marL="88900" indent="0">
              <a:lnSpc>
                <a:spcPct val="150000"/>
              </a:lnSpc>
              <a:buNone/>
            </a:pPr>
            <a:r>
              <a:rPr lang="en-US" sz="1800" dirty="0">
                <a:latin typeface="Avenir Next" panose="020B0503020202020204" pitchFamily="34" charset="0"/>
              </a:rPr>
              <a:t>To best support affected staff and managers, CFPB sought to identify ways to improve transparency, coordination, support and proactively address issues early in the EEO process. </a:t>
            </a:r>
          </a:p>
        </p:txBody>
      </p:sp>
      <p:sp>
        <p:nvSpPr>
          <p:cNvPr id="4" name="TextBox 3">
            <a:extLst>
              <a:ext uri="{FF2B5EF4-FFF2-40B4-BE49-F238E27FC236}">
                <a16:creationId xmlns:a16="http://schemas.microsoft.com/office/drawing/2014/main" id="{D0E9EB75-967D-4640-AAD5-822D285AF83E}"/>
              </a:ext>
            </a:extLst>
          </p:cNvPr>
          <p:cNvSpPr txBox="1"/>
          <p:nvPr/>
        </p:nvSpPr>
        <p:spPr>
          <a:xfrm>
            <a:off x="8672754" y="225287"/>
            <a:ext cx="284052" cy="307777"/>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205216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8553-4F2F-3B46-AB63-48790B6BC852}"/>
              </a:ext>
            </a:extLst>
          </p:cNvPr>
          <p:cNvSpPr>
            <a:spLocks noGrp="1"/>
          </p:cNvSpPr>
          <p:nvPr>
            <p:ph type="ctrTitle"/>
          </p:nvPr>
        </p:nvSpPr>
        <p:spPr/>
        <p:txBody>
          <a:bodyPr/>
          <a:lstStyle/>
          <a:p>
            <a:r>
              <a:rPr lang="en-US" dirty="0">
                <a:latin typeface="Avenir Next" panose="020B0503020202020204" pitchFamily="34" charset="0"/>
              </a:rPr>
              <a:t>1. Build a deep understanding of the subject matter to become a translator between the technical and the creative mindsets. </a:t>
            </a:r>
            <a:endParaRPr lang="en-US" b="1" dirty="0"/>
          </a:p>
        </p:txBody>
      </p:sp>
      <p:sp>
        <p:nvSpPr>
          <p:cNvPr id="3" name="TextBox 2">
            <a:extLst>
              <a:ext uri="{FF2B5EF4-FFF2-40B4-BE49-F238E27FC236}">
                <a16:creationId xmlns:a16="http://schemas.microsoft.com/office/drawing/2014/main" id="{2DC82B6D-9F7A-FE42-AE00-22D8CB4F9840}"/>
              </a:ext>
            </a:extLst>
          </p:cNvPr>
          <p:cNvSpPr txBox="1"/>
          <p:nvPr/>
        </p:nvSpPr>
        <p:spPr>
          <a:xfrm>
            <a:off x="8672754" y="225287"/>
            <a:ext cx="284052" cy="307777"/>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71866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8553-4F2F-3B46-AB63-48790B6BC852}"/>
              </a:ext>
            </a:extLst>
          </p:cNvPr>
          <p:cNvSpPr>
            <a:spLocks noGrp="1"/>
          </p:cNvSpPr>
          <p:nvPr>
            <p:ph type="ctrTitle"/>
          </p:nvPr>
        </p:nvSpPr>
        <p:spPr/>
        <p:txBody>
          <a:bodyPr/>
          <a:lstStyle/>
          <a:p>
            <a:r>
              <a:rPr lang="en-US" dirty="0">
                <a:latin typeface="Avenir Next" panose="020B0503020202020204" pitchFamily="34" charset="0"/>
              </a:rPr>
              <a:t>2. Develop frameworks to guide subject matter experts through the human-centered design process.</a:t>
            </a:r>
          </a:p>
        </p:txBody>
      </p:sp>
      <p:sp>
        <p:nvSpPr>
          <p:cNvPr id="3" name="TextBox 2">
            <a:extLst>
              <a:ext uri="{FF2B5EF4-FFF2-40B4-BE49-F238E27FC236}">
                <a16:creationId xmlns:a16="http://schemas.microsoft.com/office/drawing/2014/main" id="{C06BE0F8-B653-8E48-8E22-64ADDB85CEB1}"/>
              </a:ext>
            </a:extLst>
          </p:cNvPr>
          <p:cNvSpPr txBox="1"/>
          <p:nvPr/>
        </p:nvSpPr>
        <p:spPr>
          <a:xfrm>
            <a:off x="8672754" y="225287"/>
            <a:ext cx="284052" cy="307777"/>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62354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8553-4F2F-3B46-AB63-48790B6BC852}"/>
              </a:ext>
            </a:extLst>
          </p:cNvPr>
          <p:cNvSpPr>
            <a:spLocks noGrp="1"/>
          </p:cNvSpPr>
          <p:nvPr>
            <p:ph type="ctrTitle"/>
          </p:nvPr>
        </p:nvSpPr>
        <p:spPr>
          <a:xfrm>
            <a:off x="576072" y="2368296"/>
            <a:ext cx="7678242" cy="880064"/>
          </a:xfrm>
        </p:spPr>
        <p:txBody>
          <a:bodyPr/>
          <a:lstStyle/>
          <a:p>
            <a:r>
              <a:rPr lang="en-US" dirty="0">
                <a:latin typeface="Avenir Next" panose="020B0503020202020204" pitchFamily="34" charset="0"/>
              </a:rPr>
              <a:t>3. Center the project on the people and emotions to build empathy and find opportunities for growth. </a:t>
            </a:r>
          </a:p>
        </p:txBody>
      </p:sp>
      <p:sp>
        <p:nvSpPr>
          <p:cNvPr id="3" name="TextBox 2">
            <a:extLst>
              <a:ext uri="{FF2B5EF4-FFF2-40B4-BE49-F238E27FC236}">
                <a16:creationId xmlns:a16="http://schemas.microsoft.com/office/drawing/2014/main" id="{490B1064-2159-914E-BB18-2531FA9AD1E9}"/>
              </a:ext>
            </a:extLst>
          </p:cNvPr>
          <p:cNvSpPr txBox="1"/>
          <p:nvPr/>
        </p:nvSpPr>
        <p:spPr>
          <a:xfrm>
            <a:off x="8672754" y="225287"/>
            <a:ext cx="284052" cy="307777"/>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242939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649893-4C72-4845-81A4-6E78804DA2CC}"/>
              </a:ext>
            </a:extLst>
          </p:cNvPr>
          <p:cNvSpPr>
            <a:spLocks noGrp="1"/>
          </p:cNvSpPr>
          <p:nvPr>
            <p:ph type="title"/>
          </p:nvPr>
        </p:nvSpPr>
        <p:spPr/>
        <p:txBody>
          <a:bodyPr/>
          <a:lstStyle/>
          <a:p>
            <a:r>
              <a:rPr lang="en-US" dirty="0">
                <a:latin typeface="Avenir Next" panose="020B0503020202020204" pitchFamily="34" charset="0"/>
              </a:rPr>
              <a:t>How do we build bridges across disciplines? </a:t>
            </a:r>
          </a:p>
        </p:txBody>
      </p:sp>
      <p:sp>
        <p:nvSpPr>
          <p:cNvPr id="13" name="Text Placeholder 4">
            <a:extLst>
              <a:ext uri="{FF2B5EF4-FFF2-40B4-BE49-F238E27FC236}">
                <a16:creationId xmlns:a16="http://schemas.microsoft.com/office/drawing/2014/main" id="{3C1794D5-1808-CF44-B4DD-5C68553C2056}"/>
              </a:ext>
            </a:extLst>
          </p:cNvPr>
          <p:cNvSpPr>
            <a:spLocks noGrp="1"/>
          </p:cNvSpPr>
          <p:nvPr>
            <p:ph type="body" idx="1"/>
          </p:nvPr>
        </p:nvSpPr>
        <p:spPr>
          <a:xfrm>
            <a:off x="553642" y="1981200"/>
            <a:ext cx="8036720" cy="3529914"/>
          </a:xfrm>
        </p:spPr>
        <p:txBody>
          <a:bodyPr/>
          <a:lstStyle/>
          <a:p>
            <a:pPr marL="431800" indent="-342900">
              <a:spcBef>
                <a:spcPts val="1600"/>
              </a:spcBef>
              <a:spcAft>
                <a:spcPts val="1200"/>
              </a:spcAft>
              <a:buFont typeface="+mj-lt"/>
              <a:buAutoNum type="arabicPeriod"/>
            </a:pPr>
            <a:r>
              <a:rPr lang="en-US" sz="1800" dirty="0">
                <a:latin typeface="Avenir Next" panose="020B0503020202020204" pitchFamily="34" charset="0"/>
              </a:rPr>
              <a:t>Build a deep understanding of subject matter to become a translator between the technical and the creative mindsets. </a:t>
            </a:r>
          </a:p>
          <a:p>
            <a:pPr marL="431800" indent="-342900">
              <a:spcBef>
                <a:spcPts val="1600"/>
              </a:spcBef>
              <a:spcAft>
                <a:spcPts val="1200"/>
              </a:spcAft>
              <a:buFont typeface="+mj-lt"/>
              <a:buAutoNum type="arabicPeriod"/>
            </a:pPr>
            <a:r>
              <a:rPr lang="en-US" sz="1800" dirty="0">
                <a:latin typeface="Avenir Next" panose="020B0503020202020204" pitchFamily="34" charset="0"/>
              </a:rPr>
              <a:t>Develop frameworks to guide subject matter experts through the human-centered design process.</a:t>
            </a:r>
          </a:p>
          <a:p>
            <a:pPr marL="431800" indent="-342900">
              <a:spcBef>
                <a:spcPts val="1600"/>
              </a:spcBef>
              <a:spcAft>
                <a:spcPts val="1200"/>
              </a:spcAft>
              <a:buFont typeface="+mj-lt"/>
              <a:buAutoNum type="arabicPeriod"/>
            </a:pPr>
            <a:r>
              <a:rPr lang="en-US" sz="1800" dirty="0">
                <a:latin typeface="Avenir Next" panose="020B0503020202020204" pitchFamily="34" charset="0"/>
              </a:rPr>
              <a:t>Center the project on the people and emotions to build empathy and find opportunities for growth.</a:t>
            </a:r>
            <a:endParaRPr lang="en-US" sz="1800" dirty="0"/>
          </a:p>
        </p:txBody>
      </p:sp>
      <p:sp>
        <p:nvSpPr>
          <p:cNvPr id="14" name="TextBox 13">
            <a:extLst>
              <a:ext uri="{FF2B5EF4-FFF2-40B4-BE49-F238E27FC236}">
                <a16:creationId xmlns:a16="http://schemas.microsoft.com/office/drawing/2014/main" id="{655ED8DE-B59E-2743-B482-63E26B3C7E5E}"/>
              </a:ext>
            </a:extLst>
          </p:cNvPr>
          <p:cNvSpPr txBox="1"/>
          <p:nvPr/>
        </p:nvSpPr>
        <p:spPr>
          <a:xfrm>
            <a:off x="8672754" y="225287"/>
            <a:ext cx="284052" cy="307777"/>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2542500154"/>
      </p:ext>
    </p:extLst>
  </p:cSld>
  <p:clrMapOvr>
    <a:masterClrMapping/>
  </p:clrMapOvr>
</p:sld>
</file>

<file path=ppt/theme/theme1.xml><?xml version="1.0" encoding="utf-8"?>
<a:theme xmlns:a="http://schemas.openxmlformats.org/drawingml/2006/main" name="CFPB Theme">
  <a:themeElements>
    <a:clrScheme name="Custom 27">
      <a:dk1>
        <a:srgbClr val="101820"/>
      </a:dk1>
      <a:lt1>
        <a:srgbClr val="FFFFFF"/>
      </a:lt1>
      <a:dk2>
        <a:srgbClr val="1EAA3F"/>
      </a:dk2>
      <a:lt2>
        <a:srgbClr val="ABDC8F"/>
      </a:lt2>
      <a:accent1>
        <a:srgbClr val="E0EFD8"/>
      </a:accent1>
      <a:accent2>
        <a:srgbClr val="42484D"/>
      </a:accent2>
      <a:accent3>
        <a:srgbClr val="E5E6E9"/>
      </a:accent3>
      <a:accent4>
        <a:srgbClr val="244B87"/>
      </a:accent4>
      <a:accent5>
        <a:srgbClr val="0070CC"/>
      </a:accent5>
      <a:accent6>
        <a:srgbClr val="247675"/>
      </a:accent6>
      <a:hlink>
        <a:srgbClr val="0070CC"/>
      </a:hlink>
      <a:folHlink>
        <a:srgbClr val="2576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FPB Theme" id="{462A4C33-06B8-024E-8F4C-1B50E34576CC}" vid="{D89180D0-FFF3-2642-8CD8-B66B6A5528E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f6f73781-70c4-4328-acc7-2aa385702a57">
      <Terms xmlns="http://schemas.microsoft.com/office/infopath/2007/PartnerControls"/>
    </TaxKeywordTaxHTField>
    <TaxCatchAll xmlns="f6f73781-70c4-4328-acc7-2aa385702a57"/>
    <_dlc_DocId xmlns="8ad2afa7-ad9a-4224-8e10-f94b3ba3fda2">LDCLR-64873790-88113</_dlc_DocId>
    <_dlc_DocIdUrl xmlns="8ad2afa7-ad9a-4224-8e10-f94b3ba3fda2">
      <Url>https://bcfp365.sharepoint.com/sites/ld-clr/_layouts/15/DocIdRedir.aspx?ID=LDCLR-64873790-88113</Url>
      <Description>LDCLR-64873790-88113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CFPB Document" ma:contentTypeID="0x010100AF5D719A330BE9498B2C5974DBEAC038006192C9AA0851524EA5AB37AFD7AB3A8C" ma:contentTypeVersion="12" ma:contentTypeDescription="" ma:contentTypeScope="" ma:versionID="a6f16a9d89be17e592772bb209769c1c">
  <xsd:schema xmlns:xsd="http://www.w3.org/2001/XMLSchema" xmlns:xs="http://www.w3.org/2001/XMLSchema" xmlns:p="http://schemas.microsoft.com/office/2006/metadata/properties" xmlns:ns2="8ad2afa7-ad9a-4224-8e10-f94b3ba3fda2" xmlns:ns3="f6f73781-70c4-4328-acc7-2aa385702a57" xmlns:ns4="76275407-9629-4e49-94f6-3f4249e6ab70" xmlns:ns5="ddd08d7f-2af8-4732-ba2e-205df103b415" targetNamespace="http://schemas.microsoft.com/office/2006/metadata/properties" ma:root="true" ma:fieldsID="12ae9ecb6874815c5bdfa39a34c92442" ns2:_="" ns3:_="" ns4:_="" ns5:_="">
    <xsd:import namespace="8ad2afa7-ad9a-4224-8e10-f94b3ba3fda2"/>
    <xsd:import namespace="f6f73781-70c4-4328-acc7-2aa385702a57"/>
    <xsd:import namespace="76275407-9629-4e49-94f6-3f4249e6ab70"/>
    <xsd:import namespace="ddd08d7f-2af8-4732-ba2e-205df103b415"/>
    <xsd:element name="properties">
      <xsd:complexType>
        <xsd:sequence>
          <xsd:element name="documentManagement">
            <xsd:complexType>
              <xsd:all>
                <xsd:element ref="ns2:_dlc_DocId" minOccurs="0"/>
                <xsd:element ref="ns2:_dlc_DocIdUrl" minOccurs="0"/>
                <xsd:element ref="ns2:_dlc_DocIdPersistId" minOccurs="0"/>
                <xsd:element ref="ns3:TaxKeywordTaxHTField" minOccurs="0"/>
                <xsd:element ref="ns3:TaxCatchAll"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5:SharedWithUsers" minOccurs="0"/>
                <xsd:element ref="ns5: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d2afa7-ad9a-4224-8e10-f94b3ba3fda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6f73781-70c4-4328-acc7-2aa385702a57"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Enterprise Keywords" ma:fieldId="{23f27201-bee3-471e-b2e7-b64fd8b7ca38}" ma:taxonomyMulti="true" ma:sspId="05f0ae79-fa7d-42cd-a738-9aebccb3fb89" ma:termSetId="00000000-0000-0000-0000-000000000000" ma:anchorId="00000000-0000-0000-0000-000000000000" ma:open="true" ma:isKeyword="true">
      <xsd:complexType>
        <xsd:sequence>
          <xsd:element ref="pc:Terms" minOccurs="0" maxOccurs="1"/>
        </xsd:sequence>
      </xsd:complexType>
    </xsd:element>
    <xsd:element name="TaxCatchAll" ma:index="13" nillable="true" ma:displayName="Taxonomy Catch All Column" ma:hidden="true" ma:list="{1575ec8c-7374-48b1-81cd-c2c8d35889ac}" ma:internalName="TaxCatchAll" ma:showField="CatchAllData" ma:web="ddd08d7f-2af8-4732-ba2e-205df103b41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275407-9629-4e49-94f6-3f4249e6ab70" elementFormDefault="qualified">
    <xsd:import namespace="http://schemas.microsoft.com/office/2006/documentManagement/types"/>
    <xsd:import namespace="http://schemas.microsoft.com/office/infopath/2007/PartnerControls"/>
    <xsd:element name="MediaServiceMetadata" ma:index="14" nillable="true" ma:displayName="MediaServiceMetadata" ma:hidden="true" ma:internalName="MediaServiceMetadata" ma:readOnly="true">
      <xsd:simpleType>
        <xsd:restriction base="dms:Note"/>
      </xsd:simpleType>
    </xsd:element>
    <xsd:element name="MediaServiceFastMetadata" ma:index="15" nillable="true" ma:displayName="MediaServiceFastMetadata"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d08d7f-2af8-4732-ba2e-205df103b415" elementFormDefault="qualified">
    <xsd:import namespace="http://schemas.microsoft.com/office/2006/documentManagement/types"/>
    <xsd:import namespace="http://schemas.microsoft.com/office/infopath/2007/PartnerControls"/>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05f0ae79-fa7d-42cd-a738-9aebccb3fb89" ContentTypeId="0x010100AF5D719A330BE9498B2C5974DBEAC038" PreviousValue="false"/>
</file>

<file path=customXml/itemProps1.xml><?xml version="1.0" encoding="utf-8"?>
<ds:datastoreItem xmlns:ds="http://schemas.openxmlformats.org/officeDocument/2006/customXml" ds:itemID="{5CFCF850-52E7-4539-B089-DF23B92158AD}">
  <ds:schemaRefs>
    <ds:schemaRef ds:uri="http://schemas.microsoft.com/sharepoint/events"/>
  </ds:schemaRefs>
</ds:datastoreItem>
</file>

<file path=customXml/itemProps2.xml><?xml version="1.0" encoding="utf-8"?>
<ds:datastoreItem xmlns:ds="http://schemas.openxmlformats.org/officeDocument/2006/customXml" ds:itemID="{35DC1D49-F607-4391-9DBD-57C9ECB3722F}">
  <ds:schemaRefs>
    <ds:schemaRef ds:uri="8ad2afa7-ad9a-4224-8e10-f94b3ba3fda2"/>
    <ds:schemaRef ds:uri="ddd08d7f-2af8-4732-ba2e-205df103b415"/>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purl.org/dc/terms/"/>
    <ds:schemaRef ds:uri="http://schemas.openxmlformats.org/package/2006/metadata/core-properties"/>
    <ds:schemaRef ds:uri="76275407-9629-4e49-94f6-3f4249e6ab70"/>
    <ds:schemaRef ds:uri="f6f73781-70c4-4328-acc7-2aa385702a57"/>
    <ds:schemaRef ds:uri="http://www.w3.org/XML/1998/namespace"/>
    <ds:schemaRef ds:uri="http://purl.org/dc/dcmitype/"/>
  </ds:schemaRefs>
</ds:datastoreItem>
</file>

<file path=customXml/itemProps3.xml><?xml version="1.0" encoding="utf-8"?>
<ds:datastoreItem xmlns:ds="http://schemas.openxmlformats.org/officeDocument/2006/customXml" ds:itemID="{5F62DBC5-D840-47F3-B047-E161EE726257}">
  <ds:schemaRefs>
    <ds:schemaRef ds:uri="http://schemas.microsoft.com/sharepoint/v3/contenttype/forms"/>
  </ds:schemaRefs>
</ds:datastoreItem>
</file>

<file path=customXml/itemProps4.xml><?xml version="1.0" encoding="utf-8"?>
<ds:datastoreItem xmlns:ds="http://schemas.openxmlformats.org/officeDocument/2006/customXml" ds:itemID="{810B7EBD-BF25-4AF5-B3D7-800368B91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d2afa7-ad9a-4224-8e10-f94b3ba3fda2"/>
    <ds:schemaRef ds:uri="f6f73781-70c4-4328-acc7-2aa385702a57"/>
    <ds:schemaRef ds:uri="76275407-9629-4e49-94f6-3f4249e6ab70"/>
    <ds:schemaRef ds:uri="ddd08d7f-2af8-4732-ba2e-205df103b4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8241C40E-CBA8-4B0E-A949-AACA8E0C6039}">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CFPB Theme</Template>
  <TotalTime>3674</TotalTime>
  <Words>397</Words>
  <Application>Microsoft Macintosh PowerPoint</Application>
  <PresentationFormat>On-screen Show (4:3)</PresentationFormat>
  <Paragraphs>30</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vt:lpstr>
      <vt:lpstr>Calibri</vt:lpstr>
      <vt:lpstr>Georgia</vt:lpstr>
      <vt:lpstr>Noto Sans Symbols</vt:lpstr>
      <vt:lpstr>CFPB Theme</vt:lpstr>
      <vt:lpstr>Overturning Precedent, Applying Human-Centered Design to Legal Matters </vt:lpstr>
      <vt:lpstr>As designers, researchers, and innovators we often must build bridges between analytical and design mindsets. </vt:lpstr>
      <vt:lpstr>Who am I?</vt:lpstr>
      <vt:lpstr>What is the Equal Employment Opportunity (EEO) Complaint Process?</vt:lpstr>
      <vt:lpstr>Improving the customer experience of participants in the EEO process</vt:lpstr>
      <vt:lpstr>1. Build a deep understanding of the subject matter to become a translator between the technical and the creative mindsets. </vt:lpstr>
      <vt:lpstr>2. Develop frameworks to guide subject matter experts through the human-centered design process.</vt:lpstr>
      <vt:lpstr>3. Center the project on the people and emotions to build empathy and find opportunities for growth. </vt:lpstr>
      <vt:lpstr>How do we build bridges across disciplines? </vt:lpstr>
      <vt:lpstr>In regulated environments, applying a human-centered design lens helps subject matter experts identify opportunities to grow.</vt:lpstr>
    </vt:vector>
  </TitlesOfParts>
  <Manager/>
  <Company>Consumer Financial Protection Bureau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cfpb_powerpoint_template_logo_092820</dc:title>
  <dc:subject/>
  <dc:creator>Consumer Financial Protection Bureau</dc:creator>
  <cp:keywords/>
  <dc:description/>
  <cp:lastModifiedBy>Microsoft Office User</cp:lastModifiedBy>
  <cp:revision>88</cp:revision>
  <cp:lastPrinted>2020-09-28T19:45:08Z</cp:lastPrinted>
  <dcterms:modified xsi:type="dcterms:W3CDTF">2021-06-24T14:24:21Z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0x010100AF5D719A330BE9498B2C5974DBEAC038006192C9AA0851524EA5AB37AFD7AB3A8C</vt:lpwstr>
  </property>
  <property fmtid="{D5CDD505-2E9C-101B-9397-08002B2CF9AE}" pid="3" name="Order">
    <vt:i4>100</vt:i4>
  </property>
  <property fmtid="{D5CDD505-2E9C-101B-9397-08002B2CF9AE}" pid="4" name="TaxKeyword">
    <vt:lpwstr/>
  </property>
  <property fmtid="{D5CDD505-2E9C-101B-9397-08002B2CF9AE}" pid="5" name="_dlc_DocIdItemGuid">
    <vt:lpwstr>b1edc963-e16c-4877-bcb1-5416f197a039</vt:lpwstr>
  </property>
</Properties>
</file>