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Helvetica Neue" panose="02000503000000020004" pitchFamily="2" charset="0"/>
      <p:regular r:id="rId25"/>
      <p:bold r:id="rId26"/>
      <p:italic r:id="rId27"/>
      <p:boldItalic r:id="rId28"/>
    </p:embeddedFont>
    <p:embeddedFont>
      <p:font typeface="Roboto Slab" pitchFamily="2" charset="0"/>
      <p:regular r:id="rId29"/>
      <p:bold r:id="rId30"/>
    </p:embeddedFont>
    <p:embeddedFont>
      <p:font typeface="Roboto Slab Regular" pitchFamily="2" charset="0"/>
      <p:regular r:id="rId31"/>
      <p:bold r:id="rId32"/>
    </p:embeddedFont>
    <p:embeddedFont>
      <p:font typeface="Source Sans Pro" panose="020B0503030403020204" pitchFamily="34" charset="0"/>
      <p:regular r:id="rId33"/>
      <p:bold r:id="rId34"/>
      <p:italic r:id="rId35"/>
      <p:boldItalic r:id="rId36"/>
    </p:embeddedFont>
    <p:embeddedFont>
      <p:font typeface="Source Sans Pro SemiBold" panose="020B0603030403020204" pitchFamily="34" charset="0"/>
      <p:bold r:id="rId37"/>
      <p:boldItalic r:id="rId38"/>
    </p:embeddedFont>
    <p:embeddedFont>
      <p:font typeface="Trebuchet MS" panose="020B070302020209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3807" autoAdjust="0"/>
  </p:normalViewPr>
  <p:slideViewPr>
    <p:cSldViewPr snapToGrid="0">
      <p:cViewPr varScale="1">
        <p:scale>
          <a:sx n="143" d="100"/>
          <a:sy n="143" d="100"/>
        </p:scale>
        <p:origin x="760" y="18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colorado.gov/OI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df07be074b_3_22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df07be074b_3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df07be074b_1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df07be074b_1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df07be074b_1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df07be074b_1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df07be074b_1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df07be074b_1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df07be074b_1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df07be074b_1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df07be074b_3_5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df07be074b_3_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e0f1f3e41f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e0f1f3e41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e0f1f3e41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e0f1f3e4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e0f1f3e41f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e0f1f3e41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e0f1f3e41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e0f1f3e41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e0f1f3e41f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e0f1f3e41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df07be074b_8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df07be074b_8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All</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df07be074b_3_5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df07be074b_3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b6d14ca3c1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b6d14ca3c1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Randy can talk about </a:t>
            </a:r>
            <a:endParaRPr/>
          </a:p>
          <a:p>
            <a:pPr marL="0" lvl="0" indent="0" algn="l" rtl="0">
              <a:spcBef>
                <a:spcPts val="0"/>
              </a:spcBef>
              <a:spcAft>
                <a:spcPts val="0"/>
              </a:spcAft>
              <a:buNone/>
            </a:pPr>
            <a:r>
              <a:rPr lang="en"/>
              <a:t>“just writing a different kind of RFP isn’t the magic bullet….internal design and product thinking are important pre-requisites to healthy vendor management (in better words).  </a:t>
            </a:r>
            <a:endParaRPr/>
          </a:p>
          <a:p>
            <a:pPr marL="0" lvl="0" indent="0" algn="l" rtl="0">
              <a:spcBef>
                <a:spcPts val="0"/>
              </a:spcBef>
              <a:spcAft>
                <a:spcPts val="0"/>
              </a:spcAft>
              <a:buNone/>
            </a:pPr>
            <a:r>
              <a:rPr lang="en"/>
              <a:t>“Modular (smaller) contract scope is a good idea, but don’t make it so small/short that you are constantly working with new teams. IOW - $100M is too big….but $25K is too small and you’d lose continuity if constantly in the procurement cycle.”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b6d14ca3c1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b6d14ca3c1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df07be074b_3_2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df07be074b_3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00">
                <a:solidFill>
                  <a:schemeClr val="dk1"/>
                </a:solidFill>
                <a:latin typeface="Source Sans Pro"/>
                <a:ea typeface="Source Sans Pro"/>
                <a:cs typeface="Source Sans Pro"/>
                <a:sym typeface="Source Sans Pro"/>
              </a:rPr>
              <a:t>The Colorado Digital Service is a diverse cross-functional team of senior engineers, designers, product managers, and procurement specialists serving limited "tours of civic service" (six months to two years) in government.</a:t>
            </a:r>
            <a:endParaRPr sz="1400">
              <a:solidFill>
                <a:schemeClr val="dk1"/>
              </a:solidFill>
              <a:latin typeface="Source Sans Pro"/>
              <a:ea typeface="Source Sans Pro"/>
              <a:cs typeface="Source Sans Pro"/>
              <a:sym typeface="Source Sans Pro"/>
            </a:endParaRPr>
          </a:p>
          <a:p>
            <a:pPr marL="0" lvl="0" indent="0" algn="l" rtl="0">
              <a:lnSpc>
                <a:spcPct val="115000"/>
              </a:lnSpc>
              <a:spcBef>
                <a:spcPts val="1200"/>
              </a:spcBef>
              <a:spcAft>
                <a:spcPts val="1200"/>
              </a:spcAft>
              <a:buNone/>
            </a:pPr>
            <a:r>
              <a:rPr lang="en" sz="1400">
                <a:solidFill>
                  <a:schemeClr val="dk1"/>
                </a:solidFill>
                <a:latin typeface="Source Sans Pro"/>
                <a:ea typeface="Source Sans Pro"/>
                <a:cs typeface="Source Sans Pro"/>
                <a:sym typeface="Source Sans Pro"/>
              </a:rPr>
              <a:t>We work alongside dedicated civil servants in the Governor’s</a:t>
            </a:r>
            <a:r>
              <a:rPr lang="en" sz="1400" u="sng">
                <a:solidFill>
                  <a:srgbClr val="485696"/>
                </a:solidFill>
                <a:latin typeface="Source Sans Pro"/>
                <a:ea typeface="Source Sans Pro"/>
                <a:cs typeface="Source Sans Pro"/>
                <a:sym typeface="Source Sans Pro"/>
                <a:hlinkClick r:id="rId3">
                  <a:extLst>
                    <a:ext uri="{A12FA001-AC4F-418D-AE19-62706E023703}">
                      <ahyp:hlinkClr xmlns:ahyp="http://schemas.microsoft.com/office/drawing/2018/hyperlinkcolor" val="tx"/>
                    </a:ext>
                  </a:extLst>
                </a:hlinkClick>
              </a:rPr>
              <a:t> Office of Information Technology (OIT)</a:t>
            </a:r>
            <a:r>
              <a:rPr lang="en" sz="1400">
                <a:solidFill>
                  <a:schemeClr val="dk1"/>
                </a:solidFill>
                <a:latin typeface="Source Sans Pro"/>
                <a:ea typeface="Source Sans Pro"/>
                <a:cs typeface="Source Sans Pro"/>
                <a:sym typeface="Source Sans Pro"/>
              </a:rPr>
              <a:t> and across state agencies to develop and improve human-centered solutions to Colorado's most pressing technical challenges.</a:t>
            </a:r>
            <a:endParaRPr sz="1400">
              <a:latin typeface="Source Sans Pro"/>
              <a:ea typeface="Source Sans Pro"/>
              <a:cs typeface="Source Sans Pro"/>
              <a:sym typeface="Source Sans Pr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df07be074b_3_4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df07be074b_3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f07be074b_3_4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f07be074b_3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r>
              <a:rPr lang="en" sz="1600">
                <a:solidFill>
                  <a:schemeClr val="dk1"/>
                </a:solidFill>
                <a:latin typeface="Source Sans Pro"/>
                <a:ea typeface="Source Sans Pro"/>
                <a:cs typeface="Source Sans Pro"/>
                <a:sym typeface="Source Sans Pro"/>
              </a:rPr>
              <a:t>We wanted to capture qualitative statements and themes across a large group of people. We wanted to have the opportunity to ask questions and let our participants guide the conversation.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df07be074b_3_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df07be074b_3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df07be074b_1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df07be074b_1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df07be074b_3_5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df07be074b_3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df07be074b_3_5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df07be074b_3_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1454650"/>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544200"/>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Trebuchet MS"/>
              <a:buNone/>
              <a:defRPr sz="2400">
                <a:latin typeface="Trebuchet MS"/>
                <a:ea typeface="Trebuchet MS"/>
                <a:cs typeface="Trebuchet MS"/>
                <a:sym typeface="Trebuchet M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
    <p:bg>
      <p:bgPr>
        <a:solidFill>
          <a:schemeClr val="lt1"/>
        </a:solidFill>
        <a:effectLst/>
      </p:bgPr>
    </p:bg>
    <p:spTree>
      <p:nvGrpSpPr>
        <p:cNvPr id="1" name="Shape 44"/>
        <p:cNvGrpSpPr/>
        <p:nvPr/>
      </p:nvGrpSpPr>
      <p:grpSpPr>
        <a:xfrm>
          <a:off x="0" y="0"/>
          <a:ext cx="0" cy="0"/>
          <a:chOff x="0" y="0"/>
          <a:chExt cx="0" cy="0"/>
        </a:xfrm>
      </p:grpSpPr>
      <p:sp>
        <p:nvSpPr>
          <p:cNvPr id="45" name="Google Shape;45;p11"/>
          <p:cNvSpPr txBox="1"/>
          <p:nvPr/>
        </p:nvSpPr>
        <p:spPr>
          <a:xfrm>
            <a:off x="691000" y="2797175"/>
            <a:ext cx="2499000" cy="24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b="1">
              <a:latin typeface="Source Sans Pro"/>
              <a:ea typeface="Source Sans Pro"/>
              <a:cs typeface="Source Sans Pro"/>
              <a:sym typeface="Source Sans Pro"/>
            </a:endParaRPr>
          </a:p>
        </p:txBody>
      </p:sp>
      <p:sp>
        <p:nvSpPr>
          <p:cNvPr id="46" name="Google Shape;46;p11"/>
          <p:cNvSpPr txBox="1"/>
          <p:nvPr/>
        </p:nvSpPr>
        <p:spPr>
          <a:xfrm>
            <a:off x="3322500" y="2797175"/>
            <a:ext cx="2499000" cy="24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b="1">
              <a:latin typeface="Source Sans Pro"/>
              <a:ea typeface="Source Sans Pro"/>
              <a:cs typeface="Source Sans Pro"/>
              <a:sym typeface="Source Sans Pro"/>
            </a:endParaRPr>
          </a:p>
        </p:txBody>
      </p:sp>
      <p:sp>
        <p:nvSpPr>
          <p:cNvPr id="47" name="Google Shape;47;p11"/>
          <p:cNvSpPr txBox="1"/>
          <p:nvPr/>
        </p:nvSpPr>
        <p:spPr>
          <a:xfrm>
            <a:off x="5954000" y="2797175"/>
            <a:ext cx="2499000" cy="24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b="1">
              <a:latin typeface="Source Sans Pro"/>
              <a:ea typeface="Source Sans Pro"/>
              <a:cs typeface="Source Sans Pro"/>
              <a:sym typeface="Source Sans Pro"/>
            </a:endParaRPr>
          </a:p>
        </p:txBody>
      </p:sp>
      <p:sp>
        <p:nvSpPr>
          <p:cNvPr id="48" name="Google Shape;48;p11"/>
          <p:cNvSpPr txBox="1">
            <a:spLocks noGrp="1"/>
          </p:cNvSpPr>
          <p:nvPr>
            <p:ph type="title"/>
          </p:nvPr>
        </p:nvSpPr>
        <p:spPr>
          <a:xfrm>
            <a:off x="691000" y="893700"/>
            <a:ext cx="7781400" cy="1403400"/>
          </a:xfrm>
          <a:prstGeom prst="rect">
            <a:avLst/>
          </a:prstGeom>
        </p:spPr>
        <p:txBody>
          <a:bodyPr spcFirstLastPara="1" wrap="square" lIns="91425" tIns="91425" rIns="91425" bIns="91425" anchor="t" anchorCtr="0">
            <a:normAutofit/>
          </a:bodyPr>
          <a:lstStyle>
            <a:lvl1pPr lvl="0" rtl="0">
              <a:spcBef>
                <a:spcPts val="0"/>
              </a:spcBef>
              <a:spcAft>
                <a:spcPts val="0"/>
              </a:spcAft>
              <a:buSzPts val="4500"/>
              <a:buFont typeface="Roboto Slab Regular"/>
              <a:buNone/>
              <a:defRPr sz="4500">
                <a:latin typeface="Roboto Slab Regular"/>
                <a:ea typeface="Roboto Slab Regular"/>
                <a:cs typeface="Roboto Slab Regular"/>
                <a:sym typeface="Roboto Slab Regular"/>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9" name="Google Shape;49;p11"/>
          <p:cNvSpPr txBox="1">
            <a:spLocks noGrp="1"/>
          </p:cNvSpPr>
          <p:nvPr>
            <p:ph type="subTitle" idx="1"/>
          </p:nvPr>
        </p:nvSpPr>
        <p:spPr>
          <a:xfrm>
            <a:off x="679050" y="2721575"/>
            <a:ext cx="2499000" cy="393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300"/>
              <a:buNone/>
              <a:defRPr sz="1300" b="1"/>
            </a:lvl1pPr>
            <a:lvl2pPr lvl="1" rtl="0">
              <a:lnSpc>
                <a:spcPct val="100000"/>
              </a:lnSpc>
              <a:spcBef>
                <a:spcPts val="0"/>
              </a:spcBef>
              <a:spcAft>
                <a:spcPts val="0"/>
              </a:spcAft>
              <a:buSzPts val="1300"/>
              <a:buNone/>
              <a:defRPr sz="1300" b="1"/>
            </a:lvl2pPr>
            <a:lvl3pPr lvl="2" rtl="0">
              <a:lnSpc>
                <a:spcPct val="100000"/>
              </a:lnSpc>
              <a:spcBef>
                <a:spcPts val="0"/>
              </a:spcBef>
              <a:spcAft>
                <a:spcPts val="0"/>
              </a:spcAft>
              <a:buSzPts val="1300"/>
              <a:buNone/>
              <a:defRPr sz="1300" b="1"/>
            </a:lvl3pPr>
            <a:lvl4pPr lvl="3" rtl="0">
              <a:lnSpc>
                <a:spcPct val="100000"/>
              </a:lnSpc>
              <a:spcBef>
                <a:spcPts val="0"/>
              </a:spcBef>
              <a:spcAft>
                <a:spcPts val="0"/>
              </a:spcAft>
              <a:buSzPts val="1300"/>
              <a:buNone/>
              <a:defRPr sz="1300" b="1"/>
            </a:lvl4pPr>
            <a:lvl5pPr lvl="4" rtl="0">
              <a:lnSpc>
                <a:spcPct val="100000"/>
              </a:lnSpc>
              <a:spcBef>
                <a:spcPts val="0"/>
              </a:spcBef>
              <a:spcAft>
                <a:spcPts val="0"/>
              </a:spcAft>
              <a:buSzPts val="1300"/>
              <a:buNone/>
              <a:defRPr sz="1300" b="1"/>
            </a:lvl5pPr>
            <a:lvl6pPr lvl="5" rtl="0">
              <a:lnSpc>
                <a:spcPct val="100000"/>
              </a:lnSpc>
              <a:spcBef>
                <a:spcPts val="0"/>
              </a:spcBef>
              <a:spcAft>
                <a:spcPts val="0"/>
              </a:spcAft>
              <a:buSzPts val="1300"/>
              <a:buNone/>
              <a:defRPr sz="1300" b="1"/>
            </a:lvl6pPr>
            <a:lvl7pPr lvl="6" rtl="0">
              <a:lnSpc>
                <a:spcPct val="100000"/>
              </a:lnSpc>
              <a:spcBef>
                <a:spcPts val="0"/>
              </a:spcBef>
              <a:spcAft>
                <a:spcPts val="0"/>
              </a:spcAft>
              <a:buSzPts val="1300"/>
              <a:buNone/>
              <a:defRPr sz="1300" b="1"/>
            </a:lvl7pPr>
            <a:lvl8pPr lvl="7" rtl="0">
              <a:lnSpc>
                <a:spcPct val="100000"/>
              </a:lnSpc>
              <a:spcBef>
                <a:spcPts val="0"/>
              </a:spcBef>
              <a:spcAft>
                <a:spcPts val="0"/>
              </a:spcAft>
              <a:buSzPts val="1300"/>
              <a:buNone/>
              <a:defRPr sz="1300" b="1"/>
            </a:lvl8pPr>
            <a:lvl9pPr lvl="8" rtl="0">
              <a:lnSpc>
                <a:spcPct val="100000"/>
              </a:lnSpc>
              <a:spcBef>
                <a:spcPts val="0"/>
              </a:spcBef>
              <a:spcAft>
                <a:spcPts val="0"/>
              </a:spcAft>
              <a:buSzPts val="1300"/>
              <a:buNone/>
              <a:defRPr sz="1300" b="1"/>
            </a:lvl9pPr>
          </a:lstStyle>
          <a:p>
            <a:endParaRPr/>
          </a:p>
        </p:txBody>
      </p:sp>
      <p:sp>
        <p:nvSpPr>
          <p:cNvPr id="50" name="Google Shape;50;p11"/>
          <p:cNvSpPr txBox="1">
            <a:spLocks noGrp="1"/>
          </p:cNvSpPr>
          <p:nvPr>
            <p:ph type="subTitle" idx="2"/>
          </p:nvPr>
        </p:nvSpPr>
        <p:spPr>
          <a:xfrm>
            <a:off x="679050" y="3232600"/>
            <a:ext cx="2499000" cy="1403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51" name="Google Shape;51;p11"/>
          <p:cNvSpPr txBox="1">
            <a:spLocks noGrp="1"/>
          </p:cNvSpPr>
          <p:nvPr>
            <p:ph type="subTitle" idx="3"/>
          </p:nvPr>
        </p:nvSpPr>
        <p:spPr>
          <a:xfrm>
            <a:off x="3316525" y="2721575"/>
            <a:ext cx="2499000" cy="393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300"/>
              <a:buNone/>
              <a:defRPr sz="1300" b="1"/>
            </a:lvl1pPr>
            <a:lvl2pPr lvl="1" rtl="0">
              <a:lnSpc>
                <a:spcPct val="100000"/>
              </a:lnSpc>
              <a:spcBef>
                <a:spcPts val="0"/>
              </a:spcBef>
              <a:spcAft>
                <a:spcPts val="0"/>
              </a:spcAft>
              <a:buSzPts val="1300"/>
              <a:buNone/>
              <a:defRPr sz="1300" b="1"/>
            </a:lvl2pPr>
            <a:lvl3pPr lvl="2" rtl="0">
              <a:lnSpc>
                <a:spcPct val="100000"/>
              </a:lnSpc>
              <a:spcBef>
                <a:spcPts val="0"/>
              </a:spcBef>
              <a:spcAft>
                <a:spcPts val="0"/>
              </a:spcAft>
              <a:buSzPts val="1300"/>
              <a:buNone/>
              <a:defRPr sz="1300" b="1"/>
            </a:lvl3pPr>
            <a:lvl4pPr lvl="3" rtl="0">
              <a:lnSpc>
                <a:spcPct val="100000"/>
              </a:lnSpc>
              <a:spcBef>
                <a:spcPts val="0"/>
              </a:spcBef>
              <a:spcAft>
                <a:spcPts val="0"/>
              </a:spcAft>
              <a:buSzPts val="1300"/>
              <a:buNone/>
              <a:defRPr sz="1300" b="1"/>
            </a:lvl4pPr>
            <a:lvl5pPr lvl="4" rtl="0">
              <a:lnSpc>
                <a:spcPct val="100000"/>
              </a:lnSpc>
              <a:spcBef>
                <a:spcPts val="0"/>
              </a:spcBef>
              <a:spcAft>
                <a:spcPts val="0"/>
              </a:spcAft>
              <a:buSzPts val="1300"/>
              <a:buNone/>
              <a:defRPr sz="1300" b="1"/>
            </a:lvl5pPr>
            <a:lvl6pPr lvl="5" rtl="0">
              <a:lnSpc>
                <a:spcPct val="100000"/>
              </a:lnSpc>
              <a:spcBef>
                <a:spcPts val="0"/>
              </a:spcBef>
              <a:spcAft>
                <a:spcPts val="0"/>
              </a:spcAft>
              <a:buSzPts val="1300"/>
              <a:buNone/>
              <a:defRPr sz="1300" b="1"/>
            </a:lvl6pPr>
            <a:lvl7pPr lvl="6" rtl="0">
              <a:lnSpc>
                <a:spcPct val="100000"/>
              </a:lnSpc>
              <a:spcBef>
                <a:spcPts val="0"/>
              </a:spcBef>
              <a:spcAft>
                <a:spcPts val="0"/>
              </a:spcAft>
              <a:buSzPts val="1300"/>
              <a:buNone/>
              <a:defRPr sz="1300" b="1"/>
            </a:lvl7pPr>
            <a:lvl8pPr lvl="7" rtl="0">
              <a:lnSpc>
                <a:spcPct val="100000"/>
              </a:lnSpc>
              <a:spcBef>
                <a:spcPts val="0"/>
              </a:spcBef>
              <a:spcAft>
                <a:spcPts val="0"/>
              </a:spcAft>
              <a:buSzPts val="1300"/>
              <a:buNone/>
              <a:defRPr sz="1300" b="1"/>
            </a:lvl8pPr>
            <a:lvl9pPr lvl="8" rtl="0">
              <a:lnSpc>
                <a:spcPct val="100000"/>
              </a:lnSpc>
              <a:spcBef>
                <a:spcPts val="0"/>
              </a:spcBef>
              <a:spcAft>
                <a:spcPts val="0"/>
              </a:spcAft>
              <a:buSzPts val="1300"/>
              <a:buNone/>
              <a:defRPr sz="1300" b="1"/>
            </a:lvl9pPr>
          </a:lstStyle>
          <a:p>
            <a:endParaRPr/>
          </a:p>
        </p:txBody>
      </p:sp>
      <p:sp>
        <p:nvSpPr>
          <p:cNvPr id="52" name="Google Shape;52;p11"/>
          <p:cNvSpPr txBox="1">
            <a:spLocks noGrp="1"/>
          </p:cNvSpPr>
          <p:nvPr>
            <p:ph type="subTitle" idx="4"/>
          </p:nvPr>
        </p:nvSpPr>
        <p:spPr>
          <a:xfrm>
            <a:off x="5954000" y="2721575"/>
            <a:ext cx="2499000" cy="393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300"/>
              <a:buNone/>
              <a:defRPr sz="1300" b="1"/>
            </a:lvl1pPr>
            <a:lvl2pPr lvl="1" rtl="0">
              <a:lnSpc>
                <a:spcPct val="100000"/>
              </a:lnSpc>
              <a:spcBef>
                <a:spcPts val="0"/>
              </a:spcBef>
              <a:spcAft>
                <a:spcPts val="0"/>
              </a:spcAft>
              <a:buSzPts val="1300"/>
              <a:buNone/>
              <a:defRPr sz="1300" b="1"/>
            </a:lvl2pPr>
            <a:lvl3pPr lvl="2" rtl="0">
              <a:lnSpc>
                <a:spcPct val="100000"/>
              </a:lnSpc>
              <a:spcBef>
                <a:spcPts val="0"/>
              </a:spcBef>
              <a:spcAft>
                <a:spcPts val="0"/>
              </a:spcAft>
              <a:buSzPts val="1300"/>
              <a:buNone/>
              <a:defRPr sz="1300" b="1"/>
            </a:lvl3pPr>
            <a:lvl4pPr lvl="3" rtl="0">
              <a:lnSpc>
                <a:spcPct val="100000"/>
              </a:lnSpc>
              <a:spcBef>
                <a:spcPts val="0"/>
              </a:spcBef>
              <a:spcAft>
                <a:spcPts val="0"/>
              </a:spcAft>
              <a:buSzPts val="1300"/>
              <a:buNone/>
              <a:defRPr sz="1300" b="1"/>
            </a:lvl4pPr>
            <a:lvl5pPr lvl="4" rtl="0">
              <a:lnSpc>
                <a:spcPct val="100000"/>
              </a:lnSpc>
              <a:spcBef>
                <a:spcPts val="0"/>
              </a:spcBef>
              <a:spcAft>
                <a:spcPts val="0"/>
              </a:spcAft>
              <a:buSzPts val="1300"/>
              <a:buNone/>
              <a:defRPr sz="1300" b="1"/>
            </a:lvl5pPr>
            <a:lvl6pPr lvl="5" rtl="0">
              <a:lnSpc>
                <a:spcPct val="100000"/>
              </a:lnSpc>
              <a:spcBef>
                <a:spcPts val="0"/>
              </a:spcBef>
              <a:spcAft>
                <a:spcPts val="0"/>
              </a:spcAft>
              <a:buSzPts val="1300"/>
              <a:buNone/>
              <a:defRPr sz="1300" b="1"/>
            </a:lvl6pPr>
            <a:lvl7pPr lvl="6" rtl="0">
              <a:lnSpc>
                <a:spcPct val="100000"/>
              </a:lnSpc>
              <a:spcBef>
                <a:spcPts val="0"/>
              </a:spcBef>
              <a:spcAft>
                <a:spcPts val="0"/>
              </a:spcAft>
              <a:buSzPts val="1300"/>
              <a:buNone/>
              <a:defRPr sz="1300" b="1"/>
            </a:lvl7pPr>
            <a:lvl8pPr lvl="7" rtl="0">
              <a:lnSpc>
                <a:spcPct val="100000"/>
              </a:lnSpc>
              <a:spcBef>
                <a:spcPts val="0"/>
              </a:spcBef>
              <a:spcAft>
                <a:spcPts val="0"/>
              </a:spcAft>
              <a:buSzPts val="1300"/>
              <a:buNone/>
              <a:defRPr sz="1300" b="1"/>
            </a:lvl8pPr>
            <a:lvl9pPr lvl="8" rtl="0">
              <a:lnSpc>
                <a:spcPct val="100000"/>
              </a:lnSpc>
              <a:spcBef>
                <a:spcPts val="0"/>
              </a:spcBef>
              <a:spcAft>
                <a:spcPts val="0"/>
              </a:spcAft>
              <a:buSzPts val="1300"/>
              <a:buNone/>
              <a:defRPr sz="1300" b="1"/>
            </a:lvl9pPr>
          </a:lstStyle>
          <a:p>
            <a:endParaRPr/>
          </a:p>
        </p:txBody>
      </p:sp>
      <p:sp>
        <p:nvSpPr>
          <p:cNvPr id="53" name="Google Shape;53;p11"/>
          <p:cNvSpPr txBox="1">
            <a:spLocks noGrp="1"/>
          </p:cNvSpPr>
          <p:nvPr>
            <p:ph type="subTitle" idx="5"/>
          </p:nvPr>
        </p:nvSpPr>
        <p:spPr>
          <a:xfrm>
            <a:off x="3322500" y="3232600"/>
            <a:ext cx="2499000" cy="1403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54" name="Google Shape;54;p11"/>
          <p:cNvSpPr txBox="1">
            <a:spLocks noGrp="1"/>
          </p:cNvSpPr>
          <p:nvPr>
            <p:ph type="subTitle" idx="6"/>
          </p:nvPr>
        </p:nvSpPr>
        <p:spPr>
          <a:xfrm>
            <a:off x="5965950" y="3232600"/>
            <a:ext cx="2499000" cy="1403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200"/>
              <a:buNone/>
              <a:defRPr sz="12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pic>
        <p:nvPicPr>
          <p:cNvPr id="55" name="Google Shape;55;p11" descr="A circular logo with a red C in the middle. Inside the C is a yellow circle. Beneath the top and bottom of the C are blue banners with squares representing pixels floating away. The logo mimics the Colorado State Flag." title="Colorado Digital Service Logo"/>
          <p:cNvPicPr preferRelativeResize="0"/>
          <p:nvPr/>
        </p:nvPicPr>
        <p:blipFill>
          <a:blip r:embed="rId2">
            <a:alphaModFix/>
          </a:blip>
          <a:stretch>
            <a:fillRect/>
          </a:stretch>
        </p:blipFill>
        <p:spPr>
          <a:xfrm>
            <a:off x="311696" y="4568875"/>
            <a:ext cx="326752" cy="345375"/>
          </a:xfrm>
          <a:prstGeom prst="rect">
            <a:avLst/>
          </a:prstGeom>
          <a:noFill/>
          <a:ln>
            <a:noFill/>
          </a:ln>
        </p:spPr>
      </p:pic>
      <p:pic>
        <p:nvPicPr>
          <p:cNvPr id="56" name="Google Shape;56;p11" descr="On the left is the Colorado State Logo that is composed of the letter C with mountains overlapping the bottom portion. A green tree sits behind and to the left of the C. On the right is the Office of Information Technology logo. It is a green and blue circle with a white lightbulb on the top half of the circle and the acronym, 'OIT' on the bottom half." title="Logos"/>
          <p:cNvPicPr preferRelativeResize="0"/>
          <p:nvPr/>
        </p:nvPicPr>
        <p:blipFill>
          <a:blip r:embed="rId3">
            <a:alphaModFix/>
          </a:blip>
          <a:stretch>
            <a:fillRect/>
          </a:stretch>
        </p:blipFill>
        <p:spPr>
          <a:xfrm>
            <a:off x="8180388" y="4602987"/>
            <a:ext cx="651917" cy="277151"/>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White - 2 column">
  <p:cSld name="TITLE_AND_BODY_2_1_1_1_1_1">
    <p:bg>
      <p:bgPr>
        <a:solidFill>
          <a:schemeClr val="lt1"/>
        </a:solidFill>
        <a:effectLst/>
      </p:bgPr>
    </p:bg>
    <p:spTree>
      <p:nvGrpSpPr>
        <p:cNvPr id="1" name="Shape 57"/>
        <p:cNvGrpSpPr/>
        <p:nvPr/>
      </p:nvGrpSpPr>
      <p:grpSpPr>
        <a:xfrm>
          <a:off x="0" y="0"/>
          <a:ext cx="0" cy="0"/>
          <a:chOff x="0" y="0"/>
          <a:chExt cx="0" cy="0"/>
        </a:xfrm>
      </p:grpSpPr>
      <p:sp>
        <p:nvSpPr>
          <p:cNvPr id="58" name="Google Shape;58;p12"/>
          <p:cNvSpPr txBox="1">
            <a:spLocks noGrp="1"/>
          </p:cNvSpPr>
          <p:nvPr>
            <p:ph type="ctrTitle"/>
          </p:nvPr>
        </p:nvSpPr>
        <p:spPr>
          <a:xfrm>
            <a:off x="718662" y="614727"/>
            <a:ext cx="7386600" cy="844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2600"/>
              <a:buNone/>
              <a:defRPr sz="2600" b="1"/>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9" name="Google Shape;59;p12"/>
          <p:cNvSpPr txBox="1">
            <a:spLocks noGrp="1"/>
          </p:cNvSpPr>
          <p:nvPr>
            <p:ph type="body" idx="1"/>
          </p:nvPr>
        </p:nvSpPr>
        <p:spPr>
          <a:xfrm>
            <a:off x="725280" y="1722020"/>
            <a:ext cx="3617700" cy="26376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1000"/>
              </a:spcBef>
              <a:spcAft>
                <a:spcPts val="0"/>
              </a:spcAft>
              <a:buSzPts val="1200"/>
              <a:buChar char="○"/>
              <a:defRPr sz="1200"/>
            </a:lvl2pPr>
            <a:lvl3pPr marL="1371600" lvl="2" indent="-304800" rtl="0">
              <a:spcBef>
                <a:spcPts val="1000"/>
              </a:spcBef>
              <a:spcAft>
                <a:spcPts val="0"/>
              </a:spcAft>
              <a:buSzPts val="1200"/>
              <a:buChar char="■"/>
              <a:defRPr sz="1200"/>
            </a:lvl3pPr>
            <a:lvl4pPr marL="1828800" lvl="3" indent="-304800" rtl="0">
              <a:spcBef>
                <a:spcPts val="1000"/>
              </a:spcBef>
              <a:spcAft>
                <a:spcPts val="0"/>
              </a:spcAft>
              <a:buSzPts val="1200"/>
              <a:buChar char="●"/>
              <a:defRPr sz="1200"/>
            </a:lvl4pPr>
            <a:lvl5pPr marL="2286000" lvl="4" indent="-304800" rtl="0">
              <a:spcBef>
                <a:spcPts val="1000"/>
              </a:spcBef>
              <a:spcAft>
                <a:spcPts val="0"/>
              </a:spcAft>
              <a:buSzPts val="1200"/>
              <a:buChar char="○"/>
              <a:defRPr sz="1200"/>
            </a:lvl5pPr>
            <a:lvl6pPr marL="2743200" lvl="5" indent="-304800" rtl="0">
              <a:spcBef>
                <a:spcPts val="1000"/>
              </a:spcBef>
              <a:spcAft>
                <a:spcPts val="0"/>
              </a:spcAft>
              <a:buSzPts val="1200"/>
              <a:buChar char="■"/>
              <a:defRPr sz="1200"/>
            </a:lvl6pPr>
            <a:lvl7pPr marL="3200400" lvl="6" indent="-304800" rtl="0">
              <a:spcBef>
                <a:spcPts val="1000"/>
              </a:spcBef>
              <a:spcAft>
                <a:spcPts val="0"/>
              </a:spcAft>
              <a:buSzPts val="1200"/>
              <a:buChar char="●"/>
              <a:defRPr sz="1200"/>
            </a:lvl7pPr>
            <a:lvl8pPr marL="3657600" lvl="7" indent="-304800" rtl="0">
              <a:spcBef>
                <a:spcPts val="1000"/>
              </a:spcBef>
              <a:spcAft>
                <a:spcPts val="0"/>
              </a:spcAft>
              <a:buSzPts val="1200"/>
              <a:buChar char="○"/>
              <a:defRPr sz="1200"/>
            </a:lvl8pPr>
            <a:lvl9pPr marL="4114800" lvl="8" indent="-304800" rtl="0">
              <a:spcBef>
                <a:spcPts val="1000"/>
              </a:spcBef>
              <a:spcAft>
                <a:spcPts val="1000"/>
              </a:spcAft>
              <a:buSzPts val="1200"/>
              <a:buChar char="■"/>
              <a:defRPr sz="1200"/>
            </a:lvl9pPr>
          </a:lstStyle>
          <a:p>
            <a:endParaRPr/>
          </a:p>
        </p:txBody>
      </p:sp>
      <p:sp>
        <p:nvSpPr>
          <p:cNvPr id="60" name="Google Shape;60;p12"/>
          <p:cNvSpPr txBox="1">
            <a:spLocks noGrp="1"/>
          </p:cNvSpPr>
          <p:nvPr>
            <p:ph type="body" idx="2"/>
          </p:nvPr>
        </p:nvSpPr>
        <p:spPr>
          <a:xfrm>
            <a:off x="4675870" y="1745270"/>
            <a:ext cx="3617700" cy="26376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1000"/>
              </a:spcBef>
              <a:spcAft>
                <a:spcPts val="0"/>
              </a:spcAft>
              <a:buSzPts val="1200"/>
              <a:buChar char="○"/>
              <a:defRPr sz="1200"/>
            </a:lvl2pPr>
            <a:lvl3pPr marL="1371600" lvl="2" indent="-304800" rtl="0">
              <a:spcBef>
                <a:spcPts val="1000"/>
              </a:spcBef>
              <a:spcAft>
                <a:spcPts val="0"/>
              </a:spcAft>
              <a:buSzPts val="1200"/>
              <a:buChar char="■"/>
              <a:defRPr sz="1200"/>
            </a:lvl3pPr>
            <a:lvl4pPr marL="1828800" lvl="3" indent="-304800" rtl="0">
              <a:spcBef>
                <a:spcPts val="1000"/>
              </a:spcBef>
              <a:spcAft>
                <a:spcPts val="0"/>
              </a:spcAft>
              <a:buSzPts val="1200"/>
              <a:buChar char="●"/>
              <a:defRPr sz="1200"/>
            </a:lvl4pPr>
            <a:lvl5pPr marL="2286000" lvl="4" indent="-304800" rtl="0">
              <a:spcBef>
                <a:spcPts val="1000"/>
              </a:spcBef>
              <a:spcAft>
                <a:spcPts val="0"/>
              </a:spcAft>
              <a:buSzPts val="1200"/>
              <a:buChar char="○"/>
              <a:defRPr sz="1200"/>
            </a:lvl5pPr>
            <a:lvl6pPr marL="2743200" lvl="5" indent="-304800" rtl="0">
              <a:spcBef>
                <a:spcPts val="1000"/>
              </a:spcBef>
              <a:spcAft>
                <a:spcPts val="0"/>
              </a:spcAft>
              <a:buSzPts val="1200"/>
              <a:buChar char="■"/>
              <a:defRPr sz="1200"/>
            </a:lvl6pPr>
            <a:lvl7pPr marL="3200400" lvl="6" indent="-304800" rtl="0">
              <a:spcBef>
                <a:spcPts val="1000"/>
              </a:spcBef>
              <a:spcAft>
                <a:spcPts val="0"/>
              </a:spcAft>
              <a:buSzPts val="1200"/>
              <a:buChar char="●"/>
              <a:defRPr sz="1200"/>
            </a:lvl7pPr>
            <a:lvl8pPr marL="3657600" lvl="7" indent="-304800" rtl="0">
              <a:spcBef>
                <a:spcPts val="1000"/>
              </a:spcBef>
              <a:spcAft>
                <a:spcPts val="0"/>
              </a:spcAft>
              <a:buSzPts val="1200"/>
              <a:buChar char="○"/>
              <a:defRPr sz="1200"/>
            </a:lvl8pPr>
            <a:lvl9pPr marL="4114800" lvl="8" indent="-304800" rtl="0">
              <a:spcBef>
                <a:spcPts val="1000"/>
              </a:spcBef>
              <a:spcAft>
                <a:spcPts val="1000"/>
              </a:spcAft>
              <a:buSzPts val="1200"/>
              <a:buChar char="■"/>
              <a:defRPr sz="1200"/>
            </a:lvl9pPr>
          </a:lstStyle>
          <a:p>
            <a:endParaRPr/>
          </a:p>
        </p:txBody>
      </p:sp>
      <p:sp>
        <p:nvSpPr>
          <p:cNvPr id="61" name="Google Shape;61;p12"/>
          <p:cNvSpPr txBox="1">
            <a:spLocks noGrp="1"/>
          </p:cNvSpPr>
          <p:nvPr>
            <p:ph type="subTitle" idx="3"/>
          </p:nvPr>
        </p:nvSpPr>
        <p:spPr>
          <a:xfrm>
            <a:off x="718647" y="292250"/>
            <a:ext cx="5017500" cy="667500"/>
          </a:xfrm>
          <a:prstGeom prst="rect">
            <a:avLst/>
          </a:prstGeom>
        </p:spPr>
        <p:txBody>
          <a:bodyPr spcFirstLastPara="1" wrap="square" lIns="91425" tIns="91425" rIns="91425" bIns="91425" anchor="ctr" anchorCtr="0">
            <a:normAutofit/>
          </a:bodyPr>
          <a:lstStyle>
            <a:lvl1pPr lvl="0" rtl="0">
              <a:spcBef>
                <a:spcPts val="0"/>
              </a:spcBef>
              <a:spcAft>
                <a:spcPts val="0"/>
              </a:spcAft>
              <a:buNone/>
              <a:defRPr sz="1200" b="1">
                <a:solidFill>
                  <a:schemeClr val="dk1"/>
                </a:solidFill>
              </a:defRPr>
            </a:lvl1pPr>
            <a:lvl2pPr lvl="1" rtl="0">
              <a:spcBef>
                <a:spcPts val="1200"/>
              </a:spcBef>
              <a:spcAft>
                <a:spcPts val="0"/>
              </a:spcAft>
              <a:buNone/>
              <a:defRPr>
                <a:solidFill>
                  <a:schemeClr val="dk1"/>
                </a:solidFill>
              </a:defRPr>
            </a:lvl2pPr>
            <a:lvl3pPr lvl="2" rtl="0">
              <a:spcBef>
                <a:spcPts val="1200"/>
              </a:spcBef>
              <a:spcAft>
                <a:spcPts val="0"/>
              </a:spcAft>
              <a:buNone/>
              <a:defRPr>
                <a:solidFill>
                  <a:schemeClr val="dk1"/>
                </a:solidFill>
              </a:defRPr>
            </a:lvl3pPr>
            <a:lvl4pPr lvl="3" rtl="0">
              <a:spcBef>
                <a:spcPts val="1200"/>
              </a:spcBef>
              <a:spcAft>
                <a:spcPts val="0"/>
              </a:spcAft>
              <a:buNone/>
              <a:defRPr>
                <a:solidFill>
                  <a:schemeClr val="dk1"/>
                </a:solidFill>
              </a:defRPr>
            </a:lvl4pPr>
            <a:lvl5pPr lvl="4" rtl="0">
              <a:spcBef>
                <a:spcPts val="1200"/>
              </a:spcBef>
              <a:spcAft>
                <a:spcPts val="0"/>
              </a:spcAft>
              <a:buNone/>
              <a:defRPr>
                <a:solidFill>
                  <a:schemeClr val="dk1"/>
                </a:solidFill>
              </a:defRPr>
            </a:lvl5pPr>
            <a:lvl6pPr lvl="5" rtl="0">
              <a:spcBef>
                <a:spcPts val="1200"/>
              </a:spcBef>
              <a:spcAft>
                <a:spcPts val="0"/>
              </a:spcAft>
              <a:buNone/>
              <a:defRPr>
                <a:solidFill>
                  <a:schemeClr val="dk1"/>
                </a:solidFill>
              </a:defRPr>
            </a:lvl6pPr>
            <a:lvl7pPr lvl="6" rtl="0">
              <a:spcBef>
                <a:spcPts val="1200"/>
              </a:spcBef>
              <a:spcAft>
                <a:spcPts val="0"/>
              </a:spcAft>
              <a:buNone/>
              <a:defRPr>
                <a:solidFill>
                  <a:schemeClr val="dk1"/>
                </a:solidFill>
              </a:defRPr>
            </a:lvl7pPr>
            <a:lvl8pPr lvl="7" rtl="0">
              <a:spcBef>
                <a:spcPts val="1200"/>
              </a:spcBef>
              <a:spcAft>
                <a:spcPts val="0"/>
              </a:spcAft>
              <a:buNone/>
              <a:defRPr>
                <a:solidFill>
                  <a:schemeClr val="dk1"/>
                </a:solidFill>
              </a:defRPr>
            </a:lvl8pPr>
            <a:lvl9pPr lvl="8" rtl="0">
              <a:spcBef>
                <a:spcPts val="1200"/>
              </a:spcBef>
              <a:spcAft>
                <a:spcPts val="1200"/>
              </a:spcAft>
              <a:buNone/>
              <a:defRPr>
                <a:solidFill>
                  <a:schemeClr val="dk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for Print">
  <p:cSld name="SECTION_HEADER_1">
    <p:bg>
      <p:bgPr>
        <a:solidFill>
          <a:schemeClr val="lt1"/>
        </a:solidFill>
        <a:effectLst/>
      </p:bgPr>
    </p:bg>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712840" y="536231"/>
            <a:ext cx="7386600" cy="9258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1C304A"/>
              </a:buClr>
              <a:buSzPts val="5000"/>
              <a:buNone/>
              <a:defRPr sz="5000" b="1">
                <a:solidFill>
                  <a:srgbClr val="1C304A"/>
                </a:solidFill>
              </a:defRPr>
            </a:lvl1pPr>
            <a:lvl2pPr lvl="1" algn="ctr" rtl="0">
              <a:spcBef>
                <a:spcPts val="0"/>
              </a:spcBef>
              <a:spcAft>
                <a:spcPts val="0"/>
              </a:spcAft>
              <a:buClr>
                <a:srgbClr val="1C304A"/>
              </a:buClr>
              <a:buSzPts val="5000"/>
              <a:buNone/>
              <a:defRPr sz="5000">
                <a:solidFill>
                  <a:srgbClr val="1C304A"/>
                </a:solidFill>
              </a:defRPr>
            </a:lvl2pPr>
            <a:lvl3pPr lvl="2" algn="ctr" rtl="0">
              <a:spcBef>
                <a:spcPts val="0"/>
              </a:spcBef>
              <a:spcAft>
                <a:spcPts val="0"/>
              </a:spcAft>
              <a:buClr>
                <a:srgbClr val="1C304A"/>
              </a:buClr>
              <a:buSzPts val="5000"/>
              <a:buNone/>
              <a:defRPr sz="5000">
                <a:solidFill>
                  <a:srgbClr val="1C304A"/>
                </a:solidFill>
              </a:defRPr>
            </a:lvl3pPr>
            <a:lvl4pPr lvl="3" algn="ctr" rtl="0">
              <a:spcBef>
                <a:spcPts val="0"/>
              </a:spcBef>
              <a:spcAft>
                <a:spcPts val="0"/>
              </a:spcAft>
              <a:buClr>
                <a:srgbClr val="1C304A"/>
              </a:buClr>
              <a:buSzPts val="5000"/>
              <a:buNone/>
              <a:defRPr sz="5000">
                <a:solidFill>
                  <a:srgbClr val="1C304A"/>
                </a:solidFill>
              </a:defRPr>
            </a:lvl4pPr>
            <a:lvl5pPr lvl="4" algn="ctr" rtl="0">
              <a:spcBef>
                <a:spcPts val="0"/>
              </a:spcBef>
              <a:spcAft>
                <a:spcPts val="0"/>
              </a:spcAft>
              <a:buClr>
                <a:srgbClr val="1C304A"/>
              </a:buClr>
              <a:buSzPts val="5000"/>
              <a:buNone/>
              <a:defRPr sz="5000">
                <a:solidFill>
                  <a:srgbClr val="1C304A"/>
                </a:solidFill>
              </a:defRPr>
            </a:lvl5pPr>
            <a:lvl6pPr lvl="5" algn="ctr" rtl="0">
              <a:spcBef>
                <a:spcPts val="0"/>
              </a:spcBef>
              <a:spcAft>
                <a:spcPts val="0"/>
              </a:spcAft>
              <a:buClr>
                <a:srgbClr val="1C304A"/>
              </a:buClr>
              <a:buSzPts val="5000"/>
              <a:buNone/>
              <a:defRPr sz="5000">
                <a:solidFill>
                  <a:srgbClr val="1C304A"/>
                </a:solidFill>
              </a:defRPr>
            </a:lvl6pPr>
            <a:lvl7pPr lvl="6" algn="ctr" rtl="0">
              <a:spcBef>
                <a:spcPts val="0"/>
              </a:spcBef>
              <a:spcAft>
                <a:spcPts val="0"/>
              </a:spcAft>
              <a:buClr>
                <a:srgbClr val="1C304A"/>
              </a:buClr>
              <a:buSzPts val="5000"/>
              <a:buNone/>
              <a:defRPr sz="5000">
                <a:solidFill>
                  <a:srgbClr val="1C304A"/>
                </a:solidFill>
              </a:defRPr>
            </a:lvl7pPr>
            <a:lvl8pPr lvl="7" algn="ctr" rtl="0">
              <a:spcBef>
                <a:spcPts val="0"/>
              </a:spcBef>
              <a:spcAft>
                <a:spcPts val="0"/>
              </a:spcAft>
              <a:buClr>
                <a:srgbClr val="1C304A"/>
              </a:buClr>
              <a:buSzPts val="5000"/>
              <a:buNone/>
              <a:defRPr sz="5000">
                <a:solidFill>
                  <a:srgbClr val="1C304A"/>
                </a:solidFill>
              </a:defRPr>
            </a:lvl8pPr>
            <a:lvl9pPr lvl="8" algn="ctr" rtl="0">
              <a:spcBef>
                <a:spcPts val="0"/>
              </a:spcBef>
              <a:spcAft>
                <a:spcPts val="0"/>
              </a:spcAft>
              <a:buClr>
                <a:srgbClr val="1C304A"/>
              </a:buClr>
              <a:buSzPts val="5000"/>
              <a:buNone/>
              <a:defRPr sz="5000">
                <a:solidFill>
                  <a:srgbClr val="1C304A"/>
                </a:solidFill>
              </a:defRPr>
            </a:lvl9pPr>
          </a:lstStyle>
          <a:p>
            <a:endParaRPr/>
          </a:p>
        </p:txBody>
      </p:sp>
      <p:sp>
        <p:nvSpPr>
          <p:cNvPr id="64" name="Google Shape;64;p13"/>
          <p:cNvSpPr txBox="1">
            <a:spLocks noGrp="1"/>
          </p:cNvSpPr>
          <p:nvPr>
            <p:ph type="subTitle" idx="1"/>
          </p:nvPr>
        </p:nvSpPr>
        <p:spPr>
          <a:xfrm>
            <a:off x="729681" y="2287534"/>
            <a:ext cx="4389300" cy="792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rgbClr val="1C304A"/>
              </a:buClr>
              <a:buSzPts val="1400"/>
              <a:buNone/>
              <a:defRPr sz="1400">
                <a:solidFill>
                  <a:srgbClr val="1C304A"/>
                </a:solidFill>
              </a:defRPr>
            </a:lvl1pPr>
            <a:lvl2pPr lvl="1" rtl="0">
              <a:lnSpc>
                <a:spcPct val="100000"/>
              </a:lnSpc>
              <a:spcBef>
                <a:spcPts val="0"/>
              </a:spcBef>
              <a:spcAft>
                <a:spcPts val="0"/>
              </a:spcAft>
              <a:buClr>
                <a:srgbClr val="1C304A"/>
              </a:buClr>
              <a:buSzPts val="1400"/>
              <a:buNone/>
              <a:defRPr>
                <a:solidFill>
                  <a:srgbClr val="1C304A"/>
                </a:solidFill>
              </a:defRPr>
            </a:lvl2pPr>
            <a:lvl3pPr lvl="2" rtl="0">
              <a:lnSpc>
                <a:spcPct val="100000"/>
              </a:lnSpc>
              <a:spcBef>
                <a:spcPts val="0"/>
              </a:spcBef>
              <a:spcAft>
                <a:spcPts val="0"/>
              </a:spcAft>
              <a:buClr>
                <a:srgbClr val="1C304A"/>
              </a:buClr>
              <a:buSzPts val="1400"/>
              <a:buNone/>
              <a:defRPr>
                <a:solidFill>
                  <a:srgbClr val="1C304A"/>
                </a:solidFill>
              </a:defRPr>
            </a:lvl3pPr>
            <a:lvl4pPr lvl="3" rtl="0">
              <a:lnSpc>
                <a:spcPct val="100000"/>
              </a:lnSpc>
              <a:spcBef>
                <a:spcPts val="0"/>
              </a:spcBef>
              <a:spcAft>
                <a:spcPts val="0"/>
              </a:spcAft>
              <a:buClr>
                <a:srgbClr val="1C304A"/>
              </a:buClr>
              <a:buSzPts val="1400"/>
              <a:buNone/>
              <a:defRPr>
                <a:solidFill>
                  <a:srgbClr val="1C304A"/>
                </a:solidFill>
              </a:defRPr>
            </a:lvl4pPr>
            <a:lvl5pPr lvl="4" rtl="0">
              <a:lnSpc>
                <a:spcPct val="100000"/>
              </a:lnSpc>
              <a:spcBef>
                <a:spcPts val="0"/>
              </a:spcBef>
              <a:spcAft>
                <a:spcPts val="0"/>
              </a:spcAft>
              <a:buClr>
                <a:srgbClr val="1C304A"/>
              </a:buClr>
              <a:buSzPts val="1400"/>
              <a:buNone/>
              <a:defRPr>
                <a:solidFill>
                  <a:srgbClr val="1C304A"/>
                </a:solidFill>
              </a:defRPr>
            </a:lvl5pPr>
            <a:lvl6pPr lvl="5" rtl="0">
              <a:lnSpc>
                <a:spcPct val="100000"/>
              </a:lnSpc>
              <a:spcBef>
                <a:spcPts val="0"/>
              </a:spcBef>
              <a:spcAft>
                <a:spcPts val="0"/>
              </a:spcAft>
              <a:buClr>
                <a:srgbClr val="1C304A"/>
              </a:buClr>
              <a:buSzPts val="1400"/>
              <a:buNone/>
              <a:defRPr>
                <a:solidFill>
                  <a:srgbClr val="1C304A"/>
                </a:solidFill>
              </a:defRPr>
            </a:lvl6pPr>
            <a:lvl7pPr lvl="6" rtl="0">
              <a:lnSpc>
                <a:spcPct val="100000"/>
              </a:lnSpc>
              <a:spcBef>
                <a:spcPts val="0"/>
              </a:spcBef>
              <a:spcAft>
                <a:spcPts val="0"/>
              </a:spcAft>
              <a:buClr>
                <a:srgbClr val="1C304A"/>
              </a:buClr>
              <a:buSzPts val="1400"/>
              <a:buNone/>
              <a:defRPr>
                <a:solidFill>
                  <a:srgbClr val="1C304A"/>
                </a:solidFill>
              </a:defRPr>
            </a:lvl7pPr>
            <a:lvl8pPr lvl="7" rtl="0">
              <a:lnSpc>
                <a:spcPct val="100000"/>
              </a:lnSpc>
              <a:spcBef>
                <a:spcPts val="0"/>
              </a:spcBef>
              <a:spcAft>
                <a:spcPts val="0"/>
              </a:spcAft>
              <a:buClr>
                <a:srgbClr val="1C304A"/>
              </a:buClr>
              <a:buSzPts val="1400"/>
              <a:buNone/>
              <a:defRPr>
                <a:solidFill>
                  <a:srgbClr val="1C304A"/>
                </a:solidFill>
              </a:defRPr>
            </a:lvl8pPr>
            <a:lvl9pPr lvl="8" rtl="0">
              <a:lnSpc>
                <a:spcPct val="100000"/>
              </a:lnSpc>
              <a:spcBef>
                <a:spcPts val="0"/>
              </a:spcBef>
              <a:spcAft>
                <a:spcPts val="0"/>
              </a:spcAft>
              <a:buClr>
                <a:srgbClr val="1C304A"/>
              </a:buClr>
              <a:buSzPts val="1400"/>
              <a:buNone/>
              <a:defRPr>
                <a:solidFill>
                  <a:srgbClr val="1C304A"/>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_AND_BODY_3">
  <p:cSld name="TITLE_AND_BODY_3">
    <p:bg>
      <p:bgPr>
        <a:solidFill>
          <a:schemeClr val="lt1"/>
        </a:solidFill>
        <a:effectLst/>
      </p:bgPr>
    </p:bg>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4"/>
          <p:cNvSpPr txBox="1">
            <a:spLocks noGrp="1"/>
          </p:cNvSpPr>
          <p:nvPr>
            <p:ph type="body" idx="1"/>
          </p:nvPr>
        </p:nvSpPr>
        <p:spPr>
          <a:xfrm>
            <a:off x="311700" y="1424075"/>
            <a:ext cx="8520600" cy="31449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ivider Purple">
  <p:cSld name="TITLE_AND_BODY_1">
    <p:bg>
      <p:bgPr>
        <a:solidFill>
          <a:schemeClr val="accent1"/>
        </a:solidFill>
        <a:effectLst/>
      </p:bgPr>
    </p:bg>
    <p:spTree>
      <p:nvGrpSpPr>
        <p:cNvPr id="1" name="Shape 68"/>
        <p:cNvGrpSpPr/>
        <p:nvPr/>
      </p:nvGrpSpPr>
      <p:grpSpPr>
        <a:xfrm>
          <a:off x="0" y="0"/>
          <a:ext cx="0" cy="0"/>
          <a:chOff x="0" y="0"/>
          <a:chExt cx="0" cy="0"/>
        </a:xfrm>
      </p:grpSpPr>
      <p:sp>
        <p:nvSpPr>
          <p:cNvPr id="69" name="Google Shape;69;p15"/>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6000"/>
              <a:buNone/>
              <a:defRPr sz="6000" b="1">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endParaRPr/>
          </a:p>
        </p:txBody>
      </p:sp>
      <p:sp>
        <p:nvSpPr>
          <p:cNvPr id="70" name="Google Shape;70;p15"/>
          <p:cNvSpPr txBox="1">
            <a:spLocks noGrp="1"/>
          </p:cNvSpPr>
          <p:nvPr>
            <p:ph type="subTitle" idx="1"/>
          </p:nvPr>
        </p:nvSpPr>
        <p:spPr>
          <a:xfrm>
            <a:off x="746072" y="292250"/>
            <a:ext cx="5017500" cy="667500"/>
          </a:xfrm>
          <a:prstGeom prst="rect">
            <a:avLst/>
          </a:prstGeom>
        </p:spPr>
        <p:txBody>
          <a:bodyPr spcFirstLastPara="1" wrap="square" lIns="91425" tIns="91425" rIns="91425" bIns="91425" anchor="ctr" anchorCtr="0">
            <a:normAutofit/>
          </a:bodyPr>
          <a:lstStyle>
            <a:lvl1pPr lvl="0" rtl="0">
              <a:spcBef>
                <a:spcPts val="0"/>
              </a:spcBef>
              <a:spcAft>
                <a:spcPts val="0"/>
              </a:spcAft>
              <a:buNone/>
              <a:defRPr sz="1200" b="1">
                <a:solidFill>
                  <a:schemeClr val="lt1"/>
                </a:solidFill>
              </a:defRPr>
            </a:lvl1pPr>
            <a:lvl2pPr lvl="1" rtl="0">
              <a:spcBef>
                <a:spcPts val="1200"/>
              </a:spcBef>
              <a:spcAft>
                <a:spcPts val="0"/>
              </a:spcAft>
              <a:buNone/>
              <a:defRPr>
                <a:solidFill>
                  <a:schemeClr val="lt1"/>
                </a:solidFill>
              </a:defRPr>
            </a:lvl2pPr>
            <a:lvl3pPr lvl="2" rtl="0">
              <a:spcBef>
                <a:spcPts val="1200"/>
              </a:spcBef>
              <a:spcAft>
                <a:spcPts val="0"/>
              </a:spcAft>
              <a:buNone/>
              <a:defRPr>
                <a:solidFill>
                  <a:schemeClr val="lt1"/>
                </a:solidFill>
              </a:defRPr>
            </a:lvl3pPr>
            <a:lvl4pPr lvl="3" rtl="0">
              <a:spcBef>
                <a:spcPts val="1200"/>
              </a:spcBef>
              <a:spcAft>
                <a:spcPts val="0"/>
              </a:spcAft>
              <a:buNone/>
              <a:defRPr>
                <a:solidFill>
                  <a:schemeClr val="lt1"/>
                </a:solidFill>
              </a:defRPr>
            </a:lvl4pPr>
            <a:lvl5pPr lvl="4" rtl="0">
              <a:spcBef>
                <a:spcPts val="1200"/>
              </a:spcBef>
              <a:spcAft>
                <a:spcPts val="0"/>
              </a:spcAft>
              <a:buNone/>
              <a:defRPr>
                <a:solidFill>
                  <a:schemeClr val="lt1"/>
                </a:solidFill>
              </a:defRPr>
            </a:lvl5pPr>
            <a:lvl6pPr lvl="5" rtl="0">
              <a:spcBef>
                <a:spcPts val="1200"/>
              </a:spcBef>
              <a:spcAft>
                <a:spcPts val="0"/>
              </a:spcAft>
              <a:buNone/>
              <a:defRPr>
                <a:solidFill>
                  <a:schemeClr val="lt1"/>
                </a:solidFill>
              </a:defRPr>
            </a:lvl6pPr>
            <a:lvl7pPr lvl="6" rtl="0">
              <a:spcBef>
                <a:spcPts val="1200"/>
              </a:spcBef>
              <a:spcAft>
                <a:spcPts val="0"/>
              </a:spcAft>
              <a:buNone/>
              <a:defRPr>
                <a:solidFill>
                  <a:schemeClr val="lt1"/>
                </a:solidFill>
              </a:defRPr>
            </a:lvl7pPr>
            <a:lvl8pPr lvl="7" rtl="0">
              <a:spcBef>
                <a:spcPts val="1200"/>
              </a:spcBef>
              <a:spcAft>
                <a:spcPts val="0"/>
              </a:spcAft>
              <a:buNone/>
              <a:defRPr>
                <a:solidFill>
                  <a:schemeClr val="lt1"/>
                </a:solidFill>
              </a:defRPr>
            </a:lvl8pPr>
            <a:lvl9pPr lvl="8" rtl="0">
              <a:spcBef>
                <a:spcPts val="1200"/>
              </a:spcBef>
              <a:spcAft>
                <a:spcPts val="1200"/>
              </a:spcAft>
              <a:buNone/>
              <a:defRPr>
                <a:solidFill>
                  <a:schemeClr val="lt1"/>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1">
  <p:cSld name="Blank 1">
    <p:bg>
      <p:bgPr>
        <a:solidFill>
          <a:schemeClr val="lt2"/>
        </a:solidFill>
        <a:effectLst/>
      </p:bgPr>
    </p:bg>
    <p:spTree>
      <p:nvGrpSpPr>
        <p:cNvPr id="1" name="Shape 71"/>
        <p:cNvGrpSpPr/>
        <p:nvPr/>
      </p:nvGrpSpPr>
      <p:grpSpPr>
        <a:xfrm>
          <a:off x="0" y="0"/>
          <a:ext cx="0" cy="0"/>
          <a:chOff x="0" y="0"/>
          <a:chExt cx="0" cy="0"/>
        </a:xfrm>
      </p:grpSpPr>
      <p:sp>
        <p:nvSpPr>
          <p:cNvPr id="72" name="Google Shape;72;p16"/>
          <p:cNvSpPr txBox="1">
            <a:spLocks noGrp="1"/>
          </p:cNvSpPr>
          <p:nvPr>
            <p:ph type="sldNum" idx="12"/>
          </p:nvPr>
        </p:nvSpPr>
        <p:spPr>
          <a:xfrm>
            <a:off x="8296338" y="4761542"/>
            <a:ext cx="411000" cy="317700"/>
          </a:xfrm>
          <a:prstGeom prst="rect">
            <a:avLst/>
          </a:prstGeom>
          <a:noFill/>
          <a:ln>
            <a:noFill/>
          </a:ln>
        </p:spPr>
        <p:txBody>
          <a:bodyPr spcFirstLastPara="1" wrap="square" lIns="46775" tIns="46775" rIns="46775" bIns="46775" anchor="b" anchorCtr="0">
            <a:normAutofit fontScale="70000" lnSpcReduction="20000"/>
          </a:bodyPr>
          <a:lstStyle>
            <a:lvl1pPr marL="215900" marR="0" lvl="0" indent="-215900" algn="r" rtl="0">
              <a:lnSpc>
                <a:spcPct val="100000"/>
              </a:lnSpc>
              <a:spcBef>
                <a:spcPts val="0"/>
              </a:spcBef>
              <a:spcAft>
                <a:spcPts val="0"/>
              </a:spcAft>
              <a:buClr>
                <a:srgbClr val="000000"/>
              </a:buClr>
              <a:buFont typeface="Times New Roman"/>
              <a:buNone/>
              <a:defRPr sz="2400" b="1" i="0" u="none" strike="noStrike" cap="none">
                <a:solidFill>
                  <a:schemeClr val="lt1"/>
                </a:solidFill>
                <a:latin typeface="Times New Roman"/>
                <a:ea typeface="Times New Roman"/>
                <a:cs typeface="Times New Roman"/>
                <a:sym typeface="Times New Roman"/>
              </a:defRPr>
            </a:lvl1pPr>
            <a:lvl2pPr marL="215900" marR="0" lvl="1" indent="-215900" algn="r" rtl="0">
              <a:lnSpc>
                <a:spcPct val="100000"/>
              </a:lnSpc>
              <a:spcBef>
                <a:spcPts val="0"/>
              </a:spcBef>
              <a:spcAft>
                <a:spcPts val="0"/>
              </a:spcAft>
              <a:buClr>
                <a:srgbClr val="000000"/>
              </a:buClr>
              <a:buFont typeface="Times New Roman"/>
              <a:buNone/>
              <a:defRPr sz="2400" b="1" i="0" u="none" strike="noStrike" cap="none">
                <a:solidFill>
                  <a:schemeClr val="lt1"/>
                </a:solidFill>
                <a:latin typeface="Times New Roman"/>
                <a:ea typeface="Times New Roman"/>
                <a:cs typeface="Times New Roman"/>
                <a:sym typeface="Times New Roman"/>
              </a:defRPr>
            </a:lvl2pPr>
            <a:lvl3pPr marL="215900" marR="0" lvl="2" indent="-215900" algn="r" rtl="0">
              <a:lnSpc>
                <a:spcPct val="100000"/>
              </a:lnSpc>
              <a:spcBef>
                <a:spcPts val="0"/>
              </a:spcBef>
              <a:spcAft>
                <a:spcPts val="0"/>
              </a:spcAft>
              <a:buClr>
                <a:srgbClr val="000000"/>
              </a:buClr>
              <a:buFont typeface="Times New Roman"/>
              <a:buNone/>
              <a:defRPr sz="2400" b="1" i="0" u="none" strike="noStrike" cap="none">
                <a:solidFill>
                  <a:schemeClr val="lt1"/>
                </a:solidFill>
                <a:latin typeface="Times New Roman"/>
                <a:ea typeface="Times New Roman"/>
                <a:cs typeface="Times New Roman"/>
                <a:sym typeface="Times New Roman"/>
              </a:defRPr>
            </a:lvl3pPr>
            <a:lvl4pPr marL="215900" marR="0" lvl="3" indent="-215900" algn="r" rtl="0">
              <a:lnSpc>
                <a:spcPct val="100000"/>
              </a:lnSpc>
              <a:spcBef>
                <a:spcPts val="0"/>
              </a:spcBef>
              <a:spcAft>
                <a:spcPts val="0"/>
              </a:spcAft>
              <a:buClr>
                <a:srgbClr val="000000"/>
              </a:buClr>
              <a:buFont typeface="Times New Roman"/>
              <a:buNone/>
              <a:defRPr sz="2400" b="1" i="0" u="none" strike="noStrike" cap="none">
                <a:solidFill>
                  <a:schemeClr val="lt1"/>
                </a:solidFill>
                <a:latin typeface="Times New Roman"/>
                <a:ea typeface="Times New Roman"/>
                <a:cs typeface="Times New Roman"/>
                <a:sym typeface="Times New Roman"/>
              </a:defRPr>
            </a:lvl4pPr>
            <a:lvl5pPr marL="215900" marR="0" lvl="4" indent="-215900" algn="r" rtl="0">
              <a:lnSpc>
                <a:spcPct val="100000"/>
              </a:lnSpc>
              <a:spcBef>
                <a:spcPts val="0"/>
              </a:spcBef>
              <a:spcAft>
                <a:spcPts val="0"/>
              </a:spcAft>
              <a:buClr>
                <a:srgbClr val="000000"/>
              </a:buClr>
              <a:buFont typeface="Times New Roman"/>
              <a:buNone/>
              <a:defRPr sz="2400" b="1" i="0" u="none" strike="noStrike" cap="none">
                <a:solidFill>
                  <a:schemeClr val="lt1"/>
                </a:solidFill>
                <a:latin typeface="Times New Roman"/>
                <a:ea typeface="Times New Roman"/>
                <a:cs typeface="Times New Roman"/>
                <a:sym typeface="Times New Roman"/>
              </a:defRPr>
            </a:lvl5pPr>
            <a:lvl6pPr marL="215900" marR="0" lvl="5" indent="-215900" algn="r" rtl="0">
              <a:lnSpc>
                <a:spcPct val="100000"/>
              </a:lnSpc>
              <a:spcBef>
                <a:spcPts val="0"/>
              </a:spcBef>
              <a:spcAft>
                <a:spcPts val="0"/>
              </a:spcAft>
              <a:buClr>
                <a:srgbClr val="000000"/>
              </a:buClr>
              <a:buFont typeface="Times New Roman"/>
              <a:buNone/>
              <a:defRPr sz="2400" b="1" i="0" u="none" strike="noStrike" cap="none">
                <a:solidFill>
                  <a:schemeClr val="lt1"/>
                </a:solidFill>
                <a:latin typeface="Times New Roman"/>
                <a:ea typeface="Times New Roman"/>
                <a:cs typeface="Times New Roman"/>
                <a:sym typeface="Times New Roman"/>
              </a:defRPr>
            </a:lvl6pPr>
            <a:lvl7pPr marL="215900" marR="0" lvl="6" indent="-215900" algn="r" rtl="0">
              <a:lnSpc>
                <a:spcPct val="100000"/>
              </a:lnSpc>
              <a:spcBef>
                <a:spcPts val="0"/>
              </a:spcBef>
              <a:spcAft>
                <a:spcPts val="0"/>
              </a:spcAft>
              <a:buClr>
                <a:srgbClr val="000000"/>
              </a:buClr>
              <a:buFont typeface="Times New Roman"/>
              <a:buNone/>
              <a:defRPr sz="2400" b="1" i="0" u="none" strike="noStrike" cap="none">
                <a:solidFill>
                  <a:schemeClr val="lt1"/>
                </a:solidFill>
                <a:latin typeface="Times New Roman"/>
                <a:ea typeface="Times New Roman"/>
                <a:cs typeface="Times New Roman"/>
                <a:sym typeface="Times New Roman"/>
              </a:defRPr>
            </a:lvl7pPr>
            <a:lvl8pPr marL="215900" marR="0" lvl="7" indent="-215900" algn="r" rtl="0">
              <a:lnSpc>
                <a:spcPct val="100000"/>
              </a:lnSpc>
              <a:spcBef>
                <a:spcPts val="0"/>
              </a:spcBef>
              <a:spcAft>
                <a:spcPts val="0"/>
              </a:spcAft>
              <a:buClr>
                <a:srgbClr val="000000"/>
              </a:buClr>
              <a:buFont typeface="Times New Roman"/>
              <a:buNone/>
              <a:defRPr sz="2400" b="1" i="0" u="none" strike="noStrike" cap="none">
                <a:solidFill>
                  <a:schemeClr val="lt1"/>
                </a:solidFill>
                <a:latin typeface="Times New Roman"/>
                <a:ea typeface="Times New Roman"/>
                <a:cs typeface="Times New Roman"/>
                <a:sym typeface="Times New Roman"/>
              </a:defRPr>
            </a:lvl8pPr>
            <a:lvl9pPr marL="215900" marR="0" lvl="8" indent="-215900" algn="r" rtl="0">
              <a:lnSpc>
                <a:spcPct val="100000"/>
              </a:lnSpc>
              <a:spcBef>
                <a:spcPts val="0"/>
              </a:spcBef>
              <a:spcAft>
                <a:spcPts val="0"/>
              </a:spcAft>
              <a:buClr>
                <a:srgbClr val="000000"/>
              </a:buClr>
              <a:buFont typeface="Times New Roman"/>
              <a:buNone/>
              <a:defRPr sz="2400" b="1" i="0" u="none" strike="noStrike" cap="none">
                <a:solidFill>
                  <a:schemeClr val="lt1"/>
                </a:solidFill>
                <a:latin typeface="Times New Roman"/>
                <a:ea typeface="Times New Roman"/>
                <a:cs typeface="Times New Roman"/>
                <a:sym typeface="Times New Roman"/>
              </a:defRPr>
            </a:lvl9pPr>
          </a:lstStyle>
          <a:p>
            <a:pPr marL="215900" lvl="0" indent="-21590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for Print 1">
  <p:cSld name="SECTION_HEADER_2">
    <p:bg>
      <p:bgPr>
        <a:solidFill>
          <a:schemeClr val="lt2"/>
        </a:solidFill>
        <a:effectLst/>
      </p:bgPr>
    </p:bg>
    <p:spTree>
      <p:nvGrpSpPr>
        <p:cNvPr id="1" name="Shape 73"/>
        <p:cNvGrpSpPr/>
        <p:nvPr/>
      </p:nvGrpSpPr>
      <p:grpSpPr>
        <a:xfrm>
          <a:off x="0" y="0"/>
          <a:ext cx="0" cy="0"/>
          <a:chOff x="0" y="0"/>
          <a:chExt cx="0" cy="0"/>
        </a:xfrm>
      </p:grpSpPr>
      <p:sp>
        <p:nvSpPr>
          <p:cNvPr id="74" name="Google Shape;74;p17"/>
          <p:cNvSpPr txBox="1">
            <a:spLocks noGrp="1"/>
          </p:cNvSpPr>
          <p:nvPr>
            <p:ph type="ctrTitle"/>
          </p:nvPr>
        </p:nvSpPr>
        <p:spPr>
          <a:xfrm>
            <a:off x="712840" y="536231"/>
            <a:ext cx="7386600" cy="925800"/>
          </a:xfrm>
          <a:prstGeom prst="rect">
            <a:avLst/>
          </a:prstGeom>
        </p:spPr>
        <p:txBody>
          <a:bodyPr spcFirstLastPara="1" wrap="square" lIns="91425" tIns="91425" rIns="91425" bIns="91425" anchor="t" anchorCtr="0">
            <a:normAutofit/>
          </a:bodyPr>
          <a:lstStyle>
            <a:lvl1pPr lvl="0" rtl="0">
              <a:spcBef>
                <a:spcPts val="0"/>
              </a:spcBef>
              <a:spcAft>
                <a:spcPts val="0"/>
              </a:spcAft>
              <a:buSzPts val="5000"/>
              <a:buNone/>
              <a:defRPr sz="5000" b="1"/>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75" name="Google Shape;75;p17"/>
          <p:cNvSpPr txBox="1">
            <a:spLocks noGrp="1"/>
          </p:cNvSpPr>
          <p:nvPr>
            <p:ph type="subTitle" idx="1"/>
          </p:nvPr>
        </p:nvSpPr>
        <p:spPr>
          <a:xfrm>
            <a:off x="729681" y="2287534"/>
            <a:ext cx="4389300" cy="792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rgbClr val="1C304A"/>
              </a:buClr>
              <a:buSzPts val="1400"/>
              <a:buNone/>
              <a:defRPr sz="1400">
                <a:solidFill>
                  <a:srgbClr val="1C304A"/>
                </a:solidFill>
              </a:defRPr>
            </a:lvl1pPr>
            <a:lvl2pPr lvl="1" rtl="0">
              <a:lnSpc>
                <a:spcPct val="100000"/>
              </a:lnSpc>
              <a:spcBef>
                <a:spcPts val="0"/>
              </a:spcBef>
              <a:spcAft>
                <a:spcPts val="0"/>
              </a:spcAft>
              <a:buClr>
                <a:srgbClr val="1C304A"/>
              </a:buClr>
              <a:buSzPts val="1400"/>
              <a:buNone/>
              <a:defRPr>
                <a:solidFill>
                  <a:srgbClr val="1C304A"/>
                </a:solidFill>
              </a:defRPr>
            </a:lvl2pPr>
            <a:lvl3pPr lvl="2" rtl="0">
              <a:lnSpc>
                <a:spcPct val="100000"/>
              </a:lnSpc>
              <a:spcBef>
                <a:spcPts val="0"/>
              </a:spcBef>
              <a:spcAft>
                <a:spcPts val="0"/>
              </a:spcAft>
              <a:buClr>
                <a:srgbClr val="1C304A"/>
              </a:buClr>
              <a:buSzPts val="1400"/>
              <a:buNone/>
              <a:defRPr>
                <a:solidFill>
                  <a:srgbClr val="1C304A"/>
                </a:solidFill>
              </a:defRPr>
            </a:lvl3pPr>
            <a:lvl4pPr lvl="3" rtl="0">
              <a:lnSpc>
                <a:spcPct val="100000"/>
              </a:lnSpc>
              <a:spcBef>
                <a:spcPts val="0"/>
              </a:spcBef>
              <a:spcAft>
                <a:spcPts val="0"/>
              </a:spcAft>
              <a:buClr>
                <a:srgbClr val="1C304A"/>
              </a:buClr>
              <a:buSzPts val="1400"/>
              <a:buNone/>
              <a:defRPr>
                <a:solidFill>
                  <a:srgbClr val="1C304A"/>
                </a:solidFill>
              </a:defRPr>
            </a:lvl4pPr>
            <a:lvl5pPr lvl="4" rtl="0">
              <a:lnSpc>
                <a:spcPct val="100000"/>
              </a:lnSpc>
              <a:spcBef>
                <a:spcPts val="0"/>
              </a:spcBef>
              <a:spcAft>
                <a:spcPts val="0"/>
              </a:spcAft>
              <a:buClr>
                <a:srgbClr val="1C304A"/>
              </a:buClr>
              <a:buSzPts val="1400"/>
              <a:buNone/>
              <a:defRPr>
                <a:solidFill>
                  <a:srgbClr val="1C304A"/>
                </a:solidFill>
              </a:defRPr>
            </a:lvl5pPr>
            <a:lvl6pPr lvl="5" rtl="0">
              <a:lnSpc>
                <a:spcPct val="100000"/>
              </a:lnSpc>
              <a:spcBef>
                <a:spcPts val="0"/>
              </a:spcBef>
              <a:spcAft>
                <a:spcPts val="0"/>
              </a:spcAft>
              <a:buClr>
                <a:srgbClr val="1C304A"/>
              </a:buClr>
              <a:buSzPts val="1400"/>
              <a:buNone/>
              <a:defRPr>
                <a:solidFill>
                  <a:srgbClr val="1C304A"/>
                </a:solidFill>
              </a:defRPr>
            </a:lvl6pPr>
            <a:lvl7pPr lvl="6" rtl="0">
              <a:lnSpc>
                <a:spcPct val="100000"/>
              </a:lnSpc>
              <a:spcBef>
                <a:spcPts val="0"/>
              </a:spcBef>
              <a:spcAft>
                <a:spcPts val="0"/>
              </a:spcAft>
              <a:buClr>
                <a:srgbClr val="1C304A"/>
              </a:buClr>
              <a:buSzPts val="1400"/>
              <a:buNone/>
              <a:defRPr>
                <a:solidFill>
                  <a:srgbClr val="1C304A"/>
                </a:solidFill>
              </a:defRPr>
            </a:lvl7pPr>
            <a:lvl8pPr lvl="7" rtl="0">
              <a:lnSpc>
                <a:spcPct val="100000"/>
              </a:lnSpc>
              <a:spcBef>
                <a:spcPts val="0"/>
              </a:spcBef>
              <a:spcAft>
                <a:spcPts val="0"/>
              </a:spcAft>
              <a:buClr>
                <a:srgbClr val="1C304A"/>
              </a:buClr>
              <a:buSzPts val="1400"/>
              <a:buNone/>
              <a:defRPr>
                <a:solidFill>
                  <a:srgbClr val="1C304A"/>
                </a:solidFill>
              </a:defRPr>
            </a:lvl8pPr>
            <a:lvl9pPr lvl="8" rtl="0">
              <a:lnSpc>
                <a:spcPct val="100000"/>
              </a:lnSpc>
              <a:spcBef>
                <a:spcPts val="0"/>
              </a:spcBef>
              <a:spcAft>
                <a:spcPts val="0"/>
              </a:spcAft>
              <a:buClr>
                <a:srgbClr val="1C304A"/>
              </a:buClr>
              <a:buSzPts val="1400"/>
              <a:buNone/>
              <a:defRPr>
                <a:solidFill>
                  <a:srgbClr val="1C304A"/>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b="1"/>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19" name="Google Shape;19;p4" descr="A circular logo with a red C in the middle. Inside the C is a yellow circle. Beneath the top and bottom of the C are blue banners with squares representing pixels floating away. The logo mimics the Colorado State Flag." title="Colorado Digital Service Logo"/>
          <p:cNvPicPr preferRelativeResize="0"/>
          <p:nvPr/>
        </p:nvPicPr>
        <p:blipFill>
          <a:blip r:embed="rId2">
            <a:alphaModFix/>
          </a:blip>
          <a:stretch>
            <a:fillRect/>
          </a:stretch>
        </p:blipFill>
        <p:spPr>
          <a:xfrm>
            <a:off x="311696" y="4568875"/>
            <a:ext cx="326752" cy="345375"/>
          </a:xfrm>
          <a:prstGeom prst="rect">
            <a:avLst/>
          </a:prstGeom>
          <a:noFill/>
          <a:ln>
            <a:noFill/>
          </a:ln>
        </p:spPr>
      </p:pic>
      <p:pic>
        <p:nvPicPr>
          <p:cNvPr id="20" name="Google Shape;20;p4" descr="On the left is the Colorado State Logo that is composed of the letter C with mountains overlapping the bottom portion. A green tree sits behind and to the left of the C. On the right is the Office of Information Technology logo. It is a green and blue circle with a white lightbulb on the top half of the circle and the acronym, 'OIT' on the bottom half." title="Logos"/>
          <p:cNvPicPr preferRelativeResize="0"/>
          <p:nvPr/>
        </p:nvPicPr>
        <p:blipFill>
          <a:blip r:embed="rId3">
            <a:alphaModFix/>
          </a:blip>
          <a:stretch>
            <a:fillRect/>
          </a:stretch>
        </p:blipFill>
        <p:spPr>
          <a:xfrm>
            <a:off x="8180388" y="4602987"/>
            <a:ext cx="651917" cy="277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1"/>
        </a:solidFill>
        <a:effectLst/>
      </p:bgPr>
    </p:bg>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Font typeface="Roboto Slab Regular"/>
              <a:buNone/>
              <a:defRPr>
                <a:latin typeface="Roboto Slab Regular"/>
                <a:ea typeface="Roboto Slab Regular"/>
                <a:cs typeface="Roboto Slab Regular"/>
                <a:sym typeface="Roboto Slab Regular"/>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pic>
        <p:nvPicPr>
          <p:cNvPr id="25" name="Google Shape;25;p5" descr="A circular logo with a red C in the middle. Inside the C is a yellow circle. Beneath the top and bottom of the C are blue banners with squares representing pixels floating away. The logo mimics the Colorado State Flag." title="Colorado Digital Service Logo"/>
          <p:cNvPicPr preferRelativeResize="0"/>
          <p:nvPr/>
        </p:nvPicPr>
        <p:blipFill>
          <a:blip r:embed="rId2">
            <a:alphaModFix/>
          </a:blip>
          <a:stretch>
            <a:fillRect/>
          </a:stretch>
        </p:blipFill>
        <p:spPr>
          <a:xfrm>
            <a:off x="311696" y="4568875"/>
            <a:ext cx="326752" cy="345375"/>
          </a:xfrm>
          <a:prstGeom prst="rect">
            <a:avLst/>
          </a:prstGeom>
          <a:noFill/>
          <a:ln>
            <a:noFill/>
          </a:ln>
        </p:spPr>
      </p:pic>
      <p:pic>
        <p:nvPicPr>
          <p:cNvPr id="26" name="Google Shape;26;p5" descr="On the left is the Colorado State Logo that is composed of the letter C with mountains overlapping the bottom portion. A green tree sits behind and to the left of the C. On the right is the Office of Information Technology logo. It is a green and blue circle with a white lightbulb on the top half of the circle and the acronym, 'OIT' on the bottom half." title="Logos"/>
          <p:cNvPicPr preferRelativeResize="0"/>
          <p:nvPr/>
        </p:nvPicPr>
        <p:blipFill>
          <a:blip r:embed="rId3">
            <a:alphaModFix/>
          </a:blip>
          <a:stretch>
            <a:fillRect/>
          </a:stretch>
        </p:blipFill>
        <p:spPr>
          <a:xfrm>
            <a:off x="8180388" y="4602987"/>
            <a:ext cx="651917" cy="277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Font typeface="Roboto Slab Regular"/>
              <a:buNone/>
              <a:defRPr>
                <a:latin typeface="Roboto Slab Regular"/>
                <a:ea typeface="Roboto Slab Regular"/>
                <a:cs typeface="Roboto Slab Regular"/>
                <a:sym typeface="Roboto Slab Regular"/>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pic>
        <p:nvPicPr>
          <p:cNvPr id="29" name="Google Shape;29;p6" descr="A circular logo with a red C in the middle. Inside the C is a yellow circle. Beneath the top and bottom of the C are blue banners with squares representing pixels floating away. The logo mimics the Colorado State Flag." title="Colorado Digital Service Logo"/>
          <p:cNvPicPr preferRelativeResize="0"/>
          <p:nvPr/>
        </p:nvPicPr>
        <p:blipFill>
          <a:blip r:embed="rId2">
            <a:alphaModFix/>
          </a:blip>
          <a:stretch>
            <a:fillRect/>
          </a:stretch>
        </p:blipFill>
        <p:spPr>
          <a:xfrm>
            <a:off x="311696" y="4568875"/>
            <a:ext cx="326752" cy="345375"/>
          </a:xfrm>
          <a:prstGeom prst="rect">
            <a:avLst/>
          </a:prstGeom>
          <a:noFill/>
          <a:ln>
            <a:noFill/>
          </a:ln>
        </p:spPr>
      </p:pic>
      <p:pic>
        <p:nvPicPr>
          <p:cNvPr id="30" name="Google Shape;30;p6" descr="On the left is the Colorado State Logo that is composed of the letter C with mountains overlapping the bottom portion. A green tree sits behind and to the left of the C. On the right is the Office of Information Technology logo. It is a green and blue circle with a white lightbulb on the top half of the circle and the acronym, 'OIT' on the bottom half." title="Logos"/>
          <p:cNvPicPr preferRelativeResize="0"/>
          <p:nvPr/>
        </p:nvPicPr>
        <p:blipFill>
          <a:blip r:embed="rId3">
            <a:alphaModFix/>
          </a:blip>
          <a:stretch>
            <a:fillRect/>
          </a:stretch>
        </p:blipFill>
        <p:spPr>
          <a:xfrm>
            <a:off x="8180388" y="4602987"/>
            <a:ext cx="651917" cy="277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Font typeface="Roboto Slab Regular"/>
              <a:buNone/>
              <a:defRPr sz="2400">
                <a:latin typeface="Roboto Slab Regular"/>
                <a:ea typeface="Roboto Slab Regular"/>
                <a:cs typeface="Roboto Slab Regular"/>
                <a:sym typeface="Roboto Slab Regular"/>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pic>
        <p:nvPicPr>
          <p:cNvPr id="34" name="Google Shape;34;p7" descr="A circular logo with a red C in the middle. Inside the C is a yellow circle. Beneath the top and bottom of the C are blue banners with squares representing pixels floating away. The logo mimics the Colorado State Flag." title="Colorado Digital Service Logo"/>
          <p:cNvPicPr preferRelativeResize="0"/>
          <p:nvPr/>
        </p:nvPicPr>
        <p:blipFill>
          <a:blip r:embed="rId2">
            <a:alphaModFix/>
          </a:blip>
          <a:stretch>
            <a:fillRect/>
          </a:stretch>
        </p:blipFill>
        <p:spPr>
          <a:xfrm>
            <a:off x="311696" y="4568875"/>
            <a:ext cx="326752" cy="345375"/>
          </a:xfrm>
          <a:prstGeom prst="rect">
            <a:avLst/>
          </a:prstGeom>
          <a:noFill/>
          <a:ln>
            <a:noFill/>
          </a:ln>
        </p:spPr>
      </p:pic>
      <p:pic>
        <p:nvPicPr>
          <p:cNvPr id="35" name="Google Shape;35;p7" descr="On the left is the Colorado State Logo that is composed of the letter C with mountains overlapping the bottom portion. A green tree sits behind and to the left of the C. On the right is the Office of Information Technology logo. It is a green and blue circle with a white lightbulb on the top half of the circle and the acronym, 'OIT' on the bottom half." title="Logos"/>
          <p:cNvPicPr preferRelativeResize="0"/>
          <p:nvPr/>
        </p:nvPicPr>
        <p:blipFill>
          <a:blip r:embed="rId3">
            <a:alphaModFix/>
          </a:blip>
          <a:stretch>
            <a:fillRect/>
          </a:stretch>
        </p:blipFill>
        <p:spPr>
          <a:xfrm>
            <a:off x="8180388" y="4602987"/>
            <a:ext cx="651917" cy="27715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Font typeface="Roboto Slab Regular"/>
              <a:buNone/>
              <a:defRPr sz="4800">
                <a:latin typeface="Roboto Slab Regular"/>
                <a:ea typeface="Roboto Slab Regular"/>
                <a:cs typeface="Roboto Slab Regular"/>
                <a:sym typeface="Roboto Slab Regular"/>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2"/>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0" name="Google Shape;40;p9"/>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41"/>
        <p:cNvGrpSpPr/>
        <p:nvPr/>
      </p:nvGrpSpPr>
      <p:grpSpPr>
        <a:xfrm>
          <a:off x="0" y="0"/>
          <a:ext cx="0" cy="0"/>
          <a:chOff x="0" y="0"/>
          <a:chExt cx="0" cy="0"/>
        </a:xfrm>
      </p:grpSpPr>
      <p:pic>
        <p:nvPicPr>
          <p:cNvPr id="42" name="Google Shape;42;p10" descr="A circular logo with a red C in the middle. Inside the C is a yellow circle. Beneath the top and bottom of the C are blue banners with squares representing pixels floating away. The logo mimics the Colorado State Flag." title="Colorado Digital Service Logo"/>
          <p:cNvPicPr preferRelativeResize="0"/>
          <p:nvPr/>
        </p:nvPicPr>
        <p:blipFill>
          <a:blip r:embed="rId2">
            <a:alphaModFix/>
          </a:blip>
          <a:stretch>
            <a:fillRect/>
          </a:stretch>
        </p:blipFill>
        <p:spPr>
          <a:xfrm>
            <a:off x="311696" y="4568875"/>
            <a:ext cx="326752" cy="345375"/>
          </a:xfrm>
          <a:prstGeom prst="rect">
            <a:avLst/>
          </a:prstGeom>
          <a:noFill/>
          <a:ln>
            <a:noFill/>
          </a:ln>
        </p:spPr>
      </p:pic>
      <p:pic>
        <p:nvPicPr>
          <p:cNvPr id="43" name="Google Shape;43;p10" descr="On the left is the Colorado State Logo that is composed of the letter C with mountains overlapping the bottom portion. A green tree sits behind and to the left of the C. On the right is the Office of Information Technology logo. It is a green and blue circle with a white lightbulb on the top half of the circle and the acronym, 'OIT' on the bottom half." title="Logos"/>
          <p:cNvPicPr preferRelativeResize="0"/>
          <p:nvPr/>
        </p:nvPicPr>
        <p:blipFill>
          <a:blip r:embed="rId3">
            <a:alphaModFix/>
          </a:blip>
          <a:stretch>
            <a:fillRect/>
          </a:stretch>
        </p:blipFill>
        <p:spPr>
          <a:xfrm>
            <a:off x="8180388" y="4602987"/>
            <a:ext cx="651917" cy="27715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Roboto Slab"/>
              <a:buNone/>
              <a:defRPr sz="2800">
                <a:solidFill>
                  <a:schemeClr val="dk1"/>
                </a:solidFill>
                <a:latin typeface="Roboto Slab"/>
                <a:ea typeface="Roboto Slab"/>
                <a:cs typeface="Roboto Slab"/>
                <a:sym typeface="Roboto Slab"/>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Trebuchet MS"/>
              <a:buChar char="●"/>
              <a:defRPr sz="1800">
                <a:solidFill>
                  <a:schemeClr val="dk1"/>
                </a:solidFill>
                <a:latin typeface="Trebuchet MS"/>
                <a:ea typeface="Trebuchet MS"/>
                <a:cs typeface="Trebuchet MS"/>
                <a:sym typeface="Trebuchet MS"/>
              </a:defRPr>
            </a:lvl1pPr>
            <a:lvl2pPr marL="914400" lvl="1" indent="-317500">
              <a:lnSpc>
                <a:spcPct val="115000"/>
              </a:lnSpc>
              <a:spcBef>
                <a:spcPts val="0"/>
              </a:spcBef>
              <a:spcAft>
                <a:spcPts val="0"/>
              </a:spcAft>
              <a:buClr>
                <a:schemeClr val="dk1"/>
              </a:buClr>
              <a:buSzPts val="1400"/>
              <a:buFont typeface="Trebuchet MS"/>
              <a:buChar char="○"/>
              <a:defRPr>
                <a:solidFill>
                  <a:schemeClr val="dk1"/>
                </a:solidFill>
                <a:latin typeface="Trebuchet MS"/>
                <a:ea typeface="Trebuchet MS"/>
                <a:cs typeface="Trebuchet MS"/>
                <a:sym typeface="Trebuchet MS"/>
              </a:defRPr>
            </a:lvl2pPr>
            <a:lvl3pPr marL="1371600" lvl="2" indent="-317500">
              <a:lnSpc>
                <a:spcPct val="115000"/>
              </a:lnSpc>
              <a:spcBef>
                <a:spcPts val="0"/>
              </a:spcBef>
              <a:spcAft>
                <a:spcPts val="0"/>
              </a:spcAft>
              <a:buClr>
                <a:schemeClr val="dk1"/>
              </a:buClr>
              <a:buSzPts val="1400"/>
              <a:buFont typeface="Trebuchet MS"/>
              <a:buChar char="■"/>
              <a:defRPr>
                <a:solidFill>
                  <a:schemeClr val="dk1"/>
                </a:solidFill>
                <a:latin typeface="Trebuchet MS"/>
                <a:ea typeface="Trebuchet MS"/>
                <a:cs typeface="Trebuchet MS"/>
                <a:sym typeface="Trebuchet MS"/>
              </a:defRPr>
            </a:lvl3pPr>
            <a:lvl4pPr marL="1828800" lvl="3" indent="-317500">
              <a:lnSpc>
                <a:spcPct val="115000"/>
              </a:lnSpc>
              <a:spcBef>
                <a:spcPts val="0"/>
              </a:spcBef>
              <a:spcAft>
                <a:spcPts val="0"/>
              </a:spcAft>
              <a:buClr>
                <a:schemeClr val="dk1"/>
              </a:buClr>
              <a:buSzPts val="1400"/>
              <a:buFont typeface="Trebuchet MS"/>
              <a:buChar char="●"/>
              <a:defRPr>
                <a:solidFill>
                  <a:schemeClr val="dk1"/>
                </a:solidFill>
                <a:latin typeface="Trebuchet MS"/>
                <a:ea typeface="Trebuchet MS"/>
                <a:cs typeface="Trebuchet MS"/>
                <a:sym typeface="Trebuchet MS"/>
              </a:defRPr>
            </a:lvl4pPr>
            <a:lvl5pPr marL="2286000" lvl="4" indent="-317500">
              <a:lnSpc>
                <a:spcPct val="115000"/>
              </a:lnSpc>
              <a:spcBef>
                <a:spcPts val="0"/>
              </a:spcBef>
              <a:spcAft>
                <a:spcPts val="0"/>
              </a:spcAft>
              <a:buClr>
                <a:schemeClr val="dk1"/>
              </a:buClr>
              <a:buSzPts val="1400"/>
              <a:buFont typeface="Trebuchet MS"/>
              <a:buChar char="○"/>
              <a:defRPr>
                <a:solidFill>
                  <a:schemeClr val="dk1"/>
                </a:solidFill>
                <a:latin typeface="Trebuchet MS"/>
                <a:ea typeface="Trebuchet MS"/>
                <a:cs typeface="Trebuchet MS"/>
                <a:sym typeface="Trebuchet MS"/>
              </a:defRPr>
            </a:lvl5pPr>
            <a:lvl6pPr marL="2743200" lvl="5" indent="-317500">
              <a:lnSpc>
                <a:spcPct val="115000"/>
              </a:lnSpc>
              <a:spcBef>
                <a:spcPts val="0"/>
              </a:spcBef>
              <a:spcAft>
                <a:spcPts val="0"/>
              </a:spcAft>
              <a:buClr>
                <a:schemeClr val="dk1"/>
              </a:buClr>
              <a:buSzPts val="1400"/>
              <a:buFont typeface="Trebuchet MS"/>
              <a:buChar char="■"/>
              <a:defRPr>
                <a:solidFill>
                  <a:schemeClr val="dk1"/>
                </a:solidFill>
                <a:latin typeface="Trebuchet MS"/>
                <a:ea typeface="Trebuchet MS"/>
                <a:cs typeface="Trebuchet MS"/>
                <a:sym typeface="Trebuchet MS"/>
              </a:defRPr>
            </a:lvl6pPr>
            <a:lvl7pPr marL="3200400" lvl="6" indent="-317500">
              <a:lnSpc>
                <a:spcPct val="115000"/>
              </a:lnSpc>
              <a:spcBef>
                <a:spcPts val="0"/>
              </a:spcBef>
              <a:spcAft>
                <a:spcPts val="0"/>
              </a:spcAft>
              <a:buClr>
                <a:schemeClr val="dk1"/>
              </a:buClr>
              <a:buSzPts val="1400"/>
              <a:buFont typeface="Trebuchet MS"/>
              <a:buChar char="●"/>
              <a:defRPr>
                <a:solidFill>
                  <a:schemeClr val="dk1"/>
                </a:solidFill>
                <a:latin typeface="Trebuchet MS"/>
                <a:ea typeface="Trebuchet MS"/>
                <a:cs typeface="Trebuchet MS"/>
                <a:sym typeface="Trebuchet MS"/>
              </a:defRPr>
            </a:lvl7pPr>
            <a:lvl8pPr marL="3657600" lvl="7" indent="-317500">
              <a:lnSpc>
                <a:spcPct val="115000"/>
              </a:lnSpc>
              <a:spcBef>
                <a:spcPts val="0"/>
              </a:spcBef>
              <a:spcAft>
                <a:spcPts val="0"/>
              </a:spcAft>
              <a:buClr>
                <a:schemeClr val="dk1"/>
              </a:buClr>
              <a:buSzPts val="1400"/>
              <a:buFont typeface="Trebuchet MS"/>
              <a:buChar char="○"/>
              <a:defRPr>
                <a:solidFill>
                  <a:schemeClr val="dk1"/>
                </a:solidFill>
                <a:latin typeface="Trebuchet MS"/>
                <a:ea typeface="Trebuchet MS"/>
                <a:cs typeface="Trebuchet MS"/>
                <a:sym typeface="Trebuchet MS"/>
              </a:defRPr>
            </a:lvl8pPr>
            <a:lvl9pPr marL="4114800" lvl="8" indent="-317500">
              <a:lnSpc>
                <a:spcPct val="115000"/>
              </a:lnSpc>
              <a:spcBef>
                <a:spcPts val="0"/>
              </a:spcBef>
              <a:spcAft>
                <a:spcPts val="0"/>
              </a:spcAft>
              <a:buClr>
                <a:schemeClr val="dk1"/>
              </a:buClr>
              <a:buSzPts val="1400"/>
              <a:buFont typeface="Trebuchet MS"/>
              <a:buChar char="■"/>
              <a:defRPr>
                <a:solidFill>
                  <a:schemeClr val="dk1"/>
                </a:solidFill>
                <a:latin typeface="Trebuchet MS"/>
                <a:ea typeface="Trebuchet MS"/>
                <a:cs typeface="Trebuchet MS"/>
                <a:sym typeface="Trebuchet M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5.xml"/><Relationship Id="rId5" Type="http://schemas.openxmlformats.org/officeDocument/2006/relationships/image" Target="../media/image5.jp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8"/>
          <p:cNvSpPr txBox="1">
            <a:spLocks noGrp="1"/>
          </p:cNvSpPr>
          <p:nvPr>
            <p:ph type="ctrTitle"/>
          </p:nvPr>
        </p:nvSpPr>
        <p:spPr>
          <a:xfrm>
            <a:off x="311704" y="656401"/>
            <a:ext cx="8520600" cy="1785600"/>
          </a:xfrm>
          <a:prstGeom prst="rect">
            <a:avLst/>
          </a:prstGeom>
        </p:spPr>
        <p:txBody>
          <a:bodyPr spcFirstLastPara="1" wrap="square" lIns="91425" tIns="91425" rIns="91425" bIns="91425" anchor="b" anchorCtr="0">
            <a:spAutoFit/>
          </a:bodyPr>
          <a:lstStyle/>
          <a:p>
            <a:pPr marL="0" lvl="0" indent="0" algn="l" rtl="0">
              <a:spcBef>
                <a:spcPts val="0"/>
              </a:spcBef>
              <a:spcAft>
                <a:spcPts val="0"/>
              </a:spcAft>
              <a:buNone/>
            </a:pPr>
            <a:r>
              <a:rPr lang="en" dirty="0"/>
              <a:t>Iterating on a State Digital Service Team</a:t>
            </a:r>
            <a:endParaRPr dirty="0"/>
          </a:p>
        </p:txBody>
      </p:sp>
      <p:sp>
        <p:nvSpPr>
          <p:cNvPr id="81" name="Google Shape;81;p18"/>
          <p:cNvSpPr txBox="1">
            <a:spLocks noGrp="1"/>
          </p:cNvSpPr>
          <p:nvPr>
            <p:ph type="subTitle" idx="1"/>
          </p:nvPr>
        </p:nvSpPr>
        <p:spPr>
          <a:xfrm>
            <a:off x="1042825" y="2626238"/>
            <a:ext cx="7620600" cy="978900"/>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a:t>The Colorado Digital Service Team’s </a:t>
            </a:r>
            <a:br>
              <a:rPr lang="en"/>
            </a:br>
            <a:r>
              <a:rPr lang="en"/>
              <a:t>One-Year Retrospective</a:t>
            </a:r>
            <a:endParaRPr/>
          </a:p>
        </p:txBody>
      </p:sp>
      <p:pic>
        <p:nvPicPr>
          <p:cNvPr id="82" name="Google Shape;82;p18" descr="A circular logo with a red C in the middle. Inside the C is a yellow circle. Beneath the top and bottom of the C are blue banners with squares representing pixels floating away. The logo mimics the Colorado State Flag." title="Colorado Digital Service Logo"/>
          <p:cNvPicPr preferRelativeResize="0"/>
          <p:nvPr/>
        </p:nvPicPr>
        <p:blipFill>
          <a:blip r:embed="rId3">
            <a:alphaModFix/>
          </a:blip>
          <a:stretch>
            <a:fillRect/>
          </a:stretch>
        </p:blipFill>
        <p:spPr>
          <a:xfrm>
            <a:off x="311700" y="2761049"/>
            <a:ext cx="671025" cy="709278"/>
          </a:xfrm>
          <a:prstGeom prst="rect">
            <a:avLst/>
          </a:prstGeom>
          <a:noFill/>
          <a:ln>
            <a:noFill/>
          </a:ln>
        </p:spPr>
      </p:pic>
      <p:pic>
        <p:nvPicPr>
          <p:cNvPr id="83" name="Google Shape;83;p18" descr="On the left is the Colorado State Logo that is composed of the letter C with mountains overlapping the bottom portion. A green tree sits behind and to the left of the C. On the right is the Office of Information Technology logo. It is a green and blue circle with a white lightbulb on the top half of the circle and the acronym, 'OIT' on the bottom half." title="Logos"/>
          <p:cNvPicPr preferRelativeResize="0"/>
          <p:nvPr/>
        </p:nvPicPr>
        <p:blipFill>
          <a:blip r:embed="rId4">
            <a:alphaModFix/>
          </a:blip>
          <a:stretch>
            <a:fillRect/>
          </a:stretch>
        </p:blipFill>
        <p:spPr>
          <a:xfrm>
            <a:off x="7591775" y="4310425"/>
            <a:ext cx="1071650" cy="45559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7"/>
          <p:cNvSpPr txBox="1">
            <a:spLocks noGrp="1"/>
          </p:cNvSpPr>
          <p:nvPr>
            <p:ph type="title" idx="4294967295"/>
          </p:nvPr>
        </p:nvSpPr>
        <p:spPr>
          <a:xfrm>
            <a:off x="783000" y="678450"/>
            <a:ext cx="7578000" cy="1985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3900"/>
              <a:t>We offer kinship, healthy culture, and a collaborative partnership.</a:t>
            </a:r>
            <a:endParaRPr sz="3900"/>
          </a:p>
        </p:txBody>
      </p:sp>
      <p:sp>
        <p:nvSpPr>
          <p:cNvPr id="148" name="Google Shape;148;p27"/>
          <p:cNvSpPr txBox="1"/>
          <p:nvPr/>
        </p:nvSpPr>
        <p:spPr>
          <a:xfrm>
            <a:off x="783000" y="2892750"/>
            <a:ext cx="7578000" cy="120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i="1">
                <a:solidFill>
                  <a:schemeClr val="dk1"/>
                </a:solidFill>
                <a:latin typeface="Source Sans Pro"/>
                <a:ea typeface="Source Sans Pro"/>
                <a:cs typeface="Source Sans Pro"/>
                <a:sym typeface="Source Sans Pro"/>
              </a:rPr>
              <a:t>“It was helpful to watch the way you work together.. It’s a great model for how teams should collaborate and work together.”</a:t>
            </a:r>
            <a:endParaRPr sz="1600" i="1">
              <a:solidFill>
                <a:schemeClr val="dk1"/>
              </a:solidFill>
              <a:highlight>
                <a:schemeClr val="lt1"/>
              </a:highlight>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sz="1600" i="1">
              <a:solidFill>
                <a:schemeClr val="dk1"/>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None/>
            </a:pPr>
            <a:r>
              <a:rPr lang="en" sz="1600" i="1">
                <a:solidFill>
                  <a:schemeClr val="dk1"/>
                </a:solidFill>
                <a:latin typeface="Source Sans Pro"/>
                <a:ea typeface="Source Sans Pro"/>
                <a:cs typeface="Source Sans Pro"/>
                <a:sym typeface="Source Sans Pro"/>
              </a:rPr>
              <a:t>“You constantly asked what isn't working? What do we need to change?”</a:t>
            </a:r>
            <a:endParaRPr sz="1600" i="1">
              <a:solidFill>
                <a:schemeClr val="dk1"/>
              </a:solidFill>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8"/>
          <p:cNvSpPr txBox="1">
            <a:spLocks noGrp="1"/>
          </p:cNvSpPr>
          <p:nvPr>
            <p:ph type="title" idx="4294967295"/>
          </p:nvPr>
        </p:nvSpPr>
        <p:spPr>
          <a:xfrm>
            <a:off x="783000" y="275475"/>
            <a:ext cx="7578000" cy="25242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3800"/>
              <a:t>Many people saw us as consultants. That came with mixed connotations and emotions.</a:t>
            </a:r>
            <a:endParaRPr sz="3800"/>
          </a:p>
        </p:txBody>
      </p:sp>
      <p:sp>
        <p:nvSpPr>
          <p:cNvPr id="154" name="Google Shape;154;p28"/>
          <p:cNvSpPr txBox="1"/>
          <p:nvPr/>
        </p:nvSpPr>
        <p:spPr>
          <a:xfrm>
            <a:off x="783000" y="3028275"/>
            <a:ext cx="7578000" cy="1245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i="1">
                <a:solidFill>
                  <a:schemeClr val="dk1"/>
                </a:solidFill>
                <a:latin typeface="Source Sans Pro"/>
                <a:ea typeface="Source Sans Pro"/>
                <a:cs typeface="Source Sans Pro"/>
                <a:sym typeface="Source Sans Pro"/>
              </a:rPr>
              <a:t>“I hate to use the word consultant, but you come in with no dog in the fight and present what you think is the right thing to do based on past experience.”</a:t>
            </a:r>
            <a:endParaRPr i="1">
              <a:solidFill>
                <a:srgbClr val="111D4A"/>
              </a:solidFill>
              <a:highlight>
                <a:schemeClr val="lt1"/>
              </a:highlight>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i="1">
              <a:solidFill>
                <a:srgbClr val="111D4A"/>
              </a:solidFill>
              <a:highlight>
                <a:schemeClr val="lt1"/>
              </a:highlight>
              <a:latin typeface="Helvetica Neue"/>
              <a:ea typeface="Helvetica Neue"/>
              <a:cs typeface="Helvetica Neue"/>
              <a:sym typeface="Helvetica Neue"/>
            </a:endParaRPr>
          </a:p>
          <a:p>
            <a:pPr marL="0" lvl="0" indent="0" algn="l" rtl="0">
              <a:lnSpc>
                <a:spcPct val="115000"/>
              </a:lnSpc>
              <a:spcBef>
                <a:spcPts val="0"/>
              </a:spcBef>
              <a:spcAft>
                <a:spcPts val="0"/>
              </a:spcAft>
              <a:buClr>
                <a:srgbClr val="000000"/>
              </a:buClr>
              <a:buSzPts val="1100"/>
              <a:buFont typeface="Arial"/>
              <a:buNone/>
            </a:pPr>
            <a:r>
              <a:rPr lang="en" sz="1600" i="1">
                <a:solidFill>
                  <a:schemeClr val="dk1"/>
                </a:solidFill>
                <a:latin typeface="Source Sans Pro"/>
                <a:ea typeface="Source Sans Pro"/>
                <a:cs typeface="Source Sans Pro"/>
                <a:sym typeface="Source Sans Pro"/>
              </a:rPr>
              <a:t>“I was like, is this a subversive way of assessing what we're doing well and badly?"</a:t>
            </a:r>
            <a:endParaRPr sz="1600" i="1">
              <a:solidFill>
                <a:schemeClr val="dk1"/>
              </a:solidFill>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9"/>
          <p:cNvSpPr txBox="1">
            <a:spLocks noGrp="1"/>
          </p:cNvSpPr>
          <p:nvPr>
            <p:ph type="title" idx="4294967295"/>
          </p:nvPr>
        </p:nvSpPr>
        <p:spPr>
          <a:xfrm>
            <a:off x="783000" y="359275"/>
            <a:ext cx="7578000" cy="31092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3800"/>
              <a:t>Sometimes, the language or processes we used felt unfamiliar and inaccessible. Not everyone felt comfortable asking us to clarify.</a:t>
            </a:r>
            <a:endParaRPr sz="3800"/>
          </a:p>
        </p:txBody>
      </p:sp>
      <p:sp>
        <p:nvSpPr>
          <p:cNvPr id="160" name="Google Shape;160;p29"/>
          <p:cNvSpPr txBox="1"/>
          <p:nvPr/>
        </p:nvSpPr>
        <p:spPr>
          <a:xfrm>
            <a:off x="783000" y="3697075"/>
            <a:ext cx="75780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i="1">
                <a:solidFill>
                  <a:schemeClr val="dk1"/>
                </a:solidFill>
                <a:latin typeface="Source Sans Pro"/>
                <a:ea typeface="Source Sans Pro"/>
                <a:cs typeface="Source Sans Pro"/>
                <a:sym typeface="Source Sans Pro"/>
              </a:rPr>
              <a:t>“Even a retro...I get the word but in public health world I'd call it a debrief. It doesn't prohibit you from participating but the fast pace of the work, it can feel intimidating and inaccessible if you don't feel comfortable asking.”</a:t>
            </a:r>
            <a:endParaRPr sz="1600" i="1">
              <a:solidFill>
                <a:schemeClr val="dk1"/>
              </a:solidFill>
              <a:latin typeface="Source Sans Pro"/>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0"/>
          <p:cNvSpPr txBox="1">
            <a:spLocks noGrp="1"/>
          </p:cNvSpPr>
          <p:nvPr>
            <p:ph type="title" idx="4294967295"/>
          </p:nvPr>
        </p:nvSpPr>
        <p:spPr>
          <a:xfrm>
            <a:off x="783000" y="442400"/>
            <a:ext cx="7578000" cy="3324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3400"/>
              <a:t>Even after months of an engagement, some of our partners struggled to describe the Colorado Digital Service. Sometimes they saw us only as individuals, and not as a team.</a:t>
            </a:r>
            <a:endParaRPr sz="3400"/>
          </a:p>
        </p:txBody>
      </p:sp>
      <p:sp>
        <p:nvSpPr>
          <p:cNvPr id="167" name="Google Shape;167;p30"/>
          <p:cNvSpPr txBox="1"/>
          <p:nvPr/>
        </p:nvSpPr>
        <p:spPr>
          <a:xfrm>
            <a:off x="783000" y="3995600"/>
            <a:ext cx="7578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i="1">
                <a:solidFill>
                  <a:schemeClr val="dk1"/>
                </a:solidFill>
                <a:latin typeface="Source Sans Pro"/>
                <a:ea typeface="Source Sans Pro"/>
                <a:cs typeface="Source Sans Pro"/>
                <a:sym typeface="Source Sans Pro"/>
              </a:rPr>
              <a:t>“I don’t know what the Colorado Digital Service is or how to engage them.”</a:t>
            </a:r>
            <a:endParaRPr sz="1600" i="1">
              <a:solidFill>
                <a:schemeClr val="dk1"/>
              </a:solidFill>
              <a:latin typeface="Source Sans Pro"/>
              <a:ea typeface="Source Sans Pro"/>
              <a:cs typeface="Source Sans Pro"/>
              <a:sym typeface="Source Sans Pr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1"/>
          <p:cNvSpPr txBox="1">
            <a:spLocks noGrp="1"/>
          </p:cNvSpPr>
          <p:nvPr>
            <p:ph type="ctrTitle" idx="4294967295"/>
          </p:nvPr>
        </p:nvSpPr>
        <p:spPr>
          <a:xfrm>
            <a:off x="712850" y="1205376"/>
            <a:ext cx="7386600" cy="3063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6400" b="1">
                <a:latin typeface="Source Sans Pro"/>
                <a:ea typeface="Source Sans Pro"/>
                <a:cs typeface="Source Sans Pro"/>
                <a:sym typeface="Source Sans Pro"/>
              </a:rPr>
              <a:t>Deeper self-reflection</a:t>
            </a:r>
            <a:endParaRPr sz="6400" b="1">
              <a:latin typeface="Source Sans Pro"/>
              <a:ea typeface="Source Sans Pro"/>
              <a:cs typeface="Source Sans Pro"/>
              <a:sym typeface="Source Sans Pr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0"/>
              </a:spcBef>
              <a:spcAft>
                <a:spcPts val="1000"/>
              </a:spcAft>
              <a:buNone/>
            </a:pPr>
            <a:r>
              <a:rPr lang="en" sz="3600" b="0"/>
              <a:t>Where to focus and to prioritize</a:t>
            </a:r>
            <a:endParaRPr sz="1800" b="0"/>
          </a:p>
        </p:txBody>
      </p:sp>
      <p:sp>
        <p:nvSpPr>
          <p:cNvPr id="178" name="Google Shape;178;p32"/>
          <p:cNvSpPr txBox="1">
            <a:spLocks noGrp="1"/>
          </p:cNvSpPr>
          <p:nvPr>
            <p:ph type="body" idx="1"/>
          </p:nvPr>
        </p:nvSpPr>
        <p:spPr>
          <a:xfrm>
            <a:off x="311700" y="1152475"/>
            <a:ext cx="8520600" cy="1125600"/>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SzPts val="1600"/>
              <a:buFont typeface="Source Sans Pro SemiBold"/>
              <a:buChar char="●"/>
            </a:pPr>
            <a:r>
              <a:rPr lang="en" sz="1600"/>
              <a:t>Not every project is a good fit even if we’re passionate about the subject. Ask the right questions during project intake and prioritize. </a:t>
            </a:r>
            <a:endParaRPr sz="1600"/>
          </a:p>
          <a:p>
            <a:pPr marL="457200" lvl="0" indent="-330200" algn="l" rtl="0">
              <a:lnSpc>
                <a:spcPct val="115000"/>
              </a:lnSpc>
              <a:spcBef>
                <a:spcPts val="1000"/>
              </a:spcBef>
              <a:spcAft>
                <a:spcPts val="1000"/>
              </a:spcAft>
              <a:buSzPts val="1600"/>
              <a:buFont typeface="Source Sans Pro SemiBold"/>
              <a:buChar char="●"/>
            </a:pPr>
            <a:r>
              <a:rPr lang="en" sz="1600"/>
              <a:t>Some things are outside of our control; not everyone will be on board with our work.</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0"/>
              </a:spcBef>
              <a:spcAft>
                <a:spcPts val="1000"/>
              </a:spcAft>
              <a:buNone/>
            </a:pPr>
            <a:r>
              <a:rPr lang="en" sz="3600" b="0"/>
              <a:t>Change management and team culture</a:t>
            </a:r>
            <a:endParaRPr sz="1800" b="0"/>
          </a:p>
        </p:txBody>
      </p:sp>
      <p:sp>
        <p:nvSpPr>
          <p:cNvPr id="184" name="Google Shape;184;p33"/>
          <p:cNvSpPr txBox="1">
            <a:spLocks noGrp="1"/>
          </p:cNvSpPr>
          <p:nvPr>
            <p:ph type="body" idx="1"/>
          </p:nvPr>
        </p:nvSpPr>
        <p:spPr>
          <a:xfrm>
            <a:off x="311700" y="1152475"/>
            <a:ext cx="8520600" cy="1227300"/>
          </a:xfrm>
          <a:prstGeom prst="rect">
            <a:avLst/>
          </a:prstGeom>
        </p:spPr>
        <p:txBody>
          <a:bodyPr spcFirstLastPara="1" wrap="square" lIns="91425" tIns="91425" rIns="91425" bIns="91425" anchor="t" anchorCtr="0">
            <a:spAutoFit/>
          </a:bodyPr>
          <a:lstStyle/>
          <a:p>
            <a:pPr marL="457200" lvl="0" indent="-342900" algn="l" rtl="0">
              <a:spcBef>
                <a:spcPts val="0"/>
              </a:spcBef>
              <a:spcAft>
                <a:spcPts val="0"/>
              </a:spcAft>
              <a:buSzPts val="1800"/>
              <a:buFont typeface="Source Sans Pro SemiBold"/>
              <a:buChar char="●"/>
            </a:pPr>
            <a:r>
              <a:rPr lang="en"/>
              <a:t>“We are change management experts disguised as technologists.” </a:t>
            </a:r>
            <a:r>
              <a:rPr lang="en" i="1"/>
              <a:t>Aaron Snow</a:t>
            </a:r>
            <a:endParaRPr/>
          </a:p>
          <a:p>
            <a:pPr marL="457200" lvl="0" indent="-342900" algn="l" rtl="0">
              <a:spcBef>
                <a:spcPts val="1000"/>
              </a:spcBef>
              <a:spcAft>
                <a:spcPts val="1000"/>
              </a:spcAft>
              <a:buSzPts val="1800"/>
              <a:buFont typeface="Source Sans Pro SemiBold"/>
              <a:buChar char="●"/>
            </a:pPr>
            <a:r>
              <a:rPr lang="en"/>
              <a:t>Team culture is CRITICAL to a successful technology project.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0"/>
              </a:spcBef>
              <a:spcAft>
                <a:spcPts val="1000"/>
              </a:spcAft>
              <a:buNone/>
            </a:pPr>
            <a:r>
              <a:rPr lang="en" sz="3600" b="0">
                <a:latin typeface="Roboto Slab Regular"/>
                <a:ea typeface="Roboto Slab Regular"/>
                <a:cs typeface="Roboto Slab Regular"/>
                <a:sym typeface="Roboto Slab Regular"/>
              </a:rPr>
              <a:t>Sustainability</a:t>
            </a:r>
            <a:endParaRPr sz="1800" b="0">
              <a:latin typeface="Roboto Slab Regular"/>
              <a:ea typeface="Roboto Slab Regular"/>
              <a:cs typeface="Roboto Slab Regular"/>
              <a:sym typeface="Roboto Slab Regular"/>
            </a:endParaRPr>
          </a:p>
        </p:txBody>
      </p:sp>
      <p:sp>
        <p:nvSpPr>
          <p:cNvPr id="190" name="Google Shape;190;p34"/>
          <p:cNvSpPr txBox="1">
            <a:spLocks noGrp="1"/>
          </p:cNvSpPr>
          <p:nvPr>
            <p:ph type="body" idx="1"/>
          </p:nvPr>
        </p:nvSpPr>
        <p:spPr>
          <a:xfrm>
            <a:off x="311700" y="1152475"/>
            <a:ext cx="8520600" cy="1820400"/>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SzPts val="1600"/>
              <a:buFont typeface="Source Sans Pro SemiBold"/>
              <a:buChar char="●"/>
            </a:pPr>
            <a:r>
              <a:rPr lang="en" sz="1600"/>
              <a:t>Our partners are so busy that they often see us an extra pair of hands, rather than a coach. They don’t always absorb new practices just by watching us work. </a:t>
            </a:r>
            <a:endParaRPr sz="1600"/>
          </a:p>
          <a:p>
            <a:pPr marL="457200" lvl="0" indent="-330200" algn="l" rtl="0">
              <a:spcBef>
                <a:spcPts val="1000"/>
              </a:spcBef>
              <a:spcAft>
                <a:spcPts val="0"/>
              </a:spcAft>
              <a:buSzPts val="1600"/>
              <a:buFont typeface="Source Sans Pro SemiBold"/>
              <a:buChar char="●"/>
            </a:pPr>
            <a:r>
              <a:rPr lang="en" sz="1600"/>
              <a:t>Discovery sprints are only as valuable as their implementation.</a:t>
            </a:r>
            <a:endParaRPr sz="1600"/>
          </a:p>
          <a:p>
            <a:pPr marL="457200" lvl="0" indent="-330200" algn="l" rtl="0">
              <a:spcBef>
                <a:spcPts val="1000"/>
              </a:spcBef>
              <a:spcAft>
                <a:spcPts val="1000"/>
              </a:spcAft>
              <a:buSzPts val="1600"/>
              <a:buFont typeface="Source Sans Pro"/>
              <a:buChar char="●"/>
            </a:pPr>
            <a:r>
              <a:rPr lang="en" sz="1600"/>
              <a:t>After we exit, our partners can face systematic barriers that prevent them from implementing processes that we advocate for during our engagements.</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0"/>
              </a:spcBef>
              <a:spcAft>
                <a:spcPts val="1000"/>
              </a:spcAft>
              <a:buNone/>
            </a:pPr>
            <a:r>
              <a:rPr lang="en" sz="3600" b="0" dirty="0"/>
              <a:t>Attracting and supporting talent</a:t>
            </a:r>
            <a:endParaRPr sz="1800" b="0" dirty="0"/>
          </a:p>
        </p:txBody>
      </p:sp>
      <p:sp>
        <p:nvSpPr>
          <p:cNvPr id="196" name="Google Shape;196;p35"/>
          <p:cNvSpPr txBox="1">
            <a:spLocks noGrp="1"/>
          </p:cNvSpPr>
          <p:nvPr>
            <p:ph type="body" idx="1"/>
          </p:nvPr>
        </p:nvSpPr>
        <p:spPr>
          <a:xfrm>
            <a:off x="311700" y="1152475"/>
            <a:ext cx="8520600" cy="1975200"/>
          </a:xfrm>
          <a:prstGeom prst="rect">
            <a:avLst/>
          </a:prstGeom>
        </p:spPr>
        <p:txBody>
          <a:bodyPr spcFirstLastPara="1" wrap="square" lIns="91425" tIns="91425" rIns="91425" bIns="91425" anchor="t" anchorCtr="0">
            <a:spAutoFit/>
          </a:bodyPr>
          <a:lstStyle/>
          <a:p>
            <a:pPr marL="457200" lvl="0" indent="-330200" algn="l" rtl="0">
              <a:spcBef>
                <a:spcPts val="0"/>
              </a:spcBef>
              <a:spcAft>
                <a:spcPts val="0"/>
              </a:spcAft>
              <a:buSzPts val="1600"/>
              <a:buFont typeface="Source Sans Pro SemiBold"/>
              <a:buChar char="●"/>
            </a:pPr>
            <a:r>
              <a:rPr lang="en" sz="1600"/>
              <a:t>A person hired into an agency is less supported than a person who is a part of a digital service team. They are uniquely challenged in being the first hire in an organization that is unfamiliar with that particular skill set.</a:t>
            </a:r>
            <a:endParaRPr sz="1600"/>
          </a:p>
          <a:p>
            <a:pPr marL="457200" lvl="0" indent="-330200" algn="l" rtl="0">
              <a:lnSpc>
                <a:spcPct val="115000"/>
              </a:lnSpc>
              <a:spcBef>
                <a:spcPts val="1000"/>
              </a:spcBef>
              <a:spcAft>
                <a:spcPts val="1000"/>
              </a:spcAft>
              <a:buSzPts val="1600"/>
              <a:buFont typeface="Source Sans Pro SemiBold"/>
              <a:buChar char="●"/>
            </a:pPr>
            <a:r>
              <a:rPr lang="en" sz="1600"/>
              <a:t>The drive to work in a mission-driven organization is an important factor when hiring. Just because someone is a leader in the private sector, does not make them a good fit for this type of work.</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6"/>
          <p:cNvSpPr txBox="1">
            <a:spLocks noGrp="1"/>
          </p:cNvSpPr>
          <p:nvPr>
            <p:ph type="ctrTitle" idx="4294967295"/>
          </p:nvPr>
        </p:nvSpPr>
        <p:spPr>
          <a:xfrm>
            <a:off x="712850" y="1205376"/>
            <a:ext cx="7386600" cy="3063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6400" b="1" dirty="0">
                <a:latin typeface="Source Sans Pro"/>
                <a:ea typeface="Source Sans Pro"/>
                <a:cs typeface="Source Sans Pro"/>
                <a:sym typeface="Source Sans Pro"/>
              </a:rPr>
              <a:t>Improving the way we work</a:t>
            </a:r>
            <a:endParaRPr sz="6400" b="1" dirty="0">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97" name="Google Shape;97;p19"/>
          <p:cNvSpPr txBox="1">
            <a:spLocks noGrp="1"/>
          </p:cNvSpPr>
          <p:nvPr>
            <p:ph type="title" idx="4294967295"/>
          </p:nvPr>
        </p:nvSpPr>
        <p:spPr>
          <a:xfrm>
            <a:off x="681300" y="465025"/>
            <a:ext cx="7781400" cy="7695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sz="3800" b="1" dirty="0"/>
              <a:t>Hello and welcome.</a:t>
            </a:r>
            <a:endParaRPr sz="3800" b="1" dirty="0"/>
          </a:p>
        </p:txBody>
      </p:sp>
      <p:pic>
        <p:nvPicPr>
          <p:cNvPr id="88" name="Google Shape;88;p19" descr="A picture of Stephanie Cain standing in front of an orange background." title="Stephanie Cain"/>
          <p:cNvPicPr preferRelativeResize="0"/>
          <p:nvPr/>
        </p:nvPicPr>
        <p:blipFill>
          <a:blip r:embed="rId3">
            <a:alphaModFix/>
          </a:blip>
          <a:stretch>
            <a:fillRect/>
          </a:stretch>
        </p:blipFill>
        <p:spPr>
          <a:xfrm>
            <a:off x="1385988" y="1833199"/>
            <a:ext cx="1378500" cy="1378500"/>
          </a:xfrm>
          <a:prstGeom prst="ellipse">
            <a:avLst/>
          </a:prstGeom>
          <a:noFill/>
          <a:ln>
            <a:noFill/>
          </a:ln>
          <a:effectLst>
            <a:outerShdw blurRad="57150" dist="38100" dir="5400000" algn="bl" rotWithShape="0">
              <a:srgbClr val="666666">
                <a:alpha val="50000"/>
              </a:srgbClr>
            </a:outerShdw>
          </a:effectLst>
        </p:spPr>
      </p:pic>
      <p:sp>
        <p:nvSpPr>
          <p:cNvPr id="92" name="Google Shape;92;p19"/>
          <p:cNvSpPr txBox="1">
            <a:spLocks noGrp="1"/>
          </p:cNvSpPr>
          <p:nvPr>
            <p:ph type="subTitle" idx="4294967295"/>
          </p:nvPr>
        </p:nvSpPr>
        <p:spPr>
          <a:xfrm>
            <a:off x="813788" y="3396450"/>
            <a:ext cx="2499000" cy="393600"/>
          </a:xfrm>
          <a:prstGeom prst="rect">
            <a:avLst/>
          </a:prstGeom>
        </p:spPr>
        <p:txBody>
          <a:bodyPr spcFirstLastPara="1" wrap="square" lIns="91425" tIns="91425" rIns="91425" bIns="91425" anchor="t" anchorCtr="0">
            <a:noAutofit/>
          </a:bodyPr>
          <a:lstStyle/>
          <a:p>
            <a:pPr marL="0" lvl="0" indent="0" algn="ctr" rtl="0">
              <a:lnSpc>
                <a:spcPct val="95000"/>
              </a:lnSpc>
              <a:spcBef>
                <a:spcPts val="0"/>
              </a:spcBef>
              <a:spcAft>
                <a:spcPts val="1200"/>
              </a:spcAft>
              <a:buSzPts val="852"/>
              <a:buNone/>
            </a:pPr>
            <a:r>
              <a:rPr lang="en" sz="1495" b="1"/>
              <a:t>Stephanie Cain</a:t>
            </a:r>
            <a:endParaRPr sz="1495" b="1"/>
          </a:p>
        </p:txBody>
      </p:sp>
      <p:sp>
        <p:nvSpPr>
          <p:cNvPr id="93" name="Google Shape;93;p19"/>
          <p:cNvSpPr txBox="1">
            <a:spLocks noGrp="1"/>
          </p:cNvSpPr>
          <p:nvPr>
            <p:ph type="subTitle" idx="4294967295"/>
          </p:nvPr>
        </p:nvSpPr>
        <p:spPr>
          <a:xfrm>
            <a:off x="813788" y="3755075"/>
            <a:ext cx="2499000" cy="800400"/>
          </a:xfrm>
          <a:prstGeom prst="rect">
            <a:avLst/>
          </a:prstGeom>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 sz="1000"/>
              <a:t>Colorado Digital Service</a:t>
            </a:r>
            <a:endParaRPr sz="1000"/>
          </a:p>
          <a:p>
            <a:pPr marL="0" marR="0" lvl="0" indent="0" algn="ctr" rtl="0">
              <a:lnSpc>
                <a:spcPct val="100000"/>
              </a:lnSpc>
              <a:spcBef>
                <a:spcPts val="0"/>
              </a:spcBef>
              <a:spcAft>
                <a:spcPts val="0"/>
              </a:spcAft>
              <a:buNone/>
            </a:pPr>
            <a:r>
              <a:rPr lang="en" sz="1000"/>
              <a:t>UX Researcher and Designer</a:t>
            </a:r>
            <a:endParaRPr sz="1000"/>
          </a:p>
          <a:p>
            <a:pPr marL="0" marR="0" lvl="0" indent="0" algn="ctr" rtl="0">
              <a:lnSpc>
                <a:spcPct val="100000"/>
              </a:lnSpc>
              <a:spcBef>
                <a:spcPts val="0"/>
              </a:spcBef>
              <a:spcAft>
                <a:spcPts val="0"/>
              </a:spcAft>
              <a:buNone/>
            </a:pPr>
            <a:r>
              <a:rPr lang="en" sz="1000"/>
              <a:t>She / Her / Hers</a:t>
            </a:r>
            <a:endParaRPr sz="1000"/>
          </a:p>
          <a:p>
            <a:pPr marL="0" marR="0" lvl="0" indent="0" algn="ctr" rtl="0">
              <a:lnSpc>
                <a:spcPct val="100000"/>
              </a:lnSpc>
              <a:spcBef>
                <a:spcPts val="0"/>
              </a:spcBef>
              <a:spcAft>
                <a:spcPts val="0"/>
              </a:spcAft>
              <a:buNone/>
            </a:pPr>
            <a:r>
              <a:rPr lang="en" sz="1000"/>
              <a:t>stephanie.cain@state.co.us</a:t>
            </a:r>
            <a:endParaRPr sz="1000"/>
          </a:p>
        </p:txBody>
      </p:sp>
      <p:pic>
        <p:nvPicPr>
          <p:cNvPr id="89" name="Google Shape;89;p19" descr="A picture of Karyn Lu standing in front of a brick wall." title="Karyn Lu"/>
          <p:cNvPicPr preferRelativeResize="0"/>
          <p:nvPr/>
        </p:nvPicPr>
        <p:blipFill>
          <a:blip r:embed="rId4">
            <a:alphaModFix/>
          </a:blip>
          <a:stretch>
            <a:fillRect/>
          </a:stretch>
        </p:blipFill>
        <p:spPr>
          <a:xfrm>
            <a:off x="3882750" y="1827124"/>
            <a:ext cx="1378500" cy="1378500"/>
          </a:xfrm>
          <a:prstGeom prst="ellipse">
            <a:avLst/>
          </a:prstGeom>
          <a:noFill/>
          <a:ln>
            <a:noFill/>
          </a:ln>
          <a:effectLst>
            <a:outerShdw blurRad="42863" dist="38100" dir="5400000" algn="bl" rotWithShape="0">
              <a:srgbClr val="666666">
                <a:alpha val="50000"/>
              </a:srgbClr>
            </a:outerShdw>
          </a:effectLst>
        </p:spPr>
      </p:pic>
      <p:sp>
        <p:nvSpPr>
          <p:cNvPr id="90" name="Google Shape;90;p19"/>
          <p:cNvSpPr txBox="1">
            <a:spLocks noGrp="1"/>
          </p:cNvSpPr>
          <p:nvPr>
            <p:ph type="subTitle" idx="4294967295"/>
          </p:nvPr>
        </p:nvSpPr>
        <p:spPr>
          <a:xfrm>
            <a:off x="3322500" y="3396450"/>
            <a:ext cx="2499000" cy="393600"/>
          </a:xfrm>
          <a:prstGeom prst="rect">
            <a:avLst/>
          </a:prstGeom>
        </p:spPr>
        <p:txBody>
          <a:bodyPr spcFirstLastPara="1" wrap="square" lIns="91425" tIns="91425" rIns="91425" bIns="91425" anchor="t" anchorCtr="0">
            <a:noAutofit/>
          </a:bodyPr>
          <a:lstStyle/>
          <a:p>
            <a:pPr marL="0" lvl="0" indent="0" algn="ctr" rtl="0">
              <a:lnSpc>
                <a:spcPct val="95000"/>
              </a:lnSpc>
              <a:spcBef>
                <a:spcPts val="0"/>
              </a:spcBef>
              <a:spcAft>
                <a:spcPts val="1200"/>
              </a:spcAft>
              <a:buSzPts val="852"/>
              <a:buNone/>
            </a:pPr>
            <a:r>
              <a:rPr lang="en" sz="1495" b="1"/>
              <a:t>Karyn Lu</a:t>
            </a:r>
            <a:endParaRPr sz="1495" b="1"/>
          </a:p>
        </p:txBody>
      </p:sp>
      <p:sp>
        <p:nvSpPr>
          <p:cNvPr id="91" name="Google Shape;91;p19"/>
          <p:cNvSpPr txBox="1">
            <a:spLocks noGrp="1"/>
          </p:cNvSpPr>
          <p:nvPr>
            <p:ph type="subTitle" idx="4294967295"/>
          </p:nvPr>
        </p:nvSpPr>
        <p:spPr>
          <a:xfrm>
            <a:off x="3322500" y="3755075"/>
            <a:ext cx="2499000" cy="800400"/>
          </a:xfrm>
          <a:prstGeom prst="rect">
            <a:avLst/>
          </a:prstGeom>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 sz="1000"/>
              <a:t>Colorado Digital Service</a:t>
            </a:r>
            <a:endParaRPr sz="1000"/>
          </a:p>
          <a:p>
            <a:pPr marL="0" marR="0" lvl="0" indent="0" algn="ctr" rtl="0">
              <a:lnSpc>
                <a:spcPct val="100000"/>
              </a:lnSpc>
              <a:spcBef>
                <a:spcPts val="0"/>
              </a:spcBef>
              <a:spcAft>
                <a:spcPts val="0"/>
              </a:spcAft>
              <a:buNone/>
            </a:pPr>
            <a:r>
              <a:rPr lang="en" sz="1000"/>
              <a:t>Product Manager </a:t>
            </a:r>
            <a:endParaRPr sz="1000"/>
          </a:p>
          <a:p>
            <a:pPr marL="0" marR="0" lvl="0" indent="0" algn="ctr" rtl="0">
              <a:lnSpc>
                <a:spcPct val="100000"/>
              </a:lnSpc>
              <a:spcBef>
                <a:spcPts val="0"/>
              </a:spcBef>
              <a:spcAft>
                <a:spcPts val="0"/>
              </a:spcAft>
              <a:buNone/>
            </a:pPr>
            <a:r>
              <a:rPr lang="en" sz="1000"/>
              <a:t>She / Her / Hers</a:t>
            </a:r>
            <a:endParaRPr sz="1000"/>
          </a:p>
          <a:p>
            <a:pPr marL="0" marR="0" lvl="0" indent="0" algn="ctr" rtl="0">
              <a:lnSpc>
                <a:spcPct val="100000"/>
              </a:lnSpc>
              <a:spcBef>
                <a:spcPts val="0"/>
              </a:spcBef>
              <a:spcAft>
                <a:spcPts val="0"/>
              </a:spcAft>
              <a:buNone/>
            </a:pPr>
            <a:r>
              <a:rPr lang="en" sz="1000"/>
              <a:t>karyn.lu@state.co.us</a:t>
            </a:r>
            <a:endParaRPr sz="1000"/>
          </a:p>
        </p:txBody>
      </p:sp>
      <p:pic>
        <p:nvPicPr>
          <p:cNvPr id="94" name="Google Shape;94;p19" descr="A picture of Randy Hart standing in front of a background of green leaves." title="Randy Hart"/>
          <p:cNvPicPr preferRelativeResize="0"/>
          <p:nvPr/>
        </p:nvPicPr>
        <p:blipFill rotWithShape="1">
          <a:blip r:embed="rId5">
            <a:alphaModFix/>
          </a:blip>
          <a:srcRect l="12157" b="12157"/>
          <a:stretch/>
        </p:blipFill>
        <p:spPr>
          <a:xfrm>
            <a:off x="6391450" y="1827124"/>
            <a:ext cx="1378500" cy="1378500"/>
          </a:xfrm>
          <a:prstGeom prst="ellipse">
            <a:avLst/>
          </a:prstGeom>
          <a:noFill/>
          <a:ln>
            <a:noFill/>
          </a:ln>
          <a:effectLst>
            <a:outerShdw blurRad="42863" dist="38100" dir="5400000" algn="bl" rotWithShape="0">
              <a:srgbClr val="666666">
                <a:alpha val="50000"/>
              </a:srgbClr>
            </a:outerShdw>
          </a:effectLst>
        </p:spPr>
      </p:pic>
      <p:sp>
        <p:nvSpPr>
          <p:cNvPr id="95" name="Google Shape;95;p19"/>
          <p:cNvSpPr txBox="1">
            <a:spLocks noGrp="1"/>
          </p:cNvSpPr>
          <p:nvPr>
            <p:ph type="subTitle" idx="4294967295"/>
          </p:nvPr>
        </p:nvSpPr>
        <p:spPr>
          <a:xfrm>
            <a:off x="5831200" y="3396450"/>
            <a:ext cx="2499000" cy="393600"/>
          </a:xfrm>
          <a:prstGeom prst="rect">
            <a:avLst/>
          </a:prstGeom>
        </p:spPr>
        <p:txBody>
          <a:bodyPr spcFirstLastPara="1" wrap="square" lIns="91425" tIns="91425" rIns="91425" bIns="91425" anchor="t" anchorCtr="0">
            <a:noAutofit/>
          </a:bodyPr>
          <a:lstStyle/>
          <a:p>
            <a:pPr marL="0" lvl="0" indent="0" algn="ctr" rtl="0">
              <a:lnSpc>
                <a:spcPct val="95000"/>
              </a:lnSpc>
              <a:spcBef>
                <a:spcPts val="0"/>
              </a:spcBef>
              <a:spcAft>
                <a:spcPts val="1200"/>
              </a:spcAft>
              <a:buSzPts val="852"/>
              <a:buNone/>
            </a:pPr>
            <a:r>
              <a:rPr lang="en" sz="1495" b="1"/>
              <a:t>Randy Hart</a:t>
            </a:r>
            <a:endParaRPr sz="1495" b="1"/>
          </a:p>
        </p:txBody>
      </p:sp>
      <p:sp>
        <p:nvSpPr>
          <p:cNvPr id="96" name="Google Shape;96;p19"/>
          <p:cNvSpPr txBox="1">
            <a:spLocks noGrp="1"/>
          </p:cNvSpPr>
          <p:nvPr>
            <p:ph type="subTitle" idx="4294967295"/>
          </p:nvPr>
        </p:nvSpPr>
        <p:spPr>
          <a:xfrm>
            <a:off x="5831200" y="3755075"/>
            <a:ext cx="2499000" cy="646500"/>
          </a:xfrm>
          <a:prstGeom prst="rect">
            <a:avLst/>
          </a:prstGeom>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 sz="1000"/>
              <a:t>18F</a:t>
            </a:r>
            <a:endParaRPr sz="1000"/>
          </a:p>
          <a:p>
            <a:pPr marL="0" marR="0" lvl="0" indent="0" algn="ctr" rtl="0">
              <a:lnSpc>
                <a:spcPct val="100000"/>
              </a:lnSpc>
              <a:spcBef>
                <a:spcPts val="0"/>
              </a:spcBef>
              <a:spcAft>
                <a:spcPts val="0"/>
              </a:spcAft>
              <a:buNone/>
            </a:pPr>
            <a:r>
              <a:rPr lang="en" sz="1000"/>
              <a:t>Federal IT Procurement Reform</a:t>
            </a:r>
            <a:endParaRPr sz="1000"/>
          </a:p>
          <a:p>
            <a:pPr marL="0" marR="0" lvl="0" indent="0" algn="ctr" rtl="0">
              <a:lnSpc>
                <a:spcPct val="100000"/>
              </a:lnSpc>
              <a:spcBef>
                <a:spcPts val="0"/>
              </a:spcBef>
              <a:spcAft>
                <a:spcPts val="0"/>
              </a:spcAft>
              <a:buNone/>
            </a:pPr>
            <a:r>
              <a:rPr lang="en" sz="1000"/>
              <a:t>He / Him / His</a:t>
            </a:r>
            <a:endParaRPr sz="1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50000"/>
              </a:lnSpc>
              <a:spcBef>
                <a:spcPts val="0"/>
              </a:spcBef>
              <a:spcAft>
                <a:spcPts val="1000"/>
              </a:spcAft>
              <a:buNone/>
            </a:pPr>
            <a:r>
              <a:rPr lang="en" sz="3600" dirty="0"/>
              <a:t>Improving the way we work</a:t>
            </a:r>
            <a:endParaRPr sz="1800" dirty="0"/>
          </a:p>
        </p:txBody>
      </p:sp>
      <p:sp>
        <p:nvSpPr>
          <p:cNvPr id="207" name="Google Shape;207;p37"/>
          <p:cNvSpPr txBox="1">
            <a:spLocks noGrp="1"/>
          </p:cNvSpPr>
          <p:nvPr>
            <p:ph type="body" idx="1"/>
          </p:nvPr>
        </p:nvSpPr>
        <p:spPr>
          <a:xfrm>
            <a:off x="311700" y="1424075"/>
            <a:ext cx="8520600" cy="3144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Font typeface="Source Sans Pro"/>
              <a:buChar char="●"/>
            </a:pPr>
            <a:r>
              <a:rPr lang="en" sz="1600"/>
              <a:t>Better define CDS and our value from the beginning </a:t>
            </a:r>
            <a:endParaRPr sz="1600"/>
          </a:p>
          <a:p>
            <a:pPr marL="457200" lvl="0" indent="-330200" algn="l" rtl="0">
              <a:spcBef>
                <a:spcPts val="0"/>
              </a:spcBef>
              <a:spcAft>
                <a:spcPts val="0"/>
              </a:spcAft>
              <a:buSzPts val="1600"/>
              <a:buFont typeface="Source Sans Pro"/>
              <a:buChar char="●"/>
            </a:pPr>
            <a:r>
              <a:rPr lang="en" sz="1600"/>
              <a:t>More inclusion to bring people along in the process</a:t>
            </a:r>
            <a:endParaRPr sz="1600"/>
          </a:p>
          <a:p>
            <a:pPr marL="457200" lvl="0" indent="-330200" algn="l" rtl="0">
              <a:spcBef>
                <a:spcPts val="0"/>
              </a:spcBef>
              <a:spcAft>
                <a:spcPts val="0"/>
              </a:spcAft>
              <a:buSzPts val="1600"/>
              <a:buFont typeface="Source Sans Pro"/>
              <a:buChar char="●"/>
            </a:pPr>
            <a:r>
              <a:rPr lang="en" sz="1600"/>
              <a:t>Do a better job transitioning off projects</a:t>
            </a:r>
            <a:endParaRPr sz="1600"/>
          </a:p>
          <a:p>
            <a:pPr marL="457200" lvl="0" indent="-330200" algn="l" rtl="0">
              <a:spcBef>
                <a:spcPts val="0"/>
              </a:spcBef>
              <a:spcAft>
                <a:spcPts val="0"/>
              </a:spcAft>
              <a:buSzPts val="1600"/>
              <a:buFont typeface="Source Sans Pro"/>
              <a:buChar char="●"/>
            </a:pPr>
            <a:r>
              <a:rPr lang="en" sz="1600"/>
              <a:t>Remember we are not long-term owners</a:t>
            </a:r>
            <a:endParaRPr sz="1600"/>
          </a:p>
          <a:p>
            <a:pPr marL="457200" lvl="0" indent="-330200" algn="l" rtl="0">
              <a:spcBef>
                <a:spcPts val="0"/>
              </a:spcBef>
              <a:spcAft>
                <a:spcPts val="0"/>
              </a:spcAft>
              <a:buSzPts val="1600"/>
              <a:buFont typeface="Source Sans Pro"/>
              <a:buChar char="●"/>
            </a:pPr>
            <a:r>
              <a:rPr lang="en" sz="1600"/>
              <a:t>Break expectations, not rules</a:t>
            </a:r>
            <a:endParaRPr sz="1600"/>
          </a:p>
          <a:p>
            <a:pPr marL="457200" lvl="0" indent="-330200" algn="l" rtl="0">
              <a:spcBef>
                <a:spcPts val="0"/>
              </a:spcBef>
              <a:spcAft>
                <a:spcPts val="0"/>
              </a:spcAft>
              <a:buSzPts val="1600"/>
              <a:buFont typeface="Source Sans Pro"/>
              <a:buChar char="●"/>
            </a:pPr>
            <a:r>
              <a:rPr lang="en" sz="1600"/>
              <a:t>“Advance team model” to better scope projects before getting one-pagers approved by CIO and Gov’s COO. </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8"/>
          <p:cNvSpPr txBox="1">
            <a:spLocks noGrp="1"/>
          </p:cNvSpPr>
          <p:nvPr>
            <p:ph type="ctrTitle" idx="4294967295"/>
          </p:nvPr>
        </p:nvSpPr>
        <p:spPr>
          <a:xfrm>
            <a:off x="712850" y="536207"/>
            <a:ext cx="7386600" cy="3732900"/>
          </a:xfrm>
          <a:prstGeom prst="rect">
            <a:avLst/>
          </a:prstGeom>
        </p:spPr>
        <p:txBody>
          <a:bodyPr spcFirstLastPara="1" wrap="square" lIns="91425" tIns="91425" rIns="91425" bIns="91425" anchor="t" anchorCtr="0">
            <a:normAutofit fontScale="90000"/>
          </a:bodyPr>
          <a:lstStyle/>
          <a:p>
            <a:pPr marL="0" marR="0" lvl="0" indent="0" algn="l" rtl="0">
              <a:lnSpc>
                <a:spcPct val="115000"/>
              </a:lnSpc>
              <a:spcBef>
                <a:spcPts val="0"/>
              </a:spcBef>
              <a:spcAft>
                <a:spcPts val="0"/>
              </a:spcAft>
              <a:buNone/>
            </a:pPr>
            <a:r>
              <a:rPr lang="en" sz="3200" dirty="0">
                <a:latin typeface="Source Sans Pro"/>
                <a:ea typeface="Source Sans Pro"/>
                <a:cs typeface="Source Sans Pro"/>
                <a:sym typeface="Source Sans Pro"/>
              </a:rPr>
              <a:t>Discussion topic: </a:t>
            </a:r>
            <a:endParaRPr sz="3200" dirty="0">
              <a:latin typeface="Source Sans Pro"/>
              <a:ea typeface="Source Sans Pro"/>
              <a:cs typeface="Source Sans Pro"/>
              <a:sym typeface="Source Sans Pro"/>
            </a:endParaRPr>
          </a:p>
          <a:p>
            <a:pPr marL="0" marR="0" lvl="0" indent="0" algn="l" rtl="0">
              <a:lnSpc>
                <a:spcPct val="115000"/>
              </a:lnSpc>
              <a:spcBef>
                <a:spcPts val="0"/>
              </a:spcBef>
              <a:spcAft>
                <a:spcPts val="0"/>
              </a:spcAft>
              <a:buNone/>
            </a:pPr>
            <a:r>
              <a:rPr lang="en" sz="6400" b="1" dirty="0">
                <a:latin typeface="Source Sans Pro"/>
                <a:ea typeface="Source Sans Pro"/>
                <a:cs typeface="Source Sans Pro"/>
                <a:sym typeface="Source Sans Pro"/>
              </a:rPr>
              <a:t>What lessons have you learned the hard way?</a:t>
            </a:r>
            <a:endParaRPr sz="6400" b="1" dirty="0">
              <a:latin typeface="Source Sans Pro"/>
              <a:ea typeface="Source Sans Pro"/>
              <a:cs typeface="Source Sans Pro"/>
              <a:sym typeface="Source Sans Pr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9"/>
          <p:cNvSpPr txBox="1">
            <a:spLocks noGrp="1"/>
          </p:cNvSpPr>
          <p:nvPr>
            <p:ph type="ctrTitle"/>
          </p:nvPr>
        </p:nvSpPr>
        <p:spPr>
          <a:xfrm>
            <a:off x="712850" y="536207"/>
            <a:ext cx="7386600" cy="373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t>Questions?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Colorado Digital Service (CDS) Values</a:t>
            </a:r>
            <a:endParaRPr>
              <a:solidFill>
                <a:schemeClr val="accent1"/>
              </a:solidFill>
            </a:endParaRPr>
          </a:p>
        </p:txBody>
      </p:sp>
      <p:sp>
        <p:nvSpPr>
          <p:cNvPr id="103" name="Google Shape;103;p20"/>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1000"/>
              </a:spcBef>
              <a:spcAft>
                <a:spcPts val="0"/>
              </a:spcAft>
              <a:buSzPts val="1800"/>
              <a:buChar char="●"/>
            </a:pPr>
            <a:r>
              <a:rPr lang="en"/>
              <a:t>Be curious</a:t>
            </a:r>
            <a:endParaRPr/>
          </a:p>
          <a:p>
            <a:pPr marL="457200" marR="0" lvl="0" indent="-342900" algn="l" rtl="0">
              <a:lnSpc>
                <a:spcPct val="115000"/>
              </a:lnSpc>
              <a:spcBef>
                <a:spcPts val="1200"/>
              </a:spcBef>
              <a:spcAft>
                <a:spcPts val="0"/>
              </a:spcAft>
              <a:buSzPts val="1800"/>
              <a:buChar char="●"/>
            </a:pPr>
            <a:r>
              <a:rPr lang="en"/>
              <a:t>Start with the problem, move to action</a:t>
            </a:r>
            <a:endParaRPr/>
          </a:p>
          <a:p>
            <a:pPr marL="457200" lvl="0" indent="-342900" algn="l" rtl="0">
              <a:spcBef>
                <a:spcPts val="1000"/>
              </a:spcBef>
              <a:spcAft>
                <a:spcPts val="0"/>
              </a:spcAft>
              <a:buSzPts val="1800"/>
              <a:buChar char="●"/>
            </a:pPr>
            <a:r>
              <a:rPr lang="en"/>
              <a:t>Be humble</a:t>
            </a:r>
            <a:endParaRPr/>
          </a:p>
          <a:p>
            <a:pPr marL="457200" lvl="0" indent="-342900" algn="l" rtl="0">
              <a:spcBef>
                <a:spcPts val="1000"/>
              </a:spcBef>
              <a:spcAft>
                <a:spcPts val="0"/>
              </a:spcAft>
              <a:buSzPts val="1800"/>
              <a:buChar char="●"/>
            </a:pPr>
            <a:r>
              <a:rPr lang="en"/>
              <a:t>Government was here before us and will be here after us</a:t>
            </a:r>
            <a:endParaRPr/>
          </a:p>
          <a:p>
            <a:pPr marL="457200" lvl="0" indent="-342900" algn="l" rtl="0">
              <a:spcBef>
                <a:spcPts val="1000"/>
              </a:spcBef>
              <a:spcAft>
                <a:spcPts val="0"/>
              </a:spcAft>
              <a:buSzPts val="1800"/>
              <a:buChar char="●"/>
            </a:pPr>
            <a:r>
              <a:rPr lang="en"/>
              <a:t>Challenge the status quo</a:t>
            </a:r>
            <a:endParaRPr/>
          </a:p>
        </p:txBody>
      </p:sp>
      <p:sp>
        <p:nvSpPr>
          <p:cNvPr id="104" name="Google Shape;104;p20"/>
          <p:cNvSpPr txBox="1">
            <a:spLocks noGrp="1"/>
          </p:cNvSpPr>
          <p:nvPr>
            <p:ph type="body" idx="1"/>
          </p:nvPr>
        </p:nvSpPr>
        <p:spPr>
          <a:xfrm>
            <a:off x="4572000" y="1152475"/>
            <a:ext cx="4260300" cy="3144900"/>
          </a:xfrm>
          <a:prstGeom prst="rect">
            <a:avLst/>
          </a:prstGeom>
        </p:spPr>
        <p:txBody>
          <a:bodyPr spcFirstLastPara="1" wrap="square" lIns="91425" tIns="91425" rIns="91425" bIns="91425" anchor="t" anchorCtr="0">
            <a:noAutofit/>
          </a:bodyPr>
          <a:lstStyle/>
          <a:p>
            <a:pPr marL="457200" lvl="0" indent="-342900" algn="l" rtl="0">
              <a:spcBef>
                <a:spcPts val="1000"/>
              </a:spcBef>
              <a:spcAft>
                <a:spcPts val="0"/>
              </a:spcAft>
              <a:buSzPts val="1800"/>
              <a:buChar char="●"/>
            </a:pPr>
            <a:r>
              <a:rPr lang="en"/>
              <a:t>Social justice</a:t>
            </a:r>
            <a:endParaRPr/>
          </a:p>
          <a:p>
            <a:pPr marL="457200" lvl="0" indent="-342900" algn="l" rtl="0">
              <a:spcBef>
                <a:spcPts val="1200"/>
              </a:spcBef>
              <a:spcAft>
                <a:spcPts val="0"/>
              </a:spcAft>
              <a:buSzPts val="1800"/>
              <a:buChar char="●"/>
            </a:pPr>
            <a:r>
              <a:rPr lang="en"/>
              <a:t>Find the truth, tell the truth </a:t>
            </a:r>
            <a:br>
              <a:rPr lang="en"/>
            </a:br>
            <a:r>
              <a:rPr lang="en"/>
              <a:t>(credit: USDS)</a:t>
            </a:r>
            <a:endParaRPr/>
          </a:p>
          <a:p>
            <a:pPr marL="457200" lvl="0" indent="-342900" algn="l" rtl="0">
              <a:spcBef>
                <a:spcPts val="1200"/>
              </a:spcBef>
              <a:spcAft>
                <a:spcPts val="0"/>
              </a:spcAft>
              <a:buSzPts val="1800"/>
              <a:buChar char="●"/>
            </a:pPr>
            <a:r>
              <a:rPr lang="en"/>
              <a:t>Strength in diversity </a:t>
            </a:r>
            <a:br>
              <a:rPr lang="en"/>
            </a:br>
            <a:r>
              <a:rPr lang="en"/>
              <a:t>(inspired by: Protect Democracy)</a:t>
            </a:r>
            <a:endParaRPr/>
          </a:p>
          <a:p>
            <a:pPr marL="457200" lvl="0" indent="-342900" algn="l" rtl="0">
              <a:spcBef>
                <a:spcPts val="1000"/>
              </a:spcBef>
              <a:spcAft>
                <a:spcPts val="1200"/>
              </a:spcAft>
              <a:buSzPts val="1800"/>
              <a:buChar char="●"/>
            </a:pPr>
            <a:r>
              <a:rPr lang="en"/>
              <a:t>Government is us, just us </a:t>
            </a:r>
            <a:br>
              <a:rPr lang="en"/>
            </a:br>
            <a:r>
              <a:rPr lang="en"/>
              <a:t>(credit: Megan Smith)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21"/>
          <p:cNvSpPr txBox="1">
            <a:spLocks noGrp="1"/>
          </p:cNvSpPr>
          <p:nvPr>
            <p:ph type="title"/>
          </p:nvPr>
        </p:nvSpPr>
        <p:spPr>
          <a:xfrm>
            <a:off x="311700" y="445025"/>
            <a:ext cx="8520600" cy="5694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2500" dirty="0"/>
              <a:t>At our one-year anniversary, our team wanted to learn:</a:t>
            </a:r>
            <a:endParaRPr sz="2500" dirty="0"/>
          </a:p>
        </p:txBody>
      </p:sp>
      <p:sp>
        <p:nvSpPr>
          <p:cNvPr id="111" name="Google Shape;111;p21"/>
          <p:cNvSpPr txBox="1">
            <a:spLocks noGrp="1"/>
          </p:cNvSpPr>
          <p:nvPr>
            <p:ph type="body" idx="1"/>
          </p:nvPr>
        </p:nvSpPr>
        <p:spPr>
          <a:xfrm>
            <a:off x="311700" y="1152475"/>
            <a:ext cx="8520600" cy="1355400"/>
          </a:xfrm>
          <a:prstGeom prst="rect">
            <a:avLst/>
          </a:prstGeom>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a:t>How did our agency partners view the value that our team provided?</a:t>
            </a:r>
            <a:endParaRPr/>
          </a:p>
          <a:p>
            <a:pPr marL="457200" lvl="0" indent="-342900" algn="l" rtl="0">
              <a:spcBef>
                <a:spcPts val="1000"/>
              </a:spcBef>
              <a:spcAft>
                <a:spcPts val="0"/>
              </a:spcAft>
              <a:buSzPts val="1800"/>
              <a:buChar char="●"/>
            </a:pPr>
            <a:r>
              <a:rPr lang="en"/>
              <a:t>What happened after we rolled off a project?</a:t>
            </a:r>
            <a:endParaRPr/>
          </a:p>
          <a:p>
            <a:pPr marL="457200" lvl="0" indent="-342900" algn="l" rtl="0">
              <a:spcBef>
                <a:spcPts val="1000"/>
              </a:spcBef>
              <a:spcAft>
                <a:spcPts val="1000"/>
              </a:spcAft>
              <a:buSzPts val="1800"/>
              <a:buChar char="●"/>
            </a:pPr>
            <a:r>
              <a:rPr lang="en"/>
              <a:t>What opportunities exist to improve the way we engage with our partners?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Our method (how we did it)</a:t>
            </a:r>
            <a:endParaRPr/>
          </a:p>
        </p:txBody>
      </p:sp>
      <p:sp>
        <p:nvSpPr>
          <p:cNvPr id="117" name="Google Shape;117;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marR="0" lvl="0" indent="0" algn="l" rtl="0">
              <a:lnSpc>
                <a:spcPct val="115000"/>
              </a:lnSpc>
              <a:spcBef>
                <a:spcPts val="0"/>
              </a:spcBef>
              <a:spcAft>
                <a:spcPts val="0"/>
              </a:spcAft>
              <a:buNone/>
            </a:pPr>
            <a:r>
              <a:rPr lang="en" b="1"/>
              <a:t>Self-reflection</a:t>
            </a:r>
            <a:endParaRPr b="1"/>
          </a:p>
          <a:p>
            <a:pPr marL="457200" marR="0" lvl="0" indent="-342900" algn="l" rtl="0">
              <a:lnSpc>
                <a:spcPct val="115000"/>
              </a:lnSpc>
              <a:spcBef>
                <a:spcPts val="1000"/>
              </a:spcBef>
              <a:spcAft>
                <a:spcPts val="0"/>
              </a:spcAft>
              <a:buSzPts val="1800"/>
              <a:buChar char="●"/>
            </a:pPr>
            <a:r>
              <a:rPr lang="en"/>
              <a:t>Collected value statements from each Colorado Digital Service team member</a:t>
            </a:r>
            <a:endParaRPr/>
          </a:p>
          <a:p>
            <a:pPr marL="457200" marR="0" lvl="0" indent="-342900" algn="l" rtl="0">
              <a:lnSpc>
                <a:spcPct val="115000"/>
              </a:lnSpc>
              <a:spcBef>
                <a:spcPts val="1000"/>
              </a:spcBef>
              <a:spcAft>
                <a:spcPts val="0"/>
              </a:spcAft>
              <a:buSzPts val="1800"/>
              <a:buChar char="●"/>
            </a:pPr>
            <a:r>
              <a:rPr lang="en"/>
              <a:t>Guided by past team strategy and goal-setting conversations</a:t>
            </a:r>
            <a:endParaRPr/>
          </a:p>
          <a:p>
            <a:pPr marL="457200" marR="0" lvl="0" indent="-342900" algn="l" rtl="0">
              <a:lnSpc>
                <a:spcPct val="115000"/>
              </a:lnSpc>
              <a:spcBef>
                <a:spcPts val="1000"/>
              </a:spcBef>
              <a:spcAft>
                <a:spcPts val="0"/>
              </a:spcAft>
              <a:buSzPts val="1800"/>
              <a:buChar char="●"/>
            </a:pPr>
            <a:r>
              <a:rPr lang="en"/>
              <a:t>Pulled themes from past Colorado Digital Service retrospectives</a:t>
            </a:r>
            <a:endParaRPr/>
          </a:p>
          <a:p>
            <a:pPr marL="0" marR="0" lvl="0" indent="0" algn="l" rtl="0">
              <a:lnSpc>
                <a:spcPct val="115000"/>
              </a:lnSpc>
              <a:spcBef>
                <a:spcPts val="1000"/>
              </a:spcBef>
              <a:spcAft>
                <a:spcPts val="0"/>
              </a:spcAft>
              <a:buNone/>
            </a:pPr>
            <a:endParaRPr/>
          </a:p>
          <a:p>
            <a:pPr marL="0" marR="0" lvl="0" indent="0" algn="l" rtl="0">
              <a:lnSpc>
                <a:spcPct val="115000"/>
              </a:lnSpc>
              <a:spcBef>
                <a:spcPts val="1000"/>
              </a:spcBef>
              <a:spcAft>
                <a:spcPts val="0"/>
              </a:spcAft>
              <a:buNone/>
            </a:pPr>
            <a:r>
              <a:rPr lang="en" b="1"/>
              <a:t>External feedback</a:t>
            </a:r>
            <a:endParaRPr b="1"/>
          </a:p>
          <a:p>
            <a:pPr marL="457200" lvl="0" indent="-342900" algn="l" rtl="0">
              <a:spcBef>
                <a:spcPts val="1000"/>
              </a:spcBef>
              <a:spcAft>
                <a:spcPts val="1000"/>
              </a:spcAft>
              <a:buSzPts val="1800"/>
              <a:buChar char="●"/>
            </a:pPr>
            <a:r>
              <a:rPr lang="en"/>
              <a:t>Interviewed more than 40 state and vendor partners</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3" name="Google Shape;123;p23" descr="Word Cloud&#10;&#10;Word Cloud&#10;&#10;A word cloud that includes words that the Colorado Digital Service team used to describe ourselves. The words include: sector, heard, partner, solve, order, inside, team, state, demonstrating, CDS, practices, problems, think, modern, processes / principles, partners, agency, digital, hands, service, delivers, need, delivery, advice, projects, brings, Colorado, now, software, technical, employees, change, help, people, learn, talent, alongside, implement, expertise, leading, value, understand, agile, tech, work, and digging." title="Word Cloud"/>
          <p:cNvPicPr preferRelativeResize="0"/>
          <p:nvPr/>
        </p:nvPicPr>
        <p:blipFill rotWithShape="1">
          <a:blip r:embed="rId3">
            <a:alphaModFix/>
          </a:blip>
          <a:srcRect l="12723" t="7461" r="11856" b="5672"/>
          <a:stretch/>
        </p:blipFill>
        <p:spPr>
          <a:xfrm>
            <a:off x="358013" y="1242229"/>
            <a:ext cx="3471350" cy="2998326"/>
          </a:xfrm>
          <a:prstGeom prst="rect">
            <a:avLst/>
          </a:prstGeom>
          <a:noFill/>
          <a:ln>
            <a:noFill/>
          </a:ln>
        </p:spPr>
      </p:pic>
      <p:sp>
        <p:nvSpPr>
          <p:cNvPr id="124" name="Google Shape;124;p23" descr="A light purple heart that is serving as a background for a word cloud." title="Purple heart"/>
          <p:cNvSpPr/>
          <p:nvPr/>
        </p:nvSpPr>
        <p:spPr>
          <a:xfrm>
            <a:off x="317388" y="776482"/>
            <a:ext cx="3552600" cy="3546600"/>
          </a:xfrm>
          <a:prstGeom prst="heart">
            <a:avLst/>
          </a:prstGeom>
          <a:solidFill>
            <a:srgbClr val="00FFFF">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3"/>
          <p:cNvSpPr txBox="1">
            <a:spLocks noGrp="1"/>
          </p:cNvSpPr>
          <p:nvPr>
            <p:ph type="body" idx="4294967295"/>
          </p:nvPr>
        </p:nvSpPr>
        <p:spPr>
          <a:xfrm>
            <a:off x="4208325" y="258000"/>
            <a:ext cx="4631400" cy="462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t>Teach by demonstrating</a:t>
            </a:r>
            <a:endParaRPr sz="1400" b="1"/>
          </a:p>
          <a:p>
            <a:pPr marL="0" lvl="0" indent="0" algn="l" rtl="0">
              <a:spcBef>
                <a:spcPts val="1000"/>
              </a:spcBef>
              <a:spcAft>
                <a:spcPts val="0"/>
              </a:spcAft>
              <a:buNone/>
            </a:pPr>
            <a:r>
              <a:rPr lang="en" sz="1200" i="1"/>
              <a:t>“CDS delivers value by rolling up our sleeves in order to do the work alongside experts at agencies and by coaching and mentoring people to implement the same practices in their own work.”</a:t>
            </a:r>
            <a:br>
              <a:rPr lang="en" sz="1200" i="1"/>
            </a:br>
            <a:endParaRPr sz="1200">
              <a:highlight>
                <a:srgbClr val="4E5155"/>
              </a:highlight>
            </a:endParaRPr>
          </a:p>
          <a:p>
            <a:pPr marL="0" lvl="0" indent="0" algn="l" rtl="0">
              <a:spcBef>
                <a:spcPts val="1000"/>
              </a:spcBef>
              <a:spcAft>
                <a:spcPts val="0"/>
              </a:spcAft>
              <a:buNone/>
            </a:pPr>
            <a:r>
              <a:rPr lang="en" sz="1400" b="1"/>
              <a:t>Meet people where they are</a:t>
            </a:r>
            <a:endParaRPr sz="1400" b="1"/>
          </a:p>
          <a:p>
            <a:pPr marL="0" lvl="0" indent="0" algn="l" rtl="0">
              <a:spcBef>
                <a:spcPts val="1000"/>
              </a:spcBef>
              <a:spcAft>
                <a:spcPts val="0"/>
              </a:spcAft>
              <a:buNone/>
            </a:pPr>
            <a:r>
              <a:rPr lang="en" sz="1200" i="1"/>
              <a:t>“We meet agency partners where they are at. We assess their values, their style, their needs, and their emotions, and connect with them in an authentic way that allows them to feel heard.”</a:t>
            </a:r>
            <a:br>
              <a:rPr lang="en" sz="1200" i="1"/>
            </a:br>
            <a:endParaRPr sz="1200"/>
          </a:p>
          <a:p>
            <a:pPr marL="0" lvl="0" indent="0" algn="l" rtl="0">
              <a:spcBef>
                <a:spcPts val="1000"/>
              </a:spcBef>
              <a:spcAft>
                <a:spcPts val="0"/>
              </a:spcAft>
              <a:buNone/>
            </a:pPr>
            <a:r>
              <a:rPr lang="en" sz="1400" b="1"/>
              <a:t>Strong culture</a:t>
            </a:r>
            <a:endParaRPr sz="1400" b="1"/>
          </a:p>
          <a:p>
            <a:pPr marL="0" lvl="0" indent="0" algn="l" rtl="0">
              <a:spcBef>
                <a:spcPts val="1000"/>
              </a:spcBef>
              <a:spcAft>
                <a:spcPts val="1000"/>
              </a:spcAft>
              <a:buNone/>
            </a:pPr>
            <a:r>
              <a:rPr lang="en" sz="1200" i="1"/>
              <a:t>“Diverse brains &amp; kind, smart, collaborative people in your corner.”</a:t>
            </a:r>
            <a:endParaRPr sz="1200">
              <a:highlight>
                <a:srgbClr val="4E5155"/>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30 min external interview</a:t>
            </a:r>
            <a:endParaRPr/>
          </a:p>
        </p:txBody>
      </p:sp>
      <p:sp>
        <p:nvSpPr>
          <p:cNvPr id="130" name="Google Shape;130;p24"/>
          <p:cNvSpPr txBox="1">
            <a:spLocks noGrp="1"/>
          </p:cNvSpPr>
          <p:nvPr>
            <p:ph type="body" idx="1"/>
          </p:nvPr>
        </p:nvSpPr>
        <p:spPr>
          <a:xfrm>
            <a:off x="311700" y="1152475"/>
            <a:ext cx="4039200" cy="380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a:t>Questions</a:t>
            </a:r>
            <a:endParaRPr sz="1400" b="1"/>
          </a:p>
          <a:p>
            <a:pPr marL="457200" lvl="0" indent="-311150" algn="l" rtl="0">
              <a:spcBef>
                <a:spcPts val="1000"/>
              </a:spcBef>
              <a:spcAft>
                <a:spcPts val="0"/>
              </a:spcAft>
              <a:buSzPts val="1300"/>
              <a:buChar char="●"/>
            </a:pPr>
            <a:r>
              <a:rPr lang="en" sz="1300"/>
              <a:t>Before the engagement began, what did you expect from working with the CDS team?</a:t>
            </a:r>
            <a:endParaRPr sz="1300"/>
          </a:p>
          <a:p>
            <a:pPr marL="914400" lvl="1" indent="-311150" algn="l" rtl="0">
              <a:spcBef>
                <a:spcPts val="1000"/>
              </a:spcBef>
              <a:spcAft>
                <a:spcPts val="0"/>
              </a:spcAft>
              <a:buSzPts val="1300"/>
              <a:buChar char="○"/>
            </a:pPr>
            <a:r>
              <a:rPr lang="en" sz="1300"/>
              <a:t>Did that evolve over the course of the project?</a:t>
            </a:r>
            <a:endParaRPr sz="1300"/>
          </a:p>
          <a:p>
            <a:pPr marL="457200" lvl="0" indent="-311150" algn="l" rtl="0">
              <a:spcBef>
                <a:spcPts val="1000"/>
              </a:spcBef>
              <a:spcAft>
                <a:spcPts val="0"/>
              </a:spcAft>
              <a:buSzPts val="1300"/>
              <a:buChar char="●"/>
            </a:pPr>
            <a:r>
              <a:rPr lang="en" sz="1300"/>
              <a:t>Walk us through what happened with the project after the engagement with CDS ended. </a:t>
            </a:r>
            <a:endParaRPr sz="1300"/>
          </a:p>
          <a:p>
            <a:pPr marL="457200" lvl="0" indent="-311150" algn="l" rtl="0">
              <a:spcBef>
                <a:spcPts val="1000"/>
              </a:spcBef>
              <a:spcAft>
                <a:spcPts val="0"/>
              </a:spcAft>
              <a:buSzPts val="1300"/>
              <a:buChar char="●"/>
            </a:pPr>
            <a:r>
              <a:rPr lang="en" sz="1300"/>
              <a:t>What advice would you give someone who was about to engage with the CDS team?</a:t>
            </a:r>
            <a:endParaRPr sz="1300"/>
          </a:p>
          <a:p>
            <a:pPr marL="457200" lvl="0" indent="-311150" algn="l" rtl="0">
              <a:spcBef>
                <a:spcPts val="1000"/>
              </a:spcBef>
              <a:spcAft>
                <a:spcPts val="0"/>
              </a:spcAft>
              <a:buSzPts val="1300"/>
              <a:buChar char="●"/>
            </a:pPr>
            <a:r>
              <a:rPr lang="en" sz="1300"/>
              <a:t>What advice would you give to our team for future engagements?</a:t>
            </a:r>
            <a:endParaRPr sz="1300"/>
          </a:p>
          <a:p>
            <a:pPr marL="0" lvl="0" indent="0" algn="l" rtl="0">
              <a:spcBef>
                <a:spcPts val="1000"/>
              </a:spcBef>
              <a:spcAft>
                <a:spcPts val="1000"/>
              </a:spcAft>
              <a:buNone/>
            </a:pPr>
            <a:endParaRPr sz="1400"/>
          </a:p>
        </p:txBody>
      </p:sp>
      <p:pic>
        <p:nvPicPr>
          <p:cNvPr id="131" name="Google Shape;131;p24" descr="A screenshot from a google spreadsheet where the Colorado Digital Service took notes during interviews. The guide has columns labeled, Speaker, Content, Important (checkbox), Quote (checkbox), Theme 1 (dropdown), Theme 2 (dropdown), Theme 3 (dropdown)" title="Screenshot of an interview guide"/>
          <p:cNvPicPr preferRelativeResize="0"/>
          <p:nvPr/>
        </p:nvPicPr>
        <p:blipFill>
          <a:blip r:embed="rId3">
            <a:alphaModFix/>
          </a:blip>
          <a:stretch>
            <a:fillRect/>
          </a:stretch>
        </p:blipFill>
        <p:spPr>
          <a:xfrm>
            <a:off x="4726600" y="1152475"/>
            <a:ext cx="4105700" cy="3003449"/>
          </a:xfrm>
          <a:prstGeom prst="rect">
            <a:avLst/>
          </a:prstGeom>
          <a:noFill/>
          <a:ln>
            <a:noFill/>
          </a:ln>
          <a:effectLst>
            <a:outerShdw blurRad="57150" dist="19050" dir="5400000" algn="bl" rotWithShape="0">
              <a:srgbClr val="000000">
                <a:alpha val="2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ctrTitle" idx="4294967295"/>
          </p:nvPr>
        </p:nvSpPr>
        <p:spPr>
          <a:xfrm>
            <a:off x="712850" y="536207"/>
            <a:ext cx="7386600" cy="3732900"/>
          </a:xfrm>
          <a:prstGeom prst="rect">
            <a:avLst/>
          </a:prstGeom>
        </p:spPr>
        <p:txBody>
          <a:bodyPr spcFirstLastPara="1" wrap="square" lIns="91425" tIns="91425" rIns="91425" bIns="91425" anchor="t" anchorCtr="0">
            <a:normAutofit/>
          </a:bodyPr>
          <a:lstStyle/>
          <a:p>
            <a:pPr marL="0" marR="0" lvl="0" indent="0" algn="l" rtl="0">
              <a:lnSpc>
                <a:spcPct val="115000"/>
              </a:lnSpc>
              <a:spcBef>
                <a:spcPts val="0"/>
              </a:spcBef>
              <a:spcAft>
                <a:spcPts val="0"/>
              </a:spcAft>
              <a:buNone/>
            </a:pPr>
            <a:r>
              <a:rPr lang="en" sz="3200">
                <a:latin typeface="Source Sans Pro"/>
                <a:ea typeface="Source Sans Pro"/>
                <a:cs typeface="Source Sans Pro"/>
                <a:sym typeface="Source Sans Pro"/>
              </a:rPr>
              <a:t>What we learned: </a:t>
            </a:r>
            <a:endParaRPr sz="3200">
              <a:latin typeface="Source Sans Pro"/>
              <a:ea typeface="Source Sans Pro"/>
              <a:cs typeface="Source Sans Pro"/>
              <a:sym typeface="Source Sans Pro"/>
            </a:endParaRPr>
          </a:p>
          <a:p>
            <a:pPr marL="0" marR="0" lvl="0" indent="0" algn="l" rtl="0">
              <a:lnSpc>
                <a:spcPct val="115000"/>
              </a:lnSpc>
              <a:spcBef>
                <a:spcPts val="0"/>
              </a:spcBef>
              <a:spcAft>
                <a:spcPts val="0"/>
              </a:spcAft>
              <a:buNone/>
            </a:pPr>
            <a:r>
              <a:rPr lang="en" sz="6400" b="1">
                <a:latin typeface="Source Sans Pro"/>
                <a:ea typeface="Source Sans Pro"/>
                <a:cs typeface="Source Sans Pro"/>
                <a:sym typeface="Source Sans Pro"/>
              </a:rPr>
              <a:t>How our partners saw us</a:t>
            </a:r>
            <a:endParaRPr sz="6400" b="1">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idx="4294967295"/>
          </p:nvPr>
        </p:nvSpPr>
        <p:spPr>
          <a:xfrm>
            <a:off x="783000" y="678450"/>
            <a:ext cx="7578000" cy="13854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3900"/>
              <a:t>Partners valued our expertise, drive and neutrality.</a:t>
            </a:r>
            <a:endParaRPr sz="3900"/>
          </a:p>
        </p:txBody>
      </p:sp>
      <p:sp>
        <p:nvSpPr>
          <p:cNvPr id="142" name="Google Shape;142;p26"/>
          <p:cNvSpPr txBox="1"/>
          <p:nvPr/>
        </p:nvSpPr>
        <p:spPr>
          <a:xfrm>
            <a:off x="783000" y="2292450"/>
            <a:ext cx="7578000" cy="1563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i="1">
                <a:solidFill>
                  <a:schemeClr val="dk1"/>
                </a:solidFill>
                <a:latin typeface="Source Sans Pro"/>
                <a:ea typeface="Source Sans Pro"/>
                <a:cs typeface="Source Sans Pro"/>
                <a:sym typeface="Source Sans Pro"/>
              </a:rPr>
              <a:t>“Not being tied to the way things have always been done, that's really valuable.”</a:t>
            </a:r>
            <a:endParaRPr sz="1600" i="1">
              <a:solidFill>
                <a:schemeClr val="dk1"/>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endParaRPr sz="1600" i="1">
              <a:solidFill>
                <a:schemeClr val="dk1"/>
              </a:solidFill>
              <a:latin typeface="Source Sans Pro"/>
              <a:ea typeface="Source Sans Pro"/>
              <a:cs typeface="Source Sans Pro"/>
              <a:sym typeface="Source Sans Pro"/>
            </a:endParaRPr>
          </a:p>
          <a:p>
            <a:pPr marL="0" lvl="0" indent="0" algn="l" rtl="0">
              <a:lnSpc>
                <a:spcPct val="115000"/>
              </a:lnSpc>
              <a:spcBef>
                <a:spcPts val="0"/>
              </a:spcBef>
              <a:spcAft>
                <a:spcPts val="0"/>
              </a:spcAft>
              <a:buNone/>
            </a:pPr>
            <a:r>
              <a:rPr lang="en" sz="1600" i="1">
                <a:solidFill>
                  <a:schemeClr val="dk1"/>
                </a:solidFill>
                <a:latin typeface="Source Sans Pro"/>
                <a:ea typeface="Source Sans Pro"/>
                <a:cs typeface="Source Sans Pro"/>
                <a:sym typeface="Source Sans Pro"/>
              </a:rPr>
              <a:t>“Political neutrality is super valuable. You model functions that live in the middle space (IT and business) that help clarify the conversation and set the stage for those practices to evolve.”</a:t>
            </a:r>
            <a:endParaRPr sz="1600" i="1">
              <a:solidFill>
                <a:schemeClr val="dk1"/>
              </a:solidFill>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434343"/>
      </a:dk2>
      <a:lt2>
        <a:srgbClr val="EFEFEF"/>
      </a:lt2>
      <a:accent1>
        <a:srgbClr val="485696"/>
      </a:accent1>
      <a:accent2>
        <a:srgbClr val="533E2D"/>
      </a:accent2>
      <a:accent3>
        <a:srgbClr val="D4B2D8"/>
      </a:accent3>
      <a:accent4>
        <a:srgbClr val="FC7A1E"/>
      </a:accent4>
      <a:accent5>
        <a:srgbClr val="00BFB2"/>
      </a:accent5>
      <a:accent6>
        <a:srgbClr val="FFD103"/>
      </a:accent6>
      <a:hlink>
        <a:srgbClr val="48569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1228</Words>
  <Application>Microsoft Macintosh PowerPoint</Application>
  <PresentationFormat>On-screen Show (16:9)</PresentationFormat>
  <Paragraphs>102</Paragraphs>
  <Slides>22</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Trebuchet MS</vt:lpstr>
      <vt:lpstr>Times New Roman</vt:lpstr>
      <vt:lpstr>Roboto Slab</vt:lpstr>
      <vt:lpstr>Roboto Slab Regular</vt:lpstr>
      <vt:lpstr>Source Sans Pro</vt:lpstr>
      <vt:lpstr>Source Sans Pro SemiBold</vt:lpstr>
      <vt:lpstr>Arial</vt:lpstr>
      <vt:lpstr>Helvetica Neue</vt:lpstr>
      <vt:lpstr>Simple Light</vt:lpstr>
      <vt:lpstr>Iterating on a State Digital Service Team</vt:lpstr>
      <vt:lpstr>Hello and welcome.</vt:lpstr>
      <vt:lpstr>Colorado Digital Service (CDS) Values</vt:lpstr>
      <vt:lpstr>At our one-year anniversary, our team wanted to learn:</vt:lpstr>
      <vt:lpstr>Our method (how we did it)</vt:lpstr>
      <vt:lpstr>PowerPoint Presentation</vt:lpstr>
      <vt:lpstr>30 min external interview</vt:lpstr>
      <vt:lpstr>What we learned:  How our partners saw us</vt:lpstr>
      <vt:lpstr>Partners valued our expertise, drive and neutrality.</vt:lpstr>
      <vt:lpstr>We offer kinship, healthy culture, and a collaborative partnership.</vt:lpstr>
      <vt:lpstr>Many people saw us as consultants. That came with mixed connotations and emotions.</vt:lpstr>
      <vt:lpstr>Sometimes, the language or processes we used felt unfamiliar and inaccessible. Not everyone felt comfortable asking us to clarify.</vt:lpstr>
      <vt:lpstr>Even after months of an engagement, some of our partners struggled to describe the Colorado Digital Service. Sometimes they saw us only as individuals, and not as a team.</vt:lpstr>
      <vt:lpstr>Deeper self-reflection</vt:lpstr>
      <vt:lpstr>Where to focus and to prioritize</vt:lpstr>
      <vt:lpstr>Change management and team culture</vt:lpstr>
      <vt:lpstr>Sustainability</vt:lpstr>
      <vt:lpstr>Attracting and supporting talent</vt:lpstr>
      <vt:lpstr>Improving the way we work</vt:lpstr>
      <vt:lpstr>Improving the way we work</vt:lpstr>
      <vt:lpstr>Discussion topic:  What lessons have you learned the hard way?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Iterating on a State Digital Service Team</dc:title>
  <cp:lastModifiedBy>Microsoft Office User</cp:lastModifiedBy>
  <cp:revision>2</cp:revision>
  <dcterms:modified xsi:type="dcterms:W3CDTF">2021-06-22T17:18:12Z</dcterms:modified>
</cp:coreProperties>
</file>