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6"/>
  </p:sldMasterIdLst>
  <p:notesMasterIdLst>
    <p:notesMasterId r:id="rId17"/>
  </p:notesMasterIdLst>
  <p:handoutMasterIdLst>
    <p:handoutMasterId r:id="rId18"/>
  </p:handoutMasterIdLst>
  <p:sldIdLst>
    <p:sldId id="256" r:id="rId7"/>
    <p:sldId id="309" r:id="rId8"/>
    <p:sldId id="302" r:id="rId9"/>
    <p:sldId id="303" r:id="rId10"/>
    <p:sldId id="304" r:id="rId11"/>
    <p:sldId id="310" r:id="rId12"/>
    <p:sldId id="311" r:id="rId13"/>
    <p:sldId id="312" r:id="rId14"/>
    <p:sldId id="314" r:id="rId15"/>
    <p:sldId id="31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4">
          <p15:clr>
            <a:srgbClr val="A4A3A4"/>
          </p15:clr>
        </p15:guide>
        <p15:guide id="2" pos="3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A3F"/>
    <a:srgbClr val="50B748"/>
    <a:srgbClr val="1FAB3F"/>
    <a:srgbClr val="ADDD91"/>
    <a:srgbClr val="E2F0D9"/>
    <a:srgbClr val="0F1720"/>
    <a:srgbClr val="E7E8E9"/>
    <a:srgbClr val="283037"/>
    <a:srgbClr val="257674"/>
    <a:srgbClr val="007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6E52E-5844-4ABA-9360-54A8283B39F7}">
  <a:tblStyle styleId="{AB56E52E-5844-4ABA-9360-54A8283B39F7}" styleName="Table_0">
    <a:wholeTbl>
      <a:tcTxStyle b="off" i="off">
        <a:font>
          <a:latin typeface="Georgia"/>
          <a:ea typeface="Georgia"/>
          <a:cs typeface="Georgia"/>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Georgia"/>
          <a:ea typeface="Georgia"/>
          <a:cs typeface="Georgia"/>
        </a:font>
        <a:schemeClr val="lt1"/>
      </a:tcTxStyle>
      <a:tcStyle>
        <a:tcBdr/>
        <a:fill>
          <a:solidFill>
            <a:schemeClr val="accent2"/>
          </a:solidFill>
        </a:fill>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38"/>
    <p:restoredTop sz="84441"/>
  </p:normalViewPr>
  <p:slideViewPr>
    <p:cSldViewPr snapToGrid="0">
      <p:cViewPr varScale="1">
        <p:scale>
          <a:sx n="96" d="100"/>
          <a:sy n="96" d="100"/>
        </p:scale>
        <p:origin x="1584" y="160"/>
      </p:cViewPr>
      <p:guideLst>
        <p:guide orient="horz" pos="944"/>
        <p:guide pos="351"/>
      </p:guideLst>
    </p:cSldViewPr>
  </p:slideViewPr>
  <p:notesTextViewPr>
    <p:cViewPr>
      <p:scale>
        <a:sx n="1" d="1"/>
        <a:sy n="1" d="1"/>
      </p:scale>
      <p:origin x="0" y="0"/>
    </p:cViewPr>
  </p:notesTextViewPr>
  <p:notesViewPr>
    <p:cSldViewPr snapToGrid="0">
      <p:cViewPr varScale="1">
        <p:scale>
          <a:sx n="94" d="100"/>
          <a:sy n="94" d="100"/>
        </p:scale>
        <p:origin x="254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22201-148F-F242-99D2-9D33762BC1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3459B7-479B-4D4B-B370-114D856411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F1F3F-5653-F144-93EB-9A28A2828A0F}" type="datetimeFigureOut">
              <a:rPr lang="en-US" smtClean="0"/>
              <a:t>6/21/21</a:t>
            </a:fld>
            <a:endParaRPr lang="en-US"/>
          </a:p>
        </p:txBody>
      </p:sp>
      <p:sp>
        <p:nvSpPr>
          <p:cNvPr id="4" name="Footer Placeholder 3">
            <a:extLst>
              <a:ext uri="{FF2B5EF4-FFF2-40B4-BE49-F238E27FC236}">
                <a16:creationId xmlns:a16="http://schemas.microsoft.com/office/drawing/2014/main" id="{F5D16EF1-74C6-784D-9323-FDA695A908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118813-AFF8-5D44-8FB3-0D302E401F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17C11-05B1-1B40-8B14-F316EA60F84F}" type="slidenum">
              <a:rPr lang="en-US" smtClean="0"/>
              <a:t>‹#›</a:t>
            </a:fld>
            <a:endParaRPr lang="en-US"/>
          </a:p>
        </p:txBody>
      </p:sp>
    </p:spTree>
    <p:extLst>
      <p:ext uri="{BB962C8B-B14F-4D97-AF65-F5344CB8AC3E}">
        <p14:creationId xmlns:p14="http://schemas.microsoft.com/office/powerpoint/2010/main" val="6432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73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16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3E14-4E9D-F24B-BC74-C049A0E4A20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2362C89-E068-1540-8766-4FB9C782017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8B3EB46-541D-8F4B-8B1E-3F3C1FC287F7}"/>
              </a:ext>
            </a:extLst>
          </p:cNvPr>
          <p:cNvSpPr>
            <a:spLocks noGrp="1"/>
          </p:cNvSpPr>
          <p:nvPr>
            <p:ph type="dt" sz="half" idx="10"/>
          </p:nvPr>
        </p:nvSpPr>
        <p:spPr/>
        <p:txBody>
          <a:bodyPr/>
          <a:lstStyle/>
          <a:p>
            <a:fld id="{396C4740-4C1C-8A46-AED6-A8ECA2476E81}" type="datetimeFigureOut">
              <a:rPr lang="en-US" smtClean="0"/>
              <a:t>6/21/21</a:t>
            </a:fld>
            <a:endParaRPr lang="en-US"/>
          </a:p>
        </p:txBody>
      </p:sp>
      <p:sp>
        <p:nvSpPr>
          <p:cNvPr id="5" name="Footer Placeholder 4">
            <a:extLst>
              <a:ext uri="{FF2B5EF4-FFF2-40B4-BE49-F238E27FC236}">
                <a16:creationId xmlns:a16="http://schemas.microsoft.com/office/drawing/2014/main" id="{6B0356BC-C6AE-A844-8861-9E72D8206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34458-F3C5-FF40-A1CD-4EC14DAEEBAE}"/>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366951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1878-67F9-E54E-BC7A-34DBD6144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C63BE8-C9D0-8F40-A7B2-4A4B541C5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FFE0E-0404-5F4C-89F2-D1F96633553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3B5C162-DEC3-9542-88CD-F27871185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18C5F-A9CF-5D4F-93C6-F117C6452657}"/>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2063276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D0D75-B27D-8F40-B67F-8BB295CC4E0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38447-E8C8-944E-BFDE-14DCD49F8F0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3EC54-EB96-E44B-A46B-D425F943F46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82E6B55-2692-AD4F-B201-36EEA467C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32566-BCC5-1944-8E4C-3FDFF63FE4E2}"/>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4769621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641193" y="2164953"/>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101820"/>
              </a:buClr>
              <a:buSzPts val="4000"/>
              <a:buFont typeface="Arial"/>
              <a:buNone/>
              <a:defRPr sz="4000" b="0" i="0" u="none" strike="noStrike" cap="none">
                <a:solidFill>
                  <a:srgbClr val="1018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2" name="Google Shape;22;p2"/>
          <p:cNvSpPr txBox="1">
            <a:spLocks noGrp="1"/>
          </p:cNvSpPr>
          <p:nvPr>
            <p:ph type="body" idx="1"/>
          </p:nvPr>
        </p:nvSpPr>
        <p:spPr>
          <a:xfrm>
            <a:off x="646352" y="2895600"/>
            <a:ext cx="8031561" cy="52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2500"/>
              </a:lnSpc>
              <a:spcBef>
                <a:spcPts val="1000"/>
              </a:spcBef>
              <a:spcAft>
                <a:spcPts val="0"/>
              </a:spcAft>
              <a:buClr>
                <a:schemeClr val="dk2"/>
              </a:buClr>
              <a:buSzPts val="1600"/>
              <a:buFont typeface="Noto Sans Symbols"/>
              <a:buNone/>
              <a:defRPr sz="1600" b="0" i="0" u="none" strike="noStrike" cap="none">
                <a:solidFill>
                  <a:srgbClr val="43484E"/>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lvl="0"/>
            <a:r>
              <a:rPr lang="en-US"/>
              <a:t>Click to edit Master text styles</a:t>
            </a:r>
          </a:p>
        </p:txBody>
      </p:sp>
    </p:spTree>
    <p:extLst>
      <p:ext uri="{BB962C8B-B14F-4D97-AF65-F5344CB8AC3E}">
        <p14:creationId xmlns:p14="http://schemas.microsoft.com/office/powerpoint/2010/main" val="284247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p:cSld name="1_Section Header">
    <p:spTree>
      <p:nvGrpSpPr>
        <p:cNvPr id="1" name="Shape 25"/>
        <p:cNvGrpSpPr/>
        <p:nvPr/>
      </p:nvGrpSpPr>
      <p:grpSpPr>
        <a:xfrm>
          <a:off x="0" y="0"/>
          <a:ext cx="0" cy="0"/>
          <a:chOff x="0" y="0"/>
          <a:chExt cx="0" cy="0"/>
        </a:xfrm>
      </p:grpSpPr>
      <p:sp>
        <p:nvSpPr>
          <p:cNvPr id="26" name="Google Shape;26;p3"/>
          <p:cNvSpPr txBox="1">
            <a:spLocks noGrp="1"/>
          </p:cNvSpPr>
          <p:nvPr>
            <p:ph type="ctrTitle"/>
          </p:nvPr>
        </p:nvSpPr>
        <p:spPr>
          <a:xfrm>
            <a:off x="576072" y="2368296"/>
            <a:ext cx="8040512" cy="880064"/>
          </a:xfrm>
          <a:prstGeom prst="rect">
            <a:avLst/>
          </a:prstGeom>
          <a:noFill/>
          <a:ln>
            <a:noFill/>
          </a:ln>
        </p:spPr>
        <p:txBody>
          <a:bodyPr spcFirstLastPara="1" wrap="square" lIns="64250" tIns="32125" rIns="64250" bIns="32125" anchor="ctr" anchorCtr="0">
            <a:noAutofit/>
          </a:bodyPr>
          <a:lstStyle>
            <a:lvl1pPr marR="0" lvl="0" algn="l" rtl="0">
              <a:lnSpc>
                <a:spcPct val="108695"/>
              </a:lnSpc>
              <a:spcBef>
                <a:spcPts val="7500"/>
              </a:spcBef>
              <a:spcAft>
                <a:spcPts val="0"/>
              </a:spcAft>
              <a:buClr>
                <a:srgbClr val="101820"/>
              </a:buClr>
              <a:buSzPts val="4600"/>
              <a:buFont typeface="Georgia"/>
              <a:buNone/>
              <a:defRPr sz="4000" b="0" i="0" u="none" strike="noStrike" cap="none">
                <a:solidFill>
                  <a:srgbClr val="1018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7" name="Google Shape;27;p3"/>
          <p:cNvSpPr txBox="1">
            <a:spLocks noGrp="1"/>
          </p:cNvSpPr>
          <p:nvPr>
            <p:ph type="subTitle" idx="1"/>
          </p:nvPr>
        </p:nvSpPr>
        <p:spPr>
          <a:xfrm>
            <a:off x="586274" y="3202725"/>
            <a:ext cx="8040511" cy="717193"/>
          </a:xfrm>
          <a:prstGeom prst="rect">
            <a:avLst/>
          </a:prstGeom>
          <a:noFill/>
          <a:ln>
            <a:noFill/>
          </a:ln>
        </p:spPr>
        <p:txBody>
          <a:bodyPr spcFirstLastPara="1" wrap="square" lIns="64250" tIns="32125" rIns="64250" bIns="32125" anchor="t" anchorCtr="0">
            <a:noAutofit/>
          </a:bodyPr>
          <a:lstStyle>
            <a:lvl1pPr marR="0" lvl="0" algn="l" rtl="0">
              <a:lnSpc>
                <a:spcPct val="166666"/>
              </a:lnSpc>
              <a:spcBef>
                <a:spcPts val="2109"/>
              </a:spcBef>
              <a:spcAft>
                <a:spcPts val="0"/>
              </a:spcAft>
              <a:buClr>
                <a:schemeClr val="dk2"/>
              </a:buClr>
              <a:buSzPts val="3000"/>
              <a:buFont typeface="Noto Sans Symbols"/>
              <a:buNone/>
              <a:defRPr sz="2800" b="0" i="0" u="none" strike="noStrike" cap="none">
                <a:solidFill>
                  <a:srgbClr val="43484E"/>
                </a:solidFill>
                <a:latin typeface="Georgia"/>
                <a:ea typeface="Georgia"/>
                <a:cs typeface="Georgia"/>
                <a:sym typeface="Georgia"/>
              </a:defRPr>
            </a:lvl1pPr>
            <a:lvl2pPr marR="0" lvl="1" algn="ctr" rtl="0">
              <a:spcBef>
                <a:spcPts val="1000"/>
              </a:spcBef>
              <a:spcAft>
                <a:spcPts val="0"/>
              </a:spcAft>
              <a:buClr>
                <a:schemeClr val="dk2"/>
              </a:buClr>
              <a:buSzPts val="1000"/>
              <a:buFont typeface="Noto Sans Symbols"/>
              <a:buNone/>
              <a:defRPr sz="2000" b="0" i="0" u="none" strike="noStrike" cap="none">
                <a:solidFill>
                  <a:srgbClr val="88898A"/>
                </a:solidFill>
                <a:latin typeface="Georgia"/>
                <a:ea typeface="Georgia"/>
                <a:cs typeface="Georgia"/>
                <a:sym typeface="Georgia"/>
              </a:defRPr>
            </a:lvl2pPr>
            <a:lvl3pPr marR="0" lvl="2" algn="ctr" rtl="0">
              <a:spcBef>
                <a:spcPts val="1000"/>
              </a:spcBef>
              <a:spcAft>
                <a:spcPts val="0"/>
              </a:spcAft>
              <a:buClr>
                <a:srgbClr val="88898A"/>
              </a:buClr>
              <a:buSzPts val="1800"/>
              <a:buFont typeface="Arial"/>
              <a:buNone/>
              <a:defRPr sz="1800" b="0" i="0" u="none" strike="noStrike" cap="none">
                <a:solidFill>
                  <a:srgbClr val="88898A"/>
                </a:solidFill>
                <a:latin typeface="Georgia"/>
                <a:ea typeface="Georgia"/>
                <a:cs typeface="Georgia"/>
                <a:sym typeface="Georgia"/>
              </a:defRPr>
            </a:lvl3pPr>
            <a:lvl4pPr marR="0" lvl="3"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4pPr>
            <a:lvl5pPr marR="0" lvl="4"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5pPr>
            <a:lvl6pPr marR="0" lvl="5"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6pPr>
            <a:lvl7pPr marR="0" lvl="6"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7pPr>
            <a:lvl8pPr marR="0" lvl="7"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8pPr>
            <a:lvl9pPr marR="0" lvl="8"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9pPr>
          </a:lstStyle>
          <a:p>
            <a:r>
              <a:rPr lang="en-US"/>
              <a:t>Click to edit Master subtitle style</a:t>
            </a:r>
            <a:endParaRPr dirty="0"/>
          </a:p>
        </p:txBody>
      </p:sp>
      <p:sp>
        <p:nvSpPr>
          <p:cNvPr id="28" name="Google Shape;28;p3"/>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29" name="Google Shape;29;p3"/>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11553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61" name="Google Shape;61;p9"/>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62" name="Google Shape;62;p9"/>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44460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33" name="Google Shape;33;p4"/>
          <p:cNvSpPr txBox="1">
            <a:spLocks noGrp="1"/>
          </p:cNvSpPr>
          <p:nvPr>
            <p:ph type="body" idx="1"/>
          </p:nvPr>
        </p:nvSpPr>
        <p:spPr>
          <a:xfrm>
            <a:off x="553641" y="1524000"/>
            <a:ext cx="8036720" cy="41064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18181"/>
              </a:lnSpc>
              <a:spcBef>
                <a:spcPts val="1000"/>
              </a:spcBef>
              <a:spcAft>
                <a:spcPts val="0"/>
              </a:spcAft>
              <a:buClr>
                <a:srgbClr val="20AA3F"/>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lvl="0"/>
            <a:r>
              <a:rPr lang="en-US"/>
              <a:t>Click to edit Master text styles</a:t>
            </a:r>
          </a:p>
        </p:txBody>
      </p:sp>
      <p:sp>
        <p:nvSpPr>
          <p:cNvPr id="34" name="Google Shape;34;p4"/>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35" name="Google Shape;35;p4"/>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41628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A825-F56C-C348-8B89-76BBA4A35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93007-8F68-B248-8A9E-3ABC1F5EE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269C3-280D-B94A-A8EB-CD9A6D37CA6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9DA52EF-82F7-3243-B5E8-6F90D3FA6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B242F-5CB0-CC4D-A67E-8CCFB75FF5E1}"/>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28084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6309-2C67-CB41-BBD0-019A5BE99A1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3E773E-2145-3142-B5D5-A895FB0E267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81F8D-2C04-644C-8A05-01A5701D51D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346D83-9D66-6B47-BDD7-2C56B7368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4A933-3AC4-1249-9066-4026E8657D60}"/>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142256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DEA6-B956-6E46-9314-F157468FF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359FB-CDF7-AB4D-8082-FBAB7F840B9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FBE26-E3FD-1B4B-B371-AE6265EC08F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F4F75-816C-CE47-A848-21988FC0512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46E6217-766D-C340-B51B-C780ABAEB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C4AA5-3B63-4043-A373-5F95C2FC9C06}"/>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7481692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4963-B12A-F247-9911-4CFE4A90D0F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6A797-896A-924B-9EB4-7C7C737DAAE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2B2E4-C819-B041-BFFE-8F01C77A864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6D480B-BD4B-BD4E-84E5-894DE5CBB28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19D0C-D497-F543-B577-58314E00134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C7C998-AC84-5049-BFA2-B2FD5C96673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8A474F0-CDBC-BE49-8804-020350711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AA37F-DEC4-8742-A70A-F11547A5EA35}"/>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2909298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F58D-0BF1-7647-A127-E28F255CE0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32BB8-F4B6-4444-9673-546D372DBEA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F462A32-30D3-714E-BC83-8D0B92091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D1188-F507-3B47-BCC9-3225145EFEB6}"/>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45856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3635D-2708-C449-8F9D-B63CE72F5C4C}"/>
              </a:ext>
            </a:extLst>
          </p:cNvPr>
          <p:cNvSpPr>
            <a:spLocks noGrp="1"/>
          </p:cNvSpPr>
          <p:nvPr>
            <p:ph type="dt" sz="half" idx="10"/>
          </p:nvPr>
        </p:nvSpPr>
        <p:spPr/>
        <p:txBody>
          <a:bodyPr/>
          <a:lstStyle/>
          <a:p>
            <a:fld id="{396C4740-4C1C-8A46-AED6-A8ECA2476E81}" type="datetimeFigureOut">
              <a:rPr lang="en-US" smtClean="0"/>
              <a:t>6/21/21</a:t>
            </a:fld>
            <a:endParaRPr lang="en-US"/>
          </a:p>
        </p:txBody>
      </p:sp>
      <p:sp>
        <p:nvSpPr>
          <p:cNvPr id="3" name="Footer Placeholder 2">
            <a:extLst>
              <a:ext uri="{FF2B5EF4-FFF2-40B4-BE49-F238E27FC236}">
                <a16:creationId xmlns:a16="http://schemas.microsoft.com/office/drawing/2014/main" id="{9B67A3DB-8E13-5943-9D8B-E29A8FDFB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6373D-2AD8-2645-B105-6CF9C02E6C35}"/>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189470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39BB-5A90-5242-9949-13B2756B3C3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D9A7D59-3D38-AD49-B49C-70CF3982C79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518B3-6D6F-9C45-8784-1C7679CB69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0CCBB1-8DCA-5A4B-A5BE-40A22786AB7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FCD85E2-B3D8-D243-94CC-D9873C0B1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DE721-C490-6342-AEB9-A977472349F8}"/>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2424292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5B4E-5314-3B4B-9BD3-290FE22D386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C40AB27-D6A1-3D46-908A-5D2A526FD3C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201FCD9-BC93-3E43-B0DB-BBDEA4AD02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DF48BA-FE90-D54D-A19C-4DDA598FF87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E43C488-8470-594B-816C-6C2E548A9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EB958-8A54-264C-A0D2-7BA83B0AD147}"/>
              </a:ext>
            </a:extLst>
          </p:cNvPr>
          <p:cNvSpPr>
            <a:spLocks noGrp="1"/>
          </p:cNvSpPr>
          <p:nvPr>
            <p:ph type="sldNum" sz="quarter" idx="12"/>
          </p:nvPr>
        </p:nvSpPr>
        <p:spPr/>
        <p:txBody>
          <a:bodyPr/>
          <a:lstStyle/>
          <a:p>
            <a:fld id="{B2B6A8A3-D5CD-5247-99E6-022BE8B9E436}" type="slidenum">
              <a:rPr lang="en-US" smtClean="0"/>
              <a:t>‹#›</a:t>
            </a:fld>
            <a:endParaRPr lang="en-US"/>
          </a:p>
        </p:txBody>
      </p:sp>
    </p:spTree>
    <p:extLst>
      <p:ext uri="{BB962C8B-B14F-4D97-AF65-F5344CB8AC3E}">
        <p14:creationId xmlns:p14="http://schemas.microsoft.com/office/powerpoint/2010/main" val="143634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F3F88-B68A-2848-9735-C001F4DAB92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474624-3EB8-1443-9EC7-7321BCDB057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FD2B6-6DBB-7047-A4A8-0A2B9BB21DD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F35A243-0D98-244E-BD31-5E8AAD71814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633E4-AC3E-5548-8FBC-60BD078BC9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B6A8A3-D5CD-5247-99E6-022BE8B9E436}" type="slidenum">
              <a:rPr lang="en-US" smtClean="0"/>
              <a:t>‹#›</a:t>
            </a:fld>
            <a:endParaRPr lang="en-US"/>
          </a:p>
        </p:txBody>
      </p:sp>
    </p:spTree>
    <p:extLst>
      <p:ext uri="{BB962C8B-B14F-4D97-AF65-F5344CB8AC3E}">
        <p14:creationId xmlns:p14="http://schemas.microsoft.com/office/powerpoint/2010/main" val="221638792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Title"/>
          <p:cNvSpPr txBox="1">
            <a:spLocks noGrp="1"/>
          </p:cNvSpPr>
          <p:nvPr>
            <p:ph type="title"/>
          </p:nvPr>
        </p:nvSpPr>
        <p:spPr>
          <a:xfrm>
            <a:off x="641193" y="2164953"/>
            <a:ext cx="7420241" cy="743347"/>
          </a:xfrm>
          <a:prstGeom prst="rect">
            <a:avLst/>
          </a:prstGeom>
          <a:noFill/>
          <a:ln>
            <a:noFill/>
          </a:ln>
        </p:spPr>
        <p:txBody>
          <a:bodyPr spcFirstLastPara="1" wrap="square" lIns="91425" tIns="45700" rIns="91425" bIns="45700" anchor="ctr" anchorCtr="0">
            <a:noAutofit/>
          </a:bodyPr>
          <a:lstStyle/>
          <a:p>
            <a:pPr lvl="0"/>
            <a:r>
              <a:rPr lang="en-US" dirty="0">
                <a:latin typeface="Avenir Next" panose="020B0503020202020204" pitchFamily="34" charset="0"/>
              </a:rPr>
              <a:t>Overturning Precedent, Applying Human-Centered Design to Legal Matters </a:t>
            </a:r>
            <a:endParaRPr sz="4000" u="none" strike="noStrike" cap="none" dirty="0">
              <a:solidFill>
                <a:srgbClr val="101820"/>
              </a:solidFill>
              <a:latin typeface="Avenir Next" panose="020B0503020202020204" pitchFamily="34" charset="0"/>
              <a:sym typeface="Arial"/>
            </a:endParaRPr>
          </a:p>
        </p:txBody>
      </p:sp>
      <p:sp>
        <p:nvSpPr>
          <p:cNvPr id="87" name="Subtitle"/>
          <p:cNvSpPr txBox="1">
            <a:spLocks noGrp="1"/>
          </p:cNvSpPr>
          <p:nvPr>
            <p:ph type="body" idx="1"/>
          </p:nvPr>
        </p:nvSpPr>
        <p:spPr>
          <a:xfrm>
            <a:off x="641193" y="3429000"/>
            <a:ext cx="8031561" cy="520700"/>
          </a:xfrm>
          <a:prstGeom prst="rect">
            <a:avLst/>
          </a:prstGeom>
          <a:noFill/>
          <a:ln>
            <a:noFill/>
          </a:ln>
        </p:spPr>
        <p:txBody>
          <a:bodyPr spcFirstLastPara="1" wrap="square" lIns="91425" tIns="45700" rIns="91425" bIns="45700" anchor="t" anchorCtr="0">
            <a:noAutofit/>
          </a:bodyPr>
          <a:lstStyle/>
          <a:p>
            <a:pPr marL="0" marR="0" lvl="0" indent="0" algn="l" rtl="0">
              <a:lnSpc>
                <a:spcPct val="162500"/>
              </a:lnSpc>
              <a:spcBef>
                <a:spcPts val="0"/>
              </a:spcBef>
              <a:spcAft>
                <a:spcPts val="0"/>
              </a:spcAft>
              <a:buClr>
                <a:schemeClr val="dk2"/>
              </a:buClr>
              <a:buSzPts val="1600"/>
              <a:buFont typeface="Noto Sans Symbols"/>
              <a:buNone/>
            </a:pPr>
            <a:r>
              <a:rPr lang="en-US" sz="1800" u="none" strike="noStrike" cap="none" dirty="0">
                <a:solidFill>
                  <a:schemeClr val="accent6"/>
                </a:solidFill>
                <a:latin typeface="Avenir Next" panose="020B0503020202020204" pitchFamily="34" charset="0"/>
                <a:sym typeface="Georgia"/>
              </a:rPr>
              <a:t>Alexis Schilf | User Experience Summit 2021</a:t>
            </a:r>
            <a:endParaRPr sz="1800" u="none" strike="noStrike" cap="none" dirty="0">
              <a:solidFill>
                <a:schemeClr val="accent6"/>
              </a:solidFill>
              <a:latin typeface="Avenir Next" panose="020B0503020202020204" pitchFamily="34" charset="0"/>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a:xfrm>
            <a:off x="576072" y="2368296"/>
            <a:ext cx="7678242" cy="880064"/>
          </a:xfrm>
        </p:spPr>
        <p:txBody>
          <a:bodyPr/>
          <a:lstStyle/>
          <a:p>
            <a:r>
              <a:rPr lang="en-US" dirty="0">
                <a:latin typeface="Avenir Next" panose="020B0503020202020204" pitchFamily="34" charset="0"/>
              </a:rPr>
              <a:t>In regulated environments, applying a human-centered design lens helps subject matter experts identify opportunities to grow.</a:t>
            </a:r>
          </a:p>
        </p:txBody>
      </p:sp>
    </p:spTree>
    <p:extLst>
      <p:ext uri="{BB962C8B-B14F-4D97-AF65-F5344CB8AC3E}">
        <p14:creationId xmlns:p14="http://schemas.microsoft.com/office/powerpoint/2010/main" val="3129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As designers, researchers, and innovators we often must build bridges between analytical and design mindsets.</a:t>
            </a:r>
            <a:br>
              <a:rPr lang="en-US" dirty="0"/>
            </a:br>
            <a:endParaRPr lang="en-US" b="1" dirty="0"/>
          </a:p>
        </p:txBody>
      </p:sp>
    </p:spTree>
    <p:extLst>
      <p:ext uri="{BB962C8B-B14F-4D97-AF65-F5344CB8AC3E}">
        <p14:creationId xmlns:p14="http://schemas.microsoft.com/office/powerpoint/2010/main" val="24790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 of a woman titled &quot;engineer&quot; with an arrow pointing to another graphic of the woman with the title &quot;design strategist.&quot; This represents the speaker's background moving from a role as an engineer to a role as a design strategist. ">
            <a:extLst>
              <a:ext uri="{FF2B5EF4-FFF2-40B4-BE49-F238E27FC236}">
                <a16:creationId xmlns:a16="http://schemas.microsoft.com/office/drawing/2014/main" id="{2259328D-8A2E-174D-9DA9-C397B3E901FC}"/>
              </a:ext>
            </a:extLst>
          </p:cNvPr>
          <p:cNvPicPr>
            <a:picLocks noChangeAspect="1"/>
          </p:cNvPicPr>
          <p:nvPr/>
        </p:nvPicPr>
        <p:blipFill>
          <a:blip r:embed="rId2"/>
          <a:stretch>
            <a:fillRect/>
          </a:stretch>
        </p:blipFill>
        <p:spPr>
          <a:xfrm>
            <a:off x="399393" y="1690413"/>
            <a:ext cx="8345214" cy="3477173"/>
          </a:xfrm>
          <a:prstGeom prst="rect">
            <a:avLst/>
          </a:prstGeom>
        </p:spPr>
      </p:pic>
      <p:sp>
        <p:nvSpPr>
          <p:cNvPr id="11" name="Title 10">
            <a:extLst>
              <a:ext uri="{FF2B5EF4-FFF2-40B4-BE49-F238E27FC236}">
                <a16:creationId xmlns:a16="http://schemas.microsoft.com/office/drawing/2014/main" id="{B98D0C38-2918-8141-835C-0FAB577A099D}"/>
              </a:ext>
            </a:extLst>
          </p:cNvPr>
          <p:cNvSpPr>
            <a:spLocks noGrp="1"/>
          </p:cNvSpPr>
          <p:nvPr>
            <p:ph type="title"/>
          </p:nvPr>
        </p:nvSpPr>
        <p:spPr>
          <a:xfrm>
            <a:off x="553640" y="594941"/>
            <a:ext cx="8036720" cy="743347"/>
          </a:xfrm>
        </p:spPr>
        <p:txBody>
          <a:bodyPr/>
          <a:lstStyle/>
          <a:p>
            <a:r>
              <a:rPr lang="en-US" b="1" dirty="0">
                <a:latin typeface="Avenir Next Demi Bold" panose="020B0503020202020204" pitchFamily="34" charset="0"/>
              </a:rPr>
              <a:t>Who am I?</a:t>
            </a:r>
          </a:p>
        </p:txBody>
      </p:sp>
    </p:spTree>
    <p:extLst>
      <p:ext uri="{BB962C8B-B14F-4D97-AF65-F5344CB8AC3E}">
        <p14:creationId xmlns:p14="http://schemas.microsoft.com/office/powerpoint/2010/main" val="315568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E624-37A7-E241-BE01-5354876E3419}"/>
              </a:ext>
            </a:extLst>
          </p:cNvPr>
          <p:cNvSpPr>
            <a:spLocks noGrp="1"/>
          </p:cNvSpPr>
          <p:nvPr>
            <p:ph type="title"/>
          </p:nvPr>
        </p:nvSpPr>
        <p:spPr>
          <a:xfrm>
            <a:off x="553640" y="808833"/>
            <a:ext cx="8036720" cy="743347"/>
          </a:xfrm>
        </p:spPr>
        <p:txBody>
          <a:bodyPr/>
          <a:lstStyle/>
          <a:p>
            <a:r>
              <a:rPr lang="en-US" b="1" dirty="0">
                <a:latin typeface="Avenir Next Demi Bold" panose="020B0503020202020204" pitchFamily="34" charset="0"/>
              </a:rPr>
              <a:t>What is the Equal Employment Opportunity (EEO) Complaint Process?</a:t>
            </a:r>
          </a:p>
        </p:txBody>
      </p:sp>
      <p:sp>
        <p:nvSpPr>
          <p:cNvPr id="3" name="Text Placeholder 2">
            <a:extLst>
              <a:ext uri="{FF2B5EF4-FFF2-40B4-BE49-F238E27FC236}">
                <a16:creationId xmlns:a16="http://schemas.microsoft.com/office/drawing/2014/main" id="{973BF309-E69C-9845-B37A-A319659714C4}"/>
              </a:ext>
            </a:extLst>
          </p:cNvPr>
          <p:cNvSpPr>
            <a:spLocks noGrp="1"/>
          </p:cNvSpPr>
          <p:nvPr>
            <p:ph type="body" idx="1"/>
          </p:nvPr>
        </p:nvSpPr>
        <p:spPr/>
        <p:txBody>
          <a:bodyPr anchor="ctr"/>
          <a:lstStyle/>
          <a:p>
            <a:pPr marL="88900" indent="0">
              <a:lnSpc>
                <a:spcPct val="150000"/>
              </a:lnSpc>
              <a:buNone/>
            </a:pPr>
            <a:r>
              <a:rPr lang="en-US" sz="1800" dirty="0">
                <a:latin typeface="Avenir Next" panose="020B0503020202020204" pitchFamily="34" charset="0"/>
              </a:rPr>
              <a:t>“If you are a federal employee or job applicant, the law protects you from discrimination because of your race, color, religion, sex (including gender identity, sexual orientation, and pregnancy), national origin, age (40 or older), disability or genetic information.” </a:t>
            </a:r>
            <a:r>
              <a:rPr lang="en-US" sz="1800" i="1" dirty="0">
                <a:latin typeface="Avenir Next" panose="020B0503020202020204" pitchFamily="34" charset="0"/>
              </a:rPr>
              <a:t>– U.S. Equal Employment Opportunity Commission</a:t>
            </a:r>
          </a:p>
          <a:p>
            <a:pPr marL="88900" indent="0">
              <a:buNone/>
            </a:pPr>
            <a:endParaRPr lang="en-US" sz="1400" dirty="0">
              <a:latin typeface="Avenir Next" panose="020B0503020202020204" pitchFamily="34" charset="0"/>
            </a:endParaRPr>
          </a:p>
        </p:txBody>
      </p:sp>
      <p:sp>
        <p:nvSpPr>
          <p:cNvPr id="4" name="Rectangle 3">
            <a:extLst>
              <a:ext uri="{FF2B5EF4-FFF2-40B4-BE49-F238E27FC236}">
                <a16:creationId xmlns:a16="http://schemas.microsoft.com/office/drawing/2014/main" id="{7FBD3D8B-D794-9C4C-9CB6-2636084D8FF9}"/>
              </a:ext>
            </a:extLst>
          </p:cNvPr>
          <p:cNvSpPr/>
          <p:nvPr/>
        </p:nvSpPr>
        <p:spPr>
          <a:xfrm>
            <a:off x="5276335" y="6174730"/>
            <a:ext cx="3657600" cy="461665"/>
          </a:xfrm>
          <a:prstGeom prst="rect">
            <a:avLst/>
          </a:prstGeom>
        </p:spPr>
        <p:txBody>
          <a:bodyPr wrap="square">
            <a:spAutoFit/>
          </a:bodyPr>
          <a:lstStyle/>
          <a:p>
            <a:r>
              <a:rPr lang="en-US" sz="1200" dirty="0">
                <a:latin typeface="Avenir Next" panose="020B0503020202020204" pitchFamily="34" charset="0"/>
              </a:rPr>
              <a:t>https://</a:t>
            </a:r>
            <a:r>
              <a:rPr lang="en-US" sz="1200" dirty="0" err="1">
                <a:latin typeface="Avenir Next" panose="020B0503020202020204" pitchFamily="34" charset="0"/>
              </a:rPr>
              <a:t>www.eeoc.gov</a:t>
            </a:r>
            <a:r>
              <a:rPr lang="en-US" sz="1200" dirty="0">
                <a:latin typeface="Avenir Next" panose="020B0503020202020204" pitchFamily="34" charset="0"/>
              </a:rPr>
              <a:t>/federal-sector/overview-federal-sector-</a:t>
            </a:r>
            <a:r>
              <a:rPr lang="en-US" sz="1200" dirty="0" err="1">
                <a:latin typeface="Avenir Next" panose="020B0503020202020204" pitchFamily="34" charset="0"/>
              </a:rPr>
              <a:t>eeo</a:t>
            </a:r>
            <a:r>
              <a:rPr lang="en-US" sz="1200" dirty="0">
                <a:latin typeface="Avenir Next" panose="020B0503020202020204" pitchFamily="34" charset="0"/>
              </a:rPr>
              <a:t>-complaint-process</a:t>
            </a:r>
          </a:p>
        </p:txBody>
      </p:sp>
    </p:spTree>
    <p:extLst>
      <p:ext uri="{BB962C8B-B14F-4D97-AF65-F5344CB8AC3E}">
        <p14:creationId xmlns:p14="http://schemas.microsoft.com/office/powerpoint/2010/main" val="35925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0194-C884-B142-89ED-071AC28E2588}"/>
              </a:ext>
            </a:extLst>
          </p:cNvPr>
          <p:cNvSpPr>
            <a:spLocks noGrp="1"/>
          </p:cNvSpPr>
          <p:nvPr>
            <p:ph type="title"/>
          </p:nvPr>
        </p:nvSpPr>
        <p:spPr>
          <a:xfrm>
            <a:off x="553641" y="780653"/>
            <a:ext cx="8036720" cy="743347"/>
          </a:xfrm>
        </p:spPr>
        <p:txBody>
          <a:bodyPr/>
          <a:lstStyle/>
          <a:p>
            <a:r>
              <a:rPr lang="en-US" b="1" dirty="0">
                <a:latin typeface="Avenir Next Demi Bold" panose="020B0503020202020204" pitchFamily="34" charset="0"/>
              </a:rPr>
              <a:t>Improving the customer experience of participants in the EEO process</a:t>
            </a:r>
          </a:p>
        </p:txBody>
      </p:sp>
      <p:sp>
        <p:nvSpPr>
          <p:cNvPr id="3" name="Text Placeholder 2">
            <a:extLst>
              <a:ext uri="{FF2B5EF4-FFF2-40B4-BE49-F238E27FC236}">
                <a16:creationId xmlns:a16="http://schemas.microsoft.com/office/drawing/2014/main" id="{176EF30C-F612-F942-B113-A6FB901D9538}"/>
              </a:ext>
            </a:extLst>
          </p:cNvPr>
          <p:cNvSpPr>
            <a:spLocks noGrp="1"/>
          </p:cNvSpPr>
          <p:nvPr>
            <p:ph type="body" idx="1"/>
          </p:nvPr>
        </p:nvSpPr>
        <p:spPr/>
        <p:txBody>
          <a:bodyPr anchor="ctr"/>
          <a:lstStyle/>
          <a:p>
            <a:pPr marL="88900" indent="0">
              <a:lnSpc>
                <a:spcPct val="150000"/>
              </a:lnSpc>
              <a:buNone/>
            </a:pPr>
            <a:r>
              <a:rPr lang="en-US" sz="1800" dirty="0">
                <a:latin typeface="Avenir Next" panose="020B0503020202020204" pitchFamily="34" charset="0"/>
              </a:rPr>
              <a:t>To best support affected staff and managers, CFPB sought to identify ways to improve transparency, coordination, support and proactively address issues early in the EEO process. </a:t>
            </a:r>
          </a:p>
        </p:txBody>
      </p:sp>
    </p:spTree>
    <p:extLst>
      <p:ext uri="{BB962C8B-B14F-4D97-AF65-F5344CB8AC3E}">
        <p14:creationId xmlns:p14="http://schemas.microsoft.com/office/powerpoint/2010/main" val="205216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1. Build a deep understanding of the subject matter to become a translator between the technical and the creative mindsets. </a:t>
            </a:r>
            <a:endParaRPr lang="en-US" b="1" dirty="0"/>
          </a:p>
        </p:txBody>
      </p:sp>
    </p:spTree>
    <p:extLst>
      <p:ext uri="{BB962C8B-B14F-4D97-AF65-F5344CB8AC3E}">
        <p14:creationId xmlns:p14="http://schemas.microsoft.com/office/powerpoint/2010/main" val="371866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2. Develop frameworks to guide subject matter experts through the human-centered design process.</a:t>
            </a:r>
          </a:p>
        </p:txBody>
      </p:sp>
    </p:spTree>
    <p:extLst>
      <p:ext uri="{BB962C8B-B14F-4D97-AF65-F5344CB8AC3E}">
        <p14:creationId xmlns:p14="http://schemas.microsoft.com/office/powerpoint/2010/main" val="6235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a:xfrm>
            <a:off x="576072" y="2368296"/>
            <a:ext cx="7678242" cy="880064"/>
          </a:xfrm>
        </p:spPr>
        <p:txBody>
          <a:bodyPr/>
          <a:lstStyle/>
          <a:p>
            <a:r>
              <a:rPr lang="en-US" dirty="0">
                <a:latin typeface="Avenir Next" panose="020B0503020202020204" pitchFamily="34" charset="0"/>
              </a:rPr>
              <a:t>3. Center the project on the people and emotions to build empathy and find opportunities for growth. </a:t>
            </a:r>
          </a:p>
        </p:txBody>
      </p:sp>
    </p:spTree>
    <p:extLst>
      <p:ext uri="{BB962C8B-B14F-4D97-AF65-F5344CB8AC3E}">
        <p14:creationId xmlns:p14="http://schemas.microsoft.com/office/powerpoint/2010/main" val="242939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649893-4C72-4845-81A4-6E78804DA2CC}"/>
              </a:ext>
            </a:extLst>
          </p:cNvPr>
          <p:cNvSpPr>
            <a:spLocks noGrp="1"/>
          </p:cNvSpPr>
          <p:nvPr>
            <p:ph type="title"/>
          </p:nvPr>
        </p:nvSpPr>
        <p:spPr>
          <a:xfrm>
            <a:off x="553641" y="618530"/>
            <a:ext cx="8036720" cy="743347"/>
          </a:xfrm>
        </p:spPr>
        <p:txBody>
          <a:bodyPr/>
          <a:lstStyle/>
          <a:p>
            <a:r>
              <a:rPr lang="en-US" b="1" dirty="0">
                <a:latin typeface="Avenir Next Demi Bold" panose="020B0503020202020204" pitchFamily="34" charset="0"/>
              </a:rPr>
              <a:t>How do we build bridges across disciplines? </a:t>
            </a:r>
          </a:p>
        </p:txBody>
      </p:sp>
      <p:sp>
        <p:nvSpPr>
          <p:cNvPr id="5" name="Text Placeholder 4">
            <a:extLst>
              <a:ext uri="{FF2B5EF4-FFF2-40B4-BE49-F238E27FC236}">
                <a16:creationId xmlns:a16="http://schemas.microsoft.com/office/drawing/2014/main" id="{FD148490-BC02-6E4E-90CC-1606D7387400}"/>
              </a:ext>
            </a:extLst>
          </p:cNvPr>
          <p:cNvSpPr>
            <a:spLocks noGrp="1"/>
          </p:cNvSpPr>
          <p:nvPr>
            <p:ph type="body" idx="1"/>
          </p:nvPr>
        </p:nvSpPr>
        <p:spPr>
          <a:xfrm>
            <a:off x="553642" y="1981200"/>
            <a:ext cx="8036720" cy="3529914"/>
          </a:xfrm>
        </p:spPr>
        <p:txBody>
          <a:bodyPr anchor="ctr"/>
          <a:lstStyle/>
          <a:p>
            <a:pPr marL="431800" indent="-342900">
              <a:spcAft>
                <a:spcPts val="1200"/>
              </a:spcAft>
              <a:buFont typeface="+mj-lt"/>
              <a:buAutoNum type="arabicPeriod"/>
            </a:pPr>
            <a:r>
              <a:rPr lang="en-US" sz="1800" dirty="0">
                <a:latin typeface="Avenir Next" panose="020B0503020202020204" pitchFamily="34" charset="0"/>
              </a:rPr>
              <a:t>Build a deep understanding of subject matter to become a translator between the technical and the creative mindsets. </a:t>
            </a:r>
          </a:p>
          <a:p>
            <a:pPr marL="431800" indent="-342900">
              <a:spcAft>
                <a:spcPts val="1200"/>
              </a:spcAft>
              <a:buFont typeface="+mj-lt"/>
              <a:buAutoNum type="arabicPeriod"/>
            </a:pPr>
            <a:r>
              <a:rPr lang="en-US" sz="1800" dirty="0">
                <a:latin typeface="Avenir Next" panose="020B0503020202020204" pitchFamily="34" charset="0"/>
              </a:rPr>
              <a:t>Develop frameworks to guide subject matter experts through the human-centered design process.</a:t>
            </a:r>
          </a:p>
          <a:p>
            <a:pPr marL="431800" indent="-342900">
              <a:spcAft>
                <a:spcPts val="1200"/>
              </a:spcAft>
              <a:buFont typeface="+mj-lt"/>
              <a:buAutoNum type="arabicPeriod"/>
            </a:pPr>
            <a:r>
              <a:rPr lang="en-US" sz="1800" dirty="0">
                <a:latin typeface="Avenir Next" panose="020B0503020202020204" pitchFamily="34" charset="0"/>
              </a:rPr>
              <a:t>Center the project on the people and emotions to build empathy and find opportunities for growth.</a:t>
            </a:r>
            <a:endParaRPr lang="en-US" sz="1800" dirty="0"/>
          </a:p>
        </p:txBody>
      </p:sp>
    </p:spTree>
    <p:extLst>
      <p:ext uri="{BB962C8B-B14F-4D97-AF65-F5344CB8AC3E}">
        <p14:creationId xmlns:p14="http://schemas.microsoft.com/office/powerpoint/2010/main" val="254250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f6f73781-70c4-4328-acc7-2aa385702a57">
      <Terms xmlns="http://schemas.microsoft.com/office/infopath/2007/PartnerControls"/>
    </TaxKeywordTaxHTField>
    <TaxCatchAll xmlns="f6f73781-70c4-4328-acc7-2aa385702a57"/>
    <Metadata xmlns="36edb6dd-7093-43dd-aa5a-7bdcce12a02b" xsi:nil="true"/>
    <_dlc_DocId xmlns="8ad2afa7-ad9a-4224-8e10-f94b3ba3fda2">TIDD-1712032649-134970</_dlc_DocId>
    <_dlc_DocIdUrl xmlns="8ad2afa7-ad9a-4224-8e10-f94b3ba3fda2">
      <Url>https://bcfp365.sharepoint.com/sites/ti-dd/_layouts/15/DocIdRedir.aspx?ID=TIDD-1712032649-134970</Url>
      <Description>TIDD-1712032649-134970</Description>
    </_dlc_DocIdUrl>
    <Link xmlns="36edb6dd-7093-43dd-aa5a-7bdcce12a02b">
      <Url xsi:nil="true"/>
      <Description xsi:nil="true"/>
    </Link>
  </documentManagement>
</p:properties>
</file>

<file path=customXml/item3.xml><?xml version="1.0" encoding="utf-8"?>
<ct:contentTypeSchema xmlns:ct="http://schemas.microsoft.com/office/2006/metadata/contentType" xmlns:ma="http://schemas.microsoft.com/office/2006/metadata/properties/metaAttributes" ct:_="" ma:_="" ma:contentTypeName="CFPB Document" ma:contentTypeID="0x010100AF5D719A330BE9498B2C5974DBEAC03800C276A3AB25ABB34A81CC66C557DDF10E" ma:contentTypeVersion="1599" ma:contentTypeDescription="" ma:contentTypeScope="" ma:versionID="cddf396c084b483cfc2b5635ab383028">
  <xsd:schema xmlns:xsd="http://www.w3.org/2001/XMLSchema" xmlns:xs="http://www.w3.org/2001/XMLSchema" xmlns:p="http://schemas.microsoft.com/office/2006/metadata/properties" xmlns:ns2="8ad2afa7-ad9a-4224-8e10-f94b3ba3fda2" xmlns:ns3="f6f73781-70c4-4328-acc7-2aa385702a57" xmlns:ns4="36edb6dd-7093-43dd-aa5a-7bdcce12a02b" xmlns:ns5="457ef679-7239-4f09-a53c-0735e906f805" targetNamespace="http://schemas.microsoft.com/office/2006/metadata/properties" ma:root="true" ma:fieldsID="b2f131d731492c56f079593b52af5f94" ns2:_="" ns3:_="" ns4:_="" ns5:_="">
    <xsd:import namespace="8ad2afa7-ad9a-4224-8e10-f94b3ba3fda2"/>
    <xsd:import namespace="f6f73781-70c4-4328-acc7-2aa385702a57"/>
    <xsd:import namespace="36edb6dd-7093-43dd-aa5a-7bdcce12a02b"/>
    <xsd:import namespace="457ef679-7239-4f09-a53c-0735e906f805"/>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3:TaxCatchAll"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5:SharedWithUsers" minOccurs="0"/>
                <xsd:element ref="ns5:SharedWithDetails" minOccurs="0"/>
                <xsd:element ref="ns4:Metadata" minOccurs="0"/>
                <xsd:element ref="ns4: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d2afa7-ad9a-4224-8e10-f94b3ba3fda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6f73781-70c4-4328-acc7-2aa385702a57"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05f0ae79-fa7d-42cd-a738-9aebccb3fb89"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hidden="true" ma:list="{5233a04e-dc0c-481c-9440-699577731112}" ma:internalName="TaxCatchAll" ma:showField="CatchAllData" ma:web="457ef679-7239-4f09-a53c-0735e906f8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edb6dd-7093-43dd-aa5a-7bdcce12a02b" elementFormDefault="qualified">
    <xsd:import namespace="http://schemas.microsoft.com/office/2006/documentManagement/types"/>
    <xsd:import namespace="http://schemas.microsoft.com/office/infopath/2007/PartnerControls"/>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tadata" ma:index="24" nillable="true" ma:displayName="Metadata" ma:description="meta" ma:list="{9eff1cb9-3fc2-4493-b842-8820a01326c7}" ma:internalName="Metadata" ma:showField="Title">
      <xsd:simpleType>
        <xsd:restriction base="dms:Lookup"/>
      </xsd:simpleType>
    </xsd:element>
    <xsd:element name="Link" ma:index="25"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57ef679-7239-4f09-a53c-0735e906f805"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05f0ae79-fa7d-42cd-a738-9aebccb3fb89" ContentTypeId="0x010100AF5D719A330BE9498B2C5974DBEAC038"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F62DBC5-D840-47F3-B047-E161EE726257}">
  <ds:schemaRefs>
    <ds:schemaRef ds:uri="http://schemas.microsoft.com/sharepoint/v3/contenttype/forms"/>
  </ds:schemaRefs>
</ds:datastoreItem>
</file>

<file path=customXml/itemProps2.xml><?xml version="1.0" encoding="utf-8"?>
<ds:datastoreItem xmlns:ds="http://schemas.openxmlformats.org/officeDocument/2006/customXml" ds:itemID="{35DC1D49-F607-4391-9DBD-57C9ECB3722F}">
  <ds:schemaRefs>
    <ds:schemaRef ds:uri="http://purl.org/dc/elements/1.1/"/>
    <ds:schemaRef ds:uri="http://schemas.microsoft.com/office/2006/metadata/properties"/>
    <ds:schemaRef ds:uri="http://schemas.openxmlformats.org/package/2006/metadata/core-properties"/>
    <ds:schemaRef ds:uri="http://purl.org/dc/dcmitype/"/>
    <ds:schemaRef ds:uri="http://schemas.microsoft.com/office/infopath/2007/PartnerControls"/>
    <ds:schemaRef ds:uri="36edb6dd-7093-43dd-aa5a-7bdcce12a02b"/>
    <ds:schemaRef ds:uri="457ef679-7239-4f09-a53c-0735e906f805"/>
    <ds:schemaRef ds:uri="http://www.w3.org/XML/1998/namespace"/>
    <ds:schemaRef ds:uri="http://schemas.microsoft.com/office/2006/documentManagement/types"/>
    <ds:schemaRef ds:uri="f6f73781-70c4-4328-acc7-2aa385702a57"/>
    <ds:schemaRef ds:uri="8ad2afa7-ad9a-4224-8e10-f94b3ba3fda2"/>
    <ds:schemaRef ds:uri="http://purl.org/dc/terms/"/>
  </ds:schemaRefs>
</ds:datastoreItem>
</file>

<file path=customXml/itemProps3.xml><?xml version="1.0" encoding="utf-8"?>
<ds:datastoreItem xmlns:ds="http://schemas.openxmlformats.org/officeDocument/2006/customXml" ds:itemID="{35797CD8-4A8D-44B5-855A-5F3ABB3A07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d2afa7-ad9a-4224-8e10-f94b3ba3fda2"/>
    <ds:schemaRef ds:uri="f6f73781-70c4-4328-acc7-2aa385702a57"/>
    <ds:schemaRef ds:uri="36edb6dd-7093-43dd-aa5a-7bdcce12a02b"/>
    <ds:schemaRef ds:uri="457ef679-7239-4f09-a53c-0735e906f8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41C40E-CBA8-4B0E-A949-AACA8E0C6039}">
  <ds:schemaRefs>
    <ds:schemaRef ds:uri="Microsoft.SharePoint.Taxonomy.ContentTypeSync"/>
  </ds:schemaRefs>
</ds:datastoreItem>
</file>

<file path=customXml/itemProps5.xml><?xml version="1.0" encoding="utf-8"?>
<ds:datastoreItem xmlns:ds="http://schemas.openxmlformats.org/officeDocument/2006/customXml" ds:itemID="{DF1155BA-6F5A-437B-B9D5-FD9EC9D5991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3393</TotalTime>
  <Words>296</Words>
  <Application>Microsoft Macintosh PowerPoint</Application>
  <PresentationFormat>On-screen Show (4:3)</PresentationFormat>
  <Paragraphs>19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vt:lpstr>
      <vt:lpstr>Avenir Next Demi Bold</vt:lpstr>
      <vt:lpstr>Calibri</vt:lpstr>
      <vt:lpstr>Calibri Light</vt:lpstr>
      <vt:lpstr>Georgia</vt:lpstr>
      <vt:lpstr>Noto Sans Symbols</vt:lpstr>
      <vt:lpstr>Office Theme</vt:lpstr>
      <vt:lpstr>Overturning Precedent, Applying Human-Centered Design to Legal Matters </vt:lpstr>
      <vt:lpstr>As designers, researchers, and innovators we often must build bridges between analytical and design mindsets. </vt:lpstr>
      <vt:lpstr>Who am I?</vt:lpstr>
      <vt:lpstr>What is the Equal Employment Opportunity (EEO) Complaint Process?</vt:lpstr>
      <vt:lpstr>Improving the customer experience of participants in the EEO process</vt:lpstr>
      <vt:lpstr>1. Build a deep understanding of the subject matter to become a translator between the technical and the creative mindsets. </vt:lpstr>
      <vt:lpstr>2. Develop frameworks to guide subject matter experts through the human-centered design process.</vt:lpstr>
      <vt:lpstr>3. Center the project on the people and emotions to build empathy and find opportunities for growth. </vt:lpstr>
      <vt:lpstr>How do we build bridges across disciplines? </vt:lpstr>
      <vt:lpstr>In regulated environments, applying a human-centered design lens helps subject matter experts identify opportunities to grow.</vt:lpstr>
    </vt:vector>
  </TitlesOfParts>
  <Manager/>
  <Company>Consumer Financial Protection Bureau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cfpb_powerpoint_template_logo_092820</dc:title>
  <dc:subject/>
  <dc:creator>Consumer Financial Protection Bureau</dc:creator>
  <cp:keywords/>
  <dc:description/>
  <cp:lastModifiedBy>Microsoft Office User</cp:lastModifiedBy>
  <cp:revision>88</cp:revision>
  <cp:lastPrinted>2020-09-28T19:45:08Z</cp:lastPrinted>
  <dcterms:modified xsi:type="dcterms:W3CDTF">2021-06-21T18:34:06Z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0x010100AF5D719A330BE9498B2C5974DBEAC03800C276A3AB25ABB34A81CC66C557DDF10E</vt:lpwstr>
  </property>
  <property fmtid="{D5CDD505-2E9C-101B-9397-08002B2CF9AE}" pid="3" name="Order">
    <vt:i4>100</vt:i4>
  </property>
  <property fmtid="{D5CDD505-2E9C-101B-9397-08002B2CF9AE}" pid="4" name="TaxKeyword">
    <vt:lpwstr/>
  </property>
  <property fmtid="{D5CDD505-2E9C-101B-9397-08002B2CF9AE}" pid="5" name="_dlc_DocIdItemGuid">
    <vt:lpwstr>cbca4d5c-a9c5-490b-810f-5b9c1321d8df</vt:lpwstr>
  </property>
</Properties>
</file>