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1" r:id="rId6"/>
    <p:sldId id="272" r:id="rId7"/>
    <p:sldId id="273" r:id="rId8"/>
    <p:sldId id="257" r:id="rId9"/>
    <p:sldId id="274" r:id="rId10"/>
    <p:sldId id="259" r:id="rId11"/>
    <p:sldId id="260" r:id="rId12"/>
    <p:sldId id="276" r:id="rId13"/>
    <p:sldId id="275" r:id="rId14"/>
    <p:sldId id="277" r:id="rId15"/>
    <p:sldId id="278" r:id="rId16"/>
    <p:sldId id="261" r:id="rId17"/>
    <p:sldId id="262" r:id="rId18"/>
    <p:sldId id="279" r:id="rId19"/>
    <p:sldId id="266" r:id="rId20"/>
    <p:sldId id="263" r:id="rId21"/>
    <p:sldId id="264" r:id="rId22"/>
    <p:sldId id="280" r:id="rId23"/>
    <p:sldId id="281" r:id="rId24"/>
    <p:sldId id="282" r:id="rId25"/>
    <p:sldId id="283" r:id="rId26"/>
    <p:sldId id="284" r:id="rId27"/>
    <p:sldId id="26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7" r:id="rId40"/>
  </p:sldIdLst>
  <p:sldSz cx="18288000" cy="10287000"/>
  <p:notesSz cx="6858000" cy="9144000"/>
  <p:embeddedFontLst>
    <p:embeddedFont>
      <p:font typeface="IBM Plex Sans" panose="020B0503050203000203" pitchFamily="34" charset="0"/>
      <p:regular r:id="rId41"/>
      <p:bold r:id="rId42"/>
      <p:italic r:id="rId43"/>
      <p:boldItalic r:id="rId44"/>
    </p:embeddedFont>
    <p:embeddedFont>
      <p:font typeface="IBM Plex Sans Condensed Bold" panose="020B0806050203000203" pitchFamily="34" charset="0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5E8DD-74C7-4D52-B45D-07F9CA2302E1}" v="22" dt="2024-04-15T10:20:30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10.jpe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12.sv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://www.pngall.com/wordpress-logo-png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damiandeluca.com.ar/que-es-drupal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15.g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aplicacioneslibreuso.blogspot.com/2018/04/conceptos-basicos-en-joomla-i.html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gif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freepngimg.com/png/19405-wordpress-logo-png-pic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damiandeluca.com.ar/que-es-drupa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://www.pngall.com/wordpress-logo-png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damiandeluca.com.ar/que-es-drupal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15.g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svg"/><Relationship Id="rId7" Type="http://schemas.openxmlformats.org/officeDocument/2006/relationships/image" Target="../media/image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451066"/>
            <a:ext cx="5350777" cy="3349473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44000" y="1748875"/>
            <a:ext cx="8115300" cy="436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9600" dirty="0">
                <a:solidFill>
                  <a:srgbClr val="002060"/>
                </a:solidFill>
                <a:latin typeface="Times New Roman"/>
                <a:ea typeface="+mn-lt"/>
                <a:cs typeface="+mn-lt"/>
              </a:rPr>
              <a:t>VEILLE SUR LES CMS</a:t>
            </a:r>
            <a:endParaRPr lang="fr-FR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lnSpc>
                <a:spcPts val="10792"/>
              </a:lnSpc>
            </a:pPr>
            <a:endParaRPr lang="en-US" sz="11350" dirty="0">
              <a:solidFill>
                <a:srgbClr val="1B1A17"/>
              </a:solidFill>
              <a:latin typeface="IBM Plex Sans Condense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09834" y="8808720"/>
            <a:ext cx="6349466" cy="449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3000" dirty="0">
                <a:solidFill>
                  <a:schemeClr val="bg1"/>
                </a:solidFill>
                <a:latin typeface="IBM Plex Sans"/>
              </a:rPr>
              <a:t>Presenter par Madou KONE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947084"/>
            <a:ext cx="5199816" cy="2853455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40284" y="835716"/>
            <a:ext cx="10552261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5.Différences entre un CMS auto-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hébergé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et un CMS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hébergé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ligne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fr-FR" dirty="0" err="1">
              <a:cs typeface="Calibr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72126" y="4949638"/>
            <a:ext cx="8044041" cy="339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 CMS auto-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hébergé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offre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plus de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contrôle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de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personnalisation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mais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nécessite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compétences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techniques. Un CMS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hébergé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ligne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plus simple à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utiliser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mais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peut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avoir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limitations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termes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personnalisation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dirty="0">
              <a:latin typeface="Times New Roman"/>
              <a:ea typeface="+mn-lt"/>
              <a:cs typeface="+mn-lt"/>
            </a:endParaRPr>
          </a:p>
        </p:txBody>
      </p:sp>
      <p:sp>
        <p:nvSpPr>
          <p:cNvPr id="8" name="Freeform 8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" name="Image 5" descr="Une image contenant Bleu électrique, plastique, Bleu cobalt, Bleu Majorelle&#10;&#10;Description générée automatiquement">
            <a:extLst>
              <a:ext uri="{FF2B5EF4-FFF2-40B4-BE49-F238E27FC236}">
                <a16:creationId xmlns:a16="http://schemas.microsoft.com/office/drawing/2014/main" id="{E590769A-23BD-13BB-85D2-4662588B4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672" y="1915449"/>
            <a:ext cx="6606755" cy="7169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50163" y="1453893"/>
            <a:ext cx="10279125" cy="197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6.Quel genre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serveur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les CMS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utilisent</a:t>
            </a:r>
            <a:endParaRPr lang="en-US" sz="8000" dirty="0" err="1">
              <a:solidFill>
                <a:srgbClr val="1B1A17"/>
              </a:solidFill>
              <a:cs typeface="Calibri"/>
            </a:endParaRPr>
          </a:p>
        </p:txBody>
      </p:sp>
      <p:sp>
        <p:nvSpPr>
          <p:cNvPr id="5" name="Freeform 5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0163" y="3987106"/>
            <a:ext cx="6965740" cy="618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Web.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base de données.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messagerie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proxy.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DNS.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FTP.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fichiers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DHCP.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cloud.</a:t>
            </a:r>
          </a:p>
          <a:p>
            <a:pPr marL="539115" lvl="1" indent="-269875">
              <a:lnSpc>
                <a:spcPts val="3049"/>
              </a:lnSpc>
              <a:buFont typeface="Arial"/>
              <a:buChar char="•"/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  <p:pic>
        <p:nvPicPr>
          <p:cNvPr id="11" name="Image 10" descr="Une image contenant Bleu électrique, plastique, Bleu cobalt, Bleu Majorelle&#10;&#10;Description générée automatiquement">
            <a:extLst>
              <a:ext uri="{FF2B5EF4-FFF2-40B4-BE49-F238E27FC236}">
                <a16:creationId xmlns:a16="http://schemas.microsoft.com/office/drawing/2014/main" id="{4812DCC7-284E-C764-3ECE-A25E702795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9917" y="2993751"/>
            <a:ext cx="8159509" cy="719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999599" y="7968650"/>
            <a:ext cx="2288401" cy="283188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77572"/>
            <a:ext cx="12493698" cy="392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8.Les aspects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importants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à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considérer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termes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sécurité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lors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l'utilisation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d'un CMS </a:t>
            </a:r>
            <a:endParaRPr lang="fr-FR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150883"/>
            <a:ext cx="696574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régulières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Sécurité des plugins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Gestion des droits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d’accès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Authentification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forte.</a:t>
            </a:r>
          </a:p>
          <a:p>
            <a:pPr marL="457200" indent="-457200">
              <a:buFont typeface="Wingdings"/>
              <a:buChar char="v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Sauvegardes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régulières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Sécurité du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serveur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d’hébergement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.</a:t>
            </a: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Surveillance continue.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Protection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les injections SQL.</a:t>
            </a:r>
          </a:p>
          <a:p>
            <a:pPr marL="457200" indent="-457200">
              <a:buFont typeface="Wingdings"/>
              <a:buChar char="v"/>
            </a:pP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Certificat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SSL/TLS.</a:t>
            </a:r>
            <a:endParaRPr lang="en-US" sz="28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Formation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sensibilisation</a:t>
            </a:r>
            <a:endParaRPr lang="en-US" sz="2800" err="1">
              <a:latin typeface="Times New Roman"/>
              <a:cs typeface="Times New Roman"/>
            </a:endParaRPr>
          </a:p>
        </p:txBody>
      </p:sp>
      <p:pic>
        <p:nvPicPr>
          <p:cNvPr id="9" name="Image 8" descr="Une image contenant clipart, dessin humoristique, dessin, chaussures&#10;&#10;Description générée automatiquement">
            <a:extLst>
              <a:ext uri="{FF2B5EF4-FFF2-40B4-BE49-F238E27FC236}">
                <a16:creationId xmlns:a16="http://schemas.microsoft.com/office/drawing/2014/main" id="{B2863983-2FAC-4737-C261-E61B8DEF4D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0551" y="3808870"/>
            <a:ext cx="9730595" cy="64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7379" y="3118214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Theme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70598" y="3118214"/>
            <a:ext cx="4927293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Plugin</a:t>
            </a:r>
            <a:endParaRPr lang="fr-FR" b="1" dirty="0">
              <a:latin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3118215"/>
            <a:ext cx="492729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8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Extensions</a:t>
            </a:r>
            <a:endParaRPr lang="fr-FR" sz="2800" b="1">
              <a:latin typeface="Times New Roman"/>
              <a:cs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03594" y="4250192"/>
            <a:ext cx="4057650" cy="315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Les extensions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sont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similaires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aux plugins. Elles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sont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utilisées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ajouter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fonctionnalités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supplémentaires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à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site.</a:t>
            </a:r>
            <a:endParaRPr lang="fr-FR" sz="2800" dirty="0">
              <a:solidFill>
                <a:srgbClr val="1B1A17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05420" y="4250192"/>
            <a:ext cx="4057650" cy="250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 plugin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module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d’extension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qui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ajoute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fonctionnalités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spécifiques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à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site.</a:t>
            </a:r>
            <a:endParaRPr lang="fr-FR" sz="2800">
              <a:latin typeface="Times New Roman"/>
              <a:cs typeface="Calibri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05A03AB-2336-38C8-62C8-6A488C81938A}"/>
              </a:ext>
            </a:extLst>
          </p:cNvPr>
          <p:cNvSpPr txBox="1"/>
          <p:nvPr/>
        </p:nvSpPr>
        <p:spPr>
          <a:xfrm>
            <a:off x="1463899" y="591251"/>
            <a:ext cx="10494785" cy="1976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9.Explication des concepts</a:t>
            </a:r>
            <a:endParaRPr lang="en-US" sz="8000" dirty="0" err="1">
              <a:solidFill>
                <a:srgbClr val="1B1A17"/>
              </a:solidFill>
              <a:cs typeface="Calibri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DB8BD51A-D716-2D4E-4916-A8591E16863C}"/>
              </a:ext>
            </a:extLst>
          </p:cNvPr>
          <p:cNvSpPr txBox="1"/>
          <p:nvPr/>
        </p:nvSpPr>
        <p:spPr>
          <a:xfrm>
            <a:off x="1033552" y="3991399"/>
            <a:ext cx="4057650" cy="444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ensemble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fichiers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qui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détermine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l’apparence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visuelle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 web. Il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contrôle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la mise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page, les couleurs, les polices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d’autres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éléments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graphiques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28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89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7379" y="3118214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Page</a:t>
            </a:r>
            <a:endParaRPr lang="fr-FR" dirty="0"/>
          </a:p>
        </p:txBody>
      </p:sp>
      <p:sp>
        <p:nvSpPr>
          <p:cNvPr id="9" name="TextBox 9"/>
          <p:cNvSpPr txBox="1"/>
          <p:nvPr/>
        </p:nvSpPr>
        <p:spPr>
          <a:xfrm>
            <a:off x="6270598" y="3118214"/>
            <a:ext cx="4927293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Article</a:t>
            </a:r>
            <a:endParaRPr lang="fr-FR" b="1" dirty="0">
              <a:latin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3118215"/>
            <a:ext cx="492729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8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Menu</a:t>
            </a:r>
            <a:endParaRPr lang="fr-FR" dirty="0"/>
          </a:p>
        </p:txBody>
      </p:sp>
      <p:sp>
        <p:nvSpPr>
          <p:cNvPr id="11" name="TextBox 11"/>
          <p:cNvSpPr txBox="1"/>
          <p:nvPr/>
        </p:nvSpPr>
        <p:spPr>
          <a:xfrm>
            <a:off x="13003594" y="4250192"/>
            <a:ext cx="4057650" cy="251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Un menu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une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liste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 liens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vers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différentes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pages, articles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catégories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votre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site.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05420" y="4250192"/>
            <a:ext cx="4057650" cy="3164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Un article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un type de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contenu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dynamique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dans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dans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le site.</a:t>
            </a:r>
            <a:endParaRPr lang="fr-FR" dirty="0"/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Les articles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sont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utilisés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pour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créer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des publications de blog.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05A03AB-2336-38C8-62C8-6A488C81938A}"/>
              </a:ext>
            </a:extLst>
          </p:cNvPr>
          <p:cNvSpPr txBox="1"/>
          <p:nvPr/>
        </p:nvSpPr>
        <p:spPr>
          <a:xfrm>
            <a:off x="1463899" y="591251"/>
            <a:ext cx="10494785" cy="1976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9.Explication des concepts</a:t>
            </a:r>
            <a:endParaRPr lang="en-US" sz="8000" dirty="0" err="1">
              <a:solidFill>
                <a:srgbClr val="1B1A17"/>
              </a:solidFill>
              <a:cs typeface="Calibri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DB8BD51A-D716-2D4E-4916-A8591E16863C}"/>
              </a:ext>
            </a:extLst>
          </p:cNvPr>
          <p:cNvSpPr txBox="1"/>
          <p:nvPr/>
        </p:nvSpPr>
        <p:spPr>
          <a:xfrm>
            <a:off x="1033552" y="3991399"/>
            <a:ext cx="4057650" cy="510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Une page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un type de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contenu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statique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dans le site.</a:t>
            </a:r>
            <a:endParaRPr lang="fr-FR" dirty="0"/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Les pages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sont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utilisées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pour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créer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des sections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permanentes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du site,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telles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que la page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d’accueil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, la page “À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propos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”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la page de contact.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3CAA4C72-1FCF-605E-5C56-287E10F172AA}"/>
              </a:ext>
            </a:extLst>
          </p:cNvPr>
          <p:cNvSpPr txBox="1"/>
          <p:nvPr/>
        </p:nvSpPr>
        <p:spPr>
          <a:xfrm>
            <a:off x="10541566" y="7043234"/>
            <a:ext cx="492729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8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Widget</a:t>
            </a:r>
            <a:endParaRPr lang="fr-FR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AC420F02-2496-12F9-4579-E8C16EBD4E3A}"/>
              </a:ext>
            </a:extLst>
          </p:cNvPr>
          <p:cNvSpPr txBox="1"/>
          <p:nvPr/>
        </p:nvSpPr>
        <p:spPr>
          <a:xfrm>
            <a:off x="10113746" y="7528230"/>
            <a:ext cx="5761366" cy="2518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Un widget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un petit module que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vous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pouvez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ajouter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à la barre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latérale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, au pied de page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à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d’autres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zones de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votre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site.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9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530" y="985403"/>
            <a:ext cx="10466491" cy="1827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4000" dirty="0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10.</a:t>
            </a:r>
            <a:r>
              <a:rPr lang="en-US" sz="4000" b="1" dirty="0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Les plugins les plus </a:t>
            </a:r>
            <a:r>
              <a:rPr lang="en-US" sz="4000" b="1" dirty="0" err="1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populaires</a:t>
            </a:r>
            <a:r>
              <a:rPr lang="en-US" sz="4000" b="1" dirty="0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 pour </a:t>
            </a:r>
            <a:r>
              <a:rPr lang="en-US" sz="4000" b="1" dirty="0" err="1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étendre</a:t>
            </a:r>
            <a:r>
              <a:rPr lang="en-US" sz="4000" b="1" dirty="0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 les </a:t>
            </a:r>
            <a:r>
              <a:rPr lang="en-US" sz="4000" b="1" dirty="0" err="1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fonctionnalités</a:t>
            </a:r>
            <a:r>
              <a:rPr lang="en-US" sz="4000" b="1" dirty="0">
                <a:solidFill>
                  <a:srgbClr val="1B1A17"/>
                </a:solidFill>
                <a:latin typeface="Calibri"/>
                <a:ea typeface="+mn-lt"/>
                <a:cs typeface="+mn-lt"/>
              </a:rPr>
              <a:t> d'un CMS</a:t>
            </a:r>
            <a:endParaRPr lang="fr-FR" sz="4000" b="1">
              <a:latin typeface="Calibri"/>
              <a:cs typeface="Calibri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50266" y="2895593"/>
            <a:ext cx="8475362" cy="7384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Elementor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TablePress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Smush.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WP Forms.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WP-Optimize.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LiteSpeed Cache.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UpdraftPlus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Jetpack Security.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iThemes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Security.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MaxButtons</a:t>
            </a:r>
            <a:endParaRPr lang="en-US" sz="320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87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8806" y="1671782"/>
            <a:ext cx="10865331" cy="1750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/>
              <a:t>11. Les meilleures pratiques pour optimiser les performances d'un site web basé sur un CMS </a:t>
            </a:r>
            <a:endParaRPr lang="en-US" sz="4000">
              <a:solidFill>
                <a:srgbClr val="1B1A17"/>
              </a:solidFill>
              <a:latin typeface="IBM Plex Sans Condens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54953" y="4207060"/>
            <a:ext cx="8133630" cy="4343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Réduisez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nombre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modules externes.</a:t>
            </a:r>
            <a:endParaRPr lang="fr-FR"/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Optimisez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 code JavaScript.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Pensez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mobile-first .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Content Delivery Network (CDN).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Mettez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place la bonne architecture technique.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8609" y="4207060"/>
            <a:ext cx="7831705" cy="480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Choisissez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un “builder”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rapides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Optimisez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images.</a:t>
            </a:r>
            <a:endParaRPr lang="en-US" sz="3200">
              <a:latin typeface="Times New Roman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Choisissez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bon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hébergeur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.</a:t>
            </a:r>
            <a:endParaRPr lang="en-US" sz="3200">
              <a:latin typeface="Times New Roman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Mettez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à jour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CMS,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extensions.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la mise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cache</a:t>
            </a:r>
            <a:endParaRPr lang="en-US" sz="3200" dirty="0">
              <a:latin typeface="Times New Roman"/>
              <a:cs typeface="Calibri"/>
            </a:endParaRPr>
          </a:p>
          <a:p>
            <a:pPr>
              <a:lnSpc>
                <a:spcPts val="3049"/>
              </a:lnSpc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3610" y="863243"/>
            <a:ext cx="10527973" cy="392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>
                <a:solidFill>
                  <a:srgbClr val="1B1A17"/>
                </a:solidFill>
                <a:ea typeface="+mn-lt"/>
                <a:cs typeface="+mn-lt"/>
              </a:rPr>
              <a:t>12.La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compatibilité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mobile et la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réactivité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d'un site web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créé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avec un CMS </a:t>
            </a:r>
            <a:endParaRPr lang="fr-FR">
              <a:cs typeface="Calibri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16935616" y="322633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085862" y="4784260"/>
            <a:ext cx="6965740" cy="286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Approche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mobile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d’abord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responsive.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Testez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la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réactivité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Testez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régulièrement</a:t>
            </a:r>
            <a:endParaRPr lang="en-US" sz="3200" err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7380" y="510949"/>
            <a:ext cx="13759324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13.Les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dernières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tendances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matière de conception de sites web </a:t>
            </a:r>
            <a:endParaRPr lang="fr-FR" dirty="0"/>
          </a:p>
        </p:txBody>
      </p:sp>
      <p:sp>
        <p:nvSpPr>
          <p:cNvPr id="4" name="TextBox 4"/>
          <p:cNvSpPr txBox="1"/>
          <p:nvPr/>
        </p:nvSpPr>
        <p:spPr>
          <a:xfrm>
            <a:off x="705209" y="3799289"/>
            <a:ext cx="7755836" cy="337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Minimalisme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Utilisation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couleurs vives.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Animation.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Design mobile-first.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Hiérarchie</a:t>
            </a:r>
            <a:r>
              <a:rPr lang="en-US" sz="30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0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visuelle</a:t>
            </a:r>
            <a:endParaRPr lang="en-US" err="1">
              <a:latin typeface="Times New Roman"/>
              <a:cs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2014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1116" y="1287326"/>
            <a:ext cx="13759324" cy="1001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14.C’est quoi le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?</a:t>
            </a:r>
            <a:endParaRPr lang="fr-FR" dirty="0"/>
          </a:p>
        </p:txBody>
      </p:sp>
      <p:sp>
        <p:nvSpPr>
          <p:cNvPr id="4" name="TextBox 4"/>
          <p:cNvSpPr txBox="1"/>
          <p:nvPr/>
        </p:nvSpPr>
        <p:spPr>
          <a:xfrm>
            <a:off x="813039" y="3109175"/>
            <a:ext cx="8985099" cy="360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l'ensemble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techniques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utilisées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optimiser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la position d'un site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ou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d'une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page web dans les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résultats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moteurs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recherche. Le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vise à toucher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audience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ciblée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intéressée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par les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produits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ou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les services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proposés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2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209675"/>
            <a:ext cx="8115300" cy="199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1.Qu'est-ce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qu'un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CMS</a:t>
            </a:r>
            <a:endParaRPr lang="fr-FR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28994" y="2820654"/>
            <a:ext cx="8841984" cy="5717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240" lvl="1"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CMS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l’acronyme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Content Management System,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c’est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-à-dire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système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gestion de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contenu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 Il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s’agit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d’un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logiciel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ligne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grâce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auquel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il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possible de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créer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, de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gérer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de modifier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facilement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site web, sans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avoir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besoin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connaissances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techniques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langage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informatique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600" dirty="0">
              <a:latin typeface="Times New Roman"/>
              <a:cs typeface="Times New Roman"/>
            </a:endParaRPr>
          </a:p>
        </p:txBody>
      </p:sp>
      <p:pic>
        <p:nvPicPr>
          <p:cNvPr id="10" name="Image 9" descr="Une image contenant ordinateur, ordinateur portable, capture d’écran, conception&#10;&#10;Description générée automatiquement">
            <a:extLst>
              <a:ext uri="{FF2B5EF4-FFF2-40B4-BE49-F238E27FC236}">
                <a16:creationId xmlns:a16="http://schemas.microsoft.com/office/drawing/2014/main" id="{E1C0CC51-CA77-3708-EA33-9EA114426E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303942"/>
            <a:ext cx="8863642" cy="5749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530" y="1459855"/>
            <a:ext cx="10466491" cy="197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15.Combien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sortes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existe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?</a:t>
            </a:r>
            <a:endParaRPr lang="fr-FR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9662" y="3715103"/>
            <a:ext cx="860475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49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Il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existe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quatre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principaux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types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endParaRPr lang="fr-FR" sz="3200">
              <a:latin typeface="Times New Roman"/>
              <a:cs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79662" y="5150883"/>
            <a:ext cx="6965740" cy="322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36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naturel.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36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payant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6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36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local.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36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social.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52688" y="1064394"/>
            <a:ext cx="10206612" cy="184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16.Les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meilleures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pratiques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matière de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(SEO) pour les CMS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populaires</a:t>
            </a:r>
            <a:endParaRPr lang="fr-FR" sz="4000" b="1">
              <a:cs typeface="Calibri"/>
            </a:endParaRPr>
          </a:p>
        </p:txBody>
      </p:sp>
      <p:sp>
        <p:nvSpPr>
          <p:cNvPr id="7" name="Freeform 7"/>
          <p:cNvSpPr/>
          <p:nvPr/>
        </p:nvSpPr>
        <p:spPr>
          <a:xfrm rot="16200000">
            <a:off x="16590559" y="1932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93560" y="4219515"/>
            <a:ext cx="6965740" cy="4343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Choisissez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CMS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adapté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au SEO.</a:t>
            </a:r>
            <a:endParaRPr lang="fr-FR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Fonctionnalités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SEO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intégrées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Contrôle du crawling et de </a:t>
            </a:r>
            <a:r>
              <a:rPr lang="en-US" sz="32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l’indexation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Analyse et performance.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Stratégie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contenu</a:t>
            </a:r>
            <a:endParaRPr lang="en-US" sz="3200" err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52688" y="1064394"/>
            <a:ext cx="10206612" cy="184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17.La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particularité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de WordPress par rapport aux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autres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CMS</a:t>
            </a:r>
            <a:endParaRPr lang="fr-FR" sz="4000" b="1" dirty="0">
              <a:ea typeface="+mn-lt"/>
              <a:cs typeface="+mn-lt"/>
            </a:endParaRPr>
          </a:p>
        </p:txBody>
      </p:sp>
      <p:sp>
        <p:nvSpPr>
          <p:cNvPr id="7" name="Freeform 7"/>
          <p:cNvSpPr/>
          <p:nvPr/>
        </p:nvSpPr>
        <p:spPr>
          <a:xfrm rot="16200000">
            <a:off x="16590559" y="1932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93560" y="4219515"/>
            <a:ext cx="6965740" cy="509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Facilité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d’installation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et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d’utilisation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Gratuité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Optimisation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pour les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moteurs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de recherche (SEO).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Flexibilité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et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fonctionnalités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avancées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Gestion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séparée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de la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forme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et du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contenu</a:t>
            </a:r>
            <a:endParaRPr lang="en-US" sz="3200" dirty="0" err="1">
              <a:solidFill>
                <a:srgbClr val="1B1A17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86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52688" y="1064394"/>
            <a:ext cx="10206612" cy="866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18.Les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composants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de WordPress</a:t>
            </a:r>
            <a:endParaRPr lang="fr-FR" sz="4000" b="1" dirty="0">
              <a:ea typeface="+mn-lt"/>
              <a:cs typeface="+mn-lt"/>
            </a:endParaRPr>
          </a:p>
        </p:txBody>
      </p:sp>
      <p:sp>
        <p:nvSpPr>
          <p:cNvPr id="7" name="Freeform 7"/>
          <p:cNvSpPr/>
          <p:nvPr/>
        </p:nvSpPr>
        <p:spPr>
          <a:xfrm rot="16200000">
            <a:off x="16590559" y="1932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03447" y="2580496"/>
            <a:ext cx="6965740" cy="729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Tableau de bord</a:t>
            </a:r>
            <a:endParaRPr lang="fr-FR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Articles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Médias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Pages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Commentaires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Apparence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Plugins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Utilisateurs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Outils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Paramètres</a:t>
            </a:r>
            <a:endParaRPr lang="en-US" err="1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900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52688" y="1064394"/>
            <a:ext cx="10206612" cy="184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19.La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particularité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de Drupal par rapport aux </a:t>
            </a:r>
            <a:r>
              <a:rPr lang="en-US" sz="4000" b="1" err="1">
                <a:solidFill>
                  <a:srgbClr val="1B1A17"/>
                </a:solidFill>
                <a:ea typeface="+mn-lt"/>
                <a:cs typeface="+mn-lt"/>
              </a:rPr>
              <a:t>autres</a:t>
            </a:r>
            <a:r>
              <a:rPr lang="en-US" sz="4000" b="1" dirty="0">
                <a:solidFill>
                  <a:srgbClr val="1B1A17"/>
                </a:solidFill>
                <a:ea typeface="+mn-lt"/>
                <a:cs typeface="+mn-lt"/>
              </a:rPr>
              <a:t> CMS</a:t>
            </a:r>
            <a:endParaRPr lang="fr-FR" sz="4000" b="1" dirty="0">
              <a:ea typeface="+mn-lt"/>
              <a:cs typeface="+mn-lt"/>
            </a:endParaRPr>
          </a:p>
        </p:txBody>
      </p:sp>
      <p:sp>
        <p:nvSpPr>
          <p:cNvPr id="7" name="Freeform 7"/>
          <p:cNvSpPr/>
          <p:nvPr/>
        </p:nvSpPr>
        <p:spPr>
          <a:xfrm rot="16200000">
            <a:off x="16590559" y="1932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827070" y="4262647"/>
            <a:ext cx="7742117" cy="2139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Flexibilité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Personnalisation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Orientation Sociale .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Technologie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Avancée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71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530" y="1459855"/>
            <a:ext cx="10466491" cy="197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>
                <a:solidFill>
                  <a:srgbClr val="1B1A17"/>
                </a:solidFill>
                <a:ea typeface="+mn-lt"/>
                <a:cs typeface="+mn-lt"/>
              </a:rPr>
              <a:t>20.Comment faire du 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SEO dans WordPress?</a:t>
            </a:r>
            <a:endParaRPr lang="fr-FR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79662" y="3425600"/>
            <a:ext cx="8453795" cy="6562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Installez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un plugin de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WordPress.</a:t>
            </a:r>
            <a:endParaRPr lang="fr-FR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Effectuez une recherche </a:t>
            </a: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approfondie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sur les mots-</a:t>
            </a: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clés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Créez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un </a:t>
            </a: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contenu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de haute </a:t>
            </a: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qualité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et </a:t>
            </a:r>
            <a:r>
              <a:rPr lang="en-US" sz="3600" err="1">
                <a:solidFill>
                  <a:srgbClr val="1B1A17"/>
                </a:solidFill>
                <a:ea typeface="+mn-lt"/>
                <a:cs typeface="+mn-lt"/>
              </a:rPr>
              <a:t>optimisé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pour le SEO.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Optimisez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les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méta-titres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et les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méta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-descriptions.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3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530" y="769742"/>
            <a:ext cx="10466491" cy="295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21.Créer son propre plugin et deployer dans un CMS(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cas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WordPress)</a:t>
            </a:r>
            <a:endParaRPr lang="fr-FR" dirty="0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4247" y="4309807"/>
            <a:ext cx="10437870" cy="4069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Pour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créer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un plugin WordPress, il faut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créer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un nouveau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fichier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.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php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,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ajouter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les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informations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d’en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-tête du plugin (nom, description, etc.), sous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forme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commentaires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et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mettre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ce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fichier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dans le dossier wp-content/plugins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16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637648" y="7572324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5" y="3371952"/>
                </a:moveTo>
                <a:lnTo>
                  <a:pt x="0" y="3371952"/>
                </a:lnTo>
                <a:lnTo>
                  <a:pt x="0" y="0"/>
                </a:lnTo>
                <a:lnTo>
                  <a:pt x="4130455" y="0"/>
                </a:lnTo>
                <a:lnTo>
                  <a:pt x="4130455" y="3371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637648" y="793371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6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6" y="0"/>
                </a:lnTo>
                <a:lnTo>
                  <a:pt x="3687766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312" y="625977"/>
            <a:ext cx="1510269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22.Les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avantages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et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inconvénients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l'utilisation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thèmes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prédéfinis</a:t>
            </a:r>
            <a:endParaRPr lang="fr-FR" dirty="0" err="1">
              <a:cs typeface="Calibri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8828389" y="-461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938744"/>
            <a:ext cx="4927293" cy="36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>
                <a:solidFill>
                  <a:srgbClr val="1B1A17"/>
                </a:solidFill>
                <a:latin typeface="Times New Roman"/>
                <a:cs typeface="Times New Roman"/>
              </a:rPr>
              <a:t>AVANTAGES</a:t>
            </a:r>
            <a:endParaRPr lang="fr-FR" b="1">
              <a:latin typeface="Times New Roman"/>
              <a:cs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094321" y="4938744"/>
            <a:ext cx="4927293" cy="36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INCONVENIENTS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094321" y="5744398"/>
            <a:ext cx="4927293" cy="286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Manque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personnalisation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/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Problèmes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qualité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limitées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Concurrence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9160" y="5744398"/>
            <a:ext cx="4927293" cy="212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Rapidité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 dirty="0">
              <a:solidFill>
                <a:srgbClr val="1B1A17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Facilité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d'utilisation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Large choix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637648" y="7572324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5" y="3371952"/>
                </a:moveTo>
                <a:lnTo>
                  <a:pt x="0" y="3371952"/>
                </a:lnTo>
                <a:lnTo>
                  <a:pt x="0" y="0"/>
                </a:lnTo>
                <a:lnTo>
                  <a:pt x="4130455" y="0"/>
                </a:lnTo>
                <a:lnTo>
                  <a:pt x="4130455" y="3371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637648" y="793371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6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6" y="0"/>
                </a:lnTo>
                <a:lnTo>
                  <a:pt x="3687766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312" y="625977"/>
            <a:ext cx="1510269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22.Les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avantages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et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inconvénients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l'utilisation</a:t>
            </a:r>
            <a:r>
              <a:rPr lang="en-US" sz="8000">
                <a:solidFill>
                  <a:srgbClr val="1B1A17"/>
                </a:solidFill>
                <a:ea typeface="+mn-lt"/>
                <a:cs typeface="+mn-lt"/>
              </a:rPr>
              <a:t> de la conception personnalisée</a:t>
            </a:r>
            <a:endParaRPr lang="fr-FR" dirty="0" err="1">
              <a:cs typeface="Calibri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8828389" y="-461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938744"/>
            <a:ext cx="4927293" cy="36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>
                <a:solidFill>
                  <a:srgbClr val="1B1A17"/>
                </a:solidFill>
                <a:latin typeface="Times New Roman"/>
                <a:cs typeface="Times New Roman"/>
              </a:rPr>
              <a:t>AVANTAGES</a:t>
            </a:r>
            <a:endParaRPr lang="fr-FR" b="1">
              <a:latin typeface="Times New Roman"/>
              <a:cs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094321" y="4938744"/>
            <a:ext cx="4927293" cy="36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INCONVENIENTS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094321" y="5744398"/>
            <a:ext cx="4927293" cy="286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Coût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Temps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Compétences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requises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Concurrence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9160" y="5744398"/>
            <a:ext cx="4927293" cy="287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Contrôle total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Haute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qualité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Mises à jour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régulières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Exclusivité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6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79662" y="1028534"/>
            <a:ext cx="11695755" cy="1976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23.Quels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sont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différents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types de site web ?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79662" y="3425600"/>
            <a:ext cx="8453795" cy="6562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Sites vitrines</a:t>
            </a:r>
            <a:endParaRPr lang="fr-FR"/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Sites e-commerce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Blogs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Sites de portfolio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Sites web d'événements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Sites web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d'apprentissage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 ligne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Sites web gouvernementaux</a:t>
            </a:r>
          </a:p>
          <a:p>
            <a:pPr marL="571500" indent="-571500">
              <a:lnSpc>
                <a:spcPct val="150000"/>
              </a:lnSpc>
              <a:buFont typeface="Wingdings"/>
              <a:buChar char="q"/>
            </a:pPr>
            <a:r>
              <a:rPr lang="en-US" sz="3600">
                <a:solidFill>
                  <a:srgbClr val="1B1A17"/>
                </a:solidFill>
                <a:ea typeface="+mn-lt"/>
                <a:cs typeface="+mn-lt"/>
              </a:rPr>
              <a:t>Sites web d'actualités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1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9790" y="3431176"/>
            <a:ext cx="7775855" cy="5919369"/>
          </a:xfrm>
          <a:custGeom>
            <a:avLst/>
            <a:gdLst/>
            <a:ahLst/>
            <a:cxnLst/>
            <a:rect l="l" t="t" r="r" b="b"/>
            <a:pathLst>
              <a:path w="7775855" h="5919369">
                <a:moveTo>
                  <a:pt x="0" y="0"/>
                </a:moveTo>
                <a:lnTo>
                  <a:pt x="7775855" y="0"/>
                </a:lnTo>
                <a:lnTo>
                  <a:pt x="7775855" y="5919369"/>
                </a:lnTo>
                <a:lnTo>
                  <a:pt x="0" y="591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028700" y="1209675"/>
            <a:ext cx="8115300" cy="199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principales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fonctionnalités</a:t>
            </a:r>
            <a:endParaRPr lang="fr-FR" dirty="0" err="1"/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28994" y="2820654"/>
            <a:ext cx="8841984" cy="6839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La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rédaction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et gestion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éditoriale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facilitée</a:t>
            </a:r>
            <a:endParaRPr lang="fr-FR" dirty="0" err="1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L'édition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du design</a:t>
            </a:r>
            <a:endParaRPr lang="en-US" dirty="0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Le responsive des pages web</a:t>
            </a:r>
            <a:endParaRPr lang="en-US" dirty="0">
              <a:ea typeface="+mn-lt"/>
              <a:cs typeface="+mn-lt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Des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optimisations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pour le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naturel</a:t>
            </a:r>
            <a:endParaRPr lang="en-US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Les permissions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utilisateurs</a:t>
            </a:r>
            <a:endParaRPr lang="en-US" err="1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Des pages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sécurisées</a:t>
            </a:r>
            <a:endParaRPr lang="en-US" err="1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La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capacité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d’interopérabilité</a:t>
            </a:r>
            <a:endParaRPr lang="en-US" err="1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Le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multilingue</a:t>
            </a:r>
            <a:endParaRPr lang="en-US" err="1">
              <a:cs typeface="Calibri"/>
            </a:endParaRPr>
          </a:p>
          <a:p>
            <a:pPr marL="1200150" lvl="1" indent="-742950"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La gestion des KPI</a:t>
            </a:r>
            <a:endParaRPr lang="en-US">
              <a:cs typeface="Calibri"/>
            </a:endParaRPr>
          </a:p>
          <a:p>
            <a:pPr marL="1012190" lvl="1" indent="-742950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Un </a:t>
            </a:r>
            <a:r>
              <a:rPr lang="en-US" sz="3600" dirty="0" err="1">
                <a:solidFill>
                  <a:srgbClr val="1B1A17"/>
                </a:solidFill>
                <a:ea typeface="+mn-lt"/>
                <a:cs typeface="+mn-lt"/>
              </a:rPr>
              <a:t>moteur</a:t>
            </a:r>
            <a:r>
              <a:rPr lang="en-US" sz="3600" dirty="0">
                <a:solidFill>
                  <a:srgbClr val="1B1A17"/>
                </a:solidFill>
                <a:ea typeface="+mn-lt"/>
                <a:cs typeface="+mn-lt"/>
              </a:rPr>
              <a:t> de recherche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378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637648" y="7572324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5" y="3371952"/>
                </a:moveTo>
                <a:lnTo>
                  <a:pt x="0" y="3371952"/>
                </a:lnTo>
                <a:lnTo>
                  <a:pt x="0" y="0"/>
                </a:lnTo>
                <a:lnTo>
                  <a:pt x="4130455" y="0"/>
                </a:lnTo>
                <a:lnTo>
                  <a:pt x="4130455" y="3371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637648" y="793371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6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6" y="0"/>
                </a:lnTo>
                <a:lnTo>
                  <a:pt x="3687766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312" y="625977"/>
            <a:ext cx="1510269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24.Les CMS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mieux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adaptés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pour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différents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types de sites web</a:t>
            </a:r>
            <a:endParaRPr lang="fr-FR" dirty="0" err="1">
              <a:ea typeface="+mn-lt"/>
              <a:cs typeface="+mn-lt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8828389" y="-461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09387" y="4687662"/>
            <a:ext cx="4927293" cy="361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BLOGS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SITES D’ACTUALITÉ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PORTFOLIOS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SITES D’ENTREPRISE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BOUTIQUES EN LIGNE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Image 8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D1DE7ECA-2E25-D2B0-7C6F-6017ED7F6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778925" y="2627462"/>
            <a:ext cx="9905999" cy="68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637648" y="7572324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5" y="3371952"/>
                </a:moveTo>
                <a:lnTo>
                  <a:pt x="0" y="3371952"/>
                </a:lnTo>
                <a:lnTo>
                  <a:pt x="0" y="0"/>
                </a:lnTo>
                <a:lnTo>
                  <a:pt x="4130455" y="0"/>
                </a:lnTo>
                <a:lnTo>
                  <a:pt x="4130455" y="3371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637648" y="793371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6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6" y="0"/>
                </a:lnTo>
                <a:lnTo>
                  <a:pt x="3687766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312" y="625977"/>
            <a:ext cx="1510269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24.Les CMS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mieux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adaptés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pour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différents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types de sites web</a:t>
            </a:r>
            <a:endParaRPr lang="fr-FR" dirty="0" err="1">
              <a:ea typeface="+mn-lt"/>
              <a:cs typeface="+mn-lt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8828389" y="-461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09387" y="4687662"/>
            <a:ext cx="4927293" cy="287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SITES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D’ENTREPRISE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SITES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GOUVERNEMENTAUX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PROJETS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COMPLEXES</a:t>
            </a:r>
            <a:endParaRPr lang="en-US" sz="3200" dirty="0">
              <a:solidFill>
                <a:srgbClr val="1B1A17"/>
              </a:solidFill>
              <a:ea typeface="Calibri"/>
              <a:cs typeface="Calibri"/>
            </a:endParaRPr>
          </a:p>
        </p:txBody>
      </p:sp>
      <p:pic>
        <p:nvPicPr>
          <p:cNvPr id="8" name="Image 7" descr="Une image contenant clipart, Graphique, créativité&#10;&#10;Description générée automatiquement">
            <a:extLst>
              <a:ext uri="{FF2B5EF4-FFF2-40B4-BE49-F238E27FC236}">
                <a16:creationId xmlns:a16="http://schemas.microsoft.com/office/drawing/2014/main" id="{34B93288-4829-6711-D2EE-68B0214BE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15545" y="3071145"/>
            <a:ext cx="7020740" cy="65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637648" y="7572324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5" y="3371952"/>
                </a:moveTo>
                <a:lnTo>
                  <a:pt x="0" y="3371952"/>
                </a:lnTo>
                <a:lnTo>
                  <a:pt x="0" y="0"/>
                </a:lnTo>
                <a:lnTo>
                  <a:pt x="4130455" y="0"/>
                </a:lnTo>
                <a:lnTo>
                  <a:pt x="4130455" y="33719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637648" y="793371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6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6" y="0"/>
                </a:lnTo>
                <a:lnTo>
                  <a:pt x="3687766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312" y="625977"/>
            <a:ext cx="1510269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24.Les CMS les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mieux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adaptés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pour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différents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types de sites web</a:t>
            </a:r>
            <a:endParaRPr lang="fr-FR" dirty="0" err="1">
              <a:ea typeface="+mn-lt"/>
              <a:cs typeface="+mn-lt"/>
            </a:endParaRPr>
          </a:p>
        </p:txBody>
      </p:sp>
      <p:sp>
        <p:nvSpPr>
          <p:cNvPr id="6" name="Freeform 6"/>
          <p:cNvSpPr/>
          <p:nvPr/>
        </p:nvSpPr>
        <p:spPr>
          <a:xfrm rot="16200000">
            <a:off x="8828389" y="-46137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09387" y="4687662"/>
            <a:ext cx="4927293" cy="287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COMMUNAUTAIRES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PORTAILS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FORUMS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SITES D’ASSOCIATIONS.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B93288-4829-6711-D2EE-68B0214BE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15545" y="3427780"/>
            <a:ext cx="7452060" cy="59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77572"/>
            <a:ext cx="12493698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>
                <a:solidFill>
                  <a:srgbClr val="1B1A17"/>
                </a:solidFill>
                <a:ea typeface="+mn-lt"/>
                <a:cs typeface="+mn-lt"/>
              </a:rPr>
              <a:t>25.Les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bonnes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pratiques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matière de </a:t>
            </a:r>
            <a:r>
              <a:rPr lang="en-US" sz="8000" err="1">
                <a:solidFill>
                  <a:srgbClr val="1B1A17"/>
                </a:solidFill>
                <a:ea typeface="+mn-lt"/>
                <a:cs typeface="+mn-lt"/>
              </a:rPr>
              <a:t>sécurité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pour les CMS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150883"/>
            <a:ext cx="6965740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régulières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Choisissez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 des extensions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fiables</a:t>
            </a:r>
            <a:endParaRPr lang="en-US" sz="2800" dirty="0" err="1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Gestion des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utilisateurs</a:t>
            </a:r>
          </a:p>
          <a:p>
            <a:pPr marL="457200" indent="-457200">
              <a:buFont typeface="Wingdings"/>
              <a:buChar char="v"/>
            </a:pP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Sécurité du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serveu</a:t>
            </a:r>
            <a:endParaRPr lang="en-US" sz="2800" dirty="0" err="1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Protection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contre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 les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attaques</a:t>
            </a:r>
            <a:endParaRPr lang="en-US" sz="2800" dirty="0" err="1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Sauvegardes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régulières</a:t>
            </a:r>
            <a:endParaRPr lang="en-US" sz="2800" dirty="0" err="1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Audit de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sécurité</a:t>
            </a:r>
            <a:endParaRPr lang="en-US" sz="280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Surveillance continue</a:t>
            </a:r>
          </a:p>
        </p:txBody>
      </p:sp>
    </p:spTree>
    <p:extLst>
      <p:ext uri="{BB962C8B-B14F-4D97-AF65-F5344CB8AC3E}">
        <p14:creationId xmlns:p14="http://schemas.microsoft.com/office/powerpoint/2010/main" val="91046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810148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77572"/>
            <a:ext cx="12493698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26.Optimiser les performances d'un site web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basé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sur un CMS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150883"/>
            <a:ext cx="6965740" cy="301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v"/>
            </a:pP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Choisir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un CMS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adapté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à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ses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besoins</a:t>
            </a:r>
            <a:endParaRPr lang="fr-FR" err="1"/>
          </a:p>
          <a:p>
            <a:pPr marL="457200" indent="-457200">
              <a:lnSpc>
                <a:spcPct val="150000"/>
              </a:lnSpc>
              <a:buFont typeface="Wingdings"/>
              <a:buChar char="v"/>
            </a:pP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Optimiser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le CMS et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plugins</a:t>
            </a:r>
          </a:p>
          <a:p>
            <a:pPr marL="457200" indent="-457200">
              <a:lnSpc>
                <a:spcPct val="150000"/>
              </a:lnSpc>
              <a:buFont typeface="Wingdings"/>
              <a:buChar char="v"/>
            </a:pP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Optimiser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les images et les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vidéos</a:t>
            </a:r>
          </a:p>
          <a:p>
            <a:pPr marL="457200" indent="-457200">
              <a:lnSpc>
                <a:spcPct val="150000"/>
              </a:lnSpc>
              <a:buFont typeface="Wingdings"/>
              <a:buChar char="v"/>
            </a:pP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Mettre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place un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système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 cache</a:t>
            </a:r>
          </a:p>
          <a:p>
            <a:pPr marL="457200" indent="-457200">
              <a:buFont typeface="Wingdings"/>
              <a:buChar char="v"/>
            </a:pPr>
            <a:endParaRPr lang="en-US" sz="2800" dirty="0">
              <a:solidFill>
                <a:srgbClr val="1B1A17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68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4617" y="1326726"/>
            <a:ext cx="13000368" cy="1750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/>
              <a:t>27.</a:t>
            </a:r>
            <a:r>
              <a:rPr lang="fr-FR" sz="4000" dirty="0">
                <a:ea typeface="+mn-lt"/>
                <a:cs typeface="+mn-lt"/>
              </a:rPr>
              <a:t>Effectuer des sauvegardes et des mises à jour régulières d'un CMS</a:t>
            </a:r>
            <a:r>
              <a:rPr lang="fr-FR" sz="4000" dirty="0"/>
              <a:t> </a:t>
            </a:r>
            <a:endParaRPr lang="en-US" sz="4000" dirty="0">
              <a:solidFill>
                <a:srgbClr val="1B1A17"/>
              </a:solidFill>
              <a:latin typeface="IBM Plex Sans Condens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54953" y="4207060"/>
            <a:ext cx="8133630" cy="361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Sauvegardes</a:t>
            </a:r>
            <a:r>
              <a:rPr lang="en-US" sz="32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automatiques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: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nombreux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plugins et modules CMS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peuvent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être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configurés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effectuer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sauvegardes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automatiques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 web à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intervalles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réguliers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8609" y="4207060"/>
            <a:ext cx="7831705" cy="4064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Sauvegardes</a:t>
            </a:r>
            <a:r>
              <a:rPr lang="en-US" sz="32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manuelles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: Vous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pouvez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gestionnaire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fichiers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hébergeur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web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ou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un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outil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FTP pour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télécharger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copie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manuelle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fichiers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de la base de données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 web.</a:t>
            </a:r>
            <a:endParaRPr lang="fr-FR" sz="3200" dirty="0">
              <a:latin typeface="Times New Roman"/>
              <a:ea typeface="+mn-lt"/>
              <a:cs typeface="+mn-lt"/>
            </a:endParaRPr>
          </a:p>
          <a:p>
            <a:pPr>
              <a:lnSpc>
                <a:spcPts val="3049"/>
              </a:lnSpc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78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4617" y="1326726"/>
            <a:ext cx="13000368" cy="1750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/>
              <a:t>27.</a:t>
            </a:r>
            <a:r>
              <a:rPr lang="fr-FR" sz="4000" dirty="0">
                <a:ea typeface="+mn-lt"/>
                <a:cs typeface="+mn-lt"/>
              </a:rPr>
              <a:t>Effectuer des sauvegardes et des mises à jour régulières d'un CMS</a:t>
            </a:r>
            <a:r>
              <a:rPr lang="fr-FR" sz="4000" dirty="0"/>
              <a:t> </a:t>
            </a:r>
            <a:endParaRPr lang="en-US" sz="4000" dirty="0">
              <a:solidFill>
                <a:srgbClr val="1B1A17"/>
              </a:solidFill>
              <a:latin typeface="IBM Plex Sans Condens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54953" y="4207060"/>
            <a:ext cx="8133630" cy="2878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US" sz="32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</a:t>
            </a: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manuelles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: Vous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pouvez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télécharger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manuellement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fichiers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mise à jour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depuis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 site web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CMS et les installer sur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votre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 web.</a:t>
            </a:r>
            <a:endParaRPr lang="fr-FR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8609" y="4207060"/>
            <a:ext cx="7831705" cy="4064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</a:t>
            </a:r>
            <a:r>
              <a:rPr lang="en-US" sz="320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automatiques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: De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nombreux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CMS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disposent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d'une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mise à jour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automatique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qui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peut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être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activée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installer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automatiquement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les mises à jour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disponibles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3200" dirty="0">
              <a:latin typeface="Times New Roman"/>
              <a:ea typeface="+mn-lt"/>
              <a:cs typeface="+mn-lt"/>
            </a:endParaRPr>
          </a:p>
          <a:p>
            <a:pPr>
              <a:lnSpc>
                <a:spcPts val="3049"/>
              </a:lnSpc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32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4617" y="1326726"/>
            <a:ext cx="13000368" cy="827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/>
              <a:t>28.</a:t>
            </a:r>
            <a:r>
              <a:rPr lang="fr-FR" sz="4000" dirty="0">
                <a:ea typeface="+mn-lt"/>
                <a:cs typeface="+mn-lt"/>
              </a:rPr>
              <a:t>Les tendances actuelles en matière de CMS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13911" y="3064060"/>
            <a:ext cx="13783931" cy="4064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Expérience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utilisateur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(UX) et interface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utilisateur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(UI)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centrées</a:t>
            </a: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 sur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l'utilisateur</a:t>
            </a: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fr-FR" sz="3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Intelligence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artificielle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(IA) et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apprentissage</a:t>
            </a: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automatique</a:t>
            </a: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Sécurité </a:t>
            </a: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renforcée</a:t>
            </a:r>
            <a:endParaRPr lang="en-US" sz="3200" dirty="0" err="1">
              <a:solidFill>
                <a:srgbClr val="1B1A17"/>
              </a:solidFill>
              <a:latin typeface="Calibri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ea typeface="+mn-lt"/>
                <a:cs typeface="+mn-lt"/>
              </a:rPr>
              <a:t>Têtes</a:t>
            </a:r>
            <a:r>
              <a:rPr lang="en-US" sz="3200">
                <a:solidFill>
                  <a:srgbClr val="1B1A17"/>
                </a:solidFill>
                <a:ea typeface="+mn-lt"/>
                <a:cs typeface="+mn-lt"/>
              </a:rPr>
              <a:t> sans tête et API.</a:t>
            </a:r>
            <a:endParaRPr lang="en-US" sz="32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ea typeface="+mn-lt"/>
                <a:cs typeface="+mn-lt"/>
              </a:rPr>
              <a:t>CMS </a:t>
            </a:r>
            <a:r>
              <a:rPr lang="en-US" sz="3200" dirty="0" err="1">
                <a:solidFill>
                  <a:srgbClr val="1B1A17"/>
                </a:solidFill>
                <a:ea typeface="+mn-lt"/>
                <a:cs typeface="+mn-lt"/>
              </a:rPr>
              <a:t>omnicanaux</a:t>
            </a:r>
          </a:p>
          <a:p>
            <a:pPr>
              <a:lnSpc>
                <a:spcPts val="3049"/>
              </a:lnSpc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49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4617" y="1326726"/>
            <a:ext cx="13000368" cy="827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/>
              <a:t>29.</a:t>
            </a:r>
            <a:r>
              <a:rPr lang="fr-FR" sz="4000" dirty="0">
                <a:ea typeface="+mn-lt"/>
                <a:cs typeface="+mn-lt"/>
              </a:rPr>
              <a:t>Les forums, les communautés en ligne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13911" y="3064060"/>
            <a:ext cx="13783931" cy="3326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les forums, les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communautés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ligne</a:t>
            </a: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Collectiveray</a:t>
            </a:r>
            <a:r>
              <a:rPr lang="en-US" sz="32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3200" dirty="0">
              <a:solidFill>
                <a:srgbClr val="1B1A17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Cherche-Developpeur.fr</a:t>
            </a:r>
            <a:endParaRPr lang="en-US" sz="3200" dirty="0">
              <a:solidFill>
                <a:srgbClr val="1B1A17"/>
              </a:solidFill>
              <a:latin typeface="Times New Roman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3200" dirty="0">
                <a:solidFill>
                  <a:srgbClr val="1B1A17"/>
                </a:solidFill>
                <a:latin typeface="Times New Roman"/>
                <a:cs typeface="Calibri"/>
              </a:rPr>
              <a:t>DZ-Techs</a:t>
            </a:r>
          </a:p>
          <a:p>
            <a:pPr>
              <a:lnSpc>
                <a:spcPts val="3049"/>
              </a:lnSpc>
            </a:pPr>
            <a:endParaRPr lang="en-US" sz="2450" dirty="0">
              <a:solidFill>
                <a:srgbClr val="1B1A1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45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879253" y="4656698"/>
            <a:ext cx="11149268" cy="99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>
                <a:solidFill>
                  <a:srgbClr val="1B1A17"/>
                </a:solidFill>
                <a:latin typeface="IBM Plex Sans Condensed Bold"/>
              </a:rPr>
              <a:t>MERCI</a:t>
            </a:r>
            <a:endParaRPr lang="en-US" sz="8000" dirty="0">
              <a:solidFill>
                <a:srgbClr val="1B1A17"/>
              </a:solidFill>
              <a:latin typeface="IBM Plex Sans Condensed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8828389" y="717509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23462" y="1586965"/>
            <a:ext cx="10441076" cy="197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2.Les CMS les plus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populaires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sur le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marché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 </a:t>
            </a:r>
            <a:endParaRPr lang="fr-FR" dirty="0"/>
          </a:p>
        </p:txBody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563139"/>
            <a:ext cx="4927293" cy="36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WORDPRESS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80353" y="4563139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DRUPAL</a:t>
            </a:r>
            <a:endParaRPr lang="fr-FR" b="1" dirty="0">
              <a:latin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4563139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dirty="0">
                <a:solidFill>
                  <a:srgbClr val="1B1A17"/>
                </a:solidFill>
                <a:latin typeface="Times New Roman"/>
                <a:cs typeface="Times New Roman"/>
              </a:rPr>
              <a:t>WEBFLOW</a:t>
            </a:r>
            <a:endParaRPr lang="fr-FR" b="1" dirty="0">
              <a:latin typeface="Times New Roman"/>
              <a:cs typeface="Times New Roman"/>
            </a:endParaRPr>
          </a:p>
        </p:txBody>
      </p:sp>
      <p:pic>
        <p:nvPicPr>
          <p:cNvPr id="14" name="Image 13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16A86591-A18E-676F-5FBD-44AF1340C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1641" y="5560443"/>
            <a:ext cx="6627963" cy="3457756"/>
          </a:xfrm>
          <a:prstGeom prst="rect">
            <a:avLst/>
          </a:prstGeom>
        </p:spPr>
      </p:pic>
      <p:pic>
        <p:nvPicPr>
          <p:cNvPr id="20" name="Image 19" descr="Une image contenant logo, Bleu électrique, Graphique, symbole&#10;&#10;Description générée automatiquement">
            <a:extLst>
              <a:ext uri="{FF2B5EF4-FFF2-40B4-BE49-F238E27FC236}">
                <a16:creationId xmlns:a16="http://schemas.microsoft.com/office/drawing/2014/main" id="{9CA0ECE9-2770-4898-AE57-9C19AA1757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48584" y="5551239"/>
            <a:ext cx="4493284" cy="2975216"/>
          </a:xfrm>
          <a:prstGeom prst="rect">
            <a:avLst/>
          </a:prstGeom>
        </p:spPr>
      </p:pic>
      <p:pic>
        <p:nvPicPr>
          <p:cNvPr id="24" name="Image 23" descr="Une image contenant clipart, Graphique, créativité&#10;&#10;Description générée automatiquement">
            <a:extLst>
              <a:ext uri="{FF2B5EF4-FFF2-40B4-BE49-F238E27FC236}">
                <a16:creationId xmlns:a16="http://schemas.microsoft.com/office/drawing/2014/main" id="{3883FC4D-D835-C464-1A80-9675B4C8FD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866638" y="6025692"/>
            <a:ext cx="2599703" cy="29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2516" y="708234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563139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cs typeface="Times New Roman"/>
              </a:rPr>
              <a:t>Avantages</a:t>
            </a:r>
            <a:endParaRPr lang="fr-FR" b="1">
              <a:latin typeface="Times New Roman"/>
              <a:cs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4563139"/>
            <a:ext cx="4927293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Inconvénients</a:t>
            </a:r>
            <a:endParaRPr lang="fr-FR" b="1" err="1">
              <a:latin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66368" y="5134399"/>
            <a:ext cx="4057650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049"/>
              </a:lnSpc>
              <a:buFont typeface="Wingdings"/>
              <a:buChar char="§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Vulnérabilités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matière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sécurité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/>
          </a:p>
          <a:p>
            <a:pPr marL="457200" indent="-457200">
              <a:lnSpc>
                <a:spcPts val="3049"/>
              </a:lnSpc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Mises à jour et maintenance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régulières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ts val="3049"/>
              </a:lnSpc>
              <a:buFont typeface="Wingdings"/>
              <a:buChar char="§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Problèmes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compatibilité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avec les plugins et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ts val="3049"/>
              </a:lnSpc>
              <a:buFont typeface="Wingdings"/>
              <a:buChar char="§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Courbe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d'apprentissage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débutants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lnSpc>
                <a:spcPts val="3049"/>
              </a:lnSpc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Vitesse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optimisation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du site</a:t>
            </a:r>
            <a:r>
              <a:rPr lang="en-US" sz="245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  <p:pic>
        <p:nvPicPr>
          <p:cNvPr id="14" name="Image 13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A6A51C38-630D-3994-D6F5-9E4F6D7076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118339" y="4935028"/>
            <a:ext cx="7641567" cy="4751719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CF1B2627-C554-CD66-C71E-AF7E14DEE540}"/>
              </a:ext>
            </a:extLst>
          </p:cNvPr>
          <p:cNvSpPr txBox="1"/>
          <p:nvPr/>
        </p:nvSpPr>
        <p:spPr>
          <a:xfrm>
            <a:off x="1465764" y="5134399"/>
            <a:ext cx="4467404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Système de gestion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contenu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(CMS) facile à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Flexible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personnalisable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Idéal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pour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blogueurs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le 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commerce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électronique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Plate-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forme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open-source.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Large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gamme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thèmes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de </a:t>
            </a:r>
            <a:r>
              <a:rPr lang="en-US" sz="280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plugins.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65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2516" y="708234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2794" y="3829894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cs typeface="Times New Roman"/>
              </a:rPr>
              <a:t>Avantages</a:t>
            </a:r>
            <a:endParaRPr lang="fr-FR" b="1">
              <a:latin typeface="Times New Roman"/>
              <a:cs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3829894"/>
            <a:ext cx="4927293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Inconvénients</a:t>
            </a:r>
            <a:endParaRPr lang="fr-FR" b="1" err="1">
              <a:latin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66368" y="4810908"/>
            <a:ext cx="4057650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Drupal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peut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difficile a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apprendre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a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Drupal ne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peut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convenir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a aux petits site web.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Drupal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cs typeface="Calibri"/>
              </a:rPr>
              <a:t>peut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cs typeface="Calibri"/>
              </a:rPr>
              <a:t>etre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 lent a charger.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Les mises a jour entre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differentes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versions de Drupal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peuvent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etre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cs typeface="Calibri"/>
              </a:rPr>
              <a:t>complexe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Calibri"/>
              </a:rPr>
              <a:t> a deployer.</a:t>
            </a:r>
          </a:p>
          <a:p>
            <a:pPr marL="457200" indent="-457200">
              <a:buFont typeface="Wingdings"/>
              <a:buChar char="§"/>
            </a:pPr>
            <a:endParaRPr lang="en-US" sz="2800" dirty="0">
              <a:solidFill>
                <a:srgbClr val="1B1A17"/>
              </a:solidFill>
              <a:latin typeface="Times New Roman"/>
              <a:cs typeface="Calibri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F1B2627-C554-CD66-C71E-AF7E14DEE540}"/>
              </a:ext>
            </a:extLst>
          </p:cNvPr>
          <p:cNvSpPr txBox="1"/>
          <p:nvPr/>
        </p:nvSpPr>
        <p:spPr>
          <a:xfrm>
            <a:off x="926613" y="4573682"/>
            <a:ext cx="6408346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telechargement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utilisation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de Drupal son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gatuit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car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c'est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solution open source.</a:t>
            </a:r>
            <a:endParaRPr lang="fr-FR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Drupal dispose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d'une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grande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communauté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d'utilisateurs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developpeurs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Drupal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flexible et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peut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etre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utiliser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pour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une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grande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variete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 de site web.</a:t>
            </a:r>
          </a:p>
          <a:p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12" name="Image 11" descr="Une image contenant clipart, Graphique, créativité&#10;&#10;Description générée automatiquement">
            <a:extLst>
              <a:ext uri="{FF2B5EF4-FFF2-40B4-BE49-F238E27FC236}">
                <a16:creationId xmlns:a16="http://schemas.microsoft.com/office/drawing/2014/main" id="{B1FEFDA1-B68E-EB40-7C15-13AFBC51C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564714" y="5141484"/>
            <a:ext cx="3203551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2516" y="7082349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828389" y="769618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2" y="0"/>
                </a:lnTo>
                <a:lnTo>
                  <a:pt x="631222" y="706262"/>
                </a:lnTo>
                <a:lnTo>
                  <a:pt x="0" y="706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2794" y="3829894"/>
            <a:ext cx="4927293" cy="37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cs typeface="Times New Roman"/>
              </a:rPr>
              <a:t>Avantages</a:t>
            </a:r>
            <a:endParaRPr lang="fr-FR" b="1">
              <a:latin typeface="Times New Roman"/>
              <a:cs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1547" y="3829894"/>
            <a:ext cx="4927293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450" b="1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Inconvénients</a:t>
            </a:r>
            <a:endParaRPr lang="fr-FR" b="1" err="1">
              <a:latin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66368" y="4810908"/>
            <a:ext cx="405765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A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contrario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des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autres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plateformes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d’open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source,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Webflow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peut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s’avérer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un peu plus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onéreux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Il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peut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aussi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nécessiter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l’intégration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d’un certain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nombre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d’outils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tel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1B1A17"/>
                </a:solidFill>
                <a:ea typeface="+mn-lt"/>
                <a:cs typeface="+mn-lt"/>
              </a:rPr>
              <a:t>Weglot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latin typeface="Calibri"/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US" sz="2800" dirty="0">
              <a:solidFill>
                <a:srgbClr val="1B1A17"/>
              </a:solidFill>
              <a:latin typeface="Times New Roman"/>
              <a:cs typeface="Calibri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F1B2627-C554-CD66-C71E-AF7E14DEE540}"/>
              </a:ext>
            </a:extLst>
          </p:cNvPr>
          <p:cNvSpPr txBox="1"/>
          <p:nvPr/>
        </p:nvSpPr>
        <p:spPr>
          <a:xfrm>
            <a:off x="926613" y="4207059"/>
            <a:ext cx="6408346" cy="4457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Disposer d’un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contrôle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total sur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votre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site web.</a:t>
            </a:r>
            <a:endParaRPr lang="fr-FR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Avoir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d’un site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sécurisé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 grâce à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Webflow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Bénéficier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 d’un site internet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fluide</a:t>
            </a: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rapide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Profiter d’un bon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référencement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ea typeface="+mn-lt"/>
                <a:cs typeface="+mn-lt"/>
              </a:rPr>
              <a:t>Disposer d’un site </a:t>
            </a:r>
            <a:r>
              <a:rPr lang="en-US" sz="2800" err="1">
                <a:solidFill>
                  <a:srgbClr val="1B1A17"/>
                </a:solidFill>
                <a:ea typeface="+mn-lt"/>
                <a:cs typeface="+mn-lt"/>
              </a:rPr>
              <a:t>ergonomique</a:t>
            </a:r>
            <a:r>
              <a:rPr lang="en-US" sz="2800">
                <a:solidFill>
                  <a:srgbClr val="1B1A17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1B1A17"/>
              </a:solidFill>
              <a:ea typeface="+mn-lt"/>
              <a:cs typeface="+mn-lt"/>
            </a:endParaRPr>
          </a:p>
        </p:txBody>
      </p:sp>
      <p:pic>
        <p:nvPicPr>
          <p:cNvPr id="14" name="Image 13" descr="Une image contenant logo, Bleu électrique, Graphique, symbole&#10;&#10;Description générée automatiquement">
            <a:extLst>
              <a:ext uri="{FF2B5EF4-FFF2-40B4-BE49-F238E27FC236}">
                <a16:creationId xmlns:a16="http://schemas.microsoft.com/office/drawing/2014/main" id="{632CC99E-49E9-C79F-9E63-A94F48322F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7188" y="4947390"/>
            <a:ext cx="4493284" cy="29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4705638" y="8335273"/>
            <a:ext cx="3582362" cy="2465266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79662" y="600177"/>
            <a:ext cx="8870111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3.Langages de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programmation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utilisés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dans les CMS</a:t>
            </a:r>
            <a:endParaRPr lang="fr-FR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4230758"/>
            <a:ext cx="6349466" cy="62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b="1" dirty="0">
                <a:solidFill>
                  <a:srgbClr val="1B1A17"/>
                </a:solidFill>
                <a:latin typeface="Times New Roman"/>
                <a:cs typeface="Times New Roman"/>
              </a:rPr>
              <a:t>PHP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0266" y="5068526"/>
            <a:ext cx="6349466" cy="62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b="1" dirty="0">
                <a:solidFill>
                  <a:srgbClr val="1B1A17"/>
                </a:solidFill>
                <a:latin typeface="Times New Roman"/>
                <a:cs typeface="Times New Roman"/>
              </a:rPr>
              <a:t>JAVASCIPT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0266" y="5690635"/>
            <a:ext cx="6349466" cy="62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b="1" dirty="0">
                <a:solidFill>
                  <a:srgbClr val="1B1A17"/>
                </a:solidFill>
                <a:latin typeface="Times New Roman"/>
                <a:cs typeface="Times New Roman"/>
              </a:rPr>
              <a:t>SQL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549969"/>
            <a:ext cx="6349466" cy="62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b="1" dirty="0">
                <a:solidFill>
                  <a:srgbClr val="1B1A17"/>
                </a:solidFill>
                <a:latin typeface="Times New Roman"/>
                <a:cs typeface="Times New Roman"/>
              </a:rPr>
              <a:t>PYTHON</a:t>
            </a: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150512"/>
            <a:ext cx="6349466" cy="62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b="1" dirty="0">
                <a:solidFill>
                  <a:srgbClr val="1B1A17"/>
                </a:solidFill>
                <a:latin typeface="Times New Roman"/>
                <a:cs typeface="Times New Roman"/>
              </a:rPr>
              <a:t>JAVA</a:t>
            </a: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14" name="Freeform 14"/>
          <p:cNvSpPr/>
          <p:nvPr/>
        </p:nvSpPr>
        <p:spPr>
          <a:xfrm flipH="1" flipV="1">
            <a:off x="-19050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-19050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1751676"/>
                </a:moveTo>
                <a:lnTo>
                  <a:pt x="0" y="1751676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2" name="Image 11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52A133D0-7F23-CE5C-7B41-40F843508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364" y="2251493"/>
            <a:ext cx="7813273" cy="7466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89478" y="3439818"/>
            <a:ext cx="6986343" cy="6497299"/>
          </a:xfrm>
          <a:custGeom>
            <a:avLst/>
            <a:gdLst/>
            <a:ahLst/>
            <a:cxnLst/>
            <a:rect l="l" t="t" r="r" b="b"/>
            <a:pathLst>
              <a:path w="6986343" h="6497299">
                <a:moveTo>
                  <a:pt x="0" y="0"/>
                </a:moveTo>
                <a:lnTo>
                  <a:pt x="6986343" y="0"/>
                </a:lnTo>
                <a:lnTo>
                  <a:pt x="6986343" y="6497298"/>
                </a:lnTo>
                <a:lnTo>
                  <a:pt x="0" y="6497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50163" y="1453893"/>
            <a:ext cx="10279125" cy="197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00"/>
              </a:lnSpc>
            </a:pP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4.Choix d'un CMS pour un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projet</a:t>
            </a:r>
            <a:r>
              <a:rPr lang="en-US" sz="8000" dirty="0">
                <a:solidFill>
                  <a:srgbClr val="1B1A17"/>
                </a:solidFill>
                <a:ea typeface="+mn-lt"/>
                <a:cs typeface="+mn-lt"/>
              </a:rPr>
              <a:t> web </a:t>
            </a:r>
            <a:r>
              <a:rPr lang="en-US" sz="8000" dirty="0" err="1">
                <a:solidFill>
                  <a:srgbClr val="1B1A17"/>
                </a:solidFill>
                <a:ea typeface="+mn-lt"/>
                <a:cs typeface="+mn-lt"/>
              </a:rPr>
              <a:t>spécifique</a:t>
            </a:r>
            <a:endParaRPr lang="fr-FR" dirty="0" err="1"/>
          </a:p>
        </p:txBody>
      </p:sp>
      <p:sp>
        <p:nvSpPr>
          <p:cNvPr id="5" name="Freeform 5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6590559" y="991180"/>
            <a:ext cx="631221" cy="706262"/>
          </a:xfrm>
          <a:custGeom>
            <a:avLst/>
            <a:gdLst/>
            <a:ahLst/>
            <a:cxnLst/>
            <a:rect l="l" t="t" r="r" b="b"/>
            <a:pathLst>
              <a:path w="631221" h="706262">
                <a:moveTo>
                  <a:pt x="0" y="0"/>
                </a:moveTo>
                <a:lnTo>
                  <a:pt x="631221" y="0"/>
                </a:lnTo>
                <a:lnTo>
                  <a:pt x="631221" y="706261"/>
                </a:lnTo>
                <a:lnTo>
                  <a:pt x="0" y="7062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829289" y="1234493"/>
            <a:ext cx="4524917" cy="42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4"/>
              </a:lnSpc>
            </a:pPr>
            <a:r>
              <a:rPr lang="en-US" sz="3299">
                <a:solidFill>
                  <a:srgbClr val="1B1A17"/>
                </a:solidFill>
                <a:latin typeface="IBM Plex Sans Condensed Bold"/>
              </a:rPr>
              <a:t>WARDIERE INC.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0163" y="3987106"/>
            <a:ext cx="696574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choix d’un CMS doit se faire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la nature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l’entreprise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et de son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activité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Chaque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structure dispose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besoins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précis et le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système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de gestion de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contenu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doit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pouvoir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y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répondre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.</a:t>
            </a:r>
            <a:endParaRPr lang="fr-FR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50163" y="6135489"/>
            <a:ext cx="6965740" cy="380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De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quel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type de site web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l’entreprise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a-t-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elle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besoin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?</a:t>
            </a:r>
            <a:r>
              <a:rPr lang="en-US" sz="2800" dirty="0">
                <a:solidFill>
                  <a:srgbClr val="1B1A17"/>
                </a:solidFill>
                <a:latin typeface="Times New Roman"/>
                <a:cs typeface="Times New Roman"/>
              </a:rPr>
              <a:t>.</a:t>
            </a:r>
            <a:endParaRPr lang="fr-FR" sz="2800" dirty="0">
              <a:latin typeface="Times New Roman"/>
              <a:cs typeface="Times New Roman"/>
            </a:endParaRP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Quel </a:t>
            </a:r>
            <a:r>
              <a:rPr lang="en-US" sz="2800" dirty="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est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 design recherché ?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Le CMS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possède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-t-il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fonctionnalités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nécessaires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à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mon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site web ?</a:t>
            </a:r>
          </a:p>
          <a:p>
            <a:pPr marL="539115" lvl="1" indent="-269875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Quels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sont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les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besoins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à long </a:t>
            </a:r>
            <a:r>
              <a:rPr lang="en-US" sz="2800" err="1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terme</a:t>
            </a:r>
            <a:r>
              <a:rPr lang="en-US" sz="2800" dirty="0">
                <a:solidFill>
                  <a:srgbClr val="1B1A17"/>
                </a:solidFill>
                <a:latin typeface="Times New Roman"/>
                <a:ea typeface="+mn-lt"/>
                <a:cs typeface="+mn-lt"/>
              </a:rPr>
              <a:t> ?</a:t>
            </a:r>
            <a:endParaRPr lang="en-US" sz="2800" dirty="0">
              <a:solidFill>
                <a:srgbClr val="1B1A17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41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revision>893</cp:revision>
  <dcterms:created xsi:type="dcterms:W3CDTF">2006-08-16T00:00:00Z</dcterms:created>
  <dcterms:modified xsi:type="dcterms:W3CDTF">2024-04-15T10:38:29Z</dcterms:modified>
  <dc:identifier>DAGCH3RTR4I</dc:identifier>
</cp:coreProperties>
</file>