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38" r:id="rId1"/>
  </p:sldMasterIdLst>
  <p:notesMasterIdLst>
    <p:notesMasterId r:id="rId48"/>
  </p:notesMasterIdLst>
  <p:handoutMasterIdLst>
    <p:handoutMasterId r:id="rId49"/>
  </p:handoutMasterIdLst>
  <p:sldIdLst>
    <p:sldId id="273" r:id="rId2"/>
    <p:sldId id="275" r:id="rId3"/>
    <p:sldId id="335" r:id="rId4"/>
    <p:sldId id="279" r:id="rId5"/>
    <p:sldId id="338" r:id="rId6"/>
    <p:sldId id="336" r:id="rId7"/>
    <p:sldId id="339" r:id="rId8"/>
    <p:sldId id="343" r:id="rId9"/>
    <p:sldId id="337" r:id="rId10"/>
    <p:sldId id="347" r:id="rId11"/>
    <p:sldId id="373" r:id="rId12"/>
    <p:sldId id="374" r:id="rId13"/>
    <p:sldId id="340" r:id="rId14"/>
    <p:sldId id="344" r:id="rId15"/>
    <p:sldId id="342" r:id="rId16"/>
    <p:sldId id="346" r:id="rId17"/>
    <p:sldId id="345" r:id="rId18"/>
    <p:sldId id="348" r:id="rId19"/>
    <p:sldId id="349" r:id="rId20"/>
    <p:sldId id="350" r:id="rId21"/>
    <p:sldId id="351" r:id="rId22"/>
    <p:sldId id="354" r:id="rId23"/>
    <p:sldId id="352" r:id="rId24"/>
    <p:sldId id="353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268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5" r:id="rId45"/>
    <p:sldId id="376" r:id="rId46"/>
    <p:sldId id="377" r:id="rId47"/>
  </p:sldIdLst>
  <p:sldSz cx="9144000" cy="6858000" type="screen4x3"/>
  <p:notesSz cx="7099300" cy="10234613"/>
  <p:embeddedFontLst>
    <p:embeddedFont>
      <p:font typeface="Cambria Math" panose="02040503050406030204" pitchFamily="18" charset="0"/>
      <p:regular r:id="rId50"/>
    </p:embeddedFont>
  </p:embeddedFont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680" userDrawn="1">
          <p15:clr>
            <a:srgbClr val="A4A3A4"/>
          </p15:clr>
        </p15:guide>
        <p15:guide id="4" orient="horz" pos="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23" autoAdjust="0"/>
    <p:restoredTop sz="95184" autoAdjust="0"/>
  </p:normalViewPr>
  <p:slideViewPr>
    <p:cSldViewPr snapToGrid="0">
      <p:cViewPr varScale="1">
        <p:scale>
          <a:sx n="113" d="100"/>
          <a:sy n="113" d="100"/>
        </p:scale>
        <p:origin x="906" y="108"/>
      </p:cViewPr>
      <p:guideLst>
        <p:guide orient="horz" pos="2160"/>
        <p:guide pos="2880"/>
        <p:guide orient="horz" pos="3680"/>
        <p:guide orient="horz" pos="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6" d="100"/>
          <a:sy n="106" d="100"/>
        </p:scale>
        <p:origin x="6870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94C57571-20E9-4911-8434-83E565E308FD}" type="datetimeFigureOut">
              <a:rPr lang="de-DE" altLang="de-DE"/>
              <a:pPr>
                <a:defRPr/>
              </a:pPr>
              <a:t>14.10.2024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93CD1F1-37E9-4D50-9163-A8AD5E592B6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39937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2307748F-8862-4607-AC92-02ADBB2BE0F2}" type="datetimeFigureOut">
              <a:rPr lang="de-DE" altLang="de-DE"/>
              <a:pPr>
                <a:defRPr/>
              </a:pPr>
              <a:t>14.10.2024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E81C151-216A-4908-BB95-B4B917026DE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376995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65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description</a:t>
                </a:r>
                <a:r>
                  <a:rPr lang="de-DE" dirty="0"/>
                  <a:t> and </a:t>
                </a:r>
                <a:r>
                  <a:rPr lang="de-DE" dirty="0" err="1"/>
                  <a:t>provide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theoretical</a:t>
                </a:r>
                <a:r>
                  <a:rPr lang="de-DE" dirty="0"/>
                  <a:t> and </a:t>
                </a:r>
                <a:r>
                  <a:rPr lang="de-DE" dirty="0" err="1"/>
                  <a:t>mathematical</a:t>
                </a:r>
                <a:r>
                  <a:rPr lang="de-DE" dirty="0"/>
                  <a:t> </a:t>
                </a:r>
                <a:r>
                  <a:rPr lang="de-DE" dirty="0" err="1"/>
                  <a:t>background</a:t>
                </a:r>
                <a:r>
                  <a:rPr lang="de-DE" dirty="0"/>
                  <a:t>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consider</a:t>
                </a:r>
                <a:r>
                  <a:rPr lang="de-DE" baseline="0" dirty="0"/>
                  <a:t> an </a:t>
                </a:r>
                <a:r>
                  <a:rPr lang="de-DE" baseline="0" dirty="0" err="1"/>
                  <a:t>u</a:t>
                </a:r>
                <a:r>
                  <a:rPr lang="de-DE" dirty="0" err="1"/>
                  <a:t>plink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𝑁_𝑢</a:t>
                </a:r>
                <a:r>
                  <a:rPr lang="de-DE" dirty="0"/>
                  <a:t> </a:t>
                </a:r>
                <a:r>
                  <a:rPr lang="de-DE" dirty="0" err="1"/>
                  <a:t>users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transmitting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data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to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one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base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station</a:t>
                </a:r>
                <a:r>
                  <a:rPr lang="de-DE" baseline="0" dirty="0"/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noProof="0" dirty="0"/>
                  <a:t>Slotted ALOHA is used as c</a:t>
                </a:r>
                <a:r>
                  <a:rPr lang="en-US" dirty="0" err="1"/>
                  <a:t>hannel</a:t>
                </a:r>
                <a:r>
                  <a:rPr lang="en-US" dirty="0"/>
                  <a:t> access control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  <a:endParaRPr lang="en-US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It is suitable for multiple uncoordinated users in wireless networks 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And belongs to the category of random access protocols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It allows users transmitting over a common transmission resource</a:t>
                </a: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The lower figure shows an exemplary scenario in a slotted ALOHA network</a:t>
                </a:r>
                <a:endParaRPr lang="en-US" dirty="0"/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dirty="0"/>
                  <a:t>Time is divided into slots of duration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which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equal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time a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needs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baseline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over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system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ALOHA,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dirty="0">
                    <a:ea typeface="Cambria Math" panose="02040503050406030204" pitchFamily="18" charset="0"/>
                  </a:rPr>
                  <a:t> a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only</a:t>
                </a:r>
                <a:r>
                  <a:rPr lang="de-DE" b="0" dirty="0">
                    <a:ea typeface="Cambria Math" panose="02040503050406030204" pitchFamily="18" charset="0"/>
                  </a:rPr>
                  <a:t> at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beginning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next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 after ist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arrival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If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two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frames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transmitted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within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same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collide</a:t>
                </a:r>
                <a:r>
                  <a:rPr lang="de-DE" b="0" dirty="0">
                    <a:ea typeface="Cambria Math" panose="02040503050406030204" pitchFamily="18" charset="0"/>
                  </a:rPr>
                  <a:t> and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considered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lost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shown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here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1 and 3 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third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de-DE" b="0" dirty="0">
                  <a:ea typeface="Cambria Math" panose="02040503050406030204" pitchFamily="18" charset="0"/>
                </a:endParaRPr>
              </a:p>
              <a:p>
                <a:pPr marL="171450" marR="0" lvl="0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work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study</a:t>
                </a:r>
                <a:r>
                  <a:rPr lang="de-DE" b="0" dirty="0">
                    <a:ea typeface="Cambria Math" panose="02040503050406030204" pitchFamily="18" charset="0"/>
                  </a:rPr>
                  <a:t> such a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 network in an </a:t>
                </a:r>
                <a:r>
                  <a:rPr lang="de-DE" b="0" dirty="0" err="1">
                    <a:ea typeface="Cambria Math" panose="02040503050406030204" pitchFamily="18" charset="0"/>
                  </a:rPr>
                  <a:t>ultra</a:t>
                </a:r>
                <a:r>
                  <a:rPr lang="de-DE" b="0" dirty="0">
                    <a:ea typeface="Cambria Math" panose="02040503050406030204" pitchFamily="18" charset="0"/>
                  </a:rPr>
                  <a:t> reliable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latency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communication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scenario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This </a:t>
                </a:r>
                <a:r>
                  <a:rPr lang="de-DE" b="0" dirty="0" err="1">
                    <a:ea typeface="Cambria Math" panose="02040503050406030204" pitchFamily="18" charset="0"/>
                  </a:rPr>
                  <a:t>means</a:t>
                </a:r>
                <a:r>
                  <a:rPr lang="de-DE" b="0" dirty="0">
                    <a:ea typeface="Cambria Math" panose="02040503050406030204" pitchFamily="18" charset="0"/>
                  </a:rPr>
                  <a:t> on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hand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that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packet </a:t>
                </a:r>
                <a:r>
                  <a:rPr lang="de-DE" b="0" dirty="0" err="1">
                    <a:ea typeface="Cambria Math" panose="02040503050406030204" pitchFamily="18" charset="0"/>
                  </a:rPr>
                  <a:t>failure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error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probability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must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very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Additionally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to reduce the physical-layer transmission latency, </a:t>
                </a:r>
                <a:r>
                  <a:rPr lang="en-US" u="sng" dirty="0" err="1">
                    <a:solidFill>
                      <a:srgbClr val="000000"/>
                    </a:solidFill>
                    <a:effectLst/>
                  </a:rPr>
                  <a:t>uRLLC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usually uses short packets</a:t>
                </a: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Hence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consider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finite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blocklength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regime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381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27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556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description</a:t>
                </a:r>
                <a:r>
                  <a:rPr lang="de-DE" dirty="0"/>
                  <a:t> and </a:t>
                </a:r>
                <a:r>
                  <a:rPr lang="de-DE" dirty="0" err="1"/>
                  <a:t>provide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theoretical</a:t>
                </a:r>
                <a:r>
                  <a:rPr lang="de-DE" dirty="0"/>
                  <a:t> and </a:t>
                </a:r>
                <a:r>
                  <a:rPr lang="de-DE" dirty="0" err="1"/>
                  <a:t>mathematical</a:t>
                </a:r>
                <a:r>
                  <a:rPr lang="de-DE" dirty="0"/>
                  <a:t> </a:t>
                </a:r>
                <a:r>
                  <a:rPr lang="de-DE" dirty="0" err="1"/>
                  <a:t>background</a:t>
                </a:r>
                <a:r>
                  <a:rPr lang="de-DE" dirty="0"/>
                  <a:t>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consider</a:t>
                </a:r>
                <a:r>
                  <a:rPr lang="de-DE" baseline="0" dirty="0"/>
                  <a:t> an </a:t>
                </a:r>
                <a:r>
                  <a:rPr lang="de-DE" baseline="0" dirty="0" err="1"/>
                  <a:t>u</a:t>
                </a:r>
                <a:r>
                  <a:rPr lang="de-DE" dirty="0" err="1"/>
                  <a:t>plink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𝑁_𝑢</a:t>
                </a:r>
                <a:r>
                  <a:rPr lang="de-DE" dirty="0"/>
                  <a:t> </a:t>
                </a:r>
                <a:r>
                  <a:rPr lang="de-DE" dirty="0" err="1"/>
                  <a:t>users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transmitting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data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to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one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base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station</a:t>
                </a:r>
                <a:r>
                  <a:rPr lang="de-DE" baseline="0" dirty="0"/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noProof="0" dirty="0"/>
                  <a:t>Slotted ALOHA is used as c</a:t>
                </a:r>
                <a:r>
                  <a:rPr lang="en-US" dirty="0" err="1"/>
                  <a:t>hannel</a:t>
                </a:r>
                <a:r>
                  <a:rPr lang="en-US" dirty="0"/>
                  <a:t> access control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  <a:endParaRPr lang="en-US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It is suitable for multiple uncoordinated users in wireless networks 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And belongs to the category of random access protocols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It allows users transmitting over a common transmission resource</a:t>
                </a: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The lower figure shows an exemplary scenario in a slotted ALOHA network</a:t>
                </a:r>
                <a:endParaRPr lang="en-US" dirty="0"/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dirty="0"/>
                  <a:t>Time is divided into slots of duration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which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equal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time a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needs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baseline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over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system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ALOHA,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dirty="0">
                    <a:ea typeface="Cambria Math" panose="02040503050406030204" pitchFamily="18" charset="0"/>
                  </a:rPr>
                  <a:t> a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only</a:t>
                </a:r>
                <a:r>
                  <a:rPr lang="de-DE" b="0" dirty="0">
                    <a:ea typeface="Cambria Math" panose="02040503050406030204" pitchFamily="18" charset="0"/>
                  </a:rPr>
                  <a:t> at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beginning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next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 after ist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arrival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If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two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frames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transmitted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within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same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collide</a:t>
                </a:r>
                <a:r>
                  <a:rPr lang="de-DE" b="0" dirty="0">
                    <a:ea typeface="Cambria Math" panose="02040503050406030204" pitchFamily="18" charset="0"/>
                  </a:rPr>
                  <a:t> and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considered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lost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shown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here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1 and 3 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third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de-DE" b="0" dirty="0">
                  <a:ea typeface="Cambria Math" panose="02040503050406030204" pitchFamily="18" charset="0"/>
                </a:endParaRPr>
              </a:p>
              <a:p>
                <a:pPr marL="171450" marR="0" lvl="0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work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study</a:t>
                </a:r>
                <a:r>
                  <a:rPr lang="de-DE" b="0" dirty="0">
                    <a:ea typeface="Cambria Math" panose="02040503050406030204" pitchFamily="18" charset="0"/>
                  </a:rPr>
                  <a:t> such a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 network in an </a:t>
                </a:r>
                <a:r>
                  <a:rPr lang="de-DE" b="0" dirty="0" err="1">
                    <a:ea typeface="Cambria Math" panose="02040503050406030204" pitchFamily="18" charset="0"/>
                  </a:rPr>
                  <a:t>ultra</a:t>
                </a:r>
                <a:r>
                  <a:rPr lang="de-DE" b="0" dirty="0">
                    <a:ea typeface="Cambria Math" panose="02040503050406030204" pitchFamily="18" charset="0"/>
                  </a:rPr>
                  <a:t> reliable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latency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communication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scenario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This </a:t>
                </a:r>
                <a:r>
                  <a:rPr lang="de-DE" b="0" dirty="0" err="1">
                    <a:ea typeface="Cambria Math" panose="02040503050406030204" pitchFamily="18" charset="0"/>
                  </a:rPr>
                  <a:t>means</a:t>
                </a:r>
                <a:r>
                  <a:rPr lang="de-DE" b="0" dirty="0">
                    <a:ea typeface="Cambria Math" panose="02040503050406030204" pitchFamily="18" charset="0"/>
                  </a:rPr>
                  <a:t> on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hand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that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packet </a:t>
                </a:r>
                <a:r>
                  <a:rPr lang="de-DE" b="0" dirty="0" err="1">
                    <a:ea typeface="Cambria Math" panose="02040503050406030204" pitchFamily="18" charset="0"/>
                  </a:rPr>
                  <a:t>failure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error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probability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must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very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Additionally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to reduce the physical-layer transmission latency, </a:t>
                </a:r>
                <a:r>
                  <a:rPr lang="en-US" u="sng" dirty="0" err="1">
                    <a:solidFill>
                      <a:srgbClr val="000000"/>
                    </a:solidFill>
                    <a:effectLst/>
                  </a:rPr>
                  <a:t>uRLLC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usually uses short packets</a:t>
                </a: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Hence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consider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finite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blocklength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regime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38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description</a:t>
                </a:r>
                <a:r>
                  <a:rPr lang="de-DE" dirty="0"/>
                  <a:t> and </a:t>
                </a:r>
                <a:r>
                  <a:rPr lang="de-DE" dirty="0" err="1"/>
                  <a:t>provide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theoretical</a:t>
                </a:r>
                <a:r>
                  <a:rPr lang="de-DE" dirty="0"/>
                  <a:t> and </a:t>
                </a:r>
                <a:r>
                  <a:rPr lang="de-DE" dirty="0" err="1"/>
                  <a:t>mathematical</a:t>
                </a:r>
                <a:r>
                  <a:rPr lang="de-DE" dirty="0"/>
                  <a:t> </a:t>
                </a:r>
                <a:r>
                  <a:rPr lang="de-DE" dirty="0" err="1"/>
                  <a:t>background</a:t>
                </a:r>
                <a:r>
                  <a:rPr lang="de-DE" dirty="0"/>
                  <a:t>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consider</a:t>
                </a:r>
                <a:r>
                  <a:rPr lang="de-DE" baseline="0" dirty="0"/>
                  <a:t> an </a:t>
                </a:r>
                <a:r>
                  <a:rPr lang="de-DE" baseline="0" dirty="0" err="1"/>
                  <a:t>u</a:t>
                </a:r>
                <a:r>
                  <a:rPr lang="de-DE" dirty="0" err="1"/>
                  <a:t>plink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𝑁_𝑢</a:t>
                </a:r>
                <a:r>
                  <a:rPr lang="de-DE" dirty="0"/>
                  <a:t> </a:t>
                </a:r>
                <a:r>
                  <a:rPr lang="de-DE" dirty="0" err="1"/>
                  <a:t>users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transmitting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data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to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one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base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station</a:t>
                </a:r>
                <a:r>
                  <a:rPr lang="de-DE" baseline="0" dirty="0"/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noProof="0" dirty="0"/>
                  <a:t>Slotted ALOHA is used as c</a:t>
                </a:r>
                <a:r>
                  <a:rPr lang="en-US" dirty="0" err="1"/>
                  <a:t>hannel</a:t>
                </a:r>
                <a:r>
                  <a:rPr lang="en-US" dirty="0"/>
                  <a:t> access control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  <a:endParaRPr lang="en-US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It is suitable for multiple uncoordinated users in wireless networks 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And belongs to the category of random access protocols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It allows users transmitting over a common transmission resource</a:t>
                </a: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The lower figure shows an exemplary scenario in a slotted ALOHA network</a:t>
                </a:r>
                <a:endParaRPr lang="en-US" dirty="0"/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dirty="0"/>
                  <a:t>Time is divided into slots of duration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which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equal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time a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needs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baseline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over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system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ALOHA,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dirty="0">
                    <a:ea typeface="Cambria Math" panose="02040503050406030204" pitchFamily="18" charset="0"/>
                  </a:rPr>
                  <a:t> a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only</a:t>
                </a:r>
                <a:r>
                  <a:rPr lang="de-DE" b="0" dirty="0">
                    <a:ea typeface="Cambria Math" panose="02040503050406030204" pitchFamily="18" charset="0"/>
                  </a:rPr>
                  <a:t> at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beginning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next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 after ist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arrival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If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two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frames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transmitted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within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same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collide</a:t>
                </a:r>
                <a:r>
                  <a:rPr lang="de-DE" b="0" dirty="0">
                    <a:ea typeface="Cambria Math" panose="02040503050406030204" pitchFamily="18" charset="0"/>
                  </a:rPr>
                  <a:t> and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considered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lost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shown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here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1 and 3 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third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de-DE" b="0" dirty="0">
                  <a:ea typeface="Cambria Math" panose="02040503050406030204" pitchFamily="18" charset="0"/>
                </a:endParaRPr>
              </a:p>
              <a:p>
                <a:pPr marL="171450" marR="0" lvl="0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work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study</a:t>
                </a:r>
                <a:r>
                  <a:rPr lang="de-DE" b="0" dirty="0">
                    <a:ea typeface="Cambria Math" panose="02040503050406030204" pitchFamily="18" charset="0"/>
                  </a:rPr>
                  <a:t> such a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 network in an </a:t>
                </a:r>
                <a:r>
                  <a:rPr lang="de-DE" b="0" dirty="0" err="1">
                    <a:ea typeface="Cambria Math" panose="02040503050406030204" pitchFamily="18" charset="0"/>
                  </a:rPr>
                  <a:t>ultra</a:t>
                </a:r>
                <a:r>
                  <a:rPr lang="de-DE" b="0" dirty="0">
                    <a:ea typeface="Cambria Math" panose="02040503050406030204" pitchFamily="18" charset="0"/>
                  </a:rPr>
                  <a:t> reliable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latency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communication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scenario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This </a:t>
                </a:r>
                <a:r>
                  <a:rPr lang="de-DE" b="0" dirty="0" err="1">
                    <a:ea typeface="Cambria Math" panose="02040503050406030204" pitchFamily="18" charset="0"/>
                  </a:rPr>
                  <a:t>means</a:t>
                </a:r>
                <a:r>
                  <a:rPr lang="de-DE" b="0" dirty="0">
                    <a:ea typeface="Cambria Math" panose="02040503050406030204" pitchFamily="18" charset="0"/>
                  </a:rPr>
                  <a:t> on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hand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that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packet </a:t>
                </a:r>
                <a:r>
                  <a:rPr lang="de-DE" b="0" dirty="0" err="1">
                    <a:ea typeface="Cambria Math" panose="02040503050406030204" pitchFamily="18" charset="0"/>
                  </a:rPr>
                  <a:t>failure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error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probability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must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very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Additionally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to reduce the physical-layer transmission latency, </a:t>
                </a:r>
                <a:r>
                  <a:rPr lang="en-US" u="sng" dirty="0" err="1">
                    <a:solidFill>
                      <a:srgbClr val="000000"/>
                    </a:solidFill>
                    <a:effectLst/>
                  </a:rPr>
                  <a:t>uRLLC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usually uses short packets</a:t>
                </a: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Hence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consider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finite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blocklength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regime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121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122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description</a:t>
                </a:r>
                <a:r>
                  <a:rPr lang="de-DE" dirty="0"/>
                  <a:t> and </a:t>
                </a:r>
                <a:r>
                  <a:rPr lang="de-DE" dirty="0" err="1"/>
                  <a:t>provide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theoretical</a:t>
                </a:r>
                <a:r>
                  <a:rPr lang="de-DE" dirty="0"/>
                  <a:t> and </a:t>
                </a:r>
                <a:r>
                  <a:rPr lang="de-DE" dirty="0" err="1"/>
                  <a:t>mathematical</a:t>
                </a:r>
                <a:r>
                  <a:rPr lang="de-DE" dirty="0"/>
                  <a:t> </a:t>
                </a:r>
                <a:r>
                  <a:rPr lang="de-DE" dirty="0" err="1"/>
                  <a:t>background</a:t>
                </a:r>
                <a:r>
                  <a:rPr lang="de-DE" dirty="0"/>
                  <a:t>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consider</a:t>
                </a:r>
                <a:r>
                  <a:rPr lang="de-DE" baseline="0" dirty="0"/>
                  <a:t> an </a:t>
                </a:r>
                <a:r>
                  <a:rPr lang="de-DE" baseline="0" dirty="0" err="1"/>
                  <a:t>u</a:t>
                </a:r>
                <a:r>
                  <a:rPr lang="de-DE" dirty="0" err="1"/>
                  <a:t>plink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𝑁_𝑢</a:t>
                </a:r>
                <a:r>
                  <a:rPr lang="de-DE" dirty="0"/>
                  <a:t> </a:t>
                </a:r>
                <a:r>
                  <a:rPr lang="de-DE" dirty="0" err="1"/>
                  <a:t>users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transmitting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data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to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one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base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station</a:t>
                </a:r>
                <a:r>
                  <a:rPr lang="de-DE" baseline="0" dirty="0"/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noProof="0" dirty="0"/>
                  <a:t>Slotted ALOHA is used as c</a:t>
                </a:r>
                <a:r>
                  <a:rPr lang="en-US" dirty="0" err="1"/>
                  <a:t>hannel</a:t>
                </a:r>
                <a:r>
                  <a:rPr lang="en-US" dirty="0"/>
                  <a:t> access control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  <a:endParaRPr lang="en-US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It is suitable for multiple uncoordinated users in wireless networks 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And belongs to the category of random access protocols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It allows users transmitting over a common transmission resource</a:t>
                </a: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The lower figure shows an exemplary scenario in a slotted ALOHA network</a:t>
                </a:r>
                <a:endParaRPr lang="en-US" dirty="0"/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dirty="0"/>
                  <a:t>Time is divided into slots of duration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which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equal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time a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needs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baseline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over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system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ALOHA,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dirty="0">
                    <a:ea typeface="Cambria Math" panose="02040503050406030204" pitchFamily="18" charset="0"/>
                  </a:rPr>
                  <a:t> a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only</a:t>
                </a:r>
                <a:r>
                  <a:rPr lang="de-DE" b="0" dirty="0">
                    <a:ea typeface="Cambria Math" panose="02040503050406030204" pitchFamily="18" charset="0"/>
                  </a:rPr>
                  <a:t> at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beginning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next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 after ist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arrival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If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two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frames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transmitted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within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same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collide</a:t>
                </a:r>
                <a:r>
                  <a:rPr lang="de-DE" b="0" dirty="0">
                    <a:ea typeface="Cambria Math" panose="02040503050406030204" pitchFamily="18" charset="0"/>
                  </a:rPr>
                  <a:t> and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considered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lost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shown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here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1 and 3 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third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de-DE" b="0" dirty="0">
                  <a:ea typeface="Cambria Math" panose="02040503050406030204" pitchFamily="18" charset="0"/>
                </a:endParaRPr>
              </a:p>
              <a:p>
                <a:pPr marL="171450" marR="0" lvl="0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work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study</a:t>
                </a:r>
                <a:r>
                  <a:rPr lang="de-DE" b="0" dirty="0">
                    <a:ea typeface="Cambria Math" panose="02040503050406030204" pitchFamily="18" charset="0"/>
                  </a:rPr>
                  <a:t> such a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 network in an </a:t>
                </a:r>
                <a:r>
                  <a:rPr lang="de-DE" b="0" dirty="0" err="1">
                    <a:ea typeface="Cambria Math" panose="02040503050406030204" pitchFamily="18" charset="0"/>
                  </a:rPr>
                  <a:t>ultra</a:t>
                </a:r>
                <a:r>
                  <a:rPr lang="de-DE" b="0" dirty="0">
                    <a:ea typeface="Cambria Math" panose="02040503050406030204" pitchFamily="18" charset="0"/>
                  </a:rPr>
                  <a:t> reliable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latency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communication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scenario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This </a:t>
                </a:r>
                <a:r>
                  <a:rPr lang="de-DE" b="0" dirty="0" err="1">
                    <a:ea typeface="Cambria Math" panose="02040503050406030204" pitchFamily="18" charset="0"/>
                  </a:rPr>
                  <a:t>means</a:t>
                </a:r>
                <a:r>
                  <a:rPr lang="de-DE" b="0" dirty="0">
                    <a:ea typeface="Cambria Math" panose="02040503050406030204" pitchFamily="18" charset="0"/>
                  </a:rPr>
                  <a:t> on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hand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that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packet </a:t>
                </a:r>
                <a:r>
                  <a:rPr lang="de-DE" b="0" dirty="0" err="1">
                    <a:ea typeface="Cambria Math" panose="02040503050406030204" pitchFamily="18" charset="0"/>
                  </a:rPr>
                  <a:t>failure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error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probability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must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very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Additionally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to reduce the physical-layer transmission latency, </a:t>
                </a:r>
                <a:r>
                  <a:rPr lang="en-US" u="sng" dirty="0" err="1">
                    <a:solidFill>
                      <a:srgbClr val="000000"/>
                    </a:solidFill>
                    <a:effectLst/>
                  </a:rPr>
                  <a:t>uRLLC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usually uses short packets</a:t>
                </a: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Hence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consider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finite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blocklength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regime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082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description</a:t>
                </a:r>
                <a:r>
                  <a:rPr lang="de-DE" dirty="0"/>
                  <a:t> and </a:t>
                </a:r>
                <a:r>
                  <a:rPr lang="de-DE" dirty="0" err="1"/>
                  <a:t>provide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theoretical</a:t>
                </a:r>
                <a:r>
                  <a:rPr lang="de-DE" dirty="0"/>
                  <a:t> and </a:t>
                </a:r>
                <a:r>
                  <a:rPr lang="de-DE" dirty="0" err="1"/>
                  <a:t>mathematical</a:t>
                </a:r>
                <a:r>
                  <a:rPr lang="de-DE" dirty="0"/>
                  <a:t> </a:t>
                </a:r>
                <a:r>
                  <a:rPr lang="de-DE" dirty="0" err="1"/>
                  <a:t>background</a:t>
                </a:r>
                <a:r>
                  <a:rPr lang="de-DE" dirty="0"/>
                  <a:t>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consider</a:t>
                </a:r>
                <a:r>
                  <a:rPr lang="de-DE" baseline="0" dirty="0"/>
                  <a:t> an </a:t>
                </a:r>
                <a:r>
                  <a:rPr lang="de-DE" baseline="0" dirty="0" err="1"/>
                  <a:t>u</a:t>
                </a:r>
                <a:r>
                  <a:rPr lang="de-DE" dirty="0" err="1"/>
                  <a:t>plink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𝑁_𝑢</a:t>
                </a:r>
                <a:r>
                  <a:rPr lang="de-DE" dirty="0"/>
                  <a:t> </a:t>
                </a:r>
                <a:r>
                  <a:rPr lang="de-DE" dirty="0" err="1"/>
                  <a:t>users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transmitting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data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to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one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base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station</a:t>
                </a:r>
                <a:r>
                  <a:rPr lang="de-DE" baseline="0" dirty="0"/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noProof="0" dirty="0"/>
                  <a:t>Slotted ALOHA is used as c</a:t>
                </a:r>
                <a:r>
                  <a:rPr lang="en-US" dirty="0" err="1"/>
                  <a:t>hannel</a:t>
                </a:r>
                <a:r>
                  <a:rPr lang="en-US" dirty="0"/>
                  <a:t> access control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  <a:endParaRPr lang="en-US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It is suitable for multiple uncoordinated users in wireless networks 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And belongs to the category of random access protocols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It allows users transmitting over a common transmission resource</a:t>
                </a: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The lower figure shows an exemplary scenario in a slotted ALOHA network</a:t>
                </a:r>
                <a:endParaRPr lang="en-US" dirty="0"/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dirty="0"/>
                  <a:t>Time is divided into slots of duration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which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equal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time a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needs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baseline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over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system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ALOHA,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dirty="0">
                    <a:ea typeface="Cambria Math" panose="02040503050406030204" pitchFamily="18" charset="0"/>
                  </a:rPr>
                  <a:t> a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only</a:t>
                </a:r>
                <a:r>
                  <a:rPr lang="de-DE" b="0" dirty="0">
                    <a:ea typeface="Cambria Math" panose="02040503050406030204" pitchFamily="18" charset="0"/>
                  </a:rPr>
                  <a:t> at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beginning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next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 after ist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arrival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If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two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frames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transmitted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within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same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collide</a:t>
                </a:r>
                <a:r>
                  <a:rPr lang="de-DE" b="0" dirty="0">
                    <a:ea typeface="Cambria Math" panose="02040503050406030204" pitchFamily="18" charset="0"/>
                  </a:rPr>
                  <a:t> and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considered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lost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shown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here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1 and 3 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third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de-DE" b="0" dirty="0">
                  <a:ea typeface="Cambria Math" panose="02040503050406030204" pitchFamily="18" charset="0"/>
                </a:endParaRPr>
              </a:p>
              <a:p>
                <a:pPr marL="171450" marR="0" lvl="0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work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study</a:t>
                </a:r>
                <a:r>
                  <a:rPr lang="de-DE" b="0" dirty="0">
                    <a:ea typeface="Cambria Math" panose="02040503050406030204" pitchFamily="18" charset="0"/>
                  </a:rPr>
                  <a:t> such a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 network in an </a:t>
                </a:r>
                <a:r>
                  <a:rPr lang="de-DE" b="0" dirty="0" err="1">
                    <a:ea typeface="Cambria Math" panose="02040503050406030204" pitchFamily="18" charset="0"/>
                  </a:rPr>
                  <a:t>ultra</a:t>
                </a:r>
                <a:r>
                  <a:rPr lang="de-DE" b="0" dirty="0">
                    <a:ea typeface="Cambria Math" panose="02040503050406030204" pitchFamily="18" charset="0"/>
                  </a:rPr>
                  <a:t> reliable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latency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communication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scenario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This </a:t>
                </a:r>
                <a:r>
                  <a:rPr lang="de-DE" b="0" dirty="0" err="1">
                    <a:ea typeface="Cambria Math" panose="02040503050406030204" pitchFamily="18" charset="0"/>
                  </a:rPr>
                  <a:t>means</a:t>
                </a:r>
                <a:r>
                  <a:rPr lang="de-DE" b="0" dirty="0">
                    <a:ea typeface="Cambria Math" panose="02040503050406030204" pitchFamily="18" charset="0"/>
                  </a:rPr>
                  <a:t> on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hand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that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packet </a:t>
                </a:r>
                <a:r>
                  <a:rPr lang="de-DE" b="0" dirty="0" err="1">
                    <a:ea typeface="Cambria Math" panose="02040503050406030204" pitchFamily="18" charset="0"/>
                  </a:rPr>
                  <a:t>failure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error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probability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must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very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Additionally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to reduce the physical-layer transmission latency, </a:t>
                </a:r>
                <a:r>
                  <a:rPr lang="en-US" u="sng" dirty="0" err="1">
                    <a:solidFill>
                      <a:srgbClr val="000000"/>
                    </a:solidFill>
                    <a:effectLst/>
                  </a:rPr>
                  <a:t>uRLLC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usually uses short packets</a:t>
                </a: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Hence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consider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finite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blocklength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regime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465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50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7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87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41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17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55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71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7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37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530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description</a:t>
                </a:r>
                <a:r>
                  <a:rPr lang="de-DE" dirty="0"/>
                  <a:t> and </a:t>
                </a:r>
                <a:r>
                  <a:rPr lang="de-DE" dirty="0" err="1"/>
                  <a:t>provide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theoretical</a:t>
                </a:r>
                <a:r>
                  <a:rPr lang="de-DE" dirty="0"/>
                  <a:t> and </a:t>
                </a:r>
                <a:r>
                  <a:rPr lang="de-DE" dirty="0" err="1"/>
                  <a:t>mathematical</a:t>
                </a:r>
                <a:r>
                  <a:rPr lang="de-DE" dirty="0"/>
                  <a:t> </a:t>
                </a:r>
                <a:r>
                  <a:rPr lang="de-DE" dirty="0" err="1"/>
                  <a:t>background</a:t>
                </a:r>
                <a:r>
                  <a:rPr lang="de-DE" dirty="0"/>
                  <a:t>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consider</a:t>
                </a:r>
                <a:r>
                  <a:rPr lang="de-DE" baseline="0" dirty="0"/>
                  <a:t> an </a:t>
                </a:r>
                <a:r>
                  <a:rPr lang="de-DE" baseline="0" dirty="0" err="1"/>
                  <a:t>u</a:t>
                </a:r>
                <a:r>
                  <a:rPr lang="de-DE" dirty="0" err="1"/>
                  <a:t>plink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𝑁_𝑢</a:t>
                </a:r>
                <a:r>
                  <a:rPr lang="de-DE" dirty="0"/>
                  <a:t> </a:t>
                </a:r>
                <a:r>
                  <a:rPr lang="de-DE" dirty="0" err="1"/>
                  <a:t>users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transmitting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data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to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one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base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station</a:t>
                </a:r>
                <a:r>
                  <a:rPr lang="de-DE" baseline="0" dirty="0"/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noProof="0" dirty="0"/>
                  <a:t>Slotted ALOHA is used as c</a:t>
                </a:r>
                <a:r>
                  <a:rPr lang="en-US" dirty="0" err="1"/>
                  <a:t>hannel</a:t>
                </a:r>
                <a:r>
                  <a:rPr lang="en-US" dirty="0"/>
                  <a:t> access control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  <a:endParaRPr lang="en-US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It is suitable for multiple uncoordinated users in wireless networks 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And belongs to the category of random access protocols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It allows users transmitting over a common transmission resource</a:t>
                </a: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The lower figure shows an exemplary scenario in a slotted ALOHA network</a:t>
                </a:r>
                <a:endParaRPr lang="en-US" dirty="0"/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dirty="0"/>
                  <a:t>Time is divided into slots of duration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which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equal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time a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needs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baseline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over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system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ALOHA,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dirty="0">
                    <a:ea typeface="Cambria Math" panose="02040503050406030204" pitchFamily="18" charset="0"/>
                  </a:rPr>
                  <a:t> a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only</a:t>
                </a:r>
                <a:r>
                  <a:rPr lang="de-DE" b="0" dirty="0">
                    <a:ea typeface="Cambria Math" panose="02040503050406030204" pitchFamily="18" charset="0"/>
                  </a:rPr>
                  <a:t> at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beginning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next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 after ist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arrival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If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two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frames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transmitted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within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same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collide</a:t>
                </a:r>
                <a:r>
                  <a:rPr lang="de-DE" b="0" dirty="0">
                    <a:ea typeface="Cambria Math" panose="02040503050406030204" pitchFamily="18" charset="0"/>
                  </a:rPr>
                  <a:t> and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considered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lost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shown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here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1 and 3 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third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de-DE" b="0" dirty="0">
                  <a:ea typeface="Cambria Math" panose="02040503050406030204" pitchFamily="18" charset="0"/>
                </a:endParaRPr>
              </a:p>
              <a:p>
                <a:pPr marL="171450" marR="0" lvl="0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work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study</a:t>
                </a:r>
                <a:r>
                  <a:rPr lang="de-DE" b="0" dirty="0">
                    <a:ea typeface="Cambria Math" panose="02040503050406030204" pitchFamily="18" charset="0"/>
                  </a:rPr>
                  <a:t> such a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 network in an </a:t>
                </a:r>
                <a:r>
                  <a:rPr lang="de-DE" b="0" dirty="0" err="1">
                    <a:ea typeface="Cambria Math" panose="02040503050406030204" pitchFamily="18" charset="0"/>
                  </a:rPr>
                  <a:t>ultra</a:t>
                </a:r>
                <a:r>
                  <a:rPr lang="de-DE" b="0" dirty="0">
                    <a:ea typeface="Cambria Math" panose="02040503050406030204" pitchFamily="18" charset="0"/>
                  </a:rPr>
                  <a:t> reliable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latency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communication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scenario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This </a:t>
                </a:r>
                <a:r>
                  <a:rPr lang="de-DE" b="0" dirty="0" err="1">
                    <a:ea typeface="Cambria Math" panose="02040503050406030204" pitchFamily="18" charset="0"/>
                  </a:rPr>
                  <a:t>means</a:t>
                </a:r>
                <a:r>
                  <a:rPr lang="de-DE" b="0" dirty="0">
                    <a:ea typeface="Cambria Math" panose="02040503050406030204" pitchFamily="18" charset="0"/>
                  </a:rPr>
                  <a:t> on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hand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that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packet </a:t>
                </a:r>
                <a:r>
                  <a:rPr lang="de-DE" b="0" dirty="0" err="1">
                    <a:ea typeface="Cambria Math" panose="02040503050406030204" pitchFamily="18" charset="0"/>
                  </a:rPr>
                  <a:t>failure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error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probability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must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very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Additionally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to reduce the physical-layer transmission latency, </a:t>
                </a:r>
                <a:r>
                  <a:rPr lang="en-US" u="sng" dirty="0" err="1">
                    <a:solidFill>
                      <a:srgbClr val="000000"/>
                    </a:solidFill>
                    <a:effectLst/>
                  </a:rPr>
                  <a:t>uRLLC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usually uses short packets</a:t>
                </a: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Hence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consider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finite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blocklength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regime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201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377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97737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088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542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61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69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666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53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24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536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60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8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description</a:t>
                </a:r>
                <a:r>
                  <a:rPr lang="de-DE" dirty="0"/>
                  <a:t> and </a:t>
                </a:r>
                <a:r>
                  <a:rPr lang="de-DE" dirty="0" err="1"/>
                  <a:t>provide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theoretical</a:t>
                </a:r>
                <a:r>
                  <a:rPr lang="de-DE" dirty="0"/>
                  <a:t> and </a:t>
                </a:r>
                <a:r>
                  <a:rPr lang="de-DE" dirty="0" err="1"/>
                  <a:t>mathematical</a:t>
                </a:r>
                <a:r>
                  <a:rPr lang="de-DE" dirty="0"/>
                  <a:t> </a:t>
                </a:r>
                <a:r>
                  <a:rPr lang="de-DE" dirty="0" err="1"/>
                  <a:t>background</a:t>
                </a:r>
                <a:r>
                  <a:rPr lang="de-DE" dirty="0"/>
                  <a:t>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consider</a:t>
                </a:r>
                <a:r>
                  <a:rPr lang="de-DE" baseline="0" dirty="0"/>
                  <a:t> an </a:t>
                </a:r>
                <a:r>
                  <a:rPr lang="de-DE" baseline="0" dirty="0" err="1"/>
                  <a:t>u</a:t>
                </a:r>
                <a:r>
                  <a:rPr lang="de-DE" dirty="0" err="1"/>
                  <a:t>plink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𝑁_𝑢</a:t>
                </a:r>
                <a:r>
                  <a:rPr lang="de-DE" dirty="0"/>
                  <a:t> </a:t>
                </a:r>
                <a:r>
                  <a:rPr lang="de-DE" dirty="0" err="1"/>
                  <a:t>users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transmitting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data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to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one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base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station</a:t>
                </a:r>
                <a:r>
                  <a:rPr lang="de-DE" baseline="0" dirty="0"/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noProof="0" dirty="0"/>
                  <a:t>Slotted ALOHA is used as c</a:t>
                </a:r>
                <a:r>
                  <a:rPr lang="en-US" dirty="0" err="1"/>
                  <a:t>hannel</a:t>
                </a:r>
                <a:r>
                  <a:rPr lang="en-US" dirty="0"/>
                  <a:t> access control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  <a:endParaRPr lang="en-US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It is suitable for multiple uncoordinated users in wireless networks 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And belongs to the category of random access protocols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It allows users transmitting over a common transmission resource</a:t>
                </a: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The lower figure shows an exemplary scenario in a slotted ALOHA network</a:t>
                </a:r>
                <a:endParaRPr lang="en-US" dirty="0"/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dirty="0"/>
                  <a:t>Time is divided into slots of duration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which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equal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time a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needs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baseline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over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system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ALOHA,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dirty="0">
                    <a:ea typeface="Cambria Math" panose="02040503050406030204" pitchFamily="18" charset="0"/>
                  </a:rPr>
                  <a:t> a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only</a:t>
                </a:r>
                <a:r>
                  <a:rPr lang="de-DE" b="0" dirty="0">
                    <a:ea typeface="Cambria Math" panose="02040503050406030204" pitchFamily="18" charset="0"/>
                  </a:rPr>
                  <a:t> at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beginning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next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 after ist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arrival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If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two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frames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transmitted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within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same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collide</a:t>
                </a:r>
                <a:r>
                  <a:rPr lang="de-DE" b="0" dirty="0">
                    <a:ea typeface="Cambria Math" panose="02040503050406030204" pitchFamily="18" charset="0"/>
                  </a:rPr>
                  <a:t> and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considered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lost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shown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here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1 and 3 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third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de-DE" b="0" dirty="0">
                  <a:ea typeface="Cambria Math" panose="02040503050406030204" pitchFamily="18" charset="0"/>
                </a:endParaRPr>
              </a:p>
              <a:p>
                <a:pPr marL="171450" marR="0" lvl="0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work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study</a:t>
                </a:r>
                <a:r>
                  <a:rPr lang="de-DE" b="0" dirty="0">
                    <a:ea typeface="Cambria Math" panose="02040503050406030204" pitchFamily="18" charset="0"/>
                  </a:rPr>
                  <a:t> such a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 network in an </a:t>
                </a:r>
                <a:r>
                  <a:rPr lang="de-DE" b="0" dirty="0" err="1">
                    <a:ea typeface="Cambria Math" panose="02040503050406030204" pitchFamily="18" charset="0"/>
                  </a:rPr>
                  <a:t>ultra</a:t>
                </a:r>
                <a:r>
                  <a:rPr lang="de-DE" b="0" dirty="0">
                    <a:ea typeface="Cambria Math" panose="02040503050406030204" pitchFamily="18" charset="0"/>
                  </a:rPr>
                  <a:t> reliable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latency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communication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scenario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This </a:t>
                </a:r>
                <a:r>
                  <a:rPr lang="de-DE" b="0" dirty="0" err="1">
                    <a:ea typeface="Cambria Math" panose="02040503050406030204" pitchFamily="18" charset="0"/>
                  </a:rPr>
                  <a:t>means</a:t>
                </a:r>
                <a:r>
                  <a:rPr lang="de-DE" b="0" dirty="0">
                    <a:ea typeface="Cambria Math" panose="02040503050406030204" pitchFamily="18" charset="0"/>
                  </a:rPr>
                  <a:t> on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hand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that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packet </a:t>
                </a:r>
                <a:r>
                  <a:rPr lang="de-DE" b="0" dirty="0" err="1">
                    <a:ea typeface="Cambria Math" panose="02040503050406030204" pitchFamily="18" charset="0"/>
                  </a:rPr>
                  <a:t>failure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error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probability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must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very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Additionally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to reduce the physical-layer transmission latency, </a:t>
                </a:r>
                <a:r>
                  <a:rPr lang="en-US" u="sng" dirty="0" err="1">
                    <a:solidFill>
                      <a:srgbClr val="000000"/>
                    </a:solidFill>
                    <a:effectLst/>
                  </a:rPr>
                  <a:t>uRLLC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usually uses short packets</a:t>
                </a: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Hence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consider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finite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blocklength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regime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13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140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288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30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7899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878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endParaRPr lang="de-DE" b="0" dirty="0">
              <a:solidFill>
                <a:srgbClr val="000000"/>
              </a:solidFill>
              <a:effectLst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description</a:t>
                </a:r>
                <a:r>
                  <a:rPr lang="de-DE" dirty="0"/>
                  <a:t> and </a:t>
                </a:r>
                <a:r>
                  <a:rPr lang="de-DE" dirty="0" err="1"/>
                  <a:t>provide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theoretical</a:t>
                </a:r>
                <a:r>
                  <a:rPr lang="de-DE" dirty="0"/>
                  <a:t> and </a:t>
                </a:r>
                <a:r>
                  <a:rPr lang="de-DE" dirty="0" err="1"/>
                  <a:t>mathematical</a:t>
                </a:r>
                <a:r>
                  <a:rPr lang="de-DE" dirty="0"/>
                  <a:t> </a:t>
                </a:r>
                <a:r>
                  <a:rPr lang="de-DE" dirty="0" err="1"/>
                  <a:t>background</a:t>
                </a:r>
                <a:r>
                  <a:rPr lang="de-DE" dirty="0"/>
                  <a:t>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consider</a:t>
                </a:r>
                <a:r>
                  <a:rPr lang="de-DE" baseline="0" dirty="0"/>
                  <a:t> an </a:t>
                </a:r>
                <a:r>
                  <a:rPr lang="de-DE" baseline="0" dirty="0" err="1"/>
                  <a:t>u</a:t>
                </a:r>
                <a:r>
                  <a:rPr lang="de-DE" dirty="0" err="1"/>
                  <a:t>plink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𝑁_𝑢</a:t>
                </a:r>
                <a:r>
                  <a:rPr lang="de-DE" dirty="0"/>
                  <a:t> </a:t>
                </a:r>
                <a:r>
                  <a:rPr lang="de-DE" dirty="0" err="1"/>
                  <a:t>users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transmitting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data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to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one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base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station</a:t>
                </a:r>
                <a:r>
                  <a:rPr lang="de-DE" baseline="0" dirty="0"/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noProof="0" dirty="0"/>
                  <a:t>Slotted ALOHA is used as c</a:t>
                </a:r>
                <a:r>
                  <a:rPr lang="en-US" dirty="0" err="1"/>
                  <a:t>hannel</a:t>
                </a:r>
                <a:r>
                  <a:rPr lang="en-US" dirty="0"/>
                  <a:t> access control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  <a:endParaRPr lang="en-US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It is suitable for multiple uncoordinated users in wireless networks 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And belongs to the category of random access protocols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It allows users transmitting over a common transmission resource</a:t>
                </a: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The lower figure shows an exemplary scenario in a slotted ALOHA network</a:t>
                </a:r>
                <a:endParaRPr lang="en-US" dirty="0"/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dirty="0"/>
                  <a:t>Time is divided into slots of duration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which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equal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time a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needs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baseline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over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system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ALOHA,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dirty="0">
                    <a:ea typeface="Cambria Math" panose="02040503050406030204" pitchFamily="18" charset="0"/>
                  </a:rPr>
                  <a:t> a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only</a:t>
                </a:r>
                <a:r>
                  <a:rPr lang="de-DE" b="0" dirty="0">
                    <a:ea typeface="Cambria Math" panose="02040503050406030204" pitchFamily="18" charset="0"/>
                  </a:rPr>
                  <a:t> at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beginning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next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 after ist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arrival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If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two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frames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transmitted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within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same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collide</a:t>
                </a:r>
                <a:r>
                  <a:rPr lang="de-DE" b="0" dirty="0">
                    <a:ea typeface="Cambria Math" panose="02040503050406030204" pitchFamily="18" charset="0"/>
                  </a:rPr>
                  <a:t> and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considered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lost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shown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here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1 and 3 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third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de-DE" b="0" dirty="0">
                  <a:ea typeface="Cambria Math" panose="02040503050406030204" pitchFamily="18" charset="0"/>
                </a:endParaRPr>
              </a:p>
              <a:p>
                <a:pPr marL="171450" marR="0" lvl="0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work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study</a:t>
                </a:r>
                <a:r>
                  <a:rPr lang="de-DE" b="0" dirty="0">
                    <a:ea typeface="Cambria Math" panose="02040503050406030204" pitchFamily="18" charset="0"/>
                  </a:rPr>
                  <a:t> such a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 network in an </a:t>
                </a:r>
                <a:r>
                  <a:rPr lang="de-DE" b="0" dirty="0" err="1">
                    <a:ea typeface="Cambria Math" panose="02040503050406030204" pitchFamily="18" charset="0"/>
                  </a:rPr>
                  <a:t>ultra</a:t>
                </a:r>
                <a:r>
                  <a:rPr lang="de-DE" b="0" dirty="0">
                    <a:ea typeface="Cambria Math" panose="02040503050406030204" pitchFamily="18" charset="0"/>
                  </a:rPr>
                  <a:t> reliable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latency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communication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scenario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This </a:t>
                </a:r>
                <a:r>
                  <a:rPr lang="de-DE" b="0" dirty="0" err="1">
                    <a:ea typeface="Cambria Math" panose="02040503050406030204" pitchFamily="18" charset="0"/>
                  </a:rPr>
                  <a:t>means</a:t>
                </a:r>
                <a:r>
                  <a:rPr lang="de-DE" b="0" dirty="0">
                    <a:ea typeface="Cambria Math" panose="02040503050406030204" pitchFamily="18" charset="0"/>
                  </a:rPr>
                  <a:t> on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hand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that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packet </a:t>
                </a:r>
                <a:r>
                  <a:rPr lang="de-DE" b="0" dirty="0" err="1">
                    <a:ea typeface="Cambria Math" panose="02040503050406030204" pitchFamily="18" charset="0"/>
                  </a:rPr>
                  <a:t>failure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error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probability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must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very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Additionally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to reduce the physical-layer transmission latency, </a:t>
                </a:r>
                <a:r>
                  <a:rPr lang="en-US" u="sng" dirty="0" err="1">
                    <a:solidFill>
                      <a:srgbClr val="000000"/>
                    </a:solidFill>
                    <a:effectLst/>
                  </a:rPr>
                  <a:t>uRLLC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usually uses short packets</a:t>
                </a: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Hence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consider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finite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blocklength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regime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99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431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description</a:t>
                </a:r>
                <a:r>
                  <a:rPr lang="de-DE" dirty="0"/>
                  <a:t> and </a:t>
                </a:r>
                <a:r>
                  <a:rPr lang="de-DE" dirty="0" err="1"/>
                  <a:t>provide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theoretical</a:t>
                </a:r>
                <a:r>
                  <a:rPr lang="de-DE" dirty="0"/>
                  <a:t> and </a:t>
                </a:r>
                <a:r>
                  <a:rPr lang="de-DE" dirty="0" err="1"/>
                  <a:t>mathematical</a:t>
                </a:r>
                <a:r>
                  <a:rPr lang="de-DE" dirty="0"/>
                  <a:t> </a:t>
                </a:r>
                <a:r>
                  <a:rPr lang="de-DE" dirty="0" err="1"/>
                  <a:t>background</a:t>
                </a:r>
                <a:r>
                  <a:rPr lang="de-DE" dirty="0"/>
                  <a:t>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consider</a:t>
                </a:r>
                <a:r>
                  <a:rPr lang="de-DE" baseline="0" dirty="0"/>
                  <a:t> an </a:t>
                </a:r>
                <a:r>
                  <a:rPr lang="de-DE" baseline="0" dirty="0" err="1"/>
                  <a:t>u</a:t>
                </a:r>
                <a:r>
                  <a:rPr lang="de-DE" dirty="0" err="1"/>
                  <a:t>plink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𝑁_𝑢</a:t>
                </a:r>
                <a:r>
                  <a:rPr lang="de-DE" dirty="0"/>
                  <a:t> </a:t>
                </a:r>
                <a:r>
                  <a:rPr lang="de-DE" dirty="0" err="1"/>
                  <a:t>users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transmitting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data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to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one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base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station</a:t>
                </a:r>
                <a:r>
                  <a:rPr lang="de-DE" baseline="0" dirty="0"/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noProof="0" dirty="0"/>
                  <a:t>Slotted ALOHA is used as c</a:t>
                </a:r>
                <a:r>
                  <a:rPr lang="en-US" dirty="0" err="1"/>
                  <a:t>hannel</a:t>
                </a:r>
                <a:r>
                  <a:rPr lang="en-US" dirty="0"/>
                  <a:t> access control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  <a:endParaRPr lang="en-US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It is suitable for multiple uncoordinated users in wireless networks 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And belongs to the category of random access protocols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It allows users transmitting over a common transmission resource</a:t>
                </a: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The lower figure shows an exemplary scenario in a slotted ALOHA network</a:t>
                </a:r>
                <a:endParaRPr lang="en-US" dirty="0"/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dirty="0"/>
                  <a:t>Time is divided into slots of duration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which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equal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time a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needs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baseline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over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system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ALOHA,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dirty="0">
                    <a:ea typeface="Cambria Math" panose="02040503050406030204" pitchFamily="18" charset="0"/>
                  </a:rPr>
                  <a:t> a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only</a:t>
                </a:r>
                <a:r>
                  <a:rPr lang="de-DE" b="0" dirty="0">
                    <a:ea typeface="Cambria Math" panose="02040503050406030204" pitchFamily="18" charset="0"/>
                  </a:rPr>
                  <a:t> at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beginning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next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 after ist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arrival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If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two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frames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transmitted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within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same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collide</a:t>
                </a:r>
                <a:r>
                  <a:rPr lang="de-DE" b="0" dirty="0">
                    <a:ea typeface="Cambria Math" panose="02040503050406030204" pitchFamily="18" charset="0"/>
                  </a:rPr>
                  <a:t> and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considered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lost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shown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here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1 and 3 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third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de-DE" b="0" dirty="0">
                  <a:ea typeface="Cambria Math" panose="02040503050406030204" pitchFamily="18" charset="0"/>
                </a:endParaRPr>
              </a:p>
              <a:p>
                <a:pPr marL="171450" marR="0" lvl="0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work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study</a:t>
                </a:r>
                <a:r>
                  <a:rPr lang="de-DE" b="0" dirty="0">
                    <a:ea typeface="Cambria Math" panose="02040503050406030204" pitchFamily="18" charset="0"/>
                  </a:rPr>
                  <a:t> such a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 network in an </a:t>
                </a:r>
                <a:r>
                  <a:rPr lang="de-DE" b="0" dirty="0" err="1">
                    <a:ea typeface="Cambria Math" panose="02040503050406030204" pitchFamily="18" charset="0"/>
                  </a:rPr>
                  <a:t>ultra</a:t>
                </a:r>
                <a:r>
                  <a:rPr lang="de-DE" b="0" dirty="0">
                    <a:ea typeface="Cambria Math" panose="02040503050406030204" pitchFamily="18" charset="0"/>
                  </a:rPr>
                  <a:t> reliable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latency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communication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scenario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This </a:t>
                </a:r>
                <a:r>
                  <a:rPr lang="de-DE" b="0" dirty="0" err="1">
                    <a:ea typeface="Cambria Math" panose="02040503050406030204" pitchFamily="18" charset="0"/>
                  </a:rPr>
                  <a:t>means</a:t>
                </a:r>
                <a:r>
                  <a:rPr lang="de-DE" b="0" dirty="0">
                    <a:ea typeface="Cambria Math" panose="02040503050406030204" pitchFamily="18" charset="0"/>
                  </a:rPr>
                  <a:t> on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hand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that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packet </a:t>
                </a:r>
                <a:r>
                  <a:rPr lang="de-DE" b="0" dirty="0" err="1">
                    <a:ea typeface="Cambria Math" panose="02040503050406030204" pitchFamily="18" charset="0"/>
                  </a:rPr>
                  <a:t>failure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error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probability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must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very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Additionally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to reduce the physical-layer transmission latency, </a:t>
                </a:r>
                <a:r>
                  <a:rPr lang="en-US" u="sng" dirty="0" err="1">
                    <a:solidFill>
                      <a:srgbClr val="000000"/>
                    </a:solidFill>
                    <a:effectLst/>
                  </a:rPr>
                  <a:t>uRLLC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usually uses short packets</a:t>
                </a: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Hence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consider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finite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blocklength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regime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516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description</a:t>
                </a:r>
                <a:r>
                  <a:rPr lang="de-DE" dirty="0"/>
                  <a:t> and </a:t>
                </a:r>
                <a:r>
                  <a:rPr lang="de-DE" dirty="0" err="1"/>
                  <a:t>provide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theoretical</a:t>
                </a:r>
                <a:r>
                  <a:rPr lang="de-DE" dirty="0"/>
                  <a:t> and </a:t>
                </a:r>
                <a:r>
                  <a:rPr lang="de-DE" dirty="0" err="1"/>
                  <a:t>mathematical</a:t>
                </a:r>
                <a:r>
                  <a:rPr lang="de-DE" dirty="0"/>
                  <a:t> </a:t>
                </a:r>
                <a:r>
                  <a:rPr lang="de-DE" dirty="0" err="1"/>
                  <a:t>background</a:t>
                </a:r>
                <a:r>
                  <a:rPr lang="de-DE" dirty="0"/>
                  <a:t>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consider</a:t>
                </a:r>
                <a:r>
                  <a:rPr lang="de-DE" baseline="0" dirty="0"/>
                  <a:t> an </a:t>
                </a:r>
                <a:r>
                  <a:rPr lang="de-DE" baseline="0" dirty="0" err="1"/>
                  <a:t>u</a:t>
                </a:r>
                <a:r>
                  <a:rPr lang="de-DE" dirty="0" err="1"/>
                  <a:t>plink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𝑁_𝑢</a:t>
                </a:r>
                <a:r>
                  <a:rPr lang="de-DE" dirty="0"/>
                  <a:t> </a:t>
                </a:r>
                <a:r>
                  <a:rPr lang="de-DE" dirty="0" err="1"/>
                  <a:t>users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transmitting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data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to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one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base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station</a:t>
                </a:r>
                <a:r>
                  <a:rPr lang="de-DE" baseline="0" dirty="0"/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noProof="0" dirty="0"/>
                  <a:t>Slotted ALOHA is used as c</a:t>
                </a:r>
                <a:r>
                  <a:rPr lang="en-US" dirty="0" err="1"/>
                  <a:t>hannel</a:t>
                </a:r>
                <a:r>
                  <a:rPr lang="en-US" dirty="0"/>
                  <a:t> access control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  <a:endParaRPr lang="en-US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It is suitable for multiple uncoordinated users in wireless networks 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And belongs to the category of random access protocols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It allows users transmitting over a common transmission resource</a:t>
                </a: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The lower figure shows an exemplary scenario in a slotted ALOHA network</a:t>
                </a:r>
                <a:endParaRPr lang="en-US" dirty="0"/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dirty="0"/>
                  <a:t>Time is divided into slots of duration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which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equal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time a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needs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baseline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over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system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ALOHA,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dirty="0">
                    <a:ea typeface="Cambria Math" panose="02040503050406030204" pitchFamily="18" charset="0"/>
                  </a:rPr>
                  <a:t> a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only</a:t>
                </a:r>
                <a:r>
                  <a:rPr lang="de-DE" b="0" dirty="0">
                    <a:ea typeface="Cambria Math" panose="02040503050406030204" pitchFamily="18" charset="0"/>
                  </a:rPr>
                  <a:t> at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beginning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next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 after ist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arrival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If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two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frames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transmitted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within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same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collide</a:t>
                </a:r>
                <a:r>
                  <a:rPr lang="de-DE" b="0" dirty="0">
                    <a:ea typeface="Cambria Math" panose="02040503050406030204" pitchFamily="18" charset="0"/>
                  </a:rPr>
                  <a:t> and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considered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lost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shown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here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1 and 3 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third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de-DE" b="0" dirty="0">
                  <a:ea typeface="Cambria Math" panose="02040503050406030204" pitchFamily="18" charset="0"/>
                </a:endParaRPr>
              </a:p>
              <a:p>
                <a:pPr marL="171450" marR="0" lvl="0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work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study</a:t>
                </a:r>
                <a:r>
                  <a:rPr lang="de-DE" b="0" dirty="0">
                    <a:ea typeface="Cambria Math" panose="02040503050406030204" pitchFamily="18" charset="0"/>
                  </a:rPr>
                  <a:t> such a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 network in an </a:t>
                </a:r>
                <a:r>
                  <a:rPr lang="de-DE" b="0" dirty="0" err="1">
                    <a:ea typeface="Cambria Math" panose="02040503050406030204" pitchFamily="18" charset="0"/>
                  </a:rPr>
                  <a:t>ultra</a:t>
                </a:r>
                <a:r>
                  <a:rPr lang="de-DE" b="0" dirty="0">
                    <a:ea typeface="Cambria Math" panose="02040503050406030204" pitchFamily="18" charset="0"/>
                  </a:rPr>
                  <a:t> reliable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latency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communication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scenario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This </a:t>
                </a:r>
                <a:r>
                  <a:rPr lang="de-DE" b="0" dirty="0" err="1">
                    <a:ea typeface="Cambria Math" panose="02040503050406030204" pitchFamily="18" charset="0"/>
                  </a:rPr>
                  <a:t>means</a:t>
                </a:r>
                <a:r>
                  <a:rPr lang="de-DE" b="0" dirty="0">
                    <a:ea typeface="Cambria Math" panose="02040503050406030204" pitchFamily="18" charset="0"/>
                  </a:rPr>
                  <a:t> on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hand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that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packet </a:t>
                </a:r>
                <a:r>
                  <a:rPr lang="de-DE" b="0" dirty="0" err="1">
                    <a:ea typeface="Cambria Math" panose="02040503050406030204" pitchFamily="18" charset="0"/>
                  </a:rPr>
                  <a:t>failure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error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probability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must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very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Additionally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to reduce the physical-layer transmission latency, </a:t>
                </a:r>
                <a:r>
                  <a:rPr lang="en-US" u="sng" dirty="0" err="1">
                    <a:solidFill>
                      <a:srgbClr val="000000"/>
                    </a:solidFill>
                    <a:effectLst/>
                  </a:rPr>
                  <a:t>uRLLC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usually uses short packets</a:t>
                </a: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Hence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consider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finite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blocklength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regime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290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start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description</a:t>
                </a:r>
                <a:r>
                  <a:rPr lang="de-DE" dirty="0"/>
                  <a:t> and </a:t>
                </a:r>
                <a:r>
                  <a:rPr lang="de-DE" dirty="0" err="1"/>
                  <a:t>provide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theoretical</a:t>
                </a:r>
                <a:r>
                  <a:rPr lang="de-DE" dirty="0"/>
                  <a:t> and </a:t>
                </a:r>
                <a:r>
                  <a:rPr lang="de-DE" dirty="0" err="1"/>
                  <a:t>mathematical</a:t>
                </a:r>
                <a:r>
                  <a:rPr lang="de-DE" dirty="0"/>
                  <a:t> </a:t>
                </a:r>
                <a:r>
                  <a:rPr lang="de-DE" dirty="0" err="1"/>
                  <a:t>background</a:t>
                </a:r>
                <a:r>
                  <a:rPr lang="de-DE" dirty="0"/>
                  <a:t> 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de-DE" dirty="0" err="1"/>
                  <a:t>We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consider</a:t>
                </a:r>
                <a:r>
                  <a:rPr lang="de-DE" baseline="0" dirty="0"/>
                  <a:t> an </a:t>
                </a:r>
                <a:r>
                  <a:rPr lang="de-DE" baseline="0" dirty="0" err="1"/>
                  <a:t>u</a:t>
                </a:r>
                <a:r>
                  <a:rPr lang="de-DE" dirty="0" err="1"/>
                  <a:t>plink</a:t>
                </a:r>
                <a:r>
                  <a:rPr lang="de-DE" dirty="0"/>
                  <a:t> </a:t>
                </a:r>
                <a:r>
                  <a:rPr lang="de-DE" dirty="0" err="1"/>
                  <a:t>system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𝑁_𝑢</a:t>
                </a:r>
                <a:r>
                  <a:rPr lang="de-DE" dirty="0"/>
                  <a:t> </a:t>
                </a:r>
                <a:r>
                  <a:rPr lang="de-DE" dirty="0" err="1"/>
                  <a:t>users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transmitting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data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to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one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base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station</a:t>
                </a:r>
                <a:r>
                  <a:rPr lang="de-DE" baseline="0" dirty="0"/>
                  <a:t>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noProof="0" dirty="0"/>
                  <a:t>Slotted ALOHA is used as c</a:t>
                </a:r>
                <a:r>
                  <a:rPr lang="en-US" dirty="0" err="1"/>
                  <a:t>hannel</a:t>
                </a:r>
                <a:r>
                  <a:rPr lang="en-US" dirty="0"/>
                  <a:t> access control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</a:t>
                </a:r>
                <a:endParaRPr lang="en-US" dirty="0"/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It is suitable for multiple uncoordinated users in wireless networks 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/>
                  <a:t>And belongs to the category of random access protocols</a:t>
                </a:r>
              </a:p>
              <a:p>
                <a:pPr marL="628650" lvl="1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It allows users transmitting over a common transmission resource</a:t>
                </a:r>
              </a:p>
              <a:p>
                <a:pPr marL="171450" lvl="0" indent="-171450">
                  <a:lnSpc>
                    <a:spcPct val="150000"/>
                  </a:lnSpc>
                  <a:buFontTx/>
                  <a:buChar char="-"/>
                </a:pPr>
                <a:r>
                  <a:rPr lang="en-US" dirty="0">
                    <a:solidFill>
                      <a:srgbClr val="000000"/>
                    </a:solidFill>
                    <a:effectLst/>
                  </a:rPr>
                  <a:t>The lower figure shows an exemplary scenario in a slotted ALOHA network</a:t>
                </a:r>
                <a:endParaRPr lang="en-US" dirty="0"/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dirty="0"/>
                  <a:t>Time is divided into slots of duration 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which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equal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time a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needs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baseline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over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system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ALOHA,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</a:t>
                </a:r>
                <a:r>
                  <a:rPr lang="de-DE" b="0" dirty="0">
                    <a:ea typeface="Cambria Math" panose="02040503050406030204" pitchFamily="18" charset="0"/>
                  </a:rPr>
                  <a:t> a frame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only</a:t>
                </a:r>
                <a:r>
                  <a:rPr lang="de-DE" b="0" dirty="0">
                    <a:ea typeface="Cambria Math" panose="02040503050406030204" pitchFamily="18" charset="0"/>
                  </a:rPr>
                  <a:t> at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beginning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next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 after ist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arrival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If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two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frames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transmitted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within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same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collide</a:t>
                </a:r>
                <a:r>
                  <a:rPr lang="de-DE" b="0" dirty="0">
                    <a:ea typeface="Cambria Math" panose="02040503050406030204" pitchFamily="18" charset="0"/>
                  </a:rPr>
                  <a:t> and </a:t>
                </a:r>
                <a:r>
                  <a:rPr lang="de-DE" b="0" dirty="0" err="1">
                    <a:ea typeface="Cambria Math" panose="02040503050406030204" pitchFamily="18" charset="0"/>
                  </a:rPr>
                  <a:t>are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considered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lost </a:t>
                </a:r>
                <a:r>
                  <a:rPr lang="de-DE" b="0" dirty="0" err="1">
                    <a:ea typeface="Cambria Math" panose="02040503050406030204" pitchFamily="18" charset="0"/>
                  </a:rPr>
                  <a:t>as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shown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here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for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user</a:t>
                </a:r>
                <a:r>
                  <a:rPr lang="de-DE" b="0" dirty="0">
                    <a:ea typeface="Cambria Math" panose="02040503050406030204" pitchFamily="18" charset="0"/>
                  </a:rPr>
                  <a:t> 1 and 3 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third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de-DE" b="0" dirty="0">
                  <a:ea typeface="Cambria Math" panose="02040503050406030204" pitchFamily="18" charset="0"/>
                </a:endParaRPr>
              </a:p>
              <a:p>
                <a:pPr marL="171450" marR="0" lvl="0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In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this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work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study</a:t>
                </a:r>
                <a:r>
                  <a:rPr lang="de-DE" b="0" dirty="0">
                    <a:ea typeface="Cambria Math" panose="02040503050406030204" pitchFamily="18" charset="0"/>
                  </a:rPr>
                  <a:t> such a </a:t>
                </a:r>
                <a:r>
                  <a:rPr lang="de-DE" b="0" dirty="0" err="1">
                    <a:ea typeface="Cambria Math" panose="02040503050406030204" pitchFamily="18" charset="0"/>
                  </a:rPr>
                  <a:t>slotted</a:t>
                </a:r>
                <a:r>
                  <a:rPr lang="de-DE" b="0" dirty="0">
                    <a:ea typeface="Cambria Math" panose="02040503050406030204" pitchFamily="18" charset="0"/>
                  </a:rPr>
                  <a:t> ALOHA network in an </a:t>
                </a:r>
                <a:r>
                  <a:rPr lang="de-DE" b="0" dirty="0" err="1">
                    <a:ea typeface="Cambria Math" panose="02040503050406030204" pitchFamily="18" charset="0"/>
                  </a:rPr>
                  <a:t>ultra</a:t>
                </a:r>
                <a:r>
                  <a:rPr lang="de-DE" b="0" dirty="0">
                    <a:ea typeface="Cambria Math" panose="02040503050406030204" pitchFamily="18" charset="0"/>
                  </a:rPr>
                  <a:t> reliable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latency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communication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scenario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>
                    <a:ea typeface="Cambria Math" panose="02040503050406030204" pitchFamily="18" charset="0"/>
                  </a:rPr>
                  <a:t>This </a:t>
                </a:r>
                <a:r>
                  <a:rPr lang="de-DE" b="0" dirty="0" err="1">
                    <a:ea typeface="Cambria Math" panose="02040503050406030204" pitchFamily="18" charset="0"/>
                  </a:rPr>
                  <a:t>means</a:t>
                </a:r>
                <a:r>
                  <a:rPr lang="de-DE" b="0" dirty="0">
                    <a:ea typeface="Cambria Math" panose="02040503050406030204" pitchFamily="18" charset="0"/>
                  </a:rPr>
                  <a:t> on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one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hand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ea typeface="Cambria Math" panose="02040503050406030204" pitchFamily="18" charset="0"/>
                  </a:rPr>
                  <a:t>that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ea typeface="Cambria Math" panose="02040503050406030204" pitchFamily="18" charset="0"/>
                  </a:rPr>
                  <a:t> packet </a:t>
                </a:r>
                <a:r>
                  <a:rPr lang="de-DE" b="0" dirty="0" err="1">
                    <a:ea typeface="Cambria Math" panose="02040503050406030204" pitchFamily="18" charset="0"/>
                  </a:rPr>
                  <a:t>failure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error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probability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must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be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very</a:t>
                </a:r>
                <a:r>
                  <a:rPr lang="de-DE" b="0" dirty="0"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ea typeface="Cambria Math" panose="02040503050406030204" pitchFamily="18" charset="0"/>
                  </a:rPr>
                  <a:t>low</a:t>
                </a:r>
                <a:endParaRPr lang="de-DE" b="0" dirty="0"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ea typeface="Cambria Math" panose="02040503050406030204" pitchFamily="18" charset="0"/>
                  </a:rPr>
                  <a:t>Additionally</a:t>
                </a:r>
                <a:r>
                  <a:rPr lang="de-DE" b="0" dirty="0">
                    <a:ea typeface="Cambria Math" panose="02040503050406030204" pitchFamily="18" charset="0"/>
                  </a:rPr>
                  <a:t>, 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to reduce the physical-layer transmission latency, </a:t>
                </a:r>
                <a:r>
                  <a:rPr lang="en-US" u="sng" dirty="0" err="1">
                    <a:solidFill>
                      <a:srgbClr val="000000"/>
                    </a:solidFill>
                    <a:effectLst/>
                  </a:rPr>
                  <a:t>uRLLC</a:t>
                </a:r>
                <a:r>
                  <a:rPr lang="en-US" dirty="0">
                    <a:solidFill>
                      <a:srgbClr val="000000"/>
                    </a:solidFill>
                    <a:effectLst/>
                  </a:rPr>
                  <a:t> usually uses short packets</a:t>
                </a:r>
                <a:endParaRPr lang="de-DE" b="0" dirty="0">
                  <a:solidFill>
                    <a:srgbClr val="000000"/>
                  </a:solidFill>
                  <a:effectLst/>
                  <a:ea typeface="Cambria Math" panose="02040503050406030204" pitchFamily="18" charset="0"/>
                </a:endParaRPr>
              </a:p>
              <a:p>
                <a:pPr marL="628650" marR="0" lvl="1" indent="-17145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Hence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,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we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consider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the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finite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blocklength</a:t>
                </a:r>
                <a:r>
                  <a:rPr lang="de-DE" b="0" dirty="0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de-DE" b="0" dirty="0" err="1">
                    <a:solidFill>
                      <a:srgbClr val="000000"/>
                    </a:solidFill>
                    <a:effectLst/>
                    <a:ea typeface="Cambria Math" panose="02040503050406030204" pitchFamily="18" charset="0"/>
                  </a:rPr>
                  <a:t>regime</a:t>
                </a:r>
                <a:endParaRPr lang="de-DE" b="0" dirty="0">
                  <a:ea typeface="Cambria Math" panose="02040503050406030204" pitchFamily="18" charset="0"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4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0000" y="2487600"/>
            <a:ext cx="8613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0000" y="2980800"/>
            <a:ext cx="8613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pic>
        <p:nvPicPr>
          <p:cNvPr id="2" name="Grafik 6">
            <a:extLst>
              <a:ext uri="{FF2B5EF4-FFF2-40B4-BE49-F238E27FC236}">
                <a16:creationId xmlns:a16="http://schemas.microsoft.com/office/drawing/2014/main" id="{3765B542-00D6-44D6-A78A-EF8D176DF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5202" y="6044400"/>
            <a:ext cx="35600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33501F-EED1-B4DF-4D69-3627C951FF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t="16473" r="4467" b="51597"/>
          <a:stretch/>
        </p:blipFill>
        <p:spPr>
          <a:xfrm>
            <a:off x="5396575" y="6080468"/>
            <a:ext cx="3486679" cy="6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/>
          <p:cNvSpPr>
            <a:spLocks noGrp="1"/>
          </p:cNvSpPr>
          <p:nvPr>
            <p:ph type="media" sz="quarter" idx="14"/>
          </p:nvPr>
        </p:nvSpPr>
        <p:spPr>
          <a:xfrm>
            <a:off x="270000" y="1152525"/>
            <a:ext cx="8613000" cy="3987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70000" y="5359402"/>
            <a:ext cx="8613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0000" y="201600"/>
            <a:ext cx="8613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70000" y="1152000"/>
            <a:ext cx="8613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270000" y="1684800"/>
            <a:ext cx="8613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0000" y="201600"/>
            <a:ext cx="8613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5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0000" y="201600"/>
            <a:ext cx="8613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2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8901" y="2487613"/>
            <a:ext cx="8612981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 err="1">
                <a:solidFill>
                  <a:schemeClr val="tx2"/>
                </a:solidFill>
              </a:rPr>
              <a:t>Thank</a:t>
            </a:r>
            <a:r>
              <a:rPr lang="de-DE" altLang="de-DE" sz="3200" b="1" dirty="0">
                <a:solidFill>
                  <a:schemeClr val="tx2"/>
                </a:solidFill>
              </a:rPr>
              <a:t> </a:t>
            </a:r>
            <a:r>
              <a:rPr lang="de-DE" altLang="de-DE" sz="3200" b="1" dirty="0" err="1">
                <a:solidFill>
                  <a:schemeClr val="tx2"/>
                </a:solidFill>
              </a:rPr>
              <a:t>you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 err="1">
                <a:solidFill>
                  <a:schemeClr val="tx2"/>
                </a:solidFill>
              </a:rPr>
              <a:t>for</a:t>
            </a:r>
            <a:r>
              <a:rPr lang="de-DE" altLang="de-DE" sz="3200" b="1" dirty="0">
                <a:solidFill>
                  <a:schemeClr val="tx2"/>
                </a:solidFill>
              </a:rPr>
              <a:t> </a:t>
            </a:r>
            <a:r>
              <a:rPr lang="de-DE" altLang="de-DE" sz="3200" b="1" dirty="0" err="1">
                <a:solidFill>
                  <a:schemeClr val="tx2"/>
                </a:solidFill>
              </a:rPr>
              <a:t>your</a:t>
            </a:r>
            <a:r>
              <a:rPr lang="de-DE" altLang="de-DE" sz="3200" b="1" dirty="0">
                <a:solidFill>
                  <a:schemeClr val="tx2"/>
                </a:solidFill>
              </a:rPr>
              <a:t> </a:t>
            </a:r>
            <a:r>
              <a:rPr lang="de-DE" altLang="de-DE" sz="3200" b="1" dirty="0" err="1">
                <a:solidFill>
                  <a:schemeClr val="tx2"/>
                </a:solidFill>
              </a:rPr>
              <a:t>attention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cxnSp>
        <p:nvCxnSpPr>
          <p:cNvPr id="5" name="Gerader Verbinder 11"/>
          <p:cNvCxnSpPr/>
          <p:nvPr/>
        </p:nvCxnSpPr>
        <p:spPr>
          <a:xfrm>
            <a:off x="270273" y="6040438"/>
            <a:ext cx="8612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288000" y="3988800"/>
            <a:ext cx="85752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6">
            <a:extLst>
              <a:ext uri="{FF2B5EF4-FFF2-40B4-BE49-F238E27FC236}">
                <a16:creationId xmlns:a16="http://schemas.microsoft.com/office/drawing/2014/main" id="{58ACA1C3-B4EF-4CC1-B273-9FCC09F76C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5202" y="6044400"/>
            <a:ext cx="35600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6C820A-369F-30C2-AF20-7834353FFC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t="16473" r="4467" b="51597"/>
          <a:stretch/>
        </p:blipFill>
        <p:spPr>
          <a:xfrm>
            <a:off x="5396575" y="6080468"/>
            <a:ext cx="3486679" cy="6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3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70000" y="2487600"/>
            <a:ext cx="8613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70000" y="2980800"/>
            <a:ext cx="8613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" name="Grafik 6">
            <a:extLst>
              <a:ext uri="{FF2B5EF4-FFF2-40B4-BE49-F238E27FC236}">
                <a16:creationId xmlns:a16="http://schemas.microsoft.com/office/drawing/2014/main" id="{E5429861-110A-4BF8-89E6-DCCD622700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5202" y="6044400"/>
            <a:ext cx="35600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D1B253-5A62-D606-A2D8-E653F992E4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t="16473" r="4467" b="51597"/>
          <a:stretch/>
        </p:blipFill>
        <p:spPr>
          <a:xfrm>
            <a:off x="5396575" y="6080468"/>
            <a:ext cx="3486679" cy="6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6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70000" y="4737600"/>
            <a:ext cx="8613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70000" y="5230802"/>
            <a:ext cx="8613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" name="Grafik 6">
            <a:extLst>
              <a:ext uri="{FF2B5EF4-FFF2-40B4-BE49-F238E27FC236}">
                <a16:creationId xmlns:a16="http://schemas.microsoft.com/office/drawing/2014/main" id="{9D1241ED-3716-42B6-9ABB-2AF9AB8F39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5202" y="6044400"/>
            <a:ext cx="35600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939143-A891-4F58-FC5C-935F7A64AF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t="16473" r="4467" b="51597"/>
          <a:stretch/>
        </p:blipFill>
        <p:spPr>
          <a:xfrm>
            <a:off x="5396575" y="6080468"/>
            <a:ext cx="3486679" cy="6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1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270273" y="6040438"/>
            <a:ext cx="8612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70000" y="2487600"/>
            <a:ext cx="8613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70000" y="2980800"/>
            <a:ext cx="8613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" name="Grafik 6">
            <a:extLst>
              <a:ext uri="{FF2B5EF4-FFF2-40B4-BE49-F238E27FC236}">
                <a16:creationId xmlns:a16="http://schemas.microsoft.com/office/drawing/2014/main" id="{E71BF7A4-B7B1-463E-999E-DAEF30E8B8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5202" y="6044400"/>
            <a:ext cx="35600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F7C671-50FC-527A-0EEE-4188A95797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t="16473" r="4467" b="51597"/>
          <a:stretch/>
        </p:blipFill>
        <p:spPr>
          <a:xfrm>
            <a:off x="5396575" y="6080468"/>
            <a:ext cx="3486679" cy="6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7"/>
          <p:cNvCxnSpPr/>
          <p:nvPr/>
        </p:nvCxnSpPr>
        <p:spPr>
          <a:xfrm>
            <a:off x="270001" y="3036888"/>
            <a:ext cx="8612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70000" y="2487600"/>
            <a:ext cx="8613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70000" y="3196800"/>
            <a:ext cx="8613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" name="Grafik 6">
            <a:extLst>
              <a:ext uri="{FF2B5EF4-FFF2-40B4-BE49-F238E27FC236}">
                <a16:creationId xmlns:a16="http://schemas.microsoft.com/office/drawing/2014/main" id="{3935C101-1239-4EE1-81CC-99CC0E593F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5202" y="6044400"/>
            <a:ext cx="3560038" cy="8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D867D8-1432-5613-D10F-D85AD831AA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t="16473" r="4467" b="51597"/>
          <a:stretch/>
        </p:blipFill>
        <p:spPr>
          <a:xfrm>
            <a:off x="5396575" y="6080468"/>
            <a:ext cx="3486679" cy="68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70000" y="1684800"/>
            <a:ext cx="8613000" cy="41826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0000" y="1152000"/>
            <a:ext cx="8613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0000" y="201600"/>
            <a:ext cx="8613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7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201600"/>
            <a:ext cx="8613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00" y="1152000"/>
            <a:ext cx="8613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270000" y="1684801"/>
            <a:ext cx="8613000" cy="4144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5458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175330" y="1684338"/>
            <a:ext cx="2707670" cy="398641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270000" y="1684801"/>
            <a:ext cx="567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0000" y="201600"/>
            <a:ext cx="8613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70000" y="1152000"/>
            <a:ext cx="8613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6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_ohne_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/>
          <p:cNvSpPr>
            <a:spLocks noGrp="1"/>
          </p:cNvSpPr>
          <p:nvPr>
            <p:ph type="media" sz="quarter" idx="14"/>
          </p:nvPr>
        </p:nvSpPr>
        <p:spPr>
          <a:xfrm>
            <a:off x="270000" y="1017000"/>
            <a:ext cx="8613000" cy="4824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0000" y="201600"/>
            <a:ext cx="8613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2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896541" y="6182044"/>
            <a:ext cx="4544140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Multiple Access Scheme Designs in Low-</a:t>
            </a:r>
            <a:r>
              <a:rPr lang="de-DE" altLang="de-DE" sz="900" dirty="0" err="1">
                <a:solidFill>
                  <a:schemeClr val="tx2"/>
                </a:solidFill>
              </a:rPr>
              <a:t>Latency</a:t>
            </a:r>
            <a:r>
              <a:rPr lang="de-DE" altLang="de-DE" sz="900" dirty="0">
                <a:solidFill>
                  <a:schemeClr val="tx2"/>
                </a:solidFill>
              </a:rPr>
              <a:t> IoT Networks  | </a:t>
            </a:r>
            <a:r>
              <a:rPr lang="en-US" altLang="zh-CN" sz="900" dirty="0">
                <a:solidFill>
                  <a:schemeClr val="tx2"/>
                </a:solidFill>
              </a:rPr>
              <a:t>07</a:t>
            </a:r>
            <a:r>
              <a:rPr lang="de-DE" altLang="de-DE" sz="900" dirty="0">
                <a:solidFill>
                  <a:schemeClr val="tx2"/>
                </a:solidFill>
              </a:rPr>
              <a:t>.</a:t>
            </a:r>
            <a:r>
              <a:rPr lang="en-US" altLang="zh-CN" sz="900" dirty="0">
                <a:solidFill>
                  <a:schemeClr val="tx2"/>
                </a:solidFill>
              </a:rPr>
              <a:t>10</a:t>
            </a:r>
            <a:r>
              <a:rPr lang="de-DE" altLang="de-DE" sz="900" dirty="0">
                <a:solidFill>
                  <a:schemeClr val="tx2"/>
                </a:solidFill>
              </a:rPr>
              <a:t>.202</a:t>
            </a:r>
            <a:r>
              <a:rPr lang="en-US" altLang="zh-CN" sz="900" dirty="0">
                <a:solidFill>
                  <a:schemeClr val="tx2"/>
                </a:solidFill>
              </a:rPr>
              <a:t>4</a:t>
            </a:r>
            <a:endParaRPr lang="de-DE" altLang="de-DE" sz="90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de-DE" altLang="de-DE" sz="900" baseline="0" dirty="0">
                <a:solidFill>
                  <a:schemeClr val="tx2"/>
                </a:solidFill>
              </a:rPr>
              <a:t>Chair </a:t>
            </a:r>
            <a:r>
              <a:rPr lang="de-DE" altLang="de-DE" sz="900" baseline="0" dirty="0" err="1">
                <a:solidFill>
                  <a:schemeClr val="tx2"/>
                </a:solidFill>
              </a:rPr>
              <a:t>of</a:t>
            </a:r>
            <a:r>
              <a:rPr lang="de-DE" altLang="de-DE" sz="900" baseline="0" dirty="0">
                <a:solidFill>
                  <a:schemeClr val="tx2"/>
                </a:solidFill>
              </a:rPr>
              <a:t> </a:t>
            </a:r>
            <a:r>
              <a:rPr lang="en-US" altLang="zh-CN" sz="900" baseline="0" dirty="0">
                <a:solidFill>
                  <a:schemeClr val="tx2"/>
                </a:solidFill>
              </a:rPr>
              <a:t>Information Theory and Data Analytics</a:t>
            </a:r>
            <a:endParaRPr lang="de-DE" altLang="de-DE" sz="900" baseline="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en-US" altLang="zh-CN" sz="900" baseline="0" dirty="0" err="1">
                <a:solidFill>
                  <a:schemeClr val="tx2"/>
                </a:solidFill>
              </a:rPr>
              <a:t>Ruikang</a:t>
            </a:r>
            <a:r>
              <a:rPr lang="en-US" altLang="zh-CN" sz="900" baseline="0" dirty="0">
                <a:solidFill>
                  <a:schemeClr val="tx2"/>
                </a:solidFill>
              </a:rPr>
              <a:t> Wang</a:t>
            </a:r>
            <a:r>
              <a:rPr lang="de-DE" altLang="de-DE" sz="900" baseline="0" dirty="0">
                <a:solidFill>
                  <a:schemeClr val="tx2"/>
                </a:solidFill>
              </a:rPr>
              <a:t> | ruikang.wang@rwth-aachen.de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270273" y="814388"/>
            <a:ext cx="8612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270273" y="6042600"/>
            <a:ext cx="86129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270272" y="6227764"/>
            <a:ext cx="5476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A166DF1-8784-4B1C-A772-4AE423841D20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‹#›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9FF2C-4115-AF54-1926-E4F8C44F4736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7" t="16473" r="4467" b="51597"/>
          <a:stretch/>
        </p:blipFill>
        <p:spPr>
          <a:xfrm>
            <a:off x="5396575" y="6080468"/>
            <a:ext cx="3486679" cy="6898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7" r:id="rId6"/>
    <p:sldLayoutId id="2147483858" r:id="rId7"/>
    <p:sldLayoutId id="2147483865" r:id="rId8"/>
    <p:sldLayoutId id="2147483866" r:id="rId9"/>
    <p:sldLayoutId id="2147483868" r:id="rId10"/>
    <p:sldLayoutId id="2147483859" r:id="rId11"/>
    <p:sldLayoutId id="2147483869" r:id="rId12"/>
    <p:sldLayoutId id="2147483867" r:id="rId13"/>
  </p:sldLayoutIdLst>
  <p:hf sldNum="0"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0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4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9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30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2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2.pn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97685-033D-411D-BF00-B37EADC0C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00" y="2487600"/>
            <a:ext cx="8613000" cy="1295506"/>
          </a:xfrm>
        </p:spPr>
        <p:txBody>
          <a:bodyPr/>
          <a:lstStyle/>
          <a:p>
            <a:r>
              <a:rPr lang="en-US" dirty="0"/>
              <a:t>Resource Allocation for Task-Oriented Semantic Communications in </a:t>
            </a:r>
            <a:r>
              <a:rPr lang="en-US" altLang="zh-CN" dirty="0"/>
              <a:t>Integrated Sensing and Communication Networks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F7AE2B-202F-4CC1-A8D2-74BB95F20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0" y="3442854"/>
            <a:ext cx="8613000" cy="2763982"/>
          </a:xfrm>
        </p:spPr>
        <p:txBody>
          <a:bodyPr/>
          <a:lstStyle/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b="1" noProof="0" dirty="0" err="1"/>
              <a:t>Ruikang</a:t>
            </a:r>
            <a:r>
              <a:rPr lang="en-US" b="1" noProof="0" dirty="0"/>
              <a:t> Wang</a:t>
            </a:r>
          </a:p>
          <a:p>
            <a:r>
              <a:rPr lang="en-US" noProof="0" dirty="0"/>
              <a:t> 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Chair of Information Theory and Data Analytics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/>
              <a:t>07</a:t>
            </a:r>
            <a:r>
              <a:rPr lang="en-US" noProof="0" dirty="0"/>
              <a:t>. </a:t>
            </a:r>
            <a:r>
              <a:rPr lang="en-US" altLang="zh-CN" dirty="0"/>
              <a:t>October</a:t>
            </a:r>
            <a:r>
              <a:rPr lang="en-US" noProof="0" dirty="0"/>
              <a:t> 202</a:t>
            </a:r>
            <a:r>
              <a:rPr lang="en-US" altLang="zh-CN" noProof="0" dirty="0"/>
              <a:t>4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30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noProof="0" dirty="0"/>
              <a:t>System Description and Theoretical Framework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B6CB2C-2E2A-94AC-4F09-30AC19A9BCD6}"/>
              </a:ext>
            </a:extLst>
          </p:cNvPr>
          <p:cNvSpPr txBox="1"/>
          <p:nvPr/>
        </p:nvSpPr>
        <p:spPr>
          <a:xfrm>
            <a:off x="269999" y="108384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Sensing Model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109ABD-2CE7-2DA3-1945-675A10DC1EB9}"/>
              </a:ext>
            </a:extLst>
          </p:cNvPr>
          <p:cNvSpPr txBox="1"/>
          <p:nvPr/>
        </p:nvSpPr>
        <p:spPr>
          <a:xfrm>
            <a:off x="376518" y="1586753"/>
            <a:ext cx="2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Received signal: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E7FC26-B25F-1D88-149E-069AF07CCEA4}"/>
                  </a:ext>
                </a:extLst>
              </p:cNvPr>
              <p:cNvSpPr txBox="1"/>
              <p:nvPr/>
            </p:nvSpPr>
            <p:spPr>
              <a:xfrm>
                <a:off x="5271247" y="1470148"/>
                <a:ext cx="1739153" cy="811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&amp;&amp;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One" panose="05050601010101010101" pitchFamily="18" charset="2"/>
                                    </a:rPr>
                                    <m:t>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ra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&amp;     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One" panose="05050601010101010101" pitchFamily="18" charset="2"/>
                                    </a:rPr>
                                    <m:t>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6E7FC26-B25F-1D88-149E-069AF07CC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7" y="1470148"/>
                <a:ext cx="1739153" cy="811761"/>
              </a:xfrm>
              <a:prstGeom prst="rect">
                <a:avLst/>
              </a:prstGeom>
              <a:blipFill>
                <a:blip r:embed="rId3"/>
                <a:stretch>
                  <a:fillRect r="-4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7C9DEE4-04BE-C430-5E9F-621DC1904D46}"/>
              </a:ext>
            </a:extLst>
          </p:cNvPr>
          <p:cNvSpPr txBox="1"/>
          <p:nvPr/>
        </p:nvSpPr>
        <p:spPr>
          <a:xfrm>
            <a:off x="376518" y="4317449"/>
            <a:ext cx="386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Likelihood ratio test (LRT) function: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A6B17AC-1578-581D-7A80-D1C1291144ED}"/>
                  </a:ext>
                </a:extLst>
              </p:cNvPr>
              <p:cNvSpPr txBox="1"/>
              <p:nvPr/>
            </p:nvSpPr>
            <p:spPr>
              <a:xfrm>
                <a:off x="4903695" y="4167568"/>
                <a:ext cx="2779059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Euclid Math One" panose="05050601010101010101" pitchFamily="18" charset="2"/>
                                </a:rPr>
                                <m:t>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Euclid Math One" panose="05050601010101010101" pitchFamily="18" charset="2"/>
                                </a:rPr>
                                <m:t>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Euclid Math One" panose="05050601010101010101" pitchFamily="18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A6B17AC-1578-581D-7A80-D1C129114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695" y="4167568"/>
                <a:ext cx="2779059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0C276DE-56F6-7FC5-9505-0BED8035DC7E}"/>
                  </a:ext>
                </a:extLst>
              </p:cNvPr>
              <p:cNvSpPr txBox="1"/>
              <p:nvPr/>
            </p:nvSpPr>
            <p:spPr>
              <a:xfrm>
                <a:off x="624105" y="5021197"/>
                <a:ext cx="3863788" cy="7529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Euclid Math One" panose="05050601010101010101" pitchFamily="18" charset="2"/>
                                </a:rPr>
                                <m:t>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l-GR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i="1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rad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||^2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l-GR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i="1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0C276DE-56F6-7FC5-9505-0BED8035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05" y="5021197"/>
                <a:ext cx="3863788" cy="7529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DE11EA4-891D-B2CA-F79A-05C9396026C8}"/>
                  </a:ext>
                </a:extLst>
              </p:cNvPr>
              <p:cNvSpPr txBox="1"/>
              <p:nvPr/>
            </p:nvSpPr>
            <p:spPr>
              <a:xfrm>
                <a:off x="4665073" y="5059669"/>
                <a:ext cx="4303059" cy="714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Euclid Math One" panose="05050601010101010101" pitchFamily="18" charset="2"/>
                                </a:rPr>
                                <m:t>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Euclid Math One" panose="05050601010101010101" pitchFamily="18" charset="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p>
                                <m:sSup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l-GR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i="1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||^2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l-GR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l-GR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i="1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DE11EA4-891D-B2CA-F79A-05C93960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073" y="5059669"/>
                <a:ext cx="4303059" cy="7144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F9F527D-AB62-DD09-64D5-720AA98E26B4}"/>
                  </a:ext>
                </a:extLst>
              </p:cNvPr>
              <p:cNvSpPr txBox="1"/>
              <p:nvPr/>
            </p:nvSpPr>
            <p:spPr>
              <a:xfrm>
                <a:off x="376518" y="2606242"/>
                <a:ext cx="21067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(by MLE)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1F9F527D-AB62-DD09-64D5-720AA98E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8" y="2606242"/>
                <a:ext cx="2106706" cy="646331"/>
              </a:xfrm>
              <a:prstGeom prst="rect">
                <a:avLst/>
              </a:prstGeom>
              <a:blipFill>
                <a:blip r:embed="rId7"/>
                <a:stretch>
                  <a:fillRect l="-260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76DB47E-AECA-B210-8FDD-D3934D8159EF}"/>
                  </a:ext>
                </a:extLst>
              </p:cNvPr>
              <p:cNvSpPr txBox="1"/>
              <p:nvPr/>
            </p:nvSpPr>
            <p:spPr>
              <a:xfrm>
                <a:off x="5271247" y="2504916"/>
                <a:ext cx="3245224" cy="148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Euclid Math One" panose="05050601010101010101" pitchFamily="18" charset="2"/>
                              </a:rPr>
                              <m:t>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lim>
                    </m:limLow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rad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76DB47E-AECA-B210-8FDD-D3934D815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47" y="2504916"/>
                <a:ext cx="3245224" cy="1485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12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noProof="0" dirty="0"/>
              <a:t>System Description and Theoretical Framework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4CDB2C-4F9B-F3C7-46E1-B306C7F2004E}"/>
                  </a:ext>
                </a:extLst>
              </p:cNvPr>
              <p:cNvSpPr txBox="1"/>
              <p:nvPr/>
            </p:nvSpPr>
            <p:spPr>
              <a:xfrm>
                <a:off x="286281" y="2035980"/>
                <a:ext cx="794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Probability of detection </a:t>
                </a:r>
                <a:r>
                  <a:rPr lang="en-US" dirty="0"/>
                  <a:t>for </a:t>
                </a:r>
                <a:r>
                  <a:rPr lang="en-US" altLang="zh-CN" dirty="0"/>
                  <a:t>known</a:t>
                </a:r>
                <a:r>
                  <a:rPr lang="en-US" dirty="0"/>
                  <a:t> and unknown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4CDB2C-4F9B-F3C7-46E1-B306C7F2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81" y="2035980"/>
                <a:ext cx="7941600" cy="369332"/>
              </a:xfrm>
              <a:prstGeom prst="rect">
                <a:avLst/>
              </a:prstGeom>
              <a:blipFill>
                <a:blip r:embed="rId3"/>
                <a:stretch>
                  <a:fillRect l="-691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55C8847-8913-B575-8300-9594C2486AD1}"/>
                  </a:ext>
                </a:extLst>
              </p:cNvPr>
              <p:cNvSpPr txBox="1"/>
              <p:nvPr/>
            </p:nvSpPr>
            <p:spPr>
              <a:xfrm>
                <a:off x="303010" y="4388549"/>
                <a:ext cx="20798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55C8847-8913-B575-8300-9594C248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10" y="4388549"/>
                <a:ext cx="2079813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B40278-88A2-1285-7EBD-94F25BE6957F}"/>
                  </a:ext>
                </a:extLst>
              </p:cNvPr>
              <p:cNvSpPr txBox="1"/>
              <p:nvPr/>
            </p:nvSpPr>
            <p:spPr>
              <a:xfrm>
                <a:off x="4257081" y="1205924"/>
                <a:ext cx="3182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</a:rPr>
                        <m:t>κ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Euclid Math One" panose="05050601010101010101" pitchFamily="18" charset="2"/>
                            </a:rPr>
                            <m:t>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B40278-88A2-1285-7EBD-94F25BE69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081" y="1205924"/>
                <a:ext cx="3182471" cy="369332"/>
              </a:xfrm>
              <a:prstGeom prst="rect">
                <a:avLst/>
              </a:prstGeom>
              <a:blipFill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92F271-63CC-3C75-CEB0-511CE79898F8}"/>
                  </a:ext>
                </a:extLst>
              </p:cNvPr>
              <p:cNvSpPr txBox="1"/>
              <p:nvPr/>
            </p:nvSpPr>
            <p:spPr>
              <a:xfrm>
                <a:off x="286141" y="1205924"/>
                <a:ext cx="31824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</a:rPr>
                        <m:t>κ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Euclid Math One" panose="05050601010101010101" pitchFamily="18" charset="2"/>
                            </a:rPr>
                            <m:t>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Euclid Math One" panose="05050601010101010101" pitchFamily="18" charset="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92F271-63CC-3C75-CEB0-511CE7989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41" y="1205924"/>
                <a:ext cx="3182471" cy="369332"/>
              </a:xfrm>
              <a:prstGeom prst="rect">
                <a:avLst/>
              </a:prstGeom>
              <a:blipFill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0FC0E9-0534-F1CC-3807-EB5F08D24AAD}"/>
                  </a:ext>
                </a:extLst>
              </p:cNvPr>
              <p:cNvSpPr txBox="1"/>
              <p:nvPr/>
            </p:nvSpPr>
            <p:spPr>
              <a:xfrm>
                <a:off x="620869" y="2757329"/>
                <a:ext cx="1973294" cy="683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dirty="0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US" altLang="zh-CN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0FC0E9-0534-F1CC-3807-EB5F08D24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69" y="2757329"/>
                <a:ext cx="1973294" cy="6834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54EBDF9-F7BC-1071-8D7C-089D4255F912}"/>
                  </a:ext>
                </a:extLst>
              </p:cNvPr>
              <p:cNvSpPr txBox="1"/>
              <p:nvPr/>
            </p:nvSpPr>
            <p:spPr>
              <a:xfrm>
                <a:off x="4588281" y="2866036"/>
                <a:ext cx="1973294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dirty="0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ra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κ</m:t>
                          </m:r>
                        </m:e>
                      </m:rad>
                      <m:r>
                        <m:rPr>
                          <m:nor/>
                        </m:rPr>
                        <a:rPr lang="en-US" altLang="zh-CN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54EBDF9-F7BC-1071-8D7C-089D4255F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281" y="2866036"/>
                <a:ext cx="1973294" cy="427746"/>
              </a:xfrm>
              <a:prstGeom prst="rect">
                <a:avLst/>
              </a:prstGeom>
              <a:blipFill>
                <a:blip r:embed="rId8"/>
                <a:stretch>
                  <a:fillRect r="-21362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94B3DF6-A7B6-9AE4-6CC1-4A7751E96BD5}"/>
              </a:ext>
            </a:extLst>
          </p:cNvPr>
          <p:cNvSpPr txBox="1"/>
          <p:nvPr/>
        </p:nvSpPr>
        <p:spPr>
          <a:xfrm>
            <a:off x="286281" y="3877249"/>
            <a:ext cx="79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Sensing error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3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noProof="0" dirty="0"/>
              <a:t>System Description and Theoretical Framework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A8C06C-1891-7FD7-9BE7-607CED9CCE23}"/>
              </a:ext>
            </a:extLst>
          </p:cNvPr>
          <p:cNvSpPr txBox="1"/>
          <p:nvPr/>
        </p:nvSpPr>
        <p:spPr>
          <a:xfrm>
            <a:off x="269999" y="108384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Age of Information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240585-6EC6-7519-7823-3FAFE3047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575" y="896705"/>
            <a:ext cx="3210425" cy="2129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2EBDED-B88A-B2B4-F20C-46BA024DF232}"/>
                  </a:ext>
                </a:extLst>
              </p:cNvPr>
              <p:cNvSpPr txBox="1"/>
              <p:nvPr/>
            </p:nvSpPr>
            <p:spPr>
              <a:xfrm>
                <a:off x="2913532" y="1096006"/>
                <a:ext cx="21156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E2EBDED-B88A-B2B4-F20C-46BA024DF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532" y="1096006"/>
                <a:ext cx="2115671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60D40C9-0D21-FD72-C5FD-65E29D3ACFFD}"/>
              </a:ext>
            </a:extLst>
          </p:cNvPr>
          <p:cNvSpPr txBox="1"/>
          <p:nvPr/>
        </p:nvSpPr>
        <p:spPr>
          <a:xfrm>
            <a:off x="395507" y="1594027"/>
            <a:ext cx="3468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Time-average </a:t>
            </a:r>
            <a:r>
              <a:rPr lang="en-US" altLang="zh-CN" dirty="0" err="1"/>
              <a:t>AoI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(for periodic updating rounds)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839D0FC-905F-D611-678C-DAB0888E6B26}"/>
                  </a:ext>
                </a:extLst>
              </p:cNvPr>
              <p:cNvSpPr txBox="1"/>
              <p:nvPr/>
            </p:nvSpPr>
            <p:spPr>
              <a:xfrm>
                <a:off x="395507" y="2353346"/>
                <a:ext cx="2420471" cy="775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sym typeface="Euclid Math One" panose="05050601010101010101" pitchFamily="18" charset="2"/>
                            </a:rPr>
                            <m:t>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sym typeface="Euclid Math One" panose="05050601010101010101" pitchFamily="18" charset="2"/>
                            </a:rPr>
                            <m:t>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839D0FC-905F-D611-678C-DAB0888E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07" y="2353346"/>
                <a:ext cx="2420471" cy="7750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B5F3187-46E6-C7F4-F9C1-072C49359214}"/>
                  </a:ext>
                </a:extLst>
              </p:cNvPr>
              <p:cNvSpPr txBox="1"/>
              <p:nvPr/>
            </p:nvSpPr>
            <p:spPr>
              <a:xfrm>
                <a:off x="5790140" y="2940693"/>
                <a:ext cx="2958353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B5F3187-46E6-C7F4-F9C1-072C49359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40" y="2940693"/>
                <a:ext cx="2958353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A55C64-6856-C68D-D2C7-AA3F3D6216C1}"/>
                  </a:ext>
                </a:extLst>
              </p:cNvPr>
              <p:cNvSpPr txBox="1"/>
              <p:nvPr/>
            </p:nvSpPr>
            <p:spPr>
              <a:xfrm>
                <a:off x="5672575" y="4437529"/>
                <a:ext cx="2420471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EA55C64-6856-C68D-D2C7-AA3F3D621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575" y="4437529"/>
                <a:ext cx="2420471" cy="374270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0AFADAE-F21E-EAB6-403F-A4EA1E5677C0}"/>
                  </a:ext>
                </a:extLst>
              </p:cNvPr>
              <p:cNvSpPr txBox="1"/>
              <p:nvPr/>
            </p:nvSpPr>
            <p:spPr>
              <a:xfrm>
                <a:off x="221220" y="3128366"/>
                <a:ext cx="4572001" cy="2709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Euclid Math Two" panose="02050601010101010101" pitchFamily="18" charset="2"/>
                        </a:rPr>
                        <m:t>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sym typeface="Euclid Math Two" panose="02050601010101010101" pitchFamily="18" charset="2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  <m:t>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Euclid Math Two" panose="02050601010101010101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Euclid Math Two" panose="02050601010101010101" pitchFamily="18" charset="2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Euclid Math Two" panose="02050601010101010101" pitchFamily="18" charset="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Euclid Math Two" panose="02050601010101010101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Euclid Math Two" panose="02050601010101010101" pitchFamily="18" charset="2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sym typeface="Euclid Math Two" panose="02050601010101010101" pitchFamily="18" charset="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τ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Euclid Math Two" panose="02050601010101010101" pitchFamily="18" charset="2"/>
                        </a:rPr>
                        <m:t>=</m:t>
                      </m:r>
                      <m:limLow>
                        <m:limLow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lim</m:t>
                          </m:r>
                        </m:e>
                        <m:li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→∞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ε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sym typeface="Euclid Math Two" panose="02050601010101010101" pitchFamily="18" charset="2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sym typeface="Euclid Math Two" panose="02050601010101010101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sym typeface="Euclid Math Two" panose="02050601010101010101" pitchFamily="18" charset="2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sym typeface="Euclid Math Two" panose="02050601010101010101" pitchFamily="18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Euclid Math Two" panose="02050601010101010101" pitchFamily="18" charset="2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𝑇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sym typeface="Euclid Math Two" panose="02050601010101010101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sym typeface="Euclid Math Two" panose="02050601010101010101" pitchFamily="18" charset="2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sym typeface="Euclid Math Two" panose="02050601010101010101" pitchFamily="18" charset="2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sym typeface="Euclid Math Two" panose="02050601010101010101" pitchFamily="18" charset="2"/>
                            </a:rPr>
                            <m:t>ε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0AFADAE-F21E-EAB6-403F-A4EA1E567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20" y="3128366"/>
                <a:ext cx="4572001" cy="27099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49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/>
              <a:t>System Description and Theoretical Framework</a:t>
            </a:r>
            <a:endParaRPr lang="en-US" noProof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270000" y="1090894"/>
            <a:ext cx="6749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Trade-Off</a:t>
            </a:r>
          </a:p>
        </p:txBody>
      </p:sp>
      <p:sp>
        <p:nvSpPr>
          <p:cNvPr id="28" name="Textfeld 2">
            <a:extLst>
              <a:ext uri="{FF2B5EF4-FFF2-40B4-BE49-F238E27FC236}">
                <a16:creationId xmlns:a16="http://schemas.microsoft.com/office/drawing/2014/main" id="{4203B869-3300-8B72-7A91-63C2872C6BF5}"/>
              </a:ext>
            </a:extLst>
          </p:cNvPr>
          <p:cNvSpPr txBox="1"/>
          <p:nvPr/>
        </p:nvSpPr>
        <p:spPr>
          <a:xfrm>
            <a:off x="1031552" y="1601367"/>
            <a:ext cx="667368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dirty="0" err="1"/>
              <a:t>Minimize</a:t>
            </a:r>
            <a:r>
              <a:rPr lang="de-DE" dirty="0"/>
              <a:t> time-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AoI</a:t>
            </a:r>
            <a:r>
              <a:rPr lang="de-DE" dirty="0"/>
              <a:t> (</a:t>
            </a:r>
            <a:r>
              <a:rPr lang="el-GR" dirty="0"/>
              <a:t>Δ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updating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C78FF2-B638-83E7-B0F0-E0880F0A6C91}"/>
                  </a:ext>
                </a:extLst>
              </p:cNvPr>
              <p:cNvSpPr txBox="1"/>
              <p:nvPr/>
            </p:nvSpPr>
            <p:spPr>
              <a:xfrm>
                <a:off x="1031552" y="2401305"/>
                <a:ext cx="183492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7C78FF2-B638-83E7-B0F0-E0880F0A6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52" y="2401305"/>
                <a:ext cx="1834926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CE4BC9-B815-9E32-FBD3-04D5E438DEC5}"/>
                  </a:ext>
                </a:extLst>
              </p:cNvPr>
              <p:cNvSpPr txBox="1"/>
              <p:nvPr/>
            </p:nvSpPr>
            <p:spPr>
              <a:xfrm>
                <a:off x="4572000" y="2551085"/>
                <a:ext cx="2076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CE4BC9-B815-9E32-FBD3-04D5E438D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51085"/>
                <a:ext cx="20764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D5D4DD5-C552-791D-F3A9-6A095395702A}"/>
                  </a:ext>
                </a:extLst>
              </p:cNvPr>
              <p:cNvSpPr txBox="1"/>
              <p:nvPr/>
            </p:nvSpPr>
            <p:spPr>
              <a:xfrm>
                <a:off x="1031552" y="3772166"/>
                <a:ext cx="2761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Monotonicity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err="1"/>
                  <a:t>w.r.t.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D5D4DD5-C552-791D-F3A9-6A095395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52" y="3772166"/>
                <a:ext cx="2761129" cy="369332"/>
              </a:xfrm>
              <a:prstGeom prst="rect">
                <a:avLst/>
              </a:prstGeom>
              <a:blipFill>
                <a:blip r:embed="rId5"/>
                <a:stretch>
                  <a:fillRect l="-176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5B2CC93-B667-E84A-971A-0BF41E5838B9}"/>
                  </a:ext>
                </a:extLst>
              </p:cNvPr>
              <p:cNvSpPr txBox="1"/>
              <p:nvPr/>
            </p:nvSpPr>
            <p:spPr>
              <a:xfrm>
                <a:off x="1031552" y="446895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Nonmonotonicity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w.r.t.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5B2CC93-B667-E84A-971A-0BF41E58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52" y="4468958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l="-106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285BB3A-24C9-F148-4050-295C15F5771D}"/>
              </a:ext>
            </a:extLst>
          </p:cNvPr>
          <p:cNvCxnSpPr/>
          <p:nvPr/>
        </p:nvCxnSpPr>
        <p:spPr>
          <a:xfrm>
            <a:off x="4375388" y="3956832"/>
            <a:ext cx="851647" cy="26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5D1D01A-C731-C58B-9D50-2632F889CD10}"/>
              </a:ext>
            </a:extLst>
          </p:cNvPr>
          <p:cNvCxnSpPr>
            <a:cxnSpLocks/>
          </p:cNvCxnSpPr>
          <p:nvPr/>
        </p:nvCxnSpPr>
        <p:spPr>
          <a:xfrm flipV="1">
            <a:off x="4375387" y="4345907"/>
            <a:ext cx="851648" cy="3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A0FE116-F03B-75FD-C5AC-1CC677A739AF}"/>
                  </a:ext>
                </a:extLst>
              </p:cNvPr>
              <p:cNvSpPr txBox="1"/>
              <p:nvPr/>
            </p:nvSpPr>
            <p:spPr>
              <a:xfrm>
                <a:off x="5413621" y="4088616"/>
                <a:ext cx="3092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Trade-off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A0FE116-F03B-75FD-C5AC-1CC677A7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621" y="4088616"/>
                <a:ext cx="3092824" cy="369332"/>
              </a:xfrm>
              <a:prstGeom prst="rect">
                <a:avLst/>
              </a:prstGeom>
              <a:blipFill>
                <a:blip r:embed="rId7"/>
                <a:stretch>
                  <a:fillRect l="-157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70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/>
              <a:t>System Description and Theoretical Framework</a:t>
            </a:r>
            <a:endParaRPr lang="en-US" noProof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269999" y="1083840"/>
            <a:ext cx="6749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Comm. CSI and </a:t>
            </a:r>
            <a:r>
              <a:rPr lang="en-US" altLang="zh-CN" sz="2000" b="1" dirty="0" err="1"/>
              <a:t>AoI</a:t>
            </a:r>
            <a:r>
              <a:rPr lang="en-US" altLang="zh-CN" sz="2000" b="1" dirty="0"/>
              <a:t> Knowledge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5EBD75D-CD79-4058-5016-57DB0B2E4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237247"/>
                  </p:ext>
                </p:extLst>
              </p:nvPr>
            </p:nvGraphicFramePr>
            <p:xfrm>
              <a:off x="717177" y="3191434"/>
              <a:ext cx="7021606" cy="2366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10803">
                      <a:extLst>
                        <a:ext uri="{9D8B030D-6E8A-4147-A177-3AD203B41FA5}">
                          <a16:colId xmlns:a16="http://schemas.microsoft.com/office/drawing/2014/main" val="1762225808"/>
                        </a:ext>
                      </a:extLst>
                    </a:gridCol>
                    <a:gridCol w="3510803">
                      <a:extLst>
                        <a:ext uri="{9D8B030D-6E8A-4147-A177-3AD203B41FA5}">
                          <a16:colId xmlns:a16="http://schemas.microsoft.com/office/drawing/2014/main" val="348635334"/>
                        </a:ext>
                      </a:extLst>
                    </a:gridCol>
                  </a:tblGrid>
                  <a:tr h="1183342">
                    <a:tc>
                      <a:txBody>
                        <a:bodyPr/>
                        <a:lstStyle/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Unknown </a:t>
                          </a:r>
                          <a:r>
                            <a:rPr lang="en-US" altLang="zh-CN" b="0" dirty="0" err="1">
                              <a:solidFill>
                                <a:schemeClr val="tx1"/>
                              </a:solidFill>
                            </a:rPr>
                            <a:t>AoI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 with known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en-US" altLang="zh-CN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(Chapter 3)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Unknown </a:t>
                          </a:r>
                          <a:r>
                            <a:rPr lang="en-US" altLang="zh-CN" b="0" dirty="0" err="1">
                              <a:solidFill>
                                <a:schemeClr val="tx1"/>
                              </a:solidFill>
                            </a:rPr>
                            <a:t>AoI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 with unknown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(Chapter 4)</a:t>
                          </a:r>
                          <a:endParaRPr lang="zh-CN" altLang="en-US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778912"/>
                      </a:ext>
                    </a:extLst>
                  </a:tr>
                  <a:tr h="11833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known </a:t>
                          </a:r>
                          <a:r>
                            <a:rPr lang="en-US" altLang="zh-CN" dirty="0" err="1">
                              <a:solidFill>
                                <a:schemeClr val="tx1"/>
                              </a:solidFill>
                            </a:rPr>
                            <a:t>AoI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 with known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(Chapter 4)</a:t>
                          </a:r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known </a:t>
                          </a:r>
                          <a:r>
                            <a:rPr lang="en-US" altLang="zh-CN" dirty="0" err="1">
                              <a:solidFill>
                                <a:schemeClr val="tx1"/>
                              </a:solidFill>
                            </a:rPr>
                            <a:t>AoI</a:t>
                          </a: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 with unknown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(Chapter 4)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4832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5EBD75D-CD79-4058-5016-57DB0B2E4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4237247"/>
                  </p:ext>
                </p:extLst>
              </p:nvPr>
            </p:nvGraphicFramePr>
            <p:xfrm>
              <a:off x="717177" y="3191434"/>
              <a:ext cx="7021606" cy="23666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10803">
                      <a:extLst>
                        <a:ext uri="{9D8B030D-6E8A-4147-A177-3AD203B41FA5}">
                          <a16:colId xmlns:a16="http://schemas.microsoft.com/office/drawing/2014/main" val="1762225808"/>
                        </a:ext>
                      </a:extLst>
                    </a:gridCol>
                    <a:gridCol w="3510803">
                      <a:extLst>
                        <a:ext uri="{9D8B030D-6E8A-4147-A177-3AD203B41FA5}">
                          <a16:colId xmlns:a16="http://schemas.microsoft.com/office/drawing/2014/main" val="348635334"/>
                        </a:ext>
                      </a:extLst>
                    </a:gridCol>
                  </a:tblGrid>
                  <a:tr h="11833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564" r="-99827" b="-9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74" t="-2564" b="-994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8778912"/>
                      </a:ext>
                    </a:extLst>
                  </a:tr>
                  <a:tr h="11833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3093" r="-998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174" t="-103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48323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06663AB-AFFE-55F8-035E-86A0FCE1A251}"/>
              </a:ext>
            </a:extLst>
          </p:cNvPr>
          <p:cNvSpPr txBox="1"/>
          <p:nvPr/>
        </p:nvSpPr>
        <p:spPr>
          <a:xfrm>
            <a:off x="457199" y="1924879"/>
            <a:ext cx="6749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To analyze the performance of the ISAC system under different levels of information uncertainty.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63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6CAFFCAB-E586-41AD-B876-288FCED637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70000" y="1434241"/>
                <a:ext cx="8613000" cy="398951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noProof="0" dirty="0">
                    <a:solidFill>
                      <a:schemeClr val="bg1">
                        <a:lumMod val="65000"/>
                      </a:schemeClr>
                    </a:solidFill>
                  </a:rPr>
                  <a:t>Introduction</a:t>
                </a:r>
                <a:endParaRPr lang="en-US" noProof="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noProof="0" dirty="0">
                    <a:solidFill>
                      <a:schemeClr val="bg1">
                        <a:lumMod val="65000"/>
                      </a:schemeClr>
                    </a:solidFill>
                  </a:rPr>
                  <a:t>System Description and Theoretical Framework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sz="1500" dirty="0"/>
                  <a:t>Problem Statement and Convexity Analysis</a:t>
                </a:r>
              </a:p>
              <a:p>
                <a:pPr lvl="2"/>
                <a:r>
                  <a:rPr lang="en-US" sz="1500" dirty="0"/>
                  <a:t>Solution Algorithm for </a:t>
                </a:r>
                <a:r>
                  <a:rPr lang="en-US" sz="1500" dirty="0" err="1"/>
                  <a:t>AoI</a:t>
                </a:r>
                <a:r>
                  <a:rPr lang="en-US" sz="1500" dirty="0"/>
                  <a:t>-Unknown System</a:t>
                </a:r>
              </a:p>
              <a:p>
                <a:pPr lvl="2"/>
                <a:r>
                  <a:rPr lang="en-US" sz="1500" dirty="0"/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Resource Allocation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and </a:t>
                </a:r>
                <a:r>
                  <a:rPr lang="en-US" altLang="zh-CN" dirty="0" err="1">
                    <a:solidFill>
                      <a:schemeClr val="bg1">
                        <a:lumMod val="65000"/>
                      </a:schemeClr>
                    </a:solidFill>
                  </a:rPr>
                  <a:t>AoI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 Knowledge-Based System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System Model</a:t>
                </a:r>
              </a:p>
              <a:p>
                <a:pPr lvl="2"/>
                <a:r>
                  <a:rPr lang="en-US" altLang="zh-CN" sz="1500" dirty="0">
                    <a:solidFill>
                      <a:schemeClr val="bg1">
                        <a:lumMod val="65000"/>
                      </a:schemeClr>
                    </a:solidFill>
                  </a:rPr>
                  <a:t>Problem Statement</a:t>
                </a:r>
                <a:endParaRPr lang="en-US" sz="15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Solution Algorithm for </a:t>
                </a:r>
                <a:r>
                  <a:rPr lang="en-US" sz="1500" dirty="0" err="1">
                    <a:solidFill>
                      <a:schemeClr val="bg1">
                        <a:lumMod val="65000"/>
                      </a:schemeClr>
                    </a:solidFill>
                  </a:rPr>
                  <a:t>AoI</a:t>
                </a:r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 Knowledge-Based System</a:t>
                </a: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Conclusion and Future Work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noProof="0" dirty="0"/>
              </a:p>
              <a:p>
                <a:pPr>
                  <a:lnSpc>
                    <a:spcPct val="150000"/>
                  </a:lnSpc>
                </a:pPr>
                <a:endParaRPr lang="en-US" noProof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6CAFFCAB-E586-41AD-B876-288FCED63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70000" y="1434241"/>
                <a:ext cx="8613000" cy="3989518"/>
              </a:xfrm>
              <a:blipFill>
                <a:blip r:embed="rId3"/>
                <a:stretch>
                  <a:fillRect l="-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F5D04068-6C6A-4697-BFB1-24FA1A1A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4844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269999" y="1083840"/>
            <a:ext cx="6749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Problem Statement and Convexity Analysis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90BD42-6FF1-CAB5-4D91-5A5E5BC97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536" y="2365366"/>
            <a:ext cx="4888650" cy="2483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54ADD8-6A14-7E79-B372-7CE36558BF0B}"/>
                  </a:ext>
                </a:extLst>
              </p:cNvPr>
              <p:cNvSpPr txBox="1"/>
              <p:nvPr/>
            </p:nvSpPr>
            <p:spPr>
              <a:xfrm>
                <a:off x="636495" y="5298141"/>
                <a:ext cx="7297190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Lemma: The time-average </a:t>
                </a:r>
                <a:r>
                  <a:rPr lang="en-US" altLang="zh-CN" dirty="0" err="1"/>
                  <a:t>AoI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altLang="zh-CN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latin typeface="+mj-lt"/>
                    <a:ea typeface="Cambria Math" panose="02040503050406030204" pitchFamily="18" charset="0"/>
                  </a:rPr>
                  <a:t>is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/>
                  <a:t>conditionally convex </a:t>
                </a:r>
                <a:r>
                  <a:rPr lang="en-US" altLang="zh-CN" dirty="0" err="1"/>
                  <a:t>w.r.t.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54ADD8-6A14-7E79-B372-7CE36558B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5" y="5298141"/>
                <a:ext cx="7297190" cy="369909"/>
              </a:xfrm>
              <a:prstGeom prst="rect">
                <a:avLst/>
              </a:prstGeom>
              <a:blipFill>
                <a:blip r:embed="rId5"/>
                <a:stretch>
                  <a:fillRect l="-668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EBD44E59-C13E-126F-C3F4-200C701C718F}"/>
              </a:ext>
            </a:extLst>
          </p:cNvPr>
          <p:cNvSpPr/>
          <p:nvPr/>
        </p:nvSpPr>
        <p:spPr>
          <a:xfrm>
            <a:off x="4052047" y="2373073"/>
            <a:ext cx="519953" cy="319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FA1D3A-AE59-99D1-C962-BEC412375BEF}"/>
              </a:ext>
            </a:extLst>
          </p:cNvPr>
          <p:cNvSpPr txBox="1"/>
          <p:nvPr/>
        </p:nvSpPr>
        <p:spPr>
          <a:xfrm>
            <a:off x="636495" y="1739992"/>
            <a:ext cx="7404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Scenario selection &amp; resource allocation to optimize </a:t>
            </a:r>
            <a:r>
              <a:rPr lang="en-US" altLang="zh-CN" dirty="0" err="1"/>
              <a:t>AoI</a:t>
            </a:r>
            <a:r>
              <a:rPr lang="en-US" altLang="zh-CN" dirty="0"/>
              <a:t> performance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97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269999" y="1083840"/>
            <a:ext cx="6749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Problem Statement and Convexity Analysis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90BD42-6FF1-CAB5-4D91-5A5E5BC97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61" y="1822590"/>
            <a:ext cx="4888650" cy="2483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54ADD8-6A14-7E79-B372-7CE36558BF0B}"/>
                  </a:ext>
                </a:extLst>
              </p:cNvPr>
              <p:cNvSpPr txBox="1"/>
              <p:nvPr/>
            </p:nvSpPr>
            <p:spPr>
              <a:xfrm>
                <a:off x="959224" y="4760259"/>
                <a:ext cx="5578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Lemma: </a:t>
                </a:r>
                <a:r>
                  <a:rPr lang="el-GR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altLang="zh-CN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</a:t>
                </a:r>
                <a:r>
                  <a:rPr lang="en-US" altLang="zh-CN" dirty="0"/>
                  <a:t>, </a:t>
                </a:r>
                <a:r>
                  <a:rPr lang="el-GR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altLang="zh-CN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zh-CN" dirty="0"/>
                  <a:t> are conditionally convex </a:t>
                </a:r>
                <a:r>
                  <a:rPr lang="en-US" altLang="zh-CN" dirty="0" err="1"/>
                  <a:t>w.r.t.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E54ADD8-6A14-7E79-B372-7CE36558B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4" y="4760259"/>
                <a:ext cx="5578065" cy="369332"/>
              </a:xfrm>
              <a:prstGeom prst="rect">
                <a:avLst/>
              </a:prstGeom>
              <a:blipFill>
                <a:blip r:embed="rId5"/>
                <a:stretch>
                  <a:fillRect l="-874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73EAF6D9-558D-339A-95CF-57AFC865CE3A}"/>
              </a:ext>
            </a:extLst>
          </p:cNvPr>
          <p:cNvSpPr/>
          <p:nvPr/>
        </p:nvSpPr>
        <p:spPr>
          <a:xfrm>
            <a:off x="2985247" y="3926541"/>
            <a:ext cx="1999129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3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269999" y="1083840"/>
            <a:ext cx="6749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Solution Algorithm for </a:t>
            </a:r>
            <a:r>
              <a:rPr lang="en-US" altLang="zh-CN" sz="2000" b="1" dirty="0" err="1"/>
              <a:t>AoI</a:t>
            </a:r>
            <a:r>
              <a:rPr lang="en-US" altLang="zh-CN" sz="2000" b="1" dirty="0"/>
              <a:t>-Unknown System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97F78A-E5A8-E6CE-06BB-837DFF14AF56}"/>
              </a:ext>
            </a:extLst>
          </p:cNvPr>
          <p:cNvSpPr/>
          <p:nvPr/>
        </p:nvSpPr>
        <p:spPr>
          <a:xfrm>
            <a:off x="2558985" y="2109595"/>
            <a:ext cx="2277035" cy="699247"/>
          </a:xfrm>
          <a:prstGeom prst="rect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Sensing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A98E73-9511-DF15-2622-1490CA849B10}"/>
              </a:ext>
            </a:extLst>
          </p:cNvPr>
          <p:cNvSpPr/>
          <p:nvPr/>
        </p:nvSpPr>
        <p:spPr>
          <a:xfrm>
            <a:off x="4836020" y="2109596"/>
            <a:ext cx="2277035" cy="6992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Comm.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D822D3-3E78-936D-7DD3-F0CFC56899BB}"/>
              </a:ext>
            </a:extLst>
          </p:cNvPr>
          <p:cNvCxnSpPr/>
          <p:nvPr/>
        </p:nvCxnSpPr>
        <p:spPr>
          <a:xfrm>
            <a:off x="2558985" y="2931459"/>
            <a:ext cx="22770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39C6B80-6300-BA45-6D10-984EC647D0C2}"/>
              </a:ext>
            </a:extLst>
          </p:cNvPr>
          <p:cNvCxnSpPr/>
          <p:nvPr/>
        </p:nvCxnSpPr>
        <p:spPr>
          <a:xfrm>
            <a:off x="4836020" y="2931459"/>
            <a:ext cx="22770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E81B09-9F90-0CC4-F9AD-95C13A798FA1}"/>
              </a:ext>
            </a:extLst>
          </p:cNvPr>
          <p:cNvCxnSpPr>
            <a:cxnSpLocks/>
          </p:cNvCxnSpPr>
          <p:nvPr/>
        </p:nvCxnSpPr>
        <p:spPr>
          <a:xfrm>
            <a:off x="2558985" y="1936377"/>
            <a:ext cx="4554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8CC9287-D2B5-FFD8-DAAE-78953371689F}"/>
              </a:ext>
            </a:extLst>
          </p:cNvPr>
          <p:cNvSpPr txBox="1"/>
          <p:nvPr/>
        </p:nvSpPr>
        <p:spPr>
          <a:xfrm>
            <a:off x="3476127" y="29314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zh-CN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i="1" dirty="0">
              <a:latin typeface="Cambria Math" panose="02040503050406030204" pitchFamily="18" charset="0"/>
              <a:ea typeface="Malgun Gothic" panose="020B0503020000020004" pitchFamily="34" charset="-127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FA4B12-2A26-58D2-1327-C57920C26DE0}"/>
              </a:ext>
            </a:extLst>
          </p:cNvPr>
          <p:cNvSpPr txBox="1"/>
          <p:nvPr/>
        </p:nvSpPr>
        <p:spPr>
          <a:xfrm>
            <a:off x="5768350" y="29161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zh-CN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zh-CN" altLang="en-US" i="1" dirty="0">
              <a:latin typeface="Cambria Math" panose="02040503050406030204" pitchFamily="18" charset="0"/>
              <a:ea typeface="Malgun Gothic" panose="020B0503020000020004" pitchFamily="34" charset="-127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B6357D0-0C3B-A310-337C-E3EFC007A36B}"/>
              </a:ext>
            </a:extLst>
          </p:cNvPr>
          <p:cNvSpPr txBox="1"/>
          <p:nvPr/>
        </p:nvSpPr>
        <p:spPr>
          <a:xfrm>
            <a:off x="4649911" y="158599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lang="zh-CN" altLang="en-US" i="1" dirty="0">
              <a:latin typeface="Cambria Math" panose="020405030504060302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07B03AA-5404-0E4D-E94F-FCA0FDF45417}"/>
              </a:ext>
            </a:extLst>
          </p:cNvPr>
          <p:cNvCxnSpPr/>
          <p:nvPr/>
        </p:nvCxnSpPr>
        <p:spPr>
          <a:xfrm>
            <a:off x="2487266" y="2109595"/>
            <a:ext cx="0" cy="6992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6715855-A0C2-82E4-6FC4-E9ACEBA6FBC5}"/>
              </a:ext>
            </a:extLst>
          </p:cNvPr>
          <p:cNvSpPr txBox="1"/>
          <p:nvPr/>
        </p:nvSpPr>
        <p:spPr>
          <a:xfrm>
            <a:off x="2040069" y="227379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zh-CN" altLang="en-US" i="1" dirty="0">
              <a:latin typeface="Cambria Math" panose="02040503050406030204" pitchFamily="18" charset="0"/>
              <a:ea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CA987B-24B5-6073-5040-1B483895AEE1}"/>
                  </a:ext>
                </a:extLst>
              </p:cNvPr>
              <p:cNvSpPr txBox="1"/>
              <p:nvPr/>
            </p:nvSpPr>
            <p:spPr>
              <a:xfrm>
                <a:off x="367361" y="2120470"/>
                <a:ext cx="986309" cy="585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Co-exist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ECA987B-24B5-6073-5040-1B483895A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1" y="2120470"/>
                <a:ext cx="986309" cy="585417"/>
              </a:xfrm>
              <a:prstGeom prst="rect">
                <a:avLst/>
              </a:prstGeom>
              <a:blipFill>
                <a:blip r:embed="rId4"/>
                <a:stretch>
                  <a:fillRect l="-3086"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864836E-9444-FF99-76BE-C5368F1EE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15" y="3445362"/>
            <a:ext cx="3823008" cy="2086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7E5F17-7E8B-A2BA-614B-CE3E29A71536}"/>
                  </a:ext>
                </a:extLst>
              </p:cNvPr>
              <p:cNvSpPr txBox="1"/>
              <p:nvPr/>
            </p:nvSpPr>
            <p:spPr>
              <a:xfrm>
                <a:off x="6104965" y="4043082"/>
                <a:ext cx="2778035" cy="689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7E5F17-7E8B-A2BA-614B-CE3E29A71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965" y="4043082"/>
                <a:ext cx="2778035" cy="689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23CE252-9F8C-2BD5-5BC6-50AE0308D8D6}"/>
                  </a:ext>
                </a:extLst>
              </p:cNvPr>
              <p:cNvSpPr txBox="1"/>
              <p:nvPr/>
            </p:nvSpPr>
            <p:spPr>
              <a:xfrm>
                <a:off x="5990526" y="4869010"/>
                <a:ext cx="2778035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b="1" i="1" smtClean="0">
                              <a:latin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23CE252-9F8C-2BD5-5BC6-50AE0308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26" y="4869010"/>
                <a:ext cx="2778035" cy="386068"/>
              </a:xfrm>
              <a:prstGeom prst="rect">
                <a:avLst/>
              </a:prstGeom>
              <a:blipFill>
                <a:blip r:embed="rId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75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269999" y="1083840"/>
            <a:ext cx="6749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Solution Algorithm for </a:t>
            </a:r>
            <a:r>
              <a:rPr lang="en-US" altLang="zh-CN" sz="2000" b="1" dirty="0" err="1"/>
              <a:t>AoI</a:t>
            </a:r>
            <a:r>
              <a:rPr lang="en-US" altLang="zh-CN" sz="2000" b="1" dirty="0"/>
              <a:t>-Unknown System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2DC926-43D3-E556-987D-5A9743DF693C}"/>
              </a:ext>
            </a:extLst>
          </p:cNvPr>
          <p:cNvGrpSpPr/>
          <p:nvPr/>
        </p:nvGrpSpPr>
        <p:grpSpPr>
          <a:xfrm>
            <a:off x="2581836" y="2220951"/>
            <a:ext cx="4554070" cy="649575"/>
            <a:chOff x="2558985" y="3099492"/>
            <a:chExt cx="2277035" cy="64957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348B963-249A-AE0B-58AF-3EFC0970002A}"/>
                </a:ext>
              </a:extLst>
            </p:cNvPr>
            <p:cNvSpPr/>
            <p:nvPr/>
          </p:nvSpPr>
          <p:spPr>
            <a:xfrm>
              <a:off x="2558985" y="3438523"/>
              <a:ext cx="2277035" cy="310544"/>
            </a:xfrm>
            <a:prstGeom prst="rect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Sensing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D5A927C-7A97-35B3-EC93-FDAC82642904}"/>
                </a:ext>
              </a:extLst>
            </p:cNvPr>
            <p:cNvSpPr/>
            <p:nvPr/>
          </p:nvSpPr>
          <p:spPr>
            <a:xfrm>
              <a:off x="2558985" y="3099492"/>
              <a:ext cx="2277035" cy="33135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Comm.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37CBBF-884E-0A26-59A1-645B321C197B}"/>
                  </a:ext>
                </a:extLst>
              </p:cNvPr>
              <p:cNvSpPr txBox="1"/>
              <p:nvPr/>
            </p:nvSpPr>
            <p:spPr>
              <a:xfrm>
                <a:off x="430306" y="2259922"/>
                <a:ext cx="14597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Superposition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037CBBF-884E-0A26-59A1-645B321C1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06" y="2259922"/>
                <a:ext cx="1459743" cy="584775"/>
              </a:xfrm>
              <a:prstGeom prst="rect">
                <a:avLst/>
              </a:prstGeom>
              <a:blipFill>
                <a:blip r:embed="rId4"/>
                <a:stretch>
                  <a:fillRect l="-2510"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8164D89-BE84-7043-47BF-A86A7271AC91}"/>
              </a:ext>
            </a:extLst>
          </p:cNvPr>
          <p:cNvCxnSpPr>
            <a:cxnSpLocks/>
          </p:cNvCxnSpPr>
          <p:nvPr/>
        </p:nvCxnSpPr>
        <p:spPr>
          <a:xfrm>
            <a:off x="2581836" y="2160457"/>
            <a:ext cx="4554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51118B1-F112-A125-70B5-4537005F4BF5}"/>
              </a:ext>
            </a:extLst>
          </p:cNvPr>
          <p:cNvSpPr txBox="1"/>
          <p:nvPr/>
        </p:nvSpPr>
        <p:spPr>
          <a:xfrm>
            <a:off x="4572000" y="176087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lang="zh-CN" altLang="en-US" i="1" dirty="0">
              <a:latin typeface="Cambria Math" panose="020405030504060302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A2A69E6-F3B5-C73A-AE88-06BEEFBD2878}"/>
              </a:ext>
            </a:extLst>
          </p:cNvPr>
          <p:cNvCxnSpPr>
            <a:cxnSpLocks/>
          </p:cNvCxnSpPr>
          <p:nvPr/>
        </p:nvCxnSpPr>
        <p:spPr>
          <a:xfrm>
            <a:off x="2472722" y="2233494"/>
            <a:ext cx="0" cy="306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69E5E79-B258-5579-C9D9-3D5FEEBBCD75}"/>
              </a:ext>
            </a:extLst>
          </p:cNvPr>
          <p:cNvSpPr txBox="1"/>
          <p:nvPr/>
        </p:nvSpPr>
        <p:spPr>
          <a:xfrm>
            <a:off x="2055483" y="2170434"/>
            <a:ext cx="379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zh-CN" altLang="en-US" i="1" dirty="0">
              <a:latin typeface="Cambria Math" panose="020405030504060302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9B21BD7-CFC4-9264-030D-10C47B2367D6}"/>
              </a:ext>
            </a:extLst>
          </p:cNvPr>
          <p:cNvCxnSpPr>
            <a:cxnSpLocks/>
          </p:cNvCxnSpPr>
          <p:nvPr/>
        </p:nvCxnSpPr>
        <p:spPr>
          <a:xfrm>
            <a:off x="2472722" y="2550553"/>
            <a:ext cx="0" cy="306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A6CF359-044C-C633-9525-C75D0897A445}"/>
              </a:ext>
            </a:extLst>
          </p:cNvPr>
          <p:cNvSpPr txBox="1"/>
          <p:nvPr/>
        </p:nvSpPr>
        <p:spPr>
          <a:xfrm>
            <a:off x="2037259" y="2485495"/>
            <a:ext cx="38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i="1" dirty="0">
              <a:latin typeface="Cambria Math" panose="02040503050406030204" pitchFamily="18" charset="0"/>
              <a:ea typeface="Malgun Gothic" panose="020B0503020000020004" pitchFamily="34" charset="-127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5CCC8A-DD43-4680-F6F5-DAFD3C34B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463" y="3545468"/>
            <a:ext cx="2934109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3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6CAFFCAB-E586-41AD-B876-288FCED637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70000" y="1434241"/>
                <a:ext cx="8613000" cy="398951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noProof="0" dirty="0"/>
                  <a:t>Introduction</a:t>
                </a:r>
                <a:endParaRPr lang="en-US" noProof="0" dirty="0"/>
              </a:p>
              <a:p>
                <a:pPr>
                  <a:lnSpc>
                    <a:spcPct val="150000"/>
                  </a:lnSpc>
                </a:pPr>
                <a:r>
                  <a:rPr lang="en-US" noProof="0" dirty="0"/>
                  <a:t>System Description and Theoretical Framework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sz="1500" dirty="0"/>
                  <a:t>Problem Statement and Convexity Analysis</a:t>
                </a:r>
              </a:p>
              <a:p>
                <a:pPr lvl="2"/>
                <a:r>
                  <a:rPr lang="en-US" sz="1500" dirty="0"/>
                  <a:t>Solution Algorithm for </a:t>
                </a:r>
                <a:r>
                  <a:rPr lang="en-US" sz="1500" dirty="0" err="1"/>
                  <a:t>AoI</a:t>
                </a:r>
                <a:r>
                  <a:rPr lang="en-US" sz="1500" dirty="0"/>
                  <a:t>-Unknown System</a:t>
                </a:r>
              </a:p>
              <a:p>
                <a:pPr lvl="2"/>
                <a:r>
                  <a:rPr lang="en-US" sz="1500" dirty="0"/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Resource Allocation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:r>
                  <a:rPr lang="en-US" altLang="zh-CN" dirty="0" err="1"/>
                  <a:t>AoI</a:t>
                </a:r>
                <a:r>
                  <a:rPr lang="en-US" altLang="zh-CN" dirty="0"/>
                  <a:t> Knowledge-Based System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sz="1500" dirty="0"/>
                  <a:t>System Model</a:t>
                </a:r>
              </a:p>
              <a:p>
                <a:pPr lvl="2"/>
                <a:r>
                  <a:rPr lang="en-US" altLang="zh-CN" sz="1500" dirty="0"/>
                  <a:t>Problem Statement</a:t>
                </a:r>
                <a:endParaRPr lang="en-US" sz="1500" dirty="0"/>
              </a:p>
              <a:p>
                <a:pPr lvl="2"/>
                <a:r>
                  <a:rPr lang="en-US" sz="1500" dirty="0"/>
                  <a:t>Solution Algorithm for </a:t>
                </a:r>
                <a:r>
                  <a:rPr lang="en-US" sz="1500" dirty="0" err="1"/>
                  <a:t>AoI</a:t>
                </a:r>
                <a:r>
                  <a:rPr lang="en-US" sz="1500" dirty="0"/>
                  <a:t> Knowledge-Based System</a:t>
                </a:r>
              </a:p>
              <a:p>
                <a:pPr lvl="2"/>
                <a:r>
                  <a:rPr lang="en-US" sz="1500" dirty="0"/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Conclusion and Future Work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noProof="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noProof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6CAFFCAB-E586-41AD-B876-288FCED63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70000" y="1434241"/>
                <a:ext cx="8613000" cy="3989518"/>
              </a:xfrm>
              <a:blipFill>
                <a:blip r:embed="rId3"/>
                <a:stretch>
                  <a:fillRect l="-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F5D04068-6C6A-4697-BFB1-24FA1A1A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8789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269999" y="1083840"/>
            <a:ext cx="2535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Solution Algorithm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5FA627-1F3A-240C-C7A9-FEE29DB0B01C}"/>
              </a:ext>
            </a:extLst>
          </p:cNvPr>
          <p:cNvSpPr txBox="1"/>
          <p:nvPr/>
        </p:nvSpPr>
        <p:spPr>
          <a:xfrm>
            <a:off x="431856" y="2186142"/>
            <a:ext cx="3396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Iteratively solve Problems separately to obtain the optimal solution for the origin problem</a:t>
            </a:r>
            <a:endParaRPr lang="zh-CN" altLang="en-US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FE42934-4A19-DD63-9EB7-1E046A82FA14}"/>
              </a:ext>
            </a:extLst>
          </p:cNvPr>
          <p:cNvGrpSpPr/>
          <p:nvPr/>
        </p:nvGrpSpPr>
        <p:grpSpPr>
          <a:xfrm>
            <a:off x="4298576" y="1083840"/>
            <a:ext cx="3778624" cy="4742268"/>
            <a:chOff x="4522694" y="895527"/>
            <a:chExt cx="3778624" cy="4742268"/>
          </a:xfrm>
        </p:grpSpPr>
        <p:sp>
          <p:nvSpPr>
            <p:cNvPr id="12" name="流程图: 终止 11">
              <a:extLst>
                <a:ext uri="{FF2B5EF4-FFF2-40B4-BE49-F238E27FC236}">
                  <a16:creationId xmlns:a16="http://schemas.microsoft.com/office/drawing/2014/main" id="{B0431CBC-8FAE-A570-D1E7-9C736785D965}"/>
                </a:ext>
              </a:extLst>
            </p:cNvPr>
            <p:cNvSpPr/>
            <p:nvPr/>
          </p:nvSpPr>
          <p:spPr>
            <a:xfrm>
              <a:off x="5136777" y="895527"/>
              <a:ext cx="1201272" cy="286947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Start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流程图: 数据 12">
              <a:extLst>
                <a:ext uri="{FF2B5EF4-FFF2-40B4-BE49-F238E27FC236}">
                  <a16:creationId xmlns:a16="http://schemas.microsoft.com/office/drawing/2014/main" id="{1F014F64-8943-3E23-4F3E-601FD0DBC720}"/>
                </a:ext>
              </a:extLst>
            </p:cNvPr>
            <p:cNvSpPr/>
            <p:nvPr/>
          </p:nvSpPr>
          <p:spPr>
            <a:xfrm>
              <a:off x="4867835" y="1377700"/>
              <a:ext cx="1675369" cy="286947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Initialize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流程图: 过程 13">
                  <a:extLst>
                    <a:ext uri="{FF2B5EF4-FFF2-40B4-BE49-F238E27FC236}">
                      <a16:creationId xmlns:a16="http://schemas.microsoft.com/office/drawing/2014/main" id="{21E0CFDA-D73D-4F7F-72C7-4D172AA734DF}"/>
                    </a:ext>
                  </a:extLst>
                </p:cNvPr>
                <p:cNvSpPr/>
                <p:nvPr/>
              </p:nvSpPr>
              <p:spPr>
                <a:xfrm>
                  <a:off x="4805085" y="2326505"/>
                  <a:ext cx="1900518" cy="543600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Solve problem giving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(or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600" dirty="0">
                      <a:solidFill>
                        <a:schemeClr val="tx1"/>
                      </a:solidFill>
                    </a:rPr>
                    <a:t>)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流程图: 过程 13">
                  <a:extLst>
                    <a:ext uri="{FF2B5EF4-FFF2-40B4-BE49-F238E27FC236}">
                      <a16:creationId xmlns:a16="http://schemas.microsoft.com/office/drawing/2014/main" id="{21E0CFDA-D73D-4F7F-72C7-4D172AA734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085" y="2326505"/>
                  <a:ext cx="1900518" cy="543600"/>
                </a:xfrm>
                <a:prstGeom prst="flowChartProcess">
                  <a:avLst/>
                </a:prstGeom>
                <a:blipFill>
                  <a:blip r:embed="rId4"/>
                  <a:stretch>
                    <a:fillRect t="-6593" b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流程图: 过程 14">
                  <a:extLst>
                    <a:ext uri="{FF2B5EF4-FFF2-40B4-BE49-F238E27FC236}">
                      <a16:creationId xmlns:a16="http://schemas.microsoft.com/office/drawing/2014/main" id="{A0A31AC1-ACA8-57E6-E174-01FD5DA57739}"/>
                    </a:ext>
                  </a:extLst>
                </p:cNvPr>
                <p:cNvSpPr/>
                <p:nvPr/>
              </p:nvSpPr>
              <p:spPr>
                <a:xfrm>
                  <a:off x="4805085" y="3071959"/>
                  <a:ext cx="1900518" cy="609939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Solve problem giving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(or</a:t>
                  </a:r>
                  <a14:m>
                    <m:oMath xmlns:m="http://schemas.openxmlformats.org/officeDocument/2006/math">
                      <m:r>
                        <a:rPr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altLang="zh-CN" sz="1600" dirty="0">
                      <a:solidFill>
                        <a:schemeClr val="tx1"/>
                      </a:solidFill>
                    </a:rPr>
                    <a:t>)</a:t>
                  </a:r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流程图: 过程 14">
                  <a:extLst>
                    <a:ext uri="{FF2B5EF4-FFF2-40B4-BE49-F238E27FC236}">
                      <a16:creationId xmlns:a16="http://schemas.microsoft.com/office/drawing/2014/main" id="{A0A31AC1-ACA8-57E6-E174-01FD5DA57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085" y="3071959"/>
                  <a:ext cx="1900518" cy="609939"/>
                </a:xfrm>
                <a:prstGeom prst="flowChartProcess">
                  <a:avLst/>
                </a:prstGeom>
                <a:blipFill>
                  <a:blip r:embed="rId5"/>
                  <a:stretch>
                    <a:fillRect t="-980" b="-7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流程图: 决策 15">
                  <a:extLst>
                    <a:ext uri="{FF2B5EF4-FFF2-40B4-BE49-F238E27FC236}">
                      <a16:creationId xmlns:a16="http://schemas.microsoft.com/office/drawing/2014/main" id="{F3002794-9505-B29E-396B-47CEEB0B7CCF}"/>
                    </a:ext>
                  </a:extLst>
                </p:cNvPr>
                <p:cNvSpPr/>
                <p:nvPr/>
              </p:nvSpPr>
              <p:spPr>
                <a:xfrm>
                  <a:off x="4522694" y="4384827"/>
                  <a:ext cx="2492188" cy="759278"/>
                </a:xfrm>
                <a:prstGeom prst="flowChartDecision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CN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流程图: 决策 15">
                  <a:extLst>
                    <a:ext uri="{FF2B5EF4-FFF2-40B4-BE49-F238E27FC236}">
                      <a16:creationId xmlns:a16="http://schemas.microsoft.com/office/drawing/2014/main" id="{F3002794-9505-B29E-396B-47CEEB0B7C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694" y="4384827"/>
                  <a:ext cx="2492188" cy="759278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流程图: 过程 16">
                  <a:extLst>
                    <a:ext uri="{FF2B5EF4-FFF2-40B4-BE49-F238E27FC236}">
                      <a16:creationId xmlns:a16="http://schemas.microsoft.com/office/drawing/2014/main" id="{56C66CD6-0B6B-84A5-4766-D0974E339DDC}"/>
                    </a:ext>
                  </a:extLst>
                </p:cNvPr>
                <p:cNvSpPr/>
                <p:nvPr/>
              </p:nvSpPr>
              <p:spPr>
                <a:xfrm>
                  <a:off x="5136777" y="1838444"/>
                  <a:ext cx="1264022" cy="276849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流程图: 过程 16">
                  <a:extLst>
                    <a:ext uri="{FF2B5EF4-FFF2-40B4-BE49-F238E27FC236}">
                      <a16:creationId xmlns:a16="http://schemas.microsoft.com/office/drawing/2014/main" id="{56C66CD6-0B6B-84A5-4766-D0974E339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777" y="1838444"/>
                  <a:ext cx="1264022" cy="276849"/>
                </a:xfrm>
                <a:prstGeom prst="flowChartProcess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流程图: 过程 17">
                  <a:extLst>
                    <a:ext uri="{FF2B5EF4-FFF2-40B4-BE49-F238E27FC236}">
                      <a16:creationId xmlns:a16="http://schemas.microsoft.com/office/drawing/2014/main" id="{FB0FA21C-CAC1-63D1-9E73-B2776A0E45E8}"/>
                    </a:ext>
                  </a:extLst>
                </p:cNvPr>
                <p:cNvSpPr/>
                <p:nvPr/>
              </p:nvSpPr>
              <p:spPr>
                <a:xfrm>
                  <a:off x="5074027" y="3894938"/>
                  <a:ext cx="1264022" cy="276849"/>
                </a:xfrm>
                <a:prstGeom prst="flowChartProcess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流程图: 过程 17">
                  <a:extLst>
                    <a:ext uri="{FF2B5EF4-FFF2-40B4-BE49-F238E27FC236}">
                      <a16:creationId xmlns:a16="http://schemas.microsoft.com/office/drawing/2014/main" id="{FB0FA21C-CAC1-63D1-9E73-B2776A0E45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027" y="3894938"/>
                  <a:ext cx="1264022" cy="276849"/>
                </a:xfrm>
                <a:prstGeom prst="flowChartProcess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流程图: 终止 18">
              <a:extLst>
                <a:ext uri="{FF2B5EF4-FFF2-40B4-BE49-F238E27FC236}">
                  <a16:creationId xmlns:a16="http://schemas.microsoft.com/office/drawing/2014/main" id="{FB78BACD-8A9E-3EBC-AF19-18ABED366B8F}"/>
                </a:ext>
              </a:extLst>
            </p:cNvPr>
            <p:cNvSpPr/>
            <p:nvPr/>
          </p:nvSpPr>
          <p:spPr>
            <a:xfrm>
              <a:off x="5136777" y="5350848"/>
              <a:ext cx="1201272" cy="286947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Stop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1F16734-C204-943B-2303-2DF3E15BD9B9}"/>
                </a:ext>
              </a:extLst>
            </p:cNvPr>
            <p:cNvCxnSpPr>
              <a:cxnSpLocks/>
            </p:cNvCxnSpPr>
            <p:nvPr/>
          </p:nvCxnSpPr>
          <p:spPr>
            <a:xfrm>
              <a:off x="5755344" y="1188871"/>
              <a:ext cx="0" cy="190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3B8F3A7-B940-A0FD-3ED8-01B08632D58D}"/>
                </a:ext>
              </a:extLst>
            </p:cNvPr>
            <p:cNvCxnSpPr>
              <a:cxnSpLocks/>
            </p:cNvCxnSpPr>
            <p:nvPr/>
          </p:nvCxnSpPr>
          <p:spPr>
            <a:xfrm>
              <a:off x="5737413" y="1664647"/>
              <a:ext cx="0" cy="190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F18566A-A5D9-3775-937D-18D6FEBD4BB3}"/>
                </a:ext>
              </a:extLst>
            </p:cNvPr>
            <p:cNvCxnSpPr>
              <a:cxnSpLocks/>
            </p:cNvCxnSpPr>
            <p:nvPr/>
          </p:nvCxnSpPr>
          <p:spPr>
            <a:xfrm>
              <a:off x="5755344" y="2124651"/>
              <a:ext cx="0" cy="190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025F953-4D8B-2C57-51E3-C23020D33FB7}"/>
                </a:ext>
              </a:extLst>
            </p:cNvPr>
            <p:cNvCxnSpPr>
              <a:cxnSpLocks/>
            </p:cNvCxnSpPr>
            <p:nvPr/>
          </p:nvCxnSpPr>
          <p:spPr>
            <a:xfrm>
              <a:off x="5755344" y="2870105"/>
              <a:ext cx="0" cy="190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8C3E8BA-D64E-3D1C-28DB-E8835834036E}"/>
                </a:ext>
              </a:extLst>
            </p:cNvPr>
            <p:cNvCxnSpPr>
              <a:cxnSpLocks/>
            </p:cNvCxnSpPr>
            <p:nvPr/>
          </p:nvCxnSpPr>
          <p:spPr>
            <a:xfrm>
              <a:off x="5737413" y="3681898"/>
              <a:ext cx="0" cy="190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174FCFA-7D72-540C-0772-57C70CB2F29B}"/>
                </a:ext>
              </a:extLst>
            </p:cNvPr>
            <p:cNvCxnSpPr>
              <a:cxnSpLocks/>
            </p:cNvCxnSpPr>
            <p:nvPr/>
          </p:nvCxnSpPr>
          <p:spPr>
            <a:xfrm>
              <a:off x="5755344" y="4171787"/>
              <a:ext cx="0" cy="190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1EE63EB-1789-4F5C-823D-9B91F1159A13}"/>
                </a:ext>
              </a:extLst>
            </p:cNvPr>
            <p:cNvCxnSpPr>
              <a:cxnSpLocks/>
            </p:cNvCxnSpPr>
            <p:nvPr/>
          </p:nvCxnSpPr>
          <p:spPr>
            <a:xfrm>
              <a:off x="5768788" y="5144105"/>
              <a:ext cx="0" cy="190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18B9C92-F8ED-FDF8-7382-E224314BF58A}"/>
                </a:ext>
              </a:extLst>
            </p:cNvPr>
            <p:cNvSpPr txBox="1"/>
            <p:nvPr/>
          </p:nvSpPr>
          <p:spPr>
            <a:xfrm>
              <a:off x="5893265" y="5037552"/>
              <a:ext cx="649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Yes</a:t>
              </a:r>
              <a:endParaRPr lang="zh-CN" altLang="en-US" sz="16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40A6262-2023-71E2-28C1-07E9350DDE32}"/>
                </a:ext>
              </a:extLst>
            </p:cNvPr>
            <p:cNvSpPr txBox="1"/>
            <p:nvPr/>
          </p:nvSpPr>
          <p:spPr>
            <a:xfrm>
              <a:off x="7046260" y="4361835"/>
              <a:ext cx="649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No</a:t>
              </a:r>
              <a:endParaRPr lang="zh-CN" altLang="en-US" sz="1600" dirty="0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5EA0A85-9BA2-8F39-9451-C7C5801AA0A7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7014882" y="4764466"/>
              <a:ext cx="12864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0116BAF-597F-525A-D777-03258B1E9165}"/>
                </a:ext>
              </a:extLst>
            </p:cNvPr>
            <p:cNvCxnSpPr/>
            <p:nvPr/>
          </p:nvCxnSpPr>
          <p:spPr>
            <a:xfrm flipV="1">
              <a:off x="8301318" y="2598305"/>
              <a:ext cx="0" cy="21661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DFB2A66-9BB1-7DD8-BF40-8C754BFD51DC}"/>
                </a:ext>
              </a:extLst>
            </p:cNvPr>
            <p:cNvCxnSpPr>
              <a:endCxn id="14" idx="3"/>
            </p:cNvCxnSpPr>
            <p:nvPr/>
          </p:nvCxnSpPr>
          <p:spPr>
            <a:xfrm flipH="1">
              <a:off x="6705603" y="2598305"/>
              <a:ext cx="1595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2862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A10D7D9-C033-D246-E0F3-960CC5D9FC77}"/>
              </a:ext>
            </a:extLst>
          </p:cNvPr>
          <p:cNvSpPr txBox="1"/>
          <p:nvPr/>
        </p:nvSpPr>
        <p:spPr>
          <a:xfrm>
            <a:off x="349624" y="1111623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Simulation</a:t>
            </a:r>
            <a:endParaRPr lang="zh-CN" altLang="en-US" sz="2000" b="1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34894B6-3D5B-59F1-E45B-B2515F64006D}"/>
              </a:ext>
            </a:extLst>
          </p:cNvPr>
          <p:cNvGrpSpPr/>
          <p:nvPr/>
        </p:nvGrpSpPr>
        <p:grpSpPr>
          <a:xfrm>
            <a:off x="3037841" y="1576204"/>
            <a:ext cx="5583510" cy="4116384"/>
            <a:chOff x="1962077" y="1629993"/>
            <a:chExt cx="5583510" cy="411638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55930C0-B947-E9E7-5D3C-99CEF911C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2077" y="1629993"/>
              <a:ext cx="2609923" cy="189231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D54A664-1C8A-28FD-4759-04EFD428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7678" y="1657934"/>
              <a:ext cx="2609924" cy="183643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DAF7140-1AFB-69EF-F59D-2FCFF2D06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91568" y="3854059"/>
              <a:ext cx="2580432" cy="189231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D259326-3C07-988A-3D2B-08C3EB2EB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85554" y="3854060"/>
              <a:ext cx="2660033" cy="1892317"/>
            </a:xfrm>
            <a:prstGeom prst="rect">
              <a:avLst/>
            </a:prstGeom>
          </p:spPr>
        </p:pic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7BC6A9D-1BDF-80B3-9F3E-8104506999BA}"/>
              </a:ext>
            </a:extLst>
          </p:cNvPr>
          <p:cNvSpPr txBox="1"/>
          <p:nvPr/>
        </p:nvSpPr>
        <p:spPr>
          <a:xfrm>
            <a:off x="349624" y="4104650"/>
            <a:ext cx="260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Convex optimization method can be applied (e.g. iterative search)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7F5826A-6F71-4042-9585-D0D4E46E7C36}"/>
                  </a:ext>
                </a:extLst>
              </p:cNvPr>
              <p:cNvSpPr txBox="1"/>
              <p:nvPr/>
            </p:nvSpPr>
            <p:spPr>
              <a:xfrm>
                <a:off x="378131" y="1963260"/>
                <a:ext cx="2609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7F5826A-6F71-4042-9585-D0D4E46E7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1" y="1963260"/>
                <a:ext cx="2609922" cy="369332"/>
              </a:xfrm>
              <a:prstGeom prst="rect">
                <a:avLst/>
              </a:prstGeom>
              <a:blipFill>
                <a:blip r:embed="rId8"/>
                <a:stretch>
                  <a:fillRect l="-18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248216E-EB1A-3C7C-1047-28B552CBA33C}"/>
              </a:ext>
            </a:extLst>
          </p:cNvPr>
          <p:cNvSpPr txBox="1"/>
          <p:nvPr/>
        </p:nvSpPr>
        <p:spPr>
          <a:xfrm>
            <a:off x="5378632" y="3489656"/>
            <a:ext cx="1349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Co-exist</a:t>
            </a:r>
            <a:endParaRPr lang="zh-CN" alt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060CE8-A7E2-5757-E02A-C09F1A28F122}"/>
              </a:ext>
            </a:extLst>
          </p:cNvPr>
          <p:cNvSpPr txBox="1"/>
          <p:nvPr/>
        </p:nvSpPr>
        <p:spPr>
          <a:xfrm>
            <a:off x="5203570" y="5664647"/>
            <a:ext cx="145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Superposition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0956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A10D7D9-C033-D246-E0F3-960CC5D9FC77}"/>
              </a:ext>
            </a:extLst>
          </p:cNvPr>
          <p:cNvSpPr txBox="1"/>
          <p:nvPr/>
        </p:nvSpPr>
        <p:spPr>
          <a:xfrm>
            <a:off x="349624" y="1111623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Simulation</a:t>
            </a:r>
            <a:endParaRPr lang="zh-CN" altLang="en-US" sz="20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7BC6A9D-1BDF-80B3-9F3E-8104506999BA}"/>
              </a:ext>
            </a:extLst>
          </p:cNvPr>
          <p:cNvSpPr txBox="1"/>
          <p:nvPr/>
        </p:nvSpPr>
        <p:spPr>
          <a:xfrm>
            <a:off x="349624" y="4104650"/>
            <a:ext cx="260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Convex optimization method can be applied (e.g. iterative search)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7F5826A-6F71-4042-9585-D0D4E46E7C36}"/>
                  </a:ext>
                </a:extLst>
              </p:cNvPr>
              <p:cNvSpPr txBox="1"/>
              <p:nvPr/>
            </p:nvSpPr>
            <p:spPr>
              <a:xfrm>
                <a:off x="378131" y="1963260"/>
                <a:ext cx="2609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7F5826A-6F71-4042-9585-D0D4E46E7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31" y="1963260"/>
                <a:ext cx="2609922" cy="369332"/>
              </a:xfrm>
              <a:prstGeom prst="rect">
                <a:avLst/>
              </a:prstGeom>
              <a:blipFill>
                <a:blip r:embed="rId4"/>
                <a:stretch>
                  <a:fillRect l="-18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3ACAC45-5D83-EE55-6FAE-2CD2430C0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371" y="985713"/>
            <a:ext cx="2720578" cy="19550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473788-6FB9-547E-1830-3C99E20F6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9114" y="985713"/>
            <a:ext cx="2834886" cy="19550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8B3893A-C039-D098-4648-89A29CB91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2247" y="3634868"/>
            <a:ext cx="2742209" cy="19550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6207023-4FAD-CAC4-C57B-88EFF6DBBF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4456" y="3634868"/>
            <a:ext cx="2861880" cy="195509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72A464-9FB3-D8DD-9289-70AF2806334D}"/>
              </a:ext>
            </a:extLst>
          </p:cNvPr>
          <p:cNvSpPr txBox="1"/>
          <p:nvPr/>
        </p:nvSpPr>
        <p:spPr>
          <a:xfrm>
            <a:off x="5454584" y="5703010"/>
            <a:ext cx="145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Superposition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30720A-B9ED-0F11-0D87-4521C6D3687F}"/>
              </a:ext>
            </a:extLst>
          </p:cNvPr>
          <p:cNvSpPr txBox="1"/>
          <p:nvPr/>
        </p:nvSpPr>
        <p:spPr>
          <a:xfrm>
            <a:off x="5634221" y="3223132"/>
            <a:ext cx="1349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Co-exist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9957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A10D7D9-C033-D246-E0F3-960CC5D9FC77}"/>
              </a:ext>
            </a:extLst>
          </p:cNvPr>
          <p:cNvSpPr txBox="1"/>
          <p:nvPr/>
        </p:nvSpPr>
        <p:spPr>
          <a:xfrm>
            <a:off x="349624" y="1111623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Simulation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A26ED3-1F7B-7A66-C8C8-904B5706E0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75"/>
          <a:stretch/>
        </p:blipFill>
        <p:spPr>
          <a:xfrm>
            <a:off x="5261616" y="864023"/>
            <a:ext cx="3342735" cy="2466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A8F6F7-F152-F86A-2053-AB8C53772328}"/>
                  </a:ext>
                </a:extLst>
              </p:cNvPr>
              <p:cNvSpPr txBox="1"/>
              <p:nvPr/>
            </p:nvSpPr>
            <p:spPr>
              <a:xfrm>
                <a:off x="538982" y="2123805"/>
                <a:ext cx="3226193" cy="64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decreases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increases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decreases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A8F6F7-F152-F86A-2053-AB8C53772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82" y="2123805"/>
                <a:ext cx="3226193" cy="646908"/>
              </a:xfrm>
              <a:prstGeom prst="rect">
                <a:avLst/>
              </a:prstGeom>
              <a:blipFill>
                <a:blip r:embed="rId5"/>
                <a:stretch>
                  <a:fillRect l="-1509" t="-3738" r="-1321" b="-14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AF99573-43E4-06EA-95D5-38605E710363}"/>
              </a:ext>
            </a:extLst>
          </p:cNvPr>
          <p:cNvSpPr txBox="1"/>
          <p:nvPr/>
        </p:nvSpPr>
        <p:spPr>
          <a:xfrm>
            <a:off x="538982" y="3764122"/>
            <a:ext cx="334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Proposed Alg. achieve global optimality 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2651DF7-0DC9-E423-F7D5-AE686B18D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047" y="3330768"/>
            <a:ext cx="3374304" cy="25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65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A10D7D9-C033-D246-E0F3-960CC5D9FC77}"/>
              </a:ext>
            </a:extLst>
          </p:cNvPr>
          <p:cNvSpPr txBox="1"/>
          <p:nvPr/>
        </p:nvSpPr>
        <p:spPr>
          <a:xfrm>
            <a:off x="349624" y="1111623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Simulation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F99573-43E4-06EA-95D5-38605E710363}"/>
              </a:ext>
            </a:extLst>
          </p:cNvPr>
          <p:cNvSpPr txBox="1"/>
          <p:nvPr/>
        </p:nvSpPr>
        <p:spPr>
          <a:xfrm>
            <a:off x="503124" y="2443065"/>
            <a:ext cx="3342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Comparison to obtain optimal solution for origin problem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1D3329-B778-1B2F-D7C4-21A55203B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859" y="1511733"/>
            <a:ext cx="4956459" cy="36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98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A10D7D9-C033-D246-E0F3-960CC5D9FC77}"/>
              </a:ext>
            </a:extLst>
          </p:cNvPr>
          <p:cNvSpPr txBox="1"/>
          <p:nvPr/>
        </p:nvSpPr>
        <p:spPr>
          <a:xfrm>
            <a:off x="349624" y="1111623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Simulation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F99573-43E4-06EA-95D5-38605E710363}"/>
              </a:ext>
            </a:extLst>
          </p:cNvPr>
          <p:cNvSpPr txBox="1"/>
          <p:nvPr/>
        </p:nvSpPr>
        <p:spPr>
          <a:xfrm>
            <a:off x="610701" y="1797539"/>
            <a:ext cx="334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SISO vs MISO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C44CA5-4D25-44CC-C5BC-5069F9438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24" y="2533259"/>
            <a:ext cx="4037321" cy="31145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488AF8-00C3-2D9D-B7AF-6482D39B3D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275"/>
          <a:stretch/>
        </p:blipFill>
        <p:spPr>
          <a:xfrm>
            <a:off x="4572000" y="2636695"/>
            <a:ext cx="4080360" cy="301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76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6CAFFCAB-E586-41AD-B876-288FCED637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70000" y="1434241"/>
                <a:ext cx="8613000" cy="398951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noProof="0" dirty="0">
                    <a:solidFill>
                      <a:schemeClr val="bg1">
                        <a:lumMod val="65000"/>
                      </a:schemeClr>
                    </a:solidFill>
                  </a:rPr>
                  <a:t>Introduction</a:t>
                </a:r>
                <a:endParaRPr lang="en-US" noProof="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noProof="0" dirty="0">
                    <a:solidFill>
                      <a:schemeClr val="bg1">
                        <a:lumMod val="65000"/>
                      </a:schemeClr>
                    </a:solidFill>
                  </a:rPr>
                  <a:t>System Description and Theoretical Framework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Problem Statement and Convexity Analysis</a:t>
                </a: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Solution Algorithm for </a:t>
                </a:r>
                <a:r>
                  <a:rPr lang="en-US" sz="1500" dirty="0" err="1">
                    <a:solidFill>
                      <a:schemeClr val="bg1">
                        <a:lumMod val="65000"/>
                      </a:schemeClr>
                    </a:solidFill>
                  </a:rPr>
                  <a:t>AoI</a:t>
                </a:r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-Unknown System</a:t>
                </a: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Resource Allocation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:r>
                  <a:rPr lang="en-US" altLang="zh-CN" dirty="0" err="1"/>
                  <a:t>AoI</a:t>
                </a:r>
                <a:r>
                  <a:rPr lang="en-US" altLang="zh-CN" dirty="0"/>
                  <a:t> Knowledge-Based System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sz="1500" dirty="0"/>
                  <a:t>System Model</a:t>
                </a:r>
              </a:p>
              <a:p>
                <a:pPr lvl="2"/>
                <a:r>
                  <a:rPr lang="en-US" altLang="zh-CN" sz="1500" dirty="0"/>
                  <a:t>Problem Statement</a:t>
                </a:r>
                <a:endParaRPr lang="en-US" sz="1500" dirty="0"/>
              </a:p>
              <a:p>
                <a:pPr lvl="2"/>
                <a:r>
                  <a:rPr lang="en-US" sz="1500" dirty="0"/>
                  <a:t>Solution Algorithm for </a:t>
                </a:r>
                <a:r>
                  <a:rPr lang="en-US" sz="1500" dirty="0" err="1"/>
                  <a:t>AoI</a:t>
                </a:r>
                <a:r>
                  <a:rPr lang="en-US" sz="1500" dirty="0"/>
                  <a:t> Knowledge-Based System</a:t>
                </a:r>
              </a:p>
              <a:p>
                <a:pPr lvl="2"/>
                <a:r>
                  <a:rPr lang="en-US" sz="1500" dirty="0"/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Conclusion and Future Work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noProof="0" dirty="0"/>
              </a:p>
              <a:p>
                <a:pPr>
                  <a:lnSpc>
                    <a:spcPct val="150000"/>
                  </a:lnSpc>
                </a:pPr>
                <a:endParaRPr lang="en-US" noProof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6CAFFCAB-E586-41AD-B876-288FCED63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70000" y="1434241"/>
                <a:ext cx="8613000" cy="3989518"/>
              </a:xfrm>
              <a:blipFill>
                <a:blip r:embed="rId3"/>
                <a:stretch>
                  <a:fillRect l="-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F5D04068-6C6A-4697-BFB1-24FA1A1A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89855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900" dirty="0"/>
                  <a:t>Resource Allocation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/>
                  <a:t>and </a:t>
                </a:r>
                <a:r>
                  <a:rPr lang="en-US" altLang="zh-CN" sz="1900" dirty="0" err="1"/>
                  <a:t>AoI</a:t>
                </a:r>
                <a:r>
                  <a:rPr lang="en-US" altLang="zh-CN" sz="1900" dirty="0"/>
                  <a:t> Knowledge-Based System</a:t>
                </a:r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99" b="-26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269999" y="1083840"/>
            <a:ext cx="6749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24B1FD2-661A-48E5-0616-EB4A9D9B0760}"/>
                  </a:ext>
                </a:extLst>
              </p:cNvPr>
              <p:cNvSpPr txBox="1"/>
              <p:nvPr/>
            </p:nvSpPr>
            <p:spPr>
              <a:xfrm>
                <a:off x="590508" y="1700119"/>
                <a:ext cx="5421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Communication error probability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24B1FD2-661A-48E5-0616-EB4A9D9B0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08" y="1700119"/>
                <a:ext cx="5421612" cy="369332"/>
              </a:xfrm>
              <a:prstGeom prst="rect">
                <a:avLst/>
              </a:prstGeom>
              <a:blipFill>
                <a:blip r:embed="rId4"/>
                <a:stretch>
                  <a:fillRect l="-101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CA4B68A-6C8F-7479-CC64-A5A661BDA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252" y="2285620"/>
            <a:ext cx="4329983" cy="6126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24AEFA-A8A0-1AA9-7901-434E0877D111}"/>
              </a:ext>
            </a:extLst>
          </p:cNvPr>
          <p:cNvSpPr txBox="1"/>
          <p:nvPr/>
        </p:nvSpPr>
        <p:spPr>
          <a:xfrm>
            <a:off x="590508" y="3429000"/>
            <a:ext cx="562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System states of </a:t>
            </a:r>
            <a:r>
              <a:rPr lang="en-US" altLang="zh-CN" dirty="0" err="1"/>
              <a:t>AoI</a:t>
            </a:r>
            <a:r>
              <a:rPr lang="en-US" altLang="zh-CN" dirty="0"/>
              <a:t> knowledge-based ISAC system: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D2F5C1-01CC-E311-EC58-1D5450D69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293" y="3966974"/>
            <a:ext cx="501084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30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/>
                  <a:t>Resource Allocation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and </a:t>
                </a:r>
                <a:r>
                  <a:rPr lang="en-US" altLang="zh-CN" sz="1800" dirty="0" err="1"/>
                  <a:t>AoI</a:t>
                </a:r>
                <a:r>
                  <a:rPr lang="en-US" altLang="zh-CN" sz="1800" dirty="0"/>
                  <a:t> Knowledge-Based System</a:t>
                </a:r>
                <a:endParaRPr lang="en-US" altLang="zh-CN" sz="1700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28" b="-28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269999" y="1034678"/>
            <a:ext cx="6749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Problem Statement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24B1FD2-661A-48E5-0616-EB4A9D9B0760}"/>
              </a:ext>
            </a:extLst>
          </p:cNvPr>
          <p:cNvSpPr txBox="1"/>
          <p:nvPr/>
        </p:nvSpPr>
        <p:spPr>
          <a:xfrm>
            <a:off x="617403" y="2393212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AoI</a:t>
            </a:r>
            <a:r>
              <a:rPr lang="en-US" altLang="zh-CN" dirty="0"/>
              <a:t> knowledge-based system: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3F38BE1-82F2-F2AC-86A0-5731BA8DB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940" y="2393212"/>
            <a:ext cx="2686425" cy="16194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ECF3B12-5CB8-DBBD-F65C-EE9712F02167}"/>
              </a:ext>
            </a:extLst>
          </p:cNvPr>
          <p:cNvSpPr txBox="1"/>
          <p:nvPr/>
        </p:nvSpPr>
        <p:spPr>
          <a:xfrm>
            <a:off x="617403" y="445335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 penalty function: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90766BA-C8B0-CCED-8EEE-C61A736BCA1C}"/>
              </a:ext>
            </a:extLst>
          </p:cNvPr>
          <p:cNvGrpSpPr/>
          <p:nvPr/>
        </p:nvGrpSpPr>
        <p:grpSpPr>
          <a:xfrm>
            <a:off x="1209204" y="5017601"/>
            <a:ext cx="6939713" cy="756559"/>
            <a:chOff x="1209205" y="4308500"/>
            <a:chExt cx="6725589" cy="68589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CB6F608-8015-9AA1-0E80-1E5D2AF4E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9205" y="4308500"/>
              <a:ext cx="6725589" cy="68589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FDC03A9-405A-8555-9E75-154282048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2064" y="4579874"/>
              <a:ext cx="152421" cy="228632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B1FAD9-4DC6-AAB5-0F39-1593AD5992B3}"/>
              </a:ext>
            </a:extLst>
          </p:cNvPr>
          <p:cNvSpPr txBox="1"/>
          <p:nvPr/>
        </p:nvSpPr>
        <p:spPr>
          <a:xfrm>
            <a:off x="429789" y="1724266"/>
            <a:ext cx="424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 obtain optimal solution at each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860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/>
                  <a:t>Resource Allocation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and </a:t>
                </a:r>
                <a:r>
                  <a:rPr lang="en-US" altLang="zh-CN" sz="1800" dirty="0" err="1"/>
                  <a:t>AoI</a:t>
                </a:r>
                <a:r>
                  <a:rPr lang="en-US" altLang="zh-CN" sz="1800" dirty="0"/>
                  <a:t> Knowledge-Based System</a:t>
                </a:r>
                <a:endParaRPr lang="en-US" altLang="zh-CN" sz="1700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28" b="-28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-609601" y="1047601"/>
            <a:ext cx="79427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zh-CN" sz="2000" b="1" dirty="0"/>
              <a:t>Solution Algorithm for </a:t>
            </a:r>
            <a:r>
              <a:rPr lang="en-US" altLang="zh-CN" sz="2000" b="1" dirty="0" err="1"/>
              <a:t>AoI</a:t>
            </a:r>
            <a:r>
              <a:rPr lang="en-US" altLang="zh-CN" sz="2000" b="1" dirty="0"/>
              <a:t> Knowledge-Based System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ECF3B12-5CB8-DBBD-F65C-EE9712F02167}"/>
              </a:ext>
            </a:extLst>
          </p:cNvPr>
          <p:cNvSpPr txBox="1"/>
          <p:nvPr/>
        </p:nvSpPr>
        <p:spPr>
          <a:xfrm>
            <a:off x="563614" y="1750112"/>
            <a:ext cx="811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Optimal solutions at each step are obtained by solving the problem using DP 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0C4F53-D232-4CEA-F1AB-DA586884C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886" y="2653393"/>
            <a:ext cx="6201640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7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6CAFFCAB-E586-41AD-B876-288FCED637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70000" y="1434241"/>
                <a:ext cx="8613000" cy="398951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noProof="0" dirty="0"/>
                  <a:t>Introduction</a:t>
                </a:r>
                <a:endParaRPr lang="en-US" noProof="0" dirty="0"/>
              </a:p>
              <a:p>
                <a:pPr>
                  <a:lnSpc>
                    <a:spcPct val="150000"/>
                  </a:lnSpc>
                </a:pPr>
                <a:r>
                  <a:rPr lang="en-US" noProof="0" dirty="0">
                    <a:solidFill>
                      <a:schemeClr val="bg1">
                        <a:lumMod val="65000"/>
                      </a:schemeClr>
                    </a:solidFill>
                  </a:rPr>
                  <a:t>System Description and Theoretical Framework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Problem Statement and Convexity Analysis</a:t>
                </a: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Solution Algorithm for </a:t>
                </a:r>
                <a:r>
                  <a:rPr lang="en-US" sz="1500" dirty="0" err="1">
                    <a:solidFill>
                      <a:schemeClr val="bg1">
                        <a:lumMod val="65000"/>
                      </a:schemeClr>
                    </a:solidFill>
                  </a:rPr>
                  <a:t>AoI</a:t>
                </a:r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-Unknown System</a:t>
                </a: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Resource Allocation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and </a:t>
                </a:r>
                <a:r>
                  <a:rPr lang="en-US" altLang="zh-CN" dirty="0" err="1">
                    <a:solidFill>
                      <a:schemeClr val="bg1">
                        <a:lumMod val="65000"/>
                      </a:schemeClr>
                    </a:solidFill>
                  </a:rPr>
                  <a:t>AoI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 Knowledge-Based System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System Model</a:t>
                </a:r>
              </a:p>
              <a:p>
                <a:pPr lvl="2"/>
                <a:r>
                  <a:rPr lang="en-US" altLang="zh-CN" sz="1500" dirty="0">
                    <a:solidFill>
                      <a:schemeClr val="bg1">
                        <a:lumMod val="65000"/>
                      </a:schemeClr>
                    </a:solidFill>
                  </a:rPr>
                  <a:t>Problem Statement</a:t>
                </a:r>
                <a:endParaRPr lang="en-US" sz="15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Solution Algorithm for </a:t>
                </a:r>
                <a:r>
                  <a:rPr lang="en-US" sz="1500" dirty="0" err="1">
                    <a:solidFill>
                      <a:schemeClr val="bg1">
                        <a:lumMod val="65000"/>
                      </a:schemeClr>
                    </a:solidFill>
                  </a:rPr>
                  <a:t>AoI</a:t>
                </a:r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 Knowledge-Based System</a:t>
                </a: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Conclusion and Future Work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noProof="0" dirty="0"/>
              </a:p>
              <a:p>
                <a:pPr>
                  <a:lnSpc>
                    <a:spcPct val="150000"/>
                  </a:lnSpc>
                </a:pPr>
                <a:endParaRPr lang="en-US" noProof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6CAFFCAB-E586-41AD-B876-288FCED63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70000" y="1434241"/>
                <a:ext cx="8613000" cy="3989518"/>
              </a:xfrm>
              <a:blipFill>
                <a:blip r:embed="rId3"/>
                <a:stretch>
                  <a:fillRect l="-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F5D04068-6C6A-4697-BFB1-24FA1A1A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42199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/>
                  <a:t>Resource Allocation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and </a:t>
                </a:r>
                <a:r>
                  <a:rPr lang="en-US" altLang="zh-CN" sz="1800" dirty="0" err="1"/>
                  <a:t>AoI</a:t>
                </a:r>
                <a:r>
                  <a:rPr lang="en-US" altLang="zh-CN" sz="1800" dirty="0"/>
                  <a:t> Knowledge-Based System</a:t>
                </a:r>
                <a:endParaRPr lang="en-US" altLang="zh-CN" sz="1700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28" b="-28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-609601" y="1047601"/>
            <a:ext cx="79427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zh-CN" sz="2000" b="1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14AEF91-DC09-53BE-91BA-DD90DE0240C3}"/>
                  </a:ext>
                </a:extLst>
              </p:cNvPr>
              <p:cNvSpPr txBox="1"/>
              <p:nvPr/>
            </p:nvSpPr>
            <p:spPr>
              <a:xfrm>
                <a:off x="563614" y="1750112"/>
                <a:ext cx="3298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Unknown </a:t>
                </a:r>
                <a:r>
                  <a:rPr lang="en-US" altLang="zh-CN" dirty="0" err="1"/>
                  <a:t>AoI</a:t>
                </a:r>
                <a:r>
                  <a:rPr lang="en-US" altLang="zh-CN" dirty="0"/>
                  <a:t>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14AEF91-DC09-53BE-91BA-DD90DE02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14" y="1750112"/>
                <a:ext cx="3298211" cy="369332"/>
              </a:xfrm>
              <a:prstGeom prst="rect">
                <a:avLst/>
              </a:prstGeom>
              <a:blipFill>
                <a:blip r:embed="rId4"/>
                <a:stretch>
                  <a:fillRect l="-147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9F54C25-DA8E-BF86-27E4-EA74AB7B0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14" y="2525292"/>
            <a:ext cx="3804497" cy="2951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222D8D-4413-5729-C790-70E3AD570C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9378" y="2567679"/>
            <a:ext cx="3678504" cy="28668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DF9B5B-BAB2-8BDC-3849-4315E123D018}"/>
              </a:ext>
            </a:extLst>
          </p:cNvPr>
          <p:cNvSpPr txBox="1"/>
          <p:nvPr/>
        </p:nvSpPr>
        <p:spPr>
          <a:xfrm>
            <a:off x="2213120" y="223717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MISO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8A8AE3-AA96-8BD1-AEB5-283BB2636FFA}"/>
              </a:ext>
            </a:extLst>
          </p:cNvPr>
          <p:cNvSpPr txBox="1"/>
          <p:nvPr/>
        </p:nvSpPr>
        <p:spPr>
          <a:xfrm>
            <a:off x="6156309" y="22371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SISO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303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800" dirty="0"/>
                  <a:t>Resource Allocation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and </a:t>
                </a:r>
                <a:r>
                  <a:rPr lang="en-US" altLang="zh-CN" sz="1800" dirty="0" err="1"/>
                  <a:t>AoI</a:t>
                </a:r>
                <a:r>
                  <a:rPr lang="en-US" altLang="zh-CN" sz="1800" dirty="0"/>
                  <a:t> Knowledge-Based System</a:t>
                </a:r>
                <a:endParaRPr lang="en-US" altLang="zh-CN" sz="1700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28" b="-28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-609601" y="1047601"/>
            <a:ext cx="79427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zh-CN" sz="2000" b="1" dirty="0"/>
              <a:t>Simulation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4AEF91-DC09-53BE-91BA-DD90DE0240C3}"/>
              </a:ext>
            </a:extLst>
          </p:cNvPr>
          <p:cNvSpPr txBox="1"/>
          <p:nvPr/>
        </p:nvSpPr>
        <p:spPr>
          <a:xfrm>
            <a:off x="563614" y="1565446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AoI</a:t>
            </a:r>
            <a:r>
              <a:rPr lang="en-US" altLang="zh-CN" dirty="0"/>
              <a:t> knowledge-based system: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58CE84-2030-FF2F-B0B6-DC249752B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32" y="2441058"/>
            <a:ext cx="3685147" cy="28940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917635-3189-7AE0-A50C-1BDD664AD2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31"/>
          <a:stretch/>
        </p:blipFill>
        <p:spPr>
          <a:xfrm>
            <a:off x="4796118" y="2378831"/>
            <a:ext cx="3785802" cy="30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85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Conclusion and Future Work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88BB2B-1D54-3F2B-7515-6278B465B1F1}"/>
              </a:ext>
            </a:extLst>
          </p:cNvPr>
          <p:cNvSpPr txBox="1"/>
          <p:nvPr/>
        </p:nvSpPr>
        <p:spPr>
          <a:xfrm>
            <a:off x="270000" y="1285488"/>
            <a:ext cx="8731624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000" dirty="0"/>
              <a:t>In this thesis, we optimized the </a:t>
            </a:r>
            <a:r>
              <a:rPr lang="en-US" altLang="zh-CN" sz="2000" dirty="0" err="1"/>
              <a:t>AoI</a:t>
            </a:r>
            <a:r>
              <a:rPr lang="en-US" altLang="zh-CN" sz="2000" dirty="0"/>
              <a:t> performance of the ISAC system in FBL regime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Study </a:t>
            </a:r>
            <a:r>
              <a:rPr lang="en-US" altLang="zh-CN" dirty="0" err="1"/>
              <a:t>AoI</a:t>
            </a:r>
            <a:r>
              <a:rPr lang="en-US" altLang="zh-CN" dirty="0"/>
              <a:t> and error probability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Characterize trade-off between error probability and </a:t>
            </a:r>
            <a:r>
              <a:rPr lang="en-US" altLang="zh-CN" dirty="0" err="1"/>
              <a:t>blocklength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Show superiority of our proposed algorithm</a:t>
            </a:r>
          </a:p>
          <a:p>
            <a:pPr lvl="1"/>
            <a:endParaRPr lang="de-DE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dirty="0"/>
              <a:t>Future Work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Multi-user ISAC networks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Multi-target ISAC networks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ISAC networks in 3D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904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Proof: Concavity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altLang="zh-CN" dirty="0"/>
                  <a:t>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8D29298-D283-5484-DFD1-43D506418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13" y="2200771"/>
            <a:ext cx="724953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4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Proof: Convexity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dirty="0"/>
                  <a:t>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0DDF561-FDAD-B889-6460-0195B11D0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81" y="990365"/>
            <a:ext cx="7449590" cy="33532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485B28-272A-B534-2C17-8F6A35318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61" y="4343633"/>
            <a:ext cx="724001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2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Proof: Concavity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altLang="zh-CN" dirty="0"/>
                  <a:t>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EB0522E-3244-8927-8372-8C1A6D217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86" y="985496"/>
            <a:ext cx="7516274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99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Proof: Concavity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altLang="zh-CN" dirty="0"/>
                  <a:t>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0ED5C73-3E1A-2A0D-59D3-45159542E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79" y="1008317"/>
            <a:ext cx="7287642" cy="3048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8BA448-1A24-406E-3599-1E9E5D4A2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074" y="4056742"/>
            <a:ext cx="732574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34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Proof: Concavity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altLang="zh-CN" dirty="0"/>
                  <a:t>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761258A-70A4-6EE6-51F2-05568060FC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2937"/>
          <a:stretch/>
        </p:blipFill>
        <p:spPr>
          <a:xfrm>
            <a:off x="943086" y="1029718"/>
            <a:ext cx="6709188" cy="19065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2D18687-B520-87E7-3CC3-3D369F18BA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296"/>
          <a:stretch/>
        </p:blipFill>
        <p:spPr>
          <a:xfrm>
            <a:off x="943086" y="3108960"/>
            <a:ext cx="6709188" cy="25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93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Proof: Convexity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zh-CN" dirty="0"/>
                  <a:t>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27CCD3D-E0C8-1FBD-49E7-62085BC68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00" y="1036916"/>
            <a:ext cx="7344800" cy="2686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04547C-243C-5FF0-3C67-71D7FB3C9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32" y="3723341"/>
            <a:ext cx="729716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A877A37-0010-4946-8204-A9D51B49AC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7899" y="966409"/>
            <a:ext cx="8612999" cy="22698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I</a:t>
            </a:r>
            <a:r>
              <a:rPr lang="en-US" altLang="zh-CN" dirty="0"/>
              <a:t>ntegrated </a:t>
            </a:r>
            <a:r>
              <a:rPr lang="en-US" altLang="zh-CN" b="1" dirty="0"/>
              <a:t>S</a:t>
            </a:r>
            <a:r>
              <a:rPr lang="en-US" altLang="zh-CN" dirty="0"/>
              <a:t>ensing </a:t>
            </a:r>
            <a:r>
              <a:rPr lang="en-US" altLang="zh-CN" b="1" dirty="0"/>
              <a:t>a</a:t>
            </a:r>
            <a:r>
              <a:rPr lang="en-US" altLang="zh-CN" dirty="0"/>
              <a:t>nd </a:t>
            </a:r>
            <a:r>
              <a:rPr lang="en-US" altLang="zh-CN" b="1" dirty="0"/>
              <a:t>C</a:t>
            </a:r>
            <a:r>
              <a:rPr lang="en-US" altLang="zh-CN" dirty="0"/>
              <a:t>ommunication (ISAC) networks: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Key technology for 6G networks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en-US" noProof="0" dirty="0"/>
              <a:t>Sensing and communication functions realized by </a:t>
            </a:r>
            <a:r>
              <a:rPr lang="en-US" b="1" noProof="0" dirty="0"/>
              <a:t>one set of hardware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Sharing resources </a:t>
            </a:r>
            <a:r>
              <a:rPr lang="en-US" dirty="0"/>
              <a:t>between sensing and communication </a:t>
            </a:r>
            <a:endParaRPr lang="en-US" noProof="0" dirty="0"/>
          </a:p>
          <a:p>
            <a:pPr>
              <a:lnSpc>
                <a:spcPct val="150000"/>
              </a:lnSpc>
            </a:pPr>
            <a:r>
              <a:rPr lang="en-US" altLang="zh-CN" b="1" noProof="0" dirty="0"/>
              <a:t>Joint optimization </a:t>
            </a:r>
            <a:r>
              <a:rPr lang="en-US" altLang="zh-CN" noProof="0" dirty="0"/>
              <a:t>to balance the sensing and communication performance </a:t>
            </a:r>
            <a:endParaRPr lang="en-US" noProof="0" dirty="0"/>
          </a:p>
          <a:p>
            <a:pPr marL="0" indent="0">
              <a:lnSpc>
                <a:spcPct val="150000"/>
              </a:lnSpc>
              <a:buNone/>
            </a:pPr>
            <a:endParaRPr lang="en-US" noProof="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/>
              <a:t>Introduction</a:t>
            </a:r>
            <a:endParaRPr lang="en-US" noProof="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BF940C-64DD-2E6C-9FB3-36846BDDD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97629"/>
              </p:ext>
            </p:extLst>
          </p:nvPr>
        </p:nvGraphicFramePr>
        <p:xfrm>
          <a:off x="417899" y="3275040"/>
          <a:ext cx="71931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12">
                  <a:extLst>
                    <a:ext uri="{9D8B030D-6E8A-4147-A177-3AD203B41FA5}">
                      <a16:colId xmlns:a16="http://schemas.microsoft.com/office/drawing/2014/main" val="2609259653"/>
                    </a:ext>
                  </a:extLst>
                </a:gridCol>
                <a:gridCol w="2397712">
                  <a:extLst>
                    <a:ext uri="{9D8B030D-6E8A-4147-A177-3AD203B41FA5}">
                      <a16:colId xmlns:a16="http://schemas.microsoft.com/office/drawing/2014/main" val="4133806268"/>
                    </a:ext>
                  </a:extLst>
                </a:gridCol>
                <a:gridCol w="2397712">
                  <a:extLst>
                    <a:ext uri="{9D8B030D-6E8A-4147-A177-3AD203B41FA5}">
                      <a16:colId xmlns:a16="http://schemas.microsoft.com/office/drawing/2014/main" val="493515716"/>
                    </a:ext>
                  </a:extLst>
                </a:gridCol>
              </a:tblGrid>
              <a:tr h="333512"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Data transmission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76327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Task-oriented communications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Task completion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Only task-relevant data</a:t>
                      </a:r>
                    </a:p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96828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Non-task-oriented communications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Data accuracy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All data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11618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EBCE533-232D-9D31-EA1A-3921B8041953}"/>
              </a:ext>
            </a:extLst>
          </p:cNvPr>
          <p:cNvSpPr txBox="1"/>
          <p:nvPr/>
        </p:nvSpPr>
        <p:spPr>
          <a:xfrm>
            <a:off x="636493" y="5522259"/>
            <a:ext cx="727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Less resource consumption with task-oriented communications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36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Proof: Convexity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dirty="0"/>
                  <a:t>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9DC618C-7029-2B08-6ED8-31FD26E91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89" y="1197343"/>
            <a:ext cx="7316221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13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Proof: Convexity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altLang="zh-CN" dirty="0"/>
                  <a:t>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59D10D5A-D978-4BA1-A973-4E0868D41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769" b="-29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4B1E218-D20C-2182-7A26-B83F167AE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26" y="1652424"/>
            <a:ext cx="732574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030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Proof: Convexity of Optimization Problem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80D6F7-0650-1DBC-4622-CA6F00803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26" y="930528"/>
            <a:ext cx="7325747" cy="17337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2658DA-6CA3-598C-7046-C0C824B71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26" y="3126732"/>
            <a:ext cx="722095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9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Proof: Convexity of Optimization Problem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4C4A95-28FA-EF1D-6D7F-09058D4AF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10" y="1128142"/>
            <a:ext cx="719237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72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Iteration Algorithm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1532B8-E305-D7F8-80BC-446FFFF2D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182" y="1685432"/>
            <a:ext cx="6068272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2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Iteration Algorithm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53E1D4-1187-ADA1-88E7-E5AE95FF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67" y="1847629"/>
            <a:ext cx="601111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00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Iteration Algorithm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9FB615-3593-78AF-B020-4C78A60F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92" y="201600"/>
            <a:ext cx="5841107" cy="59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3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/>
              <a:t>Introduction</a:t>
            </a:r>
            <a:endParaRPr lang="en-US" noProof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270000" y="1210389"/>
            <a:ext cx="6749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Ultra Reliable Low Latency Communications (URLLC)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F0FBEEF-274D-BAF7-4840-BBD1B307E85F}"/>
              </a:ext>
            </a:extLst>
          </p:cNvPr>
          <p:cNvGrpSpPr/>
          <p:nvPr/>
        </p:nvGrpSpPr>
        <p:grpSpPr>
          <a:xfrm>
            <a:off x="449365" y="2501171"/>
            <a:ext cx="7941600" cy="2291203"/>
            <a:chOff x="449365" y="2052936"/>
            <a:chExt cx="7941600" cy="2291203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44EC339-4F4D-0E65-BCB7-495C76653BB5}"/>
                </a:ext>
              </a:extLst>
            </p:cNvPr>
            <p:cNvSpPr txBox="1"/>
            <p:nvPr/>
          </p:nvSpPr>
          <p:spPr>
            <a:xfrm>
              <a:off x="571262" y="2306236"/>
              <a:ext cx="941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URLLC</a:t>
              </a:r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E1140223-C007-3BF3-847B-0F8839DE57DC}"/>
                </a:ext>
              </a:extLst>
            </p:cNvPr>
            <p:cNvSpPr/>
            <p:nvPr/>
          </p:nvSpPr>
          <p:spPr>
            <a:xfrm>
              <a:off x="1562787" y="2248166"/>
              <a:ext cx="214030" cy="485472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E35546C-44BE-6CC1-B69D-C2C59A99C61A}"/>
                    </a:ext>
                  </a:extLst>
                </p:cNvPr>
                <p:cNvSpPr txBox="1"/>
                <p:nvPr/>
              </p:nvSpPr>
              <p:spPr>
                <a:xfrm>
                  <a:off x="1760172" y="2052936"/>
                  <a:ext cx="5623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Low Latency 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de-DE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/>
                    <a:t>    Finite Blocklength (FBL) Regime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E35546C-44BE-6CC1-B69D-C2C59A99C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172" y="2052936"/>
                  <a:ext cx="562365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976" t="-8197" r="-108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F57C17F-EC37-5CF7-195D-F3E31EDADDE2}"/>
                    </a:ext>
                  </a:extLst>
                </p:cNvPr>
                <p:cNvSpPr txBox="1"/>
                <p:nvPr/>
              </p:nvSpPr>
              <p:spPr>
                <a:xfrm>
                  <a:off x="1769400" y="2559536"/>
                  <a:ext cx="5892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Ultra Reliability  </a:t>
                  </a:r>
                  <a14:m>
                    <m:oMath xmlns:m="http://schemas.openxmlformats.org/officeDocument/2006/math">
                      <m:r>
                        <a:rPr lang="de-DE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   Ultra Low Error </a:t>
                  </a:r>
                  <a:r>
                    <a:rPr lang="en-US" altLang="zh-CN" dirty="0"/>
                    <a:t>Probability</a:t>
                  </a: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9F57C17F-EC37-5CF7-195D-F3E31EDAD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9400" y="2559536"/>
                  <a:ext cx="589296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27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79782D0-EBD5-1EA9-C347-C0CCAADD9BE0}"/>
                </a:ext>
              </a:extLst>
            </p:cNvPr>
            <p:cNvSpPr txBox="1"/>
            <p:nvPr/>
          </p:nvSpPr>
          <p:spPr>
            <a:xfrm>
              <a:off x="449365" y="3697808"/>
              <a:ext cx="794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assumption of infinite Blocklength for </a:t>
              </a:r>
              <a:r>
                <a:rPr lang="en-US" b="1" dirty="0"/>
                <a:t>Shannon capacity model </a:t>
              </a:r>
              <a:r>
                <a:rPr lang="en-US" dirty="0"/>
                <a:t>no longer holds in FBL regime.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890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6CAFFCAB-E586-41AD-B876-288FCED6370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270000" y="1434241"/>
                <a:ext cx="8613000" cy="398951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noProof="0" dirty="0">
                    <a:solidFill>
                      <a:schemeClr val="bg1">
                        <a:lumMod val="65000"/>
                      </a:schemeClr>
                    </a:solidFill>
                  </a:rPr>
                  <a:t>Introduction</a:t>
                </a:r>
                <a:endParaRPr lang="en-US" noProof="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noProof="0" dirty="0"/>
                  <a:t>System Description and Theoretical Framework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Optimal Resource Allocation with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Problem Statement and Convexity Analysis</a:t>
                </a: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Solution Algorithm for </a:t>
                </a:r>
                <a:r>
                  <a:rPr lang="en-US" sz="1500" dirty="0" err="1">
                    <a:solidFill>
                      <a:schemeClr val="bg1">
                        <a:lumMod val="65000"/>
                      </a:schemeClr>
                    </a:solidFill>
                  </a:rPr>
                  <a:t>AoI</a:t>
                </a:r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-Unknown System</a:t>
                </a: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Resource Allocation with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and </a:t>
                </a:r>
                <a:r>
                  <a:rPr lang="en-US" altLang="zh-CN" dirty="0" err="1">
                    <a:solidFill>
                      <a:schemeClr val="bg1">
                        <a:lumMod val="65000"/>
                      </a:schemeClr>
                    </a:solidFill>
                  </a:rPr>
                  <a:t>AoI</a:t>
                </a: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 Knowledge-Based System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System Model</a:t>
                </a:r>
              </a:p>
              <a:p>
                <a:pPr lvl="2"/>
                <a:r>
                  <a:rPr lang="en-US" altLang="zh-CN" sz="1500" dirty="0">
                    <a:solidFill>
                      <a:schemeClr val="bg1">
                        <a:lumMod val="65000"/>
                      </a:schemeClr>
                    </a:solidFill>
                  </a:rPr>
                  <a:t>Problem Statement</a:t>
                </a:r>
                <a:endParaRPr lang="en-US" sz="15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Solution Algorithm for </a:t>
                </a:r>
                <a:r>
                  <a:rPr lang="en-US" sz="1500" dirty="0" err="1">
                    <a:solidFill>
                      <a:schemeClr val="bg1">
                        <a:lumMod val="65000"/>
                      </a:schemeClr>
                    </a:solidFill>
                  </a:rPr>
                  <a:t>AoI</a:t>
                </a:r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 Knowledge-Based System</a:t>
                </a:r>
              </a:p>
              <a:p>
                <a:pPr lvl="2"/>
                <a:r>
                  <a:rPr lang="en-US" sz="1500" dirty="0">
                    <a:solidFill>
                      <a:schemeClr val="bg1">
                        <a:lumMod val="65000"/>
                      </a:schemeClr>
                    </a:solidFill>
                  </a:rPr>
                  <a:t>Simulation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Conclusion and Future Work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noProof="0" dirty="0"/>
              </a:p>
              <a:p>
                <a:pPr>
                  <a:lnSpc>
                    <a:spcPct val="150000"/>
                  </a:lnSpc>
                </a:pPr>
                <a:endParaRPr lang="en-US" noProof="0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6CAFFCAB-E586-41AD-B876-288FCED63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270000" y="1434241"/>
                <a:ext cx="8613000" cy="3989518"/>
              </a:xfrm>
              <a:blipFill>
                <a:blip r:embed="rId3"/>
                <a:stretch>
                  <a:fillRect l="-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3">
            <a:extLst>
              <a:ext uri="{FF2B5EF4-FFF2-40B4-BE49-F238E27FC236}">
                <a16:creationId xmlns:a16="http://schemas.microsoft.com/office/drawing/2014/main" id="{F5D04068-6C6A-4697-BFB1-24FA1A1A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1090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/>
              <a:t>System Description and Theoretical Framework</a:t>
            </a:r>
            <a:endParaRPr lang="en-US" noProof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269999" y="1083840"/>
            <a:ext cx="67493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Beamforming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A9669B-0126-5099-5DD7-56FFC072297E}"/>
              </a:ext>
            </a:extLst>
          </p:cNvPr>
          <p:cNvGrpSpPr/>
          <p:nvPr/>
        </p:nvGrpSpPr>
        <p:grpSpPr>
          <a:xfrm>
            <a:off x="408739" y="1728242"/>
            <a:ext cx="5373496" cy="1909433"/>
            <a:chOff x="460516" y="3059668"/>
            <a:chExt cx="7947813" cy="202934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C958813D-E859-0F34-C65B-E4004F809ECD}"/>
                </a:ext>
              </a:extLst>
            </p:cNvPr>
            <p:cNvSpPr txBox="1"/>
            <p:nvPr/>
          </p:nvSpPr>
          <p:spPr>
            <a:xfrm>
              <a:off x="466729" y="3793799"/>
              <a:ext cx="7941600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 a directional transmission beam pattern to improve the SNR of received signals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FA2260E-7E56-6D55-0488-09FA2F3C04E7}"/>
                </a:ext>
              </a:extLst>
            </p:cNvPr>
            <p:cNvSpPr txBox="1"/>
            <p:nvPr/>
          </p:nvSpPr>
          <p:spPr>
            <a:xfrm>
              <a:off x="466729" y="3059668"/>
              <a:ext cx="794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Beamforming is used in MISO systems to </a:t>
              </a:r>
              <a:r>
                <a:rPr lang="en-US" altLang="zh-CN" dirty="0"/>
                <a:t>realize low error probability</a:t>
              </a:r>
              <a:endParaRPr 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DF113EF-6FED-AEBC-79BF-D0360A63C6E1}"/>
                </a:ext>
              </a:extLst>
            </p:cNvPr>
            <p:cNvSpPr txBox="1"/>
            <p:nvPr/>
          </p:nvSpPr>
          <p:spPr>
            <a:xfrm>
              <a:off x="460516" y="4696483"/>
              <a:ext cx="7941600" cy="39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transmitted and received sensing signals: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A0B53F0-30DD-1BB9-34CD-F067D9590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228" y="1367046"/>
            <a:ext cx="2689831" cy="2262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2DC07FD-C1C1-FD42-F77F-44F67DD0D783}"/>
                  </a:ext>
                </a:extLst>
              </p:cNvPr>
              <p:cNvSpPr txBox="1"/>
              <p:nvPr/>
            </p:nvSpPr>
            <p:spPr>
              <a:xfrm>
                <a:off x="408739" y="3774102"/>
                <a:ext cx="2399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2DC07FD-C1C1-FD42-F77F-44F67DD0D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39" y="3774102"/>
                <a:ext cx="2399568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579F6D-AD04-A565-CA22-A484FE8620F1}"/>
                  </a:ext>
                </a:extLst>
              </p:cNvPr>
              <p:cNvSpPr txBox="1"/>
              <p:nvPr/>
            </p:nvSpPr>
            <p:spPr>
              <a:xfrm>
                <a:off x="3456739" y="3774102"/>
                <a:ext cx="1742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579F6D-AD04-A565-CA22-A484FE86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739" y="3774102"/>
                <a:ext cx="17428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6E6D8CB1-E806-27DE-80A8-F95E722C54DE}"/>
              </a:ext>
            </a:extLst>
          </p:cNvPr>
          <p:cNvSpPr txBox="1"/>
          <p:nvPr/>
        </p:nvSpPr>
        <p:spPr>
          <a:xfrm>
            <a:off x="408739" y="4412918"/>
            <a:ext cx="6283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transmitted and received communication signals: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289E2F3-801E-3EA8-99C7-04D8611D075D}"/>
                  </a:ext>
                </a:extLst>
              </p:cNvPr>
              <p:cNvSpPr txBox="1"/>
              <p:nvPr/>
            </p:nvSpPr>
            <p:spPr>
              <a:xfrm>
                <a:off x="507351" y="4838791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289E2F3-801E-3EA8-99C7-04D8611D0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51" y="4838791"/>
                <a:ext cx="3792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1987616-9CD3-72F4-680D-277D0822B6E6}"/>
                  </a:ext>
                </a:extLst>
              </p:cNvPr>
              <p:cNvSpPr txBox="1"/>
              <p:nvPr/>
            </p:nvSpPr>
            <p:spPr>
              <a:xfrm>
                <a:off x="3456738" y="4782250"/>
                <a:ext cx="1668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1987616-9CD3-72F4-680D-277D0822B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738" y="4782250"/>
                <a:ext cx="1668277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44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noProof="0" dirty="0"/>
              <a:t>System Description and Theoretical Framework</a:t>
            </a:r>
            <a:endParaRPr lang="en-US" altLang="zh-CN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7644CF98-A93E-538B-5235-31FB469B0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309" y="1377389"/>
            <a:ext cx="2689831" cy="226254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F24B1FD2-661A-48E5-0616-EB4A9D9B0760}"/>
              </a:ext>
            </a:extLst>
          </p:cNvPr>
          <p:cNvSpPr txBox="1"/>
          <p:nvPr/>
        </p:nvSpPr>
        <p:spPr>
          <a:xfrm>
            <a:off x="488577" y="116310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Signal-to-noise ratio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5775F3A-C334-8E15-C12B-14774770E53E}"/>
              </a:ext>
            </a:extLst>
          </p:cNvPr>
          <p:cNvGrpSpPr/>
          <p:nvPr/>
        </p:nvGrpSpPr>
        <p:grpSpPr>
          <a:xfrm>
            <a:off x="3543234" y="2883425"/>
            <a:ext cx="1613595" cy="2315373"/>
            <a:chOff x="800034" y="2727751"/>
            <a:chExt cx="1613595" cy="2315373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558D122-9688-21B6-3569-FC4DD97E678E}"/>
                </a:ext>
              </a:extLst>
            </p:cNvPr>
            <p:cNvSpPr txBox="1"/>
            <p:nvPr/>
          </p:nvSpPr>
          <p:spPr>
            <a:xfrm>
              <a:off x="891664" y="2727751"/>
              <a:ext cx="907287" cy="466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SISO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70DF7A5-5377-2FB7-0850-622A2AF0ECA3}"/>
                    </a:ext>
                  </a:extLst>
                </p:cNvPr>
                <p:cNvSpPr txBox="1"/>
                <p:nvPr/>
              </p:nvSpPr>
              <p:spPr>
                <a:xfrm>
                  <a:off x="800034" y="3192045"/>
                  <a:ext cx="1613595" cy="761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70DF7A5-5377-2FB7-0850-622A2AF0E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034" y="3192045"/>
                  <a:ext cx="1613595" cy="7615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1B531A9-1A4F-3CA5-1B2E-2A2C351475E5}"/>
                    </a:ext>
                  </a:extLst>
                </p:cNvPr>
                <p:cNvSpPr txBox="1"/>
                <p:nvPr/>
              </p:nvSpPr>
              <p:spPr>
                <a:xfrm>
                  <a:off x="891662" y="4281569"/>
                  <a:ext cx="1430337" cy="7615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smtClean="0">
                                    <a:latin typeface="Cambria Math" panose="02040503050406030204" pitchFamily="18" charset="0"/>
                                  </a:rPr>
                                  <m:t>ρ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1B531A9-1A4F-3CA5-1B2E-2A2C35147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62" y="4281569"/>
                  <a:ext cx="1430337" cy="7615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3C11BAE-6228-9794-4458-267FF090F097}"/>
              </a:ext>
            </a:extLst>
          </p:cNvPr>
          <p:cNvGrpSpPr/>
          <p:nvPr/>
        </p:nvGrpSpPr>
        <p:grpSpPr>
          <a:xfrm>
            <a:off x="316998" y="2089393"/>
            <a:ext cx="2532194" cy="3101072"/>
            <a:chOff x="2413629" y="1930413"/>
            <a:chExt cx="2532194" cy="3101072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08CB807-1031-7C4D-39E1-F12A769F482E}"/>
                </a:ext>
              </a:extLst>
            </p:cNvPr>
            <p:cNvSpPr txBox="1"/>
            <p:nvPr/>
          </p:nvSpPr>
          <p:spPr>
            <a:xfrm>
              <a:off x="2883234" y="2724445"/>
              <a:ext cx="954706" cy="466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MISO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16740EE-F1C5-DA62-BE4A-73C3101DA079}"/>
                    </a:ext>
                  </a:extLst>
                </p:cNvPr>
                <p:cNvSpPr txBox="1"/>
                <p:nvPr/>
              </p:nvSpPr>
              <p:spPr>
                <a:xfrm>
                  <a:off x="2413629" y="1930413"/>
                  <a:ext cx="2312895" cy="374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 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sym typeface="Euclid Math Two" panose="02050601010101010101" pitchFamily="18" charset="2"/>
                          </a:rPr>
                          <m:t>{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sym typeface="Euclid Math Two" panose="02050601010101010101" pitchFamily="18" charset="2"/>
                          </a:rPr>
                          <m:t>𝒙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sym typeface="Euclid Math Two" panose="02050601010101010101" pitchFamily="18" charset="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Euclid Math Two" panose="02050601010101010101" pitchFamily="18" charset="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Euclid Math Two" panose="02050601010101010101" pitchFamily="18" charset="2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  <a:sym typeface="Euclid Math Two" panose="02050601010101010101" pitchFamily="18" charset="2"/>
                          </a:rPr>
                          <m:t>}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916740EE-F1C5-DA62-BE4A-73C3101DA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629" y="1930413"/>
                  <a:ext cx="2312895" cy="374590"/>
                </a:xfrm>
                <a:prstGeom prst="rect">
                  <a:avLst/>
                </a:prstGeom>
                <a:blipFill>
                  <a:blip r:embed="rId6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6070522-B9CC-C334-429A-B122F5B58570}"/>
                    </a:ext>
                  </a:extLst>
                </p:cNvPr>
                <p:cNvSpPr txBox="1"/>
                <p:nvPr/>
              </p:nvSpPr>
              <p:spPr>
                <a:xfrm>
                  <a:off x="2883234" y="4278009"/>
                  <a:ext cx="2062589" cy="7534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sSubSup>
                              <m:sSub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6070522-B9CC-C334-429A-B122F5B58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234" y="4278009"/>
                  <a:ext cx="2062589" cy="75347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C1ABB9E-1324-CFC2-E00B-E0F804426A9A}"/>
                    </a:ext>
                  </a:extLst>
                </p:cNvPr>
                <p:cNvSpPr txBox="1"/>
                <p:nvPr/>
              </p:nvSpPr>
              <p:spPr>
                <a:xfrm>
                  <a:off x="2591377" y="3197782"/>
                  <a:ext cx="2062589" cy="7368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  <m:sSubSup>
                              <m:sSub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l-GR" altLang="zh-CN" b="0" i="1" smtClean="0">
                                    <a:latin typeface="Cambria Math" panose="02040503050406030204" pitchFamily="18" charset="0"/>
                                  </a:rPr>
                                  <m:t>ξ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C1ABB9E-1324-CFC2-E00B-E0F804426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377" y="3197782"/>
                  <a:ext cx="2062589" cy="7368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897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D10D5A-D978-4BA1-A973-4E0868D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noProof="0" dirty="0"/>
              <a:t>System Description and Theoretical Framework</a:t>
            </a:r>
            <a:endParaRPr lang="en-US" noProof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9C135A-E81E-31C2-C58B-9BB7A8708184}"/>
              </a:ext>
            </a:extLst>
          </p:cNvPr>
          <p:cNvSpPr txBox="1"/>
          <p:nvPr/>
        </p:nvSpPr>
        <p:spPr>
          <a:xfrm>
            <a:off x="269999" y="108384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Finite </a:t>
            </a:r>
            <a:r>
              <a:rPr lang="en-US" altLang="zh-CN" sz="2000" b="1" dirty="0" err="1"/>
              <a:t>Blocklength</a:t>
            </a:r>
            <a:endParaRPr lang="en-US" altLang="zh-CN" sz="2000" b="1" dirty="0"/>
          </a:p>
        </p:txBody>
      </p:sp>
      <p:sp>
        <p:nvSpPr>
          <p:cNvPr id="10" name="Textplatzhalter 1">
            <a:extLst>
              <a:ext uri="{FF2B5EF4-FFF2-40B4-BE49-F238E27FC236}">
                <a16:creationId xmlns:a16="http://schemas.microsoft.com/office/drawing/2014/main" id="{741CAE87-7895-9DEF-98F3-214643396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8918" y="1699108"/>
            <a:ext cx="6534211" cy="394046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noProof="0" dirty="0"/>
              <a:t>Finite </a:t>
            </a:r>
            <a:r>
              <a:rPr lang="en-US" noProof="0" dirty="0" err="1"/>
              <a:t>blocklength</a:t>
            </a:r>
            <a:r>
              <a:rPr lang="en-US" noProof="0" dirty="0"/>
              <a:t> (FBL) regime</a:t>
            </a:r>
          </a:p>
          <a:p>
            <a:pPr lvl="1">
              <a:lnSpc>
                <a:spcPct val="150000"/>
              </a:lnSpc>
            </a:pPr>
            <a:r>
              <a:rPr lang="de-DE" dirty="0" err="1"/>
              <a:t>Shannon‘s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not </a:t>
            </a:r>
            <a:r>
              <a:rPr lang="de-DE" dirty="0" err="1"/>
              <a:t>applicable</a:t>
            </a: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Error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 in FBL </a:t>
            </a:r>
            <a:r>
              <a:rPr lang="de-DE" dirty="0" err="1"/>
              <a:t>regime</a:t>
            </a:r>
            <a:r>
              <a:rPr lang="de-DE" dirty="0"/>
              <a:t> [1]: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  <a:p>
            <a:pPr lvl="1">
              <a:lnSpc>
                <a:spcPct val="150000"/>
              </a:lnSpc>
            </a:pPr>
            <a:endParaRPr lang="de-DE" b="1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2" name="矩形 6">
            <a:extLst>
              <a:ext uri="{FF2B5EF4-FFF2-40B4-BE49-F238E27FC236}">
                <a16:creationId xmlns:a16="http://schemas.microsoft.com/office/drawing/2014/main" id="{97106F2D-3B5E-8D12-C013-54D26FF66D08}"/>
              </a:ext>
            </a:extLst>
          </p:cNvPr>
          <p:cNvSpPr/>
          <p:nvPr/>
        </p:nvSpPr>
        <p:spPr>
          <a:xfrm>
            <a:off x="458047" y="5684196"/>
            <a:ext cx="8227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[1] Y. </a:t>
            </a:r>
            <a:r>
              <a:rPr lang="en-US" altLang="zh-CN" sz="1000" dirty="0" err="1"/>
              <a:t>Polyanskiy</a:t>
            </a:r>
            <a:r>
              <a:rPr lang="en-US" altLang="zh-CN" sz="1000" dirty="0"/>
              <a:t>, H. Poor, and S. </a:t>
            </a:r>
            <a:r>
              <a:rPr lang="en-US" altLang="zh-CN" sz="1000" dirty="0" err="1"/>
              <a:t>Verdu</a:t>
            </a:r>
            <a:r>
              <a:rPr lang="en-US" altLang="zh-CN" sz="1000" dirty="0"/>
              <a:t>, “Channel coding rate in the ﬁnite </a:t>
            </a:r>
            <a:r>
              <a:rPr lang="en-US" altLang="zh-CN" sz="1000" dirty="0" err="1"/>
              <a:t>blocklength</a:t>
            </a:r>
            <a:r>
              <a:rPr lang="en-US" altLang="zh-CN" sz="1000" dirty="0"/>
              <a:t> regime,” IEEE Trans. Inf. Theory, vol. 56, no. 5, pp. 2307–2359, May 2010.</a:t>
            </a:r>
            <a:endParaRPr lang="en-US" sz="1000" dirty="0"/>
          </a:p>
        </p:txBody>
      </p:sp>
      <p:sp>
        <p:nvSpPr>
          <p:cNvPr id="6" name="Textfeld 125">
            <a:extLst>
              <a:ext uri="{FF2B5EF4-FFF2-40B4-BE49-F238E27FC236}">
                <a16:creationId xmlns:a16="http://schemas.microsoft.com/office/drawing/2014/main" id="{CD838D0C-7C91-47FD-7D19-A0D23D99BDAC}"/>
              </a:ext>
            </a:extLst>
          </p:cNvPr>
          <p:cNvSpPr txBox="1"/>
          <p:nvPr/>
        </p:nvSpPr>
        <p:spPr>
          <a:xfrm>
            <a:off x="889064" y="3761894"/>
            <a:ext cx="475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0" dirty="0"/>
              <a:t>With </a:t>
            </a:r>
            <a:r>
              <a:rPr lang="de-DE" sz="1600" b="0" dirty="0" err="1"/>
              <a:t>Shannon‘s</a:t>
            </a:r>
            <a:r>
              <a:rPr lang="de-DE" sz="1600" b="0" dirty="0"/>
              <a:t> </a:t>
            </a:r>
            <a:r>
              <a:rPr lang="de-DE" sz="1600" b="0" dirty="0" err="1"/>
              <a:t>capacity</a:t>
            </a:r>
            <a:r>
              <a:rPr lang="de-DE" sz="1600" dirty="0"/>
              <a:t> and </a:t>
            </a:r>
            <a:r>
              <a:rPr lang="de-DE" sz="1600" dirty="0" err="1"/>
              <a:t>channel</a:t>
            </a:r>
            <a:r>
              <a:rPr lang="de-DE" sz="1600" dirty="0"/>
              <a:t> </a:t>
            </a:r>
            <a:r>
              <a:rPr lang="de-DE" sz="1600" dirty="0" err="1"/>
              <a:t>dispersion</a:t>
            </a:r>
            <a:r>
              <a:rPr lang="de-DE" sz="16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7A40A1-8946-31FE-FC6F-FE260DADA2A4}"/>
                  </a:ext>
                </a:extLst>
              </p:cNvPr>
              <p:cNvSpPr txBox="1"/>
              <p:nvPr/>
            </p:nvSpPr>
            <p:spPr>
              <a:xfrm>
                <a:off x="176493" y="3023144"/>
                <a:ext cx="4759011" cy="656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67A40A1-8946-31FE-FC6F-FE260DADA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3" y="3023144"/>
                <a:ext cx="4759011" cy="656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84A59E-555C-460A-1EA0-74B365EAB028}"/>
                  </a:ext>
                </a:extLst>
              </p:cNvPr>
              <p:cNvSpPr txBox="1"/>
              <p:nvPr/>
            </p:nvSpPr>
            <p:spPr>
              <a:xfrm>
                <a:off x="-87667" y="431234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84A59E-555C-460A-1EA0-74B365EAB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667" y="4312344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AB82612-C100-5A53-C7EC-94CA4E4191A6}"/>
                  </a:ext>
                </a:extLst>
              </p:cNvPr>
              <p:cNvSpPr txBox="1"/>
              <p:nvPr/>
            </p:nvSpPr>
            <p:spPr>
              <a:xfrm>
                <a:off x="889064" y="4757276"/>
                <a:ext cx="4572000" cy="926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AB82612-C100-5A53-C7EC-94CA4E419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64" y="4757276"/>
                <a:ext cx="4572000" cy="926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03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12157BE7-C41B-4251-A630-7876F5189DEC}" vid="{D5CAF79C-9B5F-40C2-AC3C-45C714C49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Pra_776_sentation_Master_RWTH_Institute_16zu9 (1)</Template>
  <TotalTime>5006</TotalTime>
  <Words>1385</Words>
  <Application>Microsoft Office PowerPoint</Application>
  <PresentationFormat>全屏显示(4:3)</PresentationFormat>
  <Paragraphs>283</Paragraphs>
  <Slides>46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Arial</vt:lpstr>
      <vt:lpstr>Calibri</vt:lpstr>
      <vt:lpstr>Wingdings</vt:lpstr>
      <vt:lpstr>Cambria Math</vt:lpstr>
      <vt:lpstr>Symbol</vt:lpstr>
      <vt:lpstr>Präsentation_Master_RWTH_Institute_16zu9</vt:lpstr>
      <vt:lpstr>Resource Allocation for Task-Oriented Semantic Communications in Integrated Sensing and Communication Networks</vt:lpstr>
      <vt:lpstr>Outline</vt:lpstr>
      <vt:lpstr>Outline</vt:lpstr>
      <vt:lpstr>Introduction</vt:lpstr>
      <vt:lpstr>Introduction</vt:lpstr>
      <vt:lpstr>Outline</vt:lpstr>
      <vt:lpstr>System Description and Theoretical Framework</vt:lpstr>
      <vt:lpstr>System Description and Theoretical Framework</vt:lpstr>
      <vt:lpstr>System Description and Theoretical Framework</vt:lpstr>
      <vt:lpstr>System Description and Theoretical Framework</vt:lpstr>
      <vt:lpstr>System Description and Theoretical Framework</vt:lpstr>
      <vt:lpstr>System Description and Theoretical Framework</vt:lpstr>
      <vt:lpstr>System Description and Theoretical Framework</vt:lpstr>
      <vt:lpstr>System Description and Theoretical Framework</vt:lpstr>
      <vt:lpstr>Outline</vt:lpstr>
      <vt:lpstr>Optimal Resource Allocation with Known h_c</vt:lpstr>
      <vt:lpstr>Optimal Resource Allocation with Known h_c</vt:lpstr>
      <vt:lpstr>Optimal Resource Allocation with Known h_c</vt:lpstr>
      <vt:lpstr>Optimal Resource Allocation with Known h_c</vt:lpstr>
      <vt:lpstr>Optimal Resource Allocation with Known h_c</vt:lpstr>
      <vt:lpstr>Optimal Resource Allocation with Known h_c</vt:lpstr>
      <vt:lpstr>Optimal Resource Allocation with Known h_c</vt:lpstr>
      <vt:lpstr>Optimal Resource Allocation with Known h_c</vt:lpstr>
      <vt:lpstr>Optimal Resource Allocation with Known h_c</vt:lpstr>
      <vt:lpstr>Optimal Resource Allocation with Known h_c</vt:lpstr>
      <vt:lpstr>Outline</vt:lpstr>
      <vt:lpstr>Resource Allocation with Unknown h_c  and AoI Knowledge-Based System</vt:lpstr>
      <vt:lpstr>Resource Allocation with Unknown h_c  and AoI Knowledge-Based System</vt:lpstr>
      <vt:lpstr>Resource Allocation with Unknown h_c  and AoI Knowledge-Based System</vt:lpstr>
      <vt:lpstr>Resource Allocation with Unknown h_c  and AoI Knowledge-Based System</vt:lpstr>
      <vt:lpstr>Resource Allocation with Unknown h_c  and AoI Knowledge-Based System</vt:lpstr>
      <vt:lpstr>Conclusion and Future Work</vt:lpstr>
      <vt:lpstr>PowerPoint 演示文稿</vt:lpstr>
      <vt:lpstr>Proof: Concavity of P_D with Known h_s</vt:lpstr>
      <vt:lpstr>Proof: Convexity of ε_s with Known h_s</vt:lpstr>
      <vt:lpstr>Proof: Concavity of P_D with Unknown h_s</vt:lpstr>
      <vt:lpstr>Proof: Concavity of P_D with Unknown h_s</vt:lpstr>
      <vt:lpstr>Proof: Concavity of P_D with Unknown h_s</vt:lpstr>
      <vt:lpstr>Proof: Convexity of ε_s with Unknown h_s</vt:lpstr>
      <vt:lpstr>Proof: Convexity of ε_c with Known h_c</vt:lpstr>
      <vt:lpstr>Proof: Convexity of ε_c with Known h_c</vt:lpstr>
      <vt:lpstr>Proof: Convexity of Optimization Problem</vt:lpstr>
      <vt:lpstr>Proof: Convexity of Optimization Problem</vt:lpstr>
      <vt:lpstr>Iteration Algorithm</vt:lpstr>
      <vt:lpstr>Iteration Algorithm</vt:lpstr>
      <vt:lpstr>Iteration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Schluse</dc:creator>
  <cp:lastModifiedBy>rk w</cp:lastModifiedBy>
  <cp:revision>479</cp:revision>
  <dcterms:created xsi:type="dcterms:W3CDTF">2015-11-10T09:04:16Z</dcterms:created>
  <dcterms:modified xsi:type="dcterms:W3CDTF">2024-10-14T21:20:40Z</dcterms:modified>
</cp:coreProperties>
</file>