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66" r:id="rId5"/>
    <p:sldId id="270" r:id="rId6"/>
    <p:sldId id="273" r:id="rId7"/>
    <p:sldId id="276" r:id="rId8"/>
    <p:sldId id="277" r:id="rId9"/>
    <p:sldId id="278" r:id="rId10"/>
    <p:sldId id="26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4C7F0"/>
    <a:srgbClr val="070607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3057942" y="470271"/>
            <a:ext cx="5802283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55" y="1149437"/>
            <a:ext cx="1696697" cy="1696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6677" y="2474309"/>
            <a:ext cx="2100255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abriola" panose="04040605051002020D02" pitchFamily="82" charset="0"/>
                <a:cs typeface="Segoe UI" panose="020B0502040204020203" pitchFamily="34" charset="0"/>
              </a:rPr>
              <a:t>OnTime</a:t>
            </a:r>
            <a:endParaRPr lang="he-IL" sz="6000" dirty="0">
              <a:solidFill>
                <a:schemeClr val="bg1"/>
              </a:solidFill>
              <a:latin typeface="Gabriola" panose="04040605051002020D02" pitchFamily="82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225" y="4069410"/>
            <a:ext cx="3868367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עבודת סיכום בתכנות מקבילי</a:t>
            </a:r>
          </a:p>
          <a:p>
            <a:pPr algn="ctr"/>
            <a:r>
              <a:rPr lang="he-IL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מיכל זקש ורות גורביץ </a:t>
            </a:r>
            <a:endParaRPr lang="he-IL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cxnSp>
        <p:nvCxnSpPr>
          <p:cNvPr id="12" name="מחבר ישר 11"/>
          <p:cNvCxnSpPr/>
          <p:nvPr/>
        </p:nvCxnSpPr>
        <p:spPr>
          <a:xfrm>
            <a:off x="4550162" y="3929770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32574" y="814872"/>
            <a:ext cx="2273379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חישוב זמני ריצה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7416809" y="2190086"/>
            <a:ext cx="30492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זמן ריצה סדרתי –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11482ms</a:t>
            </a:r>
            <a:endParaRPr lang="he-IL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4866835" y="2858603"/>
            <a:ext cx="55592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זמן ריצה מקבילי לאחר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Data Parallelism</a:t>
            </a:r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 –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5809ms</a:t>
            </a:r>
            <a:endParaRPr lang="he-IL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5557341" y="4248268"/>
            <a:ext cx="4899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מספר ליבות המעבד עליו הורצה התכנית - 4</a:t>
            </a:r>
            <a:endParaRPr lang="he-IL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1887" y="871716"/>
            <a:ext cx="1933543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האצה ויעילות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006998" y="2006293"/>
            <a:ext cx="7292446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נמדוד את שיפור הביצועים של היישום המקבילי ע"י המדדים הבאים:</a:t>
            </a:r>
          </a:p>
          <a:p>
            <a:pPr algn="r" rtl="1"/>
            <a:r>
              <a:rPr lang="en-US" sz="2000" b="1" cap="none" spc="0" dirty="0" smtClean="0">
                <a:ln w="0"/>
                <a:solidFill>
                  <a:srgbClr val="D600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Speedup</a:t>
            </a:r>
            <a:r>
              <a:rPr lang="he-IL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 – האצה – מדידת היחס בין זמן הריצה הסדרתי 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/>
            </a:r>
            <a:b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</a:br>
            <a:r>
              <a:rPr lang="he-IL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לזמן הריצה המקבילי.</a:t>
            </a:r>
          </a:p>
          <a:p>
            <a:pPr algn="r" rtl="1"/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חישוב:</a:t>
            </a:r>
          </a:p>
          <a:p>
            <a:pPr algn="r" rtl="1"/>
            <a:endParaRPr lang="he-IL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  <a:p>
            <a:pPr algn="r" rtl="1"/>
            <a:r>
              <a:rPr lang="en-US" sz="2000" b="1" dirty="0" smtClean="0">
                <a:ln w="0"/>
                <a:solidFill>
                  <a:srgbClr val="D600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Efficiency</a:t>
            </a:r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 – יעילות – מדידת אחוזי ניצול ליבות המעבד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/>
            </a:r>
            <a:b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</a:br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של היישום המקבילי.</a:t>
            </a:r>
          </a:p>
          <a:p>
            <a:pPr algn="r" rtl="1"/>
            <a:r>
              <a:rPr lang="he-IL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חישוב:</a:t>
            </a:r>
          </a:p>
          <a:p>
            <a:pPr algn="r" rtl="1"/>
            <a:endParaRPr lang="he-IL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  <a:p>
            <a:pPr algn="r" rtl="1"/>
            <a:endParaRPr lang="he-IL" sz="20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  <a:p>
            <a:pPr algn="r" rtl="1"/>
            <a:r>
              <a:rPr lang="he-IL" sz="2000" b="1" dirty="0" smtClean="0">
                <a:ln w="0"/>
                <a:solidFill>
                  <a:srgbClr val="D600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סיבוכיות</a:t>
            </a:r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 </a:t>
            </a:r>
            <a:r>
              <a:rPr lang="he-IL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– 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 o(n)</a:t>
            </a:r>
            <a:r>
              <a:rPr lang="he-IL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rPr>
              <a:t>שזהו עומק עץ הרקורסיה.</a:t>
            </a:r>
            <a:endParaRPr lang="he-IL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grpSp>
        <p:nvGrpSpPr>
          <p:cNvPr id="9" name="קבוצה 8"/>
          <p:cNvGrpSpPr/>
          <p:nvPr/>
        </p:nvGrpSpPr>
        <p:grpSpPr>
          <a:xfrm>
            <a:off x="5610106" y="2688122"/>
            <a:ext cx="1857593" cy="830997"/>
            <a:chOff x="5682052" y="2528147"/>
            <a:chExt cx="1857593" cy="830997"/>
          </a:xfrm>
        </p:grpSpPr>
        <p:sp>
          <p:nvSpPr>
            <p:cNvPr id="11" name="מלבן 10"/>
            <p:cNvSpPr/>
            <p:nvPr/>
          </p:nvSpPr>
          <p:spPr>
            <a:xfrm>
              <a:off x="5682052" y="2528147"/>
              <a:ext cx="78739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11482</a:t>
              </a:r>
              <a:endParaRPr lang="he-IL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  <p:sp>
          <p:nvSpPr>
            <p:cNvPr id="13" name="מלבן 12"/>
            <p:cNvSpPr/>
            <p:nvPr/>
          </p:nvSpPr>
          <p:spPr>
            <a:xfrm>
              <a:off x="5805483" y="2989812"/>
              <a:ext cx="67197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5809</a:t>
              </a:r>
              <a:endParaRPr lang="he-IL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  <p:cxnSp>
          <p:nvCxnSpPr>
            <p:cNvPr id="14" name="מחבר ישר 13"/>
            <p:cNvCxnSpPr/>
            <p:nvPr/>
          </p:nvCxnSpPr>
          <p:spPr>
            <a:xfrm>
              <a:off x="5738157" y="2989812"/>
              <a:ext cx="739305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מלבן 15"/>
            <p:cNvSpPr/>
            <p:nvPr/>
          </p:nvSpPr>
          <p:spPr>
            <a:xfrm>
              <a:off x="6542018" y="2758978"/>
              <a:ext cx="35137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he-IL" sz="2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הלל" panose="02000603000000000000" pitchFamily="50" charset="-79"/>
                  <a:cs typeface="הלל" panose="02000603000000000000" pitchFamily="50" charset="-79"/>
                </a:rPr>
                <a:t>=</a:t>
              </a:r>
              <a:endParaRPr lang="he-IL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הלל" panose="02000603000000000000" pitchFamily="50" charset="-79"/>
                <a:cs typeface="הלל" panose="02000603000000000000" pitchFamily="50" charset="-79"/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6938197" y="2750664"/>
              <a:ext cx="6014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he-IL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1.97</a:t>
              </a:r>
              <a:endParaRPr lang="he-IL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5561736" y="4095682"/>
            <a:ext cx="1874380" cy="861775"/>
            <a:chOff x="5665265" y="2528147"/>
            <a:chExt cx="1874380" cy="861775"/>
          </a:xfrm>
        </p:grpSpPr>
        <p:sp>
          <p:nvSpPr>
            <p:cNvPr id="19" name="מלבן 18"/>
            <p:cNvSpPr/>
            <p:nvPr/>
          </p:nvSpPr>
          <p:spPr>
            <a:xfrm>
              <a:off x="5682051" y="2528147"/>
              <a:ext cx="7873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11482</a:t>
              </a:r>
              <a:endParaRPr lang="he-IL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  <p:sp>
          <p:nvSpPr>
            <p:cNvPr id="20" name="מלבן 19"/>
            <p:cNvSpPr/>
            <p:nvPr/>
          </p:nvSpPr>
          <p:spPr>
            <a:xfrm>
              <a:off x="5665265" y="2989812"/>
              <a:ext cx="97013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5809</a:t>
              </a:r>
              <a:r>
                <a:rPr lang="he-IL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*4</a:t>
              </a:r>
              <a:endParaRPr lang="he-IL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  <p:cxnSp>
          <p:nvCxnSpPr>
            <p:cNvPr id="21" name="מחבר ישר 20"/>
            <p:cNvCxnSpPr/>
            <p:nvPr/>
          </p:nvCxnSpPr>
          <p:spPr>
            <a:xfrm>
              <a:off x="5738157" y="2989812"/>
              <a:ext cx="739305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21"/>
            <p:cNvSpPr/>
            <p:nvPr/>
          </p:nvSpPr>
          <p:spPr>
            <a:xfrm>
              <a:off x="6542018" y="2758978"/>
              <a:ext cx="35137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he-IL" sz="2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הלל" panose="02000603000000000000" pitchFamily="50" charset="-79"/>
                  <a:cs typeface="הלל" panose="02000603000000000000" pitchFamily="50" charset="-79"/>
                </a:rPr>
                <a:t>=</a:t>
              </a:r>
              <a:endParaRPr lang="he-IL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הלל" panose="02000603000000000000" pitchFamily="50" charset="-79"/>
                <a:cs typeface="הלל" panose="02000603000000000000" pitchFamily="50" charset="-79"/>
              </a:endParaRPr>
            </a:p>
          </p:txBody>
        </p:sp>
        <p:sp>
          <p:nvSpPr>
            <p:cNvPr id="23" name="מלבן 22"/>
            <p:cNvSpPr/>
            <p:nvPr/>
          </p:nvSpPr>
          <p:spPr>
            <a:xfrm>
              <a:off x="6888505" y="2750664"/>
              <a:ext cx="6511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 rtl="1"/>
              <a:r>
                <a:rPr lang="he-IL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WP SemiLight" panose="020B0402040204020203" pitchFamily="34" charset="0"/>
                  <a:cs typeface="Segoe WP SemiLight" panose="020B0402040204020203" pitchFamily="34" charset="0"/>
                </a:rPr>
                <a:t>0.49</a:t>
              </a:r>
              <a:endParaRPr lang="he-IL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WP SemiLight" panose="020B0402040204020203" pitchFamily="34" charset="0"/>
                <a:cs typeface="Segoe WP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3568832" y="1587746"/>
            <a:ext cx="6887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8832" y="847852"/>
            <a:ext cx="6380401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he-IL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אלגוריתם של </a:t>
            </a:r>
            <a:r>
              <a:rPr lang="en-US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HIRSHBERG </a:t>
            </a: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 למציאת </a:t>
            </a:r>
            <a:r>
              <a:rPr lang="he-IL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מחרוזת </a:t>
            </a:r>
            <a:r>
              <a:rPr lang="en-US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LCS</a:t>
            </a:r>
            <a:endParaRPr lang="en-US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3163" y="1894892"/>
            <a:ext cx="9251236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LCS</a:t>
            </a:r>
            <a:r>
              <a:rPr lang="he-IL" sz="2000" dirty="0" smtClean="0">
                <a:solidFill>
                  <a:schemeClr val="bg1"/>
                </a:solidFill>
              </a:rPr>
              <a:t>-תת </a:t>
            </a:r>
            <a:r>
              <a:rPr lang="he-IL" sz="2000" dirty="0">
                <a:solidFill>
                  <a:schemeClr val="bg1"/>
                </a:solidFill>
              </a:rPr>
              <a:t>מחרוזת של תווים הארוכה ביותר המשותפת ל2 </a:t>
            </a:r>
            <a:r>
              <a:rPr lang="he-IL" sz="2000" dirty="0" smtClean="0">
                <a:solidFill>
                  <a:schemeClr val="bg1"/>
                </a:solidFill>
              </a:rPr>
              <a:t>מחרוזות נתונות. </a:t>
            </a:r>
            <a:endParaRPr lang="he-IL" sz="20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solidFill>
                  <a:schemeClr val="bg1"/>
                </a:solidFill>
              </a:rPr>
              <a:t>תת המחרוזת לא </a:t>
            </a:r>
            <a:r>
              <a:rPr lang="he-IL" sz="2000" dirty="0" smtClean="0">
                <a:solidFill>
                  <a:schemeClr val="bg1"/>
                </a:solidFill>
              </a:rPr>
              <a:t>חייבת </a:t>
            </a:r>
            <a:r>
              <a:rPr lang="he-IL" sz="2000" dirty="0">
                <a:solidFill>
                  <a:schemeClr val="bg1"/>
                </a:solidFill>
              </a:rPr>
              <a:t>להופיע באופן רציף אך צריכה לשמור על הסדר של התווים. </a:t>
            </a:r>
          </a:p>
          <a:p>
            <a:pPr algn="r" rtl="1">
              <a:lnSpc>
                <a:spcPct val="150000"/>
              </a:lnSpc>
            </a:pPr>
            <a:endParaRPr lang="he-IL" sz="2000" dirty="0" smtClean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solidFill>
                  <a:schemeClr val="bg1"/>
                </a:solidFill>
              </a:rPr>
              <a:t>מציאת מחרוזת </a:t>
            </a:r>
            <a:r>
              <a:rPr lang="en-US" sz="2000" dirty="0" smtClean="0">
                <a:solidFill>
                  <a:schemeClr val="bg1"/>
                </a:solidFill>
              </a:rPr>
              <a:t>LCS</a:t>
            </a:r>
            <a:r>
              <a:rPr lang="he-IL" sz="2000" dirty="0" smtClean="0">
                <a:solidFill>
                  <a:schemeClr val="bg1"/>
                </a:solidFill>
              </a:rPr>
              <a:t> מתבצעת ברקורסיה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solidFill>
                  <a:schemeClr val="bg1"/>
                </a:solidFill>
              </a:rPr>
              <a:t>בכל אטרציה כל אחת מהמחרוזות הנתונות תחולק ל2 תתי מחרוזות.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solidFill>
                  <a:schemeClr val="bg1"/>
                </a:solidFill>
              </a:rPr>
              <a:t>כל זוג של תתי מחרוזות ישלח לפונקציה למציאת </a:t>
            </a:r>
            <a:r>
              <a:rPr lang="en-US" sz="2000" dirty="0" smtClean="0">
                <a:solidFill>
                  <a:schemeClr val="bg1"/>
                </a:solidFill>
              </a:rPr>
              <a:t>LCS</a:t>
            </a:r>
            <a:r>
              <a:rPr lang="he-IL" sz="2000" dirty="0" smtClean="0">
                <a:solidFill>
                  <a:schemeClr val="bg1"/>
                </a:solidFill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LCS</a:t>
            </a:r>
            <a:r>
              <a:rPr lang="he-IL" sz="2000" dirty="0" smtClean="0">
                <a:solidFill>
                  <a:schemeClr val="bg1"/>
                </a:solidFill>
              </a:rPr>
              <a:t> יחזור כשרשור של תוצאות </a:t>
            </a:r>
            <a:r>
              <a:rPr lang="en-US" sz="2000" dirty="0" smtClean="0">
                <a:solidFill>
                  <a:schemeClr val="bg1"/>
                </a:solidFill>
              </a:rPr>
              <a:t>LCS</a:t>
            </a:r>
            <a:r>
              <a:rPr lang="he-IL" sz="2000" dirty="0" smtClean="0">
                <a:solidFill>
                  <a:schemeClr val="bg1"/>
                </a:solidFill>
              </a:rPr>
              <a:t> של תתי המחרוזות.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653148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21168" y="847852"/>
            <a:ext cx="1778052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תבנית עיצוב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7136" y="1611611"/>
            <a:ext cx="927233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2000" dirty="0">
                <a:solidFill>
                  <a:schemeClr val="bg1"/>
                </a:solidFill>
              </a:rPr>
              <a:t>בכדי למקבל את האלגוריתם </a:t>
            </a:r>
            <a:r>
              <a:rPr lang="he-IL" sz="2000" dirty="0" smtClean="0">
                <a:solidFill>
                  <a:schemeClr val="bg1"/>
                </a:solidFill>
              </a:rPr>
              <a:t>השתמשנו </a:t>
            </a:r>
            <a:r>
              <a:rPr lang="he-IL" sz="2000" dirty="0">
                <a:solidFill>
                  <a:schemeClr val="bg1"/>
                </a:solidFill>
              </a:rPr>
              <a:t>בתבנית </a:t>
            </a:r>
            <a:r>
              <a:rPr lang="he-IL" sz="2000" dirty="0" smtClean="0">
                <a:solidFill>
                  <a:schemeClr val="bg1"/>
                </a:solidFill>
              </a:rPr>
              <a:t>עיצוב:</a:t>
            </a:r>
          </a:p>
          <a:p>
            <a:pPr algn="ctr" rtl="1">
              <a:lnSpc>
                <a:spcPct val="200000"/>
              </a:lnSpc>
            </a:pPr>
            <a:r>
              <a:rPr lang="he-IL" sz="2400" b="1" dirty="0" smtClean="0">
                <a:solidFill>
                  <a:schemeClr val="bg1"/>
                </a:solidFill>
              </a:rPr>
              <a:t>הפרד ומשול-</a:t>
            </a:r>
            <a:r>
              <a:rPr lang="he-IL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Divide and conquer parallelism</a:t>
            </a:r>
            <a:endParaRPr lang="he-IL" sz="2400" b="1" dirty="0" smtClean="0">
              <a:solidFill>
                <a:schemeClr val="bg1"/>
              </a:solidFill>
            </a:endParaRPr>
          </a:p>
          <a:p>
            <a:pPr algn="r" rtl="1">
              <a:lnSpc>
                <a:spcPct val="200000"/>
              </a:lnSpc>
            </a:pPr>
            <a:r>
              <a:rPr lang="he-IL" sz="2000" dirty="0" smtClean="0">
                <a:solidFill>
                  <a:schemeClr val="bg1"/>
                </a:solidFill>
              </a:rPr>
              <a:t>תבנית זו היא תצורה מקביליות דינמית ורקורסיבית.</a:t>
            </a:r>
          </a:p>
          <a:p>
            <a:pPr marL="342900" indent="-342900" algn="r" rtl="1">
              <a:lnSpc>
                <a:spcPct val="20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r>
              <a:rPr lang="he-IL" sz="2000" dirty="0" smtClean="0">
                <a:solidFill>
                  <a:schemeClr val="bg1"/>
                </a:solidFill>
              </a:rPr>
              <a:t>כל תת בעיה ניתן לפתור במישרין או באמצעות אותה טכניקה של הפרד ומשול, ובכך להשרות מבנה רקורסיבי לפתרון הכולל.</a:t>
            </a:r>
          </a:p>
          <a:p>
            <a:pPr marL="342900" indent="-342900" algn="r" rtl="1">
              <a:lnSpc>
                <a:spcPct val="20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r>
              <a:rPr lang="he-IL" sz="2000" dirty="0" smtClean="0">
                <a:solidFill>
                  <a:schemeClr val="bg1"/>
                </a:solidFill>
              </a:rPr>
              <a:t>פוטנציאל המקביליות הטמון בטכניקה זו נובע מיצירה דינמית של תת בעיות בלתי תלויות אחת בשנייה אשר ניתנות לביצוע בו זמנית.</a:t>
            </a:r>
            <a:endParaRPr lang="he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707572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954" y="845116"/>
            <a:ext cx="1922322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he-IL" sz="2400" dirty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פתרון מקבילי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8222" y="1939640"/>
            <a:ext cx="9182904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חלוקת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העבודה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ל-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כל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אחראי על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שלב אחד של הרקורסיה.</a:t>
            </a:r>
          </a:p>
          <a:p>
            <a:pPr algn="r" rtl="1">
              <a:lnSpc>
                <a:spcPct val="15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כל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יחלק את המחרוזות הנתונות לתתי מחרוזות ויצור עבור כל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זוג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תתי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מחרוזות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שיחשב את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שלהם.</a:t>
            </a:r>
          </a:p>
          <a:p>
            <a:pPr marL="342900" indent="-342900" algn="r" rtl="1">
              <a:lnSpc>
                <a:spcPct val="15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ימתין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לסיום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he-IL" sz="2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r" rtl="1">
              <a:lnSpc>
                <a:spcPct val="15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לאחר סיום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התוצאה שתוחזר תהיה שרשור של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שחזרו מה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he-IL" sz="2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r" rtl="1">
              <a:lnSpc>
                <a:spcPct val="150000"/>
              </a:lnSpc>
              <a:buClr>
                <a:srgbClr val="D60093"/>
              </a:buClr>
              <a:buFont typeface="Segoe UI" panose="020B0502040204020203" pitchFamily="34" charset="0"/>
              <a:buChar char="◄"/>
            </a:pPr>
            <a:endParaRPr lang="he-IL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588979" y="5320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64506" y="859784"/>
            <a:ext cx="1191352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אתגרים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3624" y="1879752"/>
            <a:ext cx="8486427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מספר ה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הנדרשים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למציאת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בצורה מקבילית הוא ביחס ישר לאורך המחרוזות, אורך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המחרוזות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הנתונות בלתי מוגבל, ולכן יתכן שידרש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ו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רבים.</a:t>
            </a:r>
          </a:p>
          <a:p>
            <a:pPr algn="r" rtl="1">
              <a:lnSpc>
                <a:spcPct val="20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ליצירת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תקורה גבוהה. אין אפשרות ליצור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בלי גבול .</a:t>
            </a:r>
          </a:p>
          <a:p>
            <a:pPr algn="r" rtl="1">
              <a:lnSpc>
                <a:spcPct val="20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לכן נרצה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להגביל את עומק הרקורסיה שתרוץ בצורה מקבלית, ומשלב זה נמשיך לרוץ בצורה סדרתית.</a:t>
            </a:r>
          </a:p>
          <a:p>
            <a:pPr algn="r" rtl="1">
              <a:lnSpc>
                <a:spcPct val="200000"/>
              </a:lnSpc>
            </a:pPr>
            <a:endParaRPr lang="he-IL" sz="2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200000"/>
              </a:lnSpc>
            </a:pPr>
            <a:endParaRPr lang="he-IL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10" name="מלבן מעוגל 9"/>
          <p:cNvSpPr/>
          <p:nvPr/>
        </p:nvSpPr>
        <p:spPr>
          <a:xfrm>
            <a:off x="524971" y="568590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12" name="מחבר ישר 11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64506" y="859784"/>
            <a:ext cx="1191352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אתגרים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5024" y="1879752"/>
            <a:ext cx="9121415" cy="43054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>
              <a:lnSpc>
                <a:spcPct val="200000"/>
              </a:lnSpc>
            </a:pP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נגביל את עומק הרקורסיה בהתחשב במספר הליבות הקיימות במחשב</a:t>
            </a:r>
          </a:p>
          <a:p>
            <a:pPr lvl="1" algn="r" rtl="1">
              <a:lnSpc>
                <a:spcPct val="200000"/>
              </a:lnSpc>
            </a:pP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ע"מ לוודא שהגענו לערך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הסף.</a:t>
            </a:r>
          </a:p>
          <a:p>
            <a:pPr lvl="1" algn="r" rtl="1">
              <a:lnSpc>
                <a:spcPct val="200000"/>
              </a:lnSpc>
            </a:pP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נשתמש 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במנעול 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ReaderWriterLockSlim</a:t>
            </a:r>
            <a:r>
              <a:rPr lang="he-IL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שהוא בעל תקורה נמוכה, בכדי להגן על המונה.</a:t>
            </a:r>
          </a:p>
          <a:p>
            <a:pPr lvl="1" algn="r" rtl="1">
              <a:lnSpc>
                <a:spcPct val="200000"/>
              </a:lnSpc>
            </a:pPr>
            <a:endParaRPr lang="he-IL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r" rtl="1">
              <a:lnSpc>
                <a:spcPct val="200000"/>
              </a:lnSpc>
            </a:pPr>
            <a:endParaRPr lang="he-IL" sz="2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r" rtl="1">
              <a:lnSpc>
                <a:spcPct val="200000"/>
              </a:lnSpc>
            </a:pPr>
            <a:endParaRPr lang="he-IL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524971" y="7606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7" name="מחבר ישר 6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9885" y="859784"/>
            <a:ext cx="1000595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מימוש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347" y="3096104"/>
            <a:ext cx="9105686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public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rgbClr val="54C7F0"/>
                </a:solidFill>
              </a:rPr>
              <a:t>List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smtClean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 Hirschberge(</a:t>
            </a:r>
            <a:r>
              <a:rPr lang="en-US" sz="1400" dirty="0">
                <a:solidFill>
                  <a:srgbClr val="54C7F0"/>
                </a:solidFill>
              </a:rPr>
              <a:t>List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 x, </a:t>
            </a:r>
            <a:r>
              <a:rPr lang="en-US" sz="1400" dirty="0">
                <a:solidFill>
                  <a:srgbClr val="54C7F0"/>
                </a:solidFill>
              </a:rPr>
              <a:t>List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 y)</a:t>
            </a:r>
          </a:p>
          <a:p>
            <a:r>
              <a:rPr lang="he-IL" sz="1400" dirty="0" smtClean="0">
                <a:solidFill>
                  <a:schemeClr val="bg1"/>
                </a:solidFill>
              </a:rPr>
              <a:t>}</a:t>
            </a:r>
            <a:endParaRPr lang="he-IL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List&lt;T&gt; resultl = new List&lt;T&gt;(), resultr = new List&lt;T&gt;(), result = new List&lt;T&gt;();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if (x.Count &lt;= 2 || y.Count &lt;= 2) </a:t>
            </a:r>
          </a:p>
          <a:p>
            <a:pPr lvl="1"/>
            <a:r>
              <a:rPr lang="he-IL" sz="1400" dirty="0">
                <a:solidFill>
                  <a:schemeClr val="bg1"/>
                </a:solidFill>
              </a:rPr>
              <a:t>        </a:t>
            </a:r>
            <a:r>
              <a:rPr lang="he-IL" sz="1400" dirty="0" smtClean="0">
                <a:solidFill>
                  <a:schemeClr val="bg1"/>
                </a:solidFill>
              </a:rPr>
              <a:t>   }</a:t>
            </a:r>
            <a:endParaRPr lang="he-IL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result = Lcs(x, y);</a:t>
            </a:r>
          </a:p>
          <a:p>
            <a:pPr lvl="1"/>
            <a:r>
              <a:rPr lang="he-IL" sz="1400" dirty="0" smtClean="0">
                <a:solidFill>
                  <a:schemeClr val="bg1"/>
                </a:solidFill>
              </a:rPr>
              <a:t>{</a:t>
            </a:r>
            <a:endParaRPr lang="he-IL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else if (x.Count &gt; 0 &amp;&amp; y.Count &gt; 0)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he-IL" sz="1400" dirty="0" smtClean="0">
                <a:solidFill>
                  <a:schemeClr val="bg1"/>
                </a:solidFill>
              </a:rPr>
              <a:t>}</a:t>
            </a:r>
            <a:endParaRPr lang="he-IL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 xlen = x.Count;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 xmid = xlen / 2;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 ylen = y.Count;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int[] scoreL = lastLineAlign(CutArr(x, 0, xmid - 1, false), y);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int[] scoreR = lastLineAlign(CutArr(x, xmid, xlen - 1, true), CutArr(y, 0, ylen - 1, true));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int ymid = PartitionY(scoreL, scoreR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7173" y="1743106"/>
            <a:ext cx="48922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public void ThreadPoolCallback(</a:t>
            </a:r>
            <a:r>
              <a:rPr lang="en-US" sz="1600" dirty="0">
                <a:solidFill>
                  <a:srgbClr val="0000FF"/>
                </a:solidFill>
              </a:rPr>
              <a:t>object</a:t>
            </a:r>
            <a:r>
              <a:rPr lang="en-US" sz="1400" dirty="0">
                <a:solidFill>
                  <a:schemeClr val="bg1"/>
                </a:solidFill>
              </a:rPr>
              <a:t> threadContext)</a:t>
            </a:r>
          </a:p>
          <a:p>
            <a:r>
              <a:rPr lang="he-IL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_hirshbergRes = Hirschberge(N.X, N.Y);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_doneEvent.Set();</a:t>
            </a:r>
          </a:p>
          <a:p>
            <a:r>
              <a:rPr lang="he-IL" sz="1400" dirty="0">
                <a:solidFill>
                  <a:schemeClr val="bg1"/>
                </a:solidFill>
              </a:rPr>
              <a:t>        </a:t>
            </a:r>
            <a:r>
              <a:rPr lang="he-IL" sz="1400" dirty="0" smtClean="0">
                <a:solidFill>
                  <a:schemeClr val="bg1"/>
                </a:solidFill>
              </a:rPr>
              <a:t>}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524971" y="7606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7" name="מחבר ישר 6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9885" y="859784"/>
            <a:ext cx="1000595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מימוש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697" y="1383324"/>
            <a:ext cx="732176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r>
              <a:rPr lang="he-IL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   </a:t>
            </a:r>
            <a:r>
              <a:rPr lang="en-US" sz="1400" dirty="0">
                <a:solidFill>
                  <a:schemeClr val="bg1"/>
                </a:solidFill>
              </a:rPr>
              <a:t>readerWriterLock.EnterWriteLock();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    </a:t>
            </a:r>
            <a:r>
              <a:rPr lang="en-US" sz="1400" dirty="0">
                <a:solidFill>
                  <a:srgbClr val="0000FF"/>
                </a:solidFill>
              </a:rPr>
              <a:t>if</a:t>
            </a:r>
            <a:r>
              <a:rPr lang="en-US" sz="1400" dirty="0">
                <a:solidFill>
                  <a:schemeClr val="bg1"/>
                </a:solidFill>
              </a:rPr>
              <a:t> (threadNum &gt; 0)</a:t>
            </a:r>
          </a:p>
          <a:p>
            <a:pPr lvl="1"/>
            <a:r>
              <a:rPr lang="en-US" sz="1400" dirty="0" smtClean="0">
                <a:solidFill>
                  <a:srgbClr val="7030A0"/>
                </a:solidFill>
              </a:rPr>
              <a:t>	</a:t>
            </a:r>
            <a:r>
              <a:rPr lang="he-IL" sz="1400" dirty="0" smtClean="0">
                <a:solidFill>
                  <a:schemeClr val="bg1"/>
                </a:solidFill>
              </a:rPr>
              <a:t>                }	</a:t>
            </a:r>
            <a:endParaRPr lang="he-IL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threadNum--;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readerWriterLock.ExitWriteLock();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ManualResetEvent</a:t>
            </a:r>
            <a:r>
              <a:rPr lang="en-US" sz="1400" dirty="0">
                <a:solidFill>
                  <a:schemeClr val="bg1"/>
                </a:solidFill>
              </a:rPr>
              <a:t>[] doneEvents = new </a:t>
            </a:r>
            <a:r>
              <a:rPr lang="en-US" sz="1400" dirty="0">
                <a:solidFill>
                  <a:srgbClr val="54C7F0"/>
                </a:solidFill>
              </a:rPr>
              <a:t>ManualResetEvent[2</a:t>
            </a:r>
            <a:r>
              <a:rPr lang="en-US" sz="1400" dirty="0">
                <a:solidFill>
                  <a:schemeClr val="bg1"/>
                </a:solidFill>
              </a:rPr>
              <a:t>];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&gt;[] hirshbergArray = new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&gt;[2];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doneEvents[0] = new ManualResetEvent(false);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 f1 = new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&lt;T&gt;(new </a:t>
            </a:r>
            <a:r>
              <a:rPr lang="en-US" sz="1400" dirty="0">
                <a:solidFill>
                  <a:srgbClr val="54C7F0"/>
                </a:solidFill>
              </a:rPr>
              <a:t>MyLists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&gt;(CutArr(x, 0, xmid - 1, false), CutArr(y, 0, ymid, false)), doneEvents[0]);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hirshbergArray[0] = f1;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ThreadPool</a:t>
            </a:r>
            <a:r>
              <a:rPr lang="en-US" sz="1400" dirty="0">
                <a:solidFill>
                  <a:schemeClr val="bg1"/>
                </a:solidFill>
              </a:rPr>
              <a:t>.QueueUserWorkItem(f1.ThreadPoolCallback, 1);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doneEvents[1] = new ManualResetEvent(false);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 f2 = new </a:t>
            </a:r>
            <a:r>
              <a:rPr lang="en-US" sz="1400" dirty="0">
                <a:solidFill>
                  <a:srgbClr val="54C7F0"/>
                </a:solidFill>
              </a:rPr>
              <a:t>myThread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&gt;(new </a:t>
            </a:r>
            <a:r>
              <a:rPr lang="en-US" sz="1400" dirty="0">
                <a:solidFill>
                  <a:srgbClr val="54C7F0"/>
                </a:solidFill>
              </a:rPr>
              <a:t>MyLists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>
                <a:solidFill>
                  <a:srgbClr val="54C7F0"/>
                </a:solidFill>
              </a:rPr>
              <a:t>T</a:t>
            </a:r>
            <a:r>
              <a:rPr lang="en-US" sz="1400" dirty="0">
                <a:solidFill>
                  <a:schemeClr val="bg1"/>
                </a:solidFill>
              </a:rPr>
              <a:t>&gt;(CutArr(x, xmid, xlen - 1, false), CutArr(y, ymid + 1, ylen - 1, false)), doneEvents[1]);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hirshbergArray[1] = f2;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ThreadPool</a:t>
            </a:r>
            <a:r>
              <a:rPr lang="en-US" sz="1400" dirty="0">
                <a:solidFill>
                  <a:schemeClr val="bg1"/>
                </a:solidFill>
              </a:rPr>
              <a:t>.QueueUserWorkItem(f2.ThreadPoolCallback, 2);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</a:t>
            </a:r>
            <a:r>
              <a:rPr lang="en-US" sz="1400" dirty="0">
                <a:solidFill>
                  <a:srgbClr val="54C7F0"/>
                </a:solidFill>
              </a:rPr>
              <a:t>ThreadPool</a:t>
            </a:r>
            <a:r>
              <a:rPr lang="en-US" sz="1400" dirty="0">
                <a:solidFill>
                  <a:schemeClr val="bg1"/>
                </a:solidFill>
              </a:rPr>
              <a:t>.SetMaxThreads(8, 8);</a:t>
            </a:r>
          </a:p>
          <a:p>
            <a:pPr lvl="2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US" sz="1400" dirty="0" smtClean="0">
                <a:solidFill>
                  <a:schemeClr val="bg1"/>
                </a:solidFill>
              </a:rPr>
              <a:t>      </a:t>
            </a:r>
            <a:r>
              <a:rPr lang="en-US" sz="1400" dirty="0" smtClean="0">
                <a:solidFill>
                  <a:srgbClr val="54C7F0"/>
                </a:solidFill>
              </a:rPr>
              <a:t>WaitHandle</a:t>
            </a:r>
            <a:r>
              <a:rPr lang="en-US" sz="1400" dirty="0" smtClean="0">
                <a:solidFill>
                  <a:schemeClr val="bg1"/>
                </a:solidFill>
              </a:rPr>
              <a:t>.WaitAll(doneEvents);</a:t>
            </a:r>
          </a:p>
          <a:p>
            <a:pPr lvl="2"/>
            <a:endParaRPr lang="he-IL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result = MyAddRange( hirshbergArray[1].HirshbergRes,hirshbergArray[0].HirshbergRes, hirshbergArray[0].HirshbergRes.Count);</a:t>
            </a:r>
          </a:p>
          <a:p>
            <a:pPr lvl="2"/>
            <a:r>
              <a:rPr lang="he-IL" sz="1400" dirty="0">
                <a:solidFill>
                  <a:schemeClr val="bg1"/>
                </a:solidFill>
              </a:rPr>
              <a:t>               </a:t>
            </a:r>
            <a:r>
              <a:rPr lang="he-IL" sz="1400" dirty="0" smtClean="0">
                <a:solidFill>
                  <a:schemeClr val="bg1"/>
                </a:solidFill>
              </a:rPr>
              <a:t>{</a:t>
            </a:r>
            <a:endParaRPr lang="he-IL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endParaRPr lang="he-IL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2"/>
          <a:stretch/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524971" y="760614"/>
            <a:ext cx="10776856" cy="5802283"/>
          </a:xfrm>
          <a:prstGeom prst="roundRect">
            <a:avLst/>
          </a:prstGeom>
          <a:solidFill>
            <a:schemeClr val="dk1">
              <a:alpha val="6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233" y="998716"/>
            <a:ext cx="565166" cy="565166"/>
          </a:xfrm>
          <a:prstGeom prst="rect">
            <a:avLst/>
          </a:prstGeom>
        </p:spPr>
      </p:pic>
      <p:cxnSp>
        <p:nvCxnSpPr>
          <p:cNvPr id="7" name="מחבר ישר 6"/>
          <p:cNvCxnSpPr/>
          <p:nvPr/>
        </p:nvCxnSpPr>
        <p:spPr>
          <a:xfrm>
            <a:off x="7563950" y="1587746"/>
            <a:ext cx="28924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9885" y="859784"/>
            <a:ext cx="1000595" cy="7160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he-IL" sz="2400" dirty="0" smtClean="0">
                <a:solidFill>
                  <a:schemeClr val="bg1"/>
                </a:solidFill>
                <a:latin typeface="Segoe WP SemiLight" panose="020B0402040204020203" pitchFamily="34" charset="0"/>
                <a:cs typeface="Segoe WP SemiLight" panose="020B0402040204020203" pitchFamily="34" charset="0"/>
              </a:rPr>
              <a:t>מימוש</a:t>
            </a:r>
            <a:endParaRPr lang="he-IL" sz="2400" dirty="0">
              <a:solidFill>
                <a:schemeClr val="bg1"/>
              </a:solidFill>
              <a:latin typeface="Segoe WP SemiLight" panose="020B0402040204020203" pitchFamily="34" charset="0"/>
              <a:cs typeface="Segoe WP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4268" y="1849549"/>
            <a:ext cx="732176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 smtClean="0">
                <a:solidFill>
                  <a:srgbClr val="7030A0"/>
                </a:solidFill>
              </a:rPr>
              <a:t>   </a:t>
            </a:r>
            <a:endParaRPr lang="he-IL" sz="1400" dirty="0">
              <a:solidFill>
                <a:srgbClr val="7030A0"/>
              </a:solidFill>
            </a:endParaRPr>
          </a:p>
          <a:p>
            <a:pPr lvl="2"/>
            <a:r>
              <a:rPr lang="en-US" sz="1400" dirty="0" smtClean="0">
                <a:solidFill>
                  <a:srgbClr val="0000FF"/>
                </a:solidFill>
              </a:rPr>
              <a:t>else</a:t>
            </a:r>
            <a:endParaRPr lang="en-US" sz="1400" dirty="0">
              <a:solidFill>
                <a:srgbClr val="0000FF"/>
              </a:solidFill>
            </a:endParaRPr>
          </a:p>
          <a:p>
            <a:pPr lvl="2"/>
            <a:r>
              <a:rPr lang="he-IL" sz="1400" dirty="0">
                <a:solidFill>
                  <a:schemeClr val="bg1"/>
                </a:solidFill>
              </a:rPr>
              <a:t>               </a:t>
            </a:r>
            <a:r>
              <a:rPr lang="he-IL" sz="1400" dirty="0" smtClean="0">
                <a:solidFill>
                  <a:schemeClr val="bg1"/>
                </a:solidFill>
              </a:rPr>
              <a:t>}</a:t>
            </a:r>
            <a:endParaRPr lang="he-IL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readerWriterLock.ExitWriteLock();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resultl = Hirschberge(CutArr(x, 0, xmid - 1, </a:t>
            </a:r>
            <a:r>
              <a:rPr lang="en-US" sz="1400" dirty="0">
                <a:solidFill>
                  <a:srgbClr val="0000FF"/>
                </a:solidFill>
              </a:rPr>
              <a:t>false</a:t>
            </a:r>
            <a:r>
              <a:rPr lang="en-US" sz="1400" dirty="0">
                <a:solidFill>
                  <a:schemeClr val="bg1"/>
                </a:solidFill>
              </a:rPr>
              <a:t>), CutArr(y, 0, ymid, </a:t>
            </a:r>
            <a:r>
              <a:rPr lang="en-US" sz="1400" dirty="0">
                <a:solidFill>
                  <a:srgbClr val="0000FF"/>
                </a:solidFill>
              </a:rPr>
              <a:t>false</a:t>
            </a:r>
            <a:r>
              <a:rPr lang="en-US" sz="1400" dirty="0">
                <a:solidFill>
                  <a:schemeClr val="bg1"/>
                </a:solidFill>
              </a:rPr>
              <a:t>));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resultr = Hirschberge(CutArr(x, xmid, xlen - 1, </a:t>
            </a:r>
            <a:r>
              <a:rPr lang="en-US" sz="1400" dirty="0">
                <a:solidFill>
                  <a:srgbClr val="0000FF"/>
                </a:solidFill>
              </a:rPr>
              <a:t>false</a:t>
            </a:r>
            <a:r>
              <a:rPr lang="en-US" sz="1400" dirty="0">
                <a:solidFill>
                  <a:schemeClr val="bg1"/>
                </a:solidFill>
              </a:rPr>
              <a:t>), CutArr(y, ymid + 1, ylen - 1, </a:t>
            </a:r>
            <a:r>
              <a:rPr lang="en-US" sz="1400" dirty="0">
                <a:solidFill>
                  <a:srgbClr val="0000FF"/>
                </a:solidFill>
              </a:rPr>
              <a:t>false</a:t>
            </a:r>
            <a:r>
              <a:rPr lang="en-US" sz="1400" dirty="0">
                <a:solidFill>
                  <a:schemeClr val="bg1"/>
                </a:solidFill>
              </a:rPr>
              <a:t>));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          result = MyAddRange(resultr,resultl,  resultl.Count);</a:t>
            </a:r>
          </a:p>
          <a:p>
            <a:pPr lvl="2"/>
            <a:r>
              <a:rPr lang="he-IL" sz="1400" dirty="0">
                <a:solidFill>
                  <a:schemeClr val="bg1"/>
                </a:solidFill>
              </a:rPr>
              <a:t>               </a:t>
            </a:r>
            <a:r>
              <a:rPr lang="he-IL" sz="1400" dirty="0" smtClean="0">
                <a:solidFill>
                  <a:schemeClr val="bg1"/>
                </a:solidFill>
              </a:rPr>
              <a:t>{</a:t>
            </a:r>
            <a:endParaRPr lang="he-IL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he-IL" sz="1400" dirty="0" smtClean="0">
                <a:solidFill>
                  <a:schemeClr val="bg1"/>
                </a:solidFill>
              </a:rPr>
              <a:t>            {	</a:t>
            </a:r>
            <a:endParaRPr lang="he-IL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>
                <a:solidFill>
                  <a:srgbClr val="0000FF"/>
                </a:solidFill>
              </a:rPr>
              <a:t>return</a:t>
            </a:r>
            <a:r>
              <a:rPr lang="en-US" sz="1400" dirty="0">
                <a:solidFill>
                  <a:schemeClr val="bg1"/>
                </a:solidFill>
              </a:rPr>
              <a:t> result;</a:t>
            </a:r>
          </a:p>
          <a:p>
            <a:r>
              <a:rPr lang="he-IL" sz="1400" dirty="0" smtClean="0">
                <a:solidFill>
                  <a:schemeClr val="bg1"/>
                </a:solidFill>
              </a:rPr>
              <a:t>{</a:t>
            </a:r>
            <a:endParaRPr lang="he-IL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505</Words>
  <Application>Microsoft Office PowerPoint</Application>
  <PresentationFormat>מסך רחב</PresentationFormat>
  <Paragraphs>109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Gabriola</vt:lpstr>
      <vt:lpstr>Segoe UI</vt:lpstr>
      <vt:lpstr>Segoe WP SemiLight</vt:lpstr>
      <vt:lpstr>Times New Roman</vt:lpstr>
      <vt:lpstr>הלל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מיכל זקש</dc:creator>
  <cp:lastModifiedBy>מיכל זקש</cp:lastModifiedBy>
  <cp:revision>52</cp:revision>
  <dcterms:created xsi:type="dcterms:W3CDTF">2017-05-10T06:43:24Z</dcterms:created>
  <dcterms:modified xsi:type="dcterms:W3CDTF">2017-05-23T18:14:53Z</dcterms:modified>
</cp:coreProperties>
</file>