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9"/>
  </p:notesMasterIdLst>
  <p:sldIdLst>
    <p:sldId id="423" r:id="rId4"/>
    <p:sldId id="379" r:id="rId5"/>
    <p:sldId id="427" r:id="rId6"/>
    <p:sldId id="428" r:id="rId7"/>
    <p:sldId id="43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97FB8"/>
    <a:srgbClr val="005DA2"/>
    <a:srgbClr val="EAEFF7"/>
    <a:srgbClr val="ED6613"/>
    <a:srgbClr val="FF9900"/>
    <a:srgbClr val="F79600"/>
    <a:srgbClr val="0EA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71557-3B10-468D-8188-CDF7ED7A9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1B30-53F5-4760-912F-E74D9C38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116417" y="900113"/>
            <a:ext cx="886883" cy="2170112"/>
          </a:xfrm>
          <a:prstGeom prst="rect">
            <a:avLst/>
          </a:prstGeom>
          <a:solidFill>
            <a:srgbClr val="005DA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76" tIns="34288" rIns="68576" bIns="3428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00152" y="2740025"/>
            <a:ext cx="1084956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79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1200152" y="1578272"/>
            <a:ext cx="10849568" cy="92333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>
              <a:buNone/>
              <a:defRPr sz="6000">
                <a:solidFill>
                  <a:srgbClr val="005DA2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59062" y="0"/>
            <a:ext cx="10466387" cy="566737"/>
          </a:xfrm>
          <a:prstGeom prst="rect">
            <a:avLst/>
          </a:prstGeom>
        </p:spPr>
        <p:txBody>
          <a:bodyPr anchor="ctr"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6526285"/>
            <a:ext cx="12192000" cy="296545"/>
          </a:xfrm>
          <a:prstGeom prst="rect">
            <a:avLst/>
          </a:prstGeom>
          <a:solidFill>
            <a:srgbClr val="3D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54"/>
          <p:cNvSpPr>
            <a:spLocks noGrp="1"/>
          </p:cNvSpPr>
          <p:nvPr userDrawn="1"/>
        </p:nvSpPr>
        <p:spPr bwMode="auto">
          <a:xfrm>
            <a:off x="1905" y="6562090"/>
            <a:ext cx="144018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917FD68-0DBF-49E1-9D02-814C49452867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灯片编号占位符 56"/>
          <p:cNvSpPr>
            <a:spLocks noGrp="1"/>
          </p:cNvSpPr>
          <p:nvPr userDrawn="1"/>
        </p:nvSpPr>
        <p:spPr bwMode="auto">
          <a:xfrm>
            <a:off x="11570677" y="6498785"/>
            <a:ext cx="5413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6AC573-BEA9-4A35-A512-4BB89F67D7DC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13064" y="759121"/>
            <a:ext cx="10616936" cy="0"/>
          </a:xfrm>
          <a:prstGeom prst="line">
            <a:avLst/>
          </a:prstGeom>
          <a:ln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 bwMode="auto">
          <a:xfrm>
            <a:off x="326435" y="330361"/>
            <a:ext cx="545817" cy="288000"/>
            <a:chOff x="0" y="0"/>
            <a:chExt cx="1041399" cy="549275"/>
          </a:xfrm>
        </p:grpSpPr>
        <p:sp>
          <p:nvSpPr>
            <p:cNvPr id="9" name="Freeform 16"/>
            <p:cNvSpPr/>
            <p:nvPr userDrawn="1"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7"/>
            <p:cNvSpPr/>
            <p:nvPr userDrawn="1"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8"/>
            <p:cNvSpPr/>
            <p:nvPr userDrawn="1"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G_0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" y="0"/>
            <a:ext cx="2394585" cy="1197610"/>
          </a:xfrm>
          <a:prstGeom prst="rect">
            <a:avLst/>
          </a:prstGeom>
        </p:spPr>
      </p:pic>
      <p:sp>
        <p:nvSpPr>
          <p:cNvPr id="4097" name="Text Box 1"/>
          <p:cNvSpPr/>
          <p:nvPr>
            <p:custDataLst>
              <p:tags r:id="rId3"/>
            </p:custDataLst>
          </p:nvPr>
        </p:nvSpPr>
        <p:spPr>
          <a:xfrm>
            <a:off x="2171065" y="196215"/>
            <a:ext cx="2395220" cy="3054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anchor="t" upright="1">
            <a:noAutofit/>
          </a:bodyPr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100" cap="small" spc="25">
                <a:gradFill>
                  <a:gsLst>
                    <a:gs pos="0">
                      <a:srgbClr val="284A71"/>
                    </a:gs>
                    <a:gs pos="50000">
                      <a:srgbClr val="3B6BA4"/>
                    </a:gs>
                    <a:gs pos="100000">
                      <a:srgbClr val="4680C5"/>
                    </a:gs>
                  </a:gsLst>
                  <a:path path="circle">
                    <a:fillToRect l="100000" t="100000" r="100000" b="100000"/>
                  </a:path>
                </a:gradFill>
                <a:latin typeface="微软雅黑"/>
                <a:ea typeface="微软雅黑"/>
                <a:cs typeface="宋体"/>
                <a:sym typeface="Times New Roman" panose="02020603050405020304"/>
              </a:rPr>
              <a:t>20</a:t>
            </a:r>
            <a:r>
              <a:rPr lang="en-US" altLang="zh-CN" sz="1600" b="1" kern="100" cap="small" spc="25">
                <a:gradFill>
                  <a:gsLst>
                    <a:gs pos="0">
                      <a:srgbClr val="284A71"/>
                    </a:gs>
                    <a:gs pos="50000">
                      <a:srgbClr val="3B6BA4"/>
                    </a:gs>
                    <a:gs pos="100000">
                      <a:srgbClr val="4680C5"/>
                    </a:gs>
                  </a:gsLst>
                  <a:path path="circle">
                    <a:fillToRect l="100000" t="100000" r="100000" b="100000"/>
                  </a:path>
                </a:gradFill>
                <a:latin typeface="微软雅黑"/>
                <a:ea typeface="微软雅黑"/>
                <a:cs typeface="宋体"/>
                <a:sym typeface="Times New Roman" panose="02020603050405020304"/>
              </a:rPr>
              <a:t>7实验室</a:t>
            </a:r>
            <a:endParaRPr lang="en-US" altLang="zh-CN" sz="1600" b="1" kern="100" cap="small" spc="25">
              <a:gradFill>
                <a:gsLst>
                  <a:gs pos="0">
                    <a:srgbClr val="284A71"/>
                  </a:gs>
                  <a:gs pos="50000">
                    <a:srgbClr val="3B6BA4"/>
                  </a:gs>
                  <a:gs pos="100000">
                    <a:srgbClr val="4680C5"/>
                  </a:gs>
                </a:gsLst>
                <a:path path="circle">
                  <a:fillToRect l="100000" t="100000" r="100000" b="100000"/>
                </a:path>
              </a:gradFill>
              <a:latin typeface="微软雅黑"/>
              <a:ea typeface="微软雅黑"/>
              <a:cs typeface="宋体"/>
              <a:sym typeface="Times New Roman" panose="02020603050405020304"/>
            </a:endParaRPr>
          </a:p>
          <a:p>
            <a:pPr marL="0">
              <a:spcBef>
                <a:spcPts val="0"/>
              </a:spcBef>
            </a:pPr>
            <a:r>
              <a:rPr lang="en-US" altLang="zh-CN" sz="1600" kern="100">
                <a:latin typeface="Times New Roman" panose="02020603050405020304"/>
                <a:ea typeface="宋体"/>
                <a:cs typeface="宋体"/>
                <a:sym typeface="Times New Roman" panose="02020603050405020304"/>
              </a:rPr>
              <a:t> </a:t>
            </a:r>
            <a:endParaRPr lang="en-US" altLang="zh-CN" sz="1600" kern="100">
              <a:latin typeface="Times New Roman" panose="02020603050405020304"/>
              <a:ea typeface="宋体"/>
              <a:cs typeface="宋体"/>
              <a:sym typeface="Times New Roman" panose="02020603050405020304"/>
            </a:endParaRPr>
          </a:p>
        </p:txBody>
      </p:sp>
      <p:sp>
        <p:nvSpPr>
          <p:cNvPr id="4098" name="文本框 1"/>
          <p:cNvSpPr/>
          <p:nvPr>
            <p:custDataLst>
              <p:tags r:id="rId4"/>
            </p:custDataLst>
          </p:nvPr>
        </p:nvSpPr>
        <p:spPr>
          <a:xfrm>
            <a:off x="1925320" y="482600"/>
            <a:ext cx="3003550" cy="44196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anchor="t" upright="1">
            <a:noAutofit/>
          </a:bodyPr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kern="1200">
                <a:solidFill>
                  <a:srgbClr val="A5A5A5"/>
                </a:solidFill>
                <a:latin typeface="Arial" panose="020B0704020202020204"/>
                <a:ea typeface="微软雅黑"/>
                <a:cs typeface="+mn-cs"/>
                <a:sym typeface="Times New Roman" panose="02020603050405020304"/>
              </a:rPr>
              <a:t>山西省国防先进技术创新中心</a:t>
            </a:r>
            <a:endParaRPr lang="en-US" altLang="zh-CN" sz="1000" b="1" kern="1200">
              <a:solidFill>
                <a:srgbClr val="A5A5A5"/>
              </a:solidFill>
              <a:latin typeface="Arial" panose="020B0704020202020204"/>
              <a:ea typeface="微软雅黑"/>
              <a:cs typeface="+mn-cs"/>
              <a:sym typeface="Times New Roman" panose="02020603050405020304"/>
            </a:endParaRPr>
          </a:p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kern="1200">
                <a:solidFill>
                  <a:srgbClr val="A5A5A5"/>
                </a:solidFill>
                <a:latin typeface="Arial" panose="020B0704020202020204"/>
                <a:ea typeface="微软雅黑"/>
                <a:cs typeface="+mn-cs"/>
                <a:sym typeface="Times New Roman" panose="02020603050405020304"/>
              </a:rPr>
              <a:t>太原理工大学超算创新实践基地</a:t>
            </a:r>
            <a:endParaRPr lang="en-US" altLang="zh-CN" sz="1000" b="1" kern="1200">
              <a:solidFill>
                <a:srgbClr val="A5A5A5"/>
              </a:solidFill>
              <a:latin typeface="Arial" panose="020B0704020202020204"/>
              <a:ea typeface="微软雅黑"/>
              <a:cs typeface="+mn-cs"/>
              <a:sym typeface="Times New Roman" panose="02020603050405020304"/>
            </a:endParaRPr>
          </a:p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kern="1200">
                <a:solidFill>
                  <a:srgbClr val="A5A5A5"/>
                </a:solidFill>
                <a:latin typeface="Arial" panose="020B0704020202020204"/>
                <a:ea typeface="微软雅黑"/>
                <a:cs typeface="+mn-cs"/>
                <a:sym typeface="Times New Roman" panose="02020603050405020304"/>
              </a:rPr>
              <a:t> </a:t>
            </a:r>
            <a:endParaRPr lang="en-US" altLang="zh-CN" sz="1000" b="1" kern="1200">
              <a:solidFill>
                <a:srgbClr val="A5A5A5"/>
              </a:solidFill>
              <a:latin typeface="Arial" panose="020B0704020202020204"/>
              <a:ea typeface="微软雅黑"/>
              <a:cs typeface="+mn-cs"/>
              <a:sym typeface="Times New Roman" panose="02020603050405020304"/>
            </a:endParaRPr>
          </a:p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altLang="zh-CN" sz="1000" b="1" kern="1200">
              <a:solidFill>
                <a:srgbClr val="A5A5A5"/>
              </a:solidFill>
              <a:latin typeface="Arial" panose="020B0704020202020204"/>
              <a:ea typeface="微软雅黑"/>
              <a:cs typeface="+mn-cs"/>
              <a:sym typeface="Times New Roman" panose="02020603050405020304"/>
            </a:endParaRPr>
          </a:p>
          <a:p>
            <a:pPr marL="0">
              <a:spcBef>
                <a:spcPts val="0"/>
              </a:spcBef>
            </a:pPr>
            <a:r>
              <a:rPr lang="en-US" altLang="zh-CN" sz="1000" kern="100">
                <a:latin typeface="Times New Roman" panose="02020603050405020304"/>
                <a:ea typeface="宋体"/>
                <a:cs typeface="宋体"/>
                <a:sym typeface="Times New Roman" panose="02020603050405020304"/>
              </a:rPr>
              <a:t> </a:t>
            </a:r>
            <a:endParaRPr lang="en-US" altLang="zh-CN" sz="1000" kern="100">
              <a:latin typeface="Times New Roman" panose="02020603050405020304"/>
              <a:ea typeface="宋体"/>
              <a:cs typeface="宋体"/>
              <a:sym typeface="Times New Roman" panose="02020603050405020304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9050" y="925830"/>
            <a:ext cx="1204658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H="1">
            <a:off x="5062451" y="2811896"/>
            <a:ext cx="6329041" cy="0"/>
          </a:xfrm>
          <a:prstGeom prst="line">
            <a:avLst/>
          </a:prstGeom>
          <a:noFill/>
          <a:ln w="12700">
            <a:solidFill>
              <a:srgbClr val="005DA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3367405" y="2144395"/>
            <a:ext cx="8288655" cy="68262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超算基地招新学习</a:t>
            </a:r>
            <a:r>
              <a:rPr lang="zh-CN" altLang="en-US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路线分配</a:t>
            </a:r>
            <a:endParaRPr lang="zh-CN" altLang="en-US" sz="40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8435636" y="3240521"/>
            <a:ext cx="281406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汇报人：李名哲 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506246" y="1822341"/>
            <a:ext cx="685755" cy="1295626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4439285"/>
            <a:ext cx="1219263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/>
          <p:cNvSpPr txBox="1"/>
          <p:nvPr/>
        </p:nvSpPr>
        <p:spPr>
          <a:xfrm>
            <a:off x="363532" y="509991"/>
            <a:ext cx="3052576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981995" y="1256628"/>
            <a:ext cx="10080068" cy="0"/>
          </a:xfrm>
          <a:prstGeom prst="line">
            <a:avLst/>
          </a:prstGeom>
          <a:noFill/>
          <a:ln w="9525" cap="flat" cmpd="sng" algn="ctr">
            <a:solidFill>
              <a:srgbClr val="005DA2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1573427" y="1702771"/>
            <a:ext cx="9045145" cy="709770"/>
            <a:chOff x="1812422" y="1612286"/>
            <a:chExt cx="9045145" cy="709770"/>
          </a:xfrm>
        </p:grpSpPr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>
              <a:off x="1812422" y="1612286"/>
              <a:ext cx="1392782" cy="709770"/>
              <a:chOff x="2215144" y="982844"/>
              <a:chExt cx="1255577" cy="842780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3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01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076371" y="1614173"/>
              <a:ext cx="7781196" cy="707883"/>
              <a:chOff x="4315150" y="953426"/>
              <a:chExt cx="3857250" cy="540057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552989" y="1034176"/>
                <a:ext cx="3561149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5" name="平行四边形 74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345195" y="2871760"/>
            <a:ext cx="9353668" cy="709770"/>
            <a:chOff x="1581296" y="2526667"/>
            <a:chExt cx="9353668" cy="709770"/>
          </a:xfrm>
        </p:grpSpPr>
        <p:grpSp>
          <p:nvGrpSpPr>
            <p:cNvPr id="86" name="组合 85"/>
            <p:cNvGrpSpPr>
              <a:grpSpLocks noChangeAspect="1"/>
            </p:cNvGrpSpPr>
            <p:nvPr/>
          </p:nvGrpSpPr>
          <p:grpSpPr>
            <a:xfrm>
              <a:off x="1581296" y="2526667"/>
              <a:ext cx="1392782" cy="709770"/>
              <a:chOff x="2215144" y="982844"/>
              <a:chExt cx="1255577" cy="842780"/>
            </a:xfrm>
          </p:grpSpPr>
          <p:sp>
            <p:nvSpPr>
              <p:cNvPr id="87" name="平行四边形 8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8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02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974079" y="2528554"/>
              <a:ext cx="7960885" cy="707883"/>
              <a:chOff x="4315150" y="953426"/>
              <a:chExt cx="3946325" cy="540057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631157" y="1034222"/>
                <a:ext cx="3630318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平行四边形 90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202340" y="4069364"/>
            <a:ext cx="9274327" cy="709805"/>
            <a:chOff x="1349858" y="3441048"/>
            <a:chExt cx="9274327" cy="709805"/>
          </a:xfrm>
        </p:grpSpPr>
        <p:grpSp>
          <p:nvGrpSpPr>
            <p:cNvPr id="92" name="组合 91"/>
            <p:cNvGrpSpPr>
              <a:grpSpLocks noChangeAspect="1"/>
            </p:cNvGrpSpPr>
            <p:nvPr/>
          </p:nvGrpSpPr>
          <p:grpSpPr>
            <a:xfrm>
              <a:off x="1349858" y="3441048"/>
              <a:ext cx="1392782" cy="709770"/>
              <a:chOff x="2215144" y="982844"/>
              <a:chExt cx="1255577" cy="842780"/>
            </a:xfrm>
          </p:grpSpPr>
          <p:sp>
            <p:nvSpPr>
              <p:cNvPr id="93" name="平行四边形 9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4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03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742565" y="3442970"/>
              <a:ext cx="7881620" cy="707883"/>
              <a:chOff x="4315150" y="953426"/>
              <a:chExt cx="3857297" cy="540057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4745767" y="1031907"/>
                <a:ext cx="3426680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平行四边形 96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070073" y="5406088"/>
            <a:ext cx="9274327" cy="709805"/>
            <a:chOff x="1349858" y="3441048"/>
            <a:chExt cx="9274327" cy="709805"/>
          </a:xfrm>
        </p:grpSpPr>
        <p:grpSp>
          <p:nvGrpSpPr>
            <p:cNvPr id="71" name="组合 70"/>
            <p:cNvGrpSpPr>
              <a:grpSpLocks noChangeAspect="1"/>
            </p:cNvGrpSpPr>
            <p:nvPr/>
          </p:nvGrpSpPr>
          <p:grpSpPr>
            <a:xfrm>
              <a:off x="1349858" y="3441048"/>
              <a:ext cx="1392782" cy="709770"/>
              <a:chOff x="2215144" y="982844"/>
              <a:chExt cx="1255577" cy="842780"/>
            </a:xfrm>
          </p:grpSpPr>
          <p:sp>
            <p:nvSpPr>
              <p:cNvPr id="77" name="平行四边形 7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8" name="文本框 9"/>
              <p:cNvSpPr txBox="1"/>
              <p:nvPr/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04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742565" y="3442970"/>
              <a:ext cx="7881620" cy="707883"/>
              <a:chOff x="4315150" y="953426"/>
              <a:chExt cx="3857297" cy="54005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745767" y="1031907"/>
                <a:ext cx="3426680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平行四边形 75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3474720" y="1934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大一</a:t>
            </a:r>
            <a:r>
              <a:rPr lang="zh-CN" altLang="en-US"/>
              <a:t>全体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09315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大二</a:t>
            </a:r>
            <a:r>
              <a:rPr lang="zh-CN" altLang="en-US"/>
              <a:t>深度学习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75660" y="4290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大二</a:t>
            </a:r>
            <a:r>
              <a:rPr lang="zh-CN" altLang="en-US"/>
              <a:t>并行计算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17240" y="5577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大二</a:t>
            </a:r>
            <a:r>
              <a:rPr lang="zh-CN" altLang="en-US"/>
              <a:t>集群运维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1240" y="257175"/>
            <a:ext cx="2525395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一、大一</a:t>
            </a:r>
            <a:r>
              <a:rPr lang="zh-CN" altLang="en-US" sz="2800"/>
              <a:t>全体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116455" y="1582420"/>
            <a:ext cx="52362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语言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浙大翁</a:t>
            </a:r>
            <a:r>
              <a:rPr lang="zh-CN" altLang="en-US"/>
              <a:t>恺https://www.bilibili.com/video/BV1dr4y1n7vA/?spm_id_from=333.337.search-card.all.click&amp;vd_source=13fbc0c46100ec402553650bb36bf1a7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辅助参考资料：《</a:t>
            </a:r>
            <a:r>
              <a:rPr lang="en-US" altLang="zh-CN"/>
              <a:t>C Primer Plus</a:t>
            </a:r>
            <a:r>
              <a:rPr lang="zh-CN" altLang="en-US"/>
              <a:t>》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汇报时间：每两周周六中午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点，下一次是</a:t>
            </a:r>
            <a:r>
              <a:rPr lang="en-US" altLang="zh-CN">
                <a:sym typeface="+mn-ea"/>
              </a:rPr>
              <a:t>10.13</a:t>
            </a:r>
            <a:r>
              <a:rPr lang="zh-CN" altLang="en-US">
                <a:sym typeface="+mn-ea"/>
              </a:rPr>
              <a:t>号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63251" y="185271"/>
            <a:ext cx="10466387" cy="566737"/>
          </a:xfrm>
        </p:spPr>
        <p:txBody>
          <a:bodyPr/>
          <a:lstStyle/>
          <a:p>
            <a:r>
              <a:rPr lang="zh-CN" altLang="en-US" dirty="0"/>
              <a:t>二、大二</a:t>
            </a:r>
            <a:r>
              <a:rPr lang="zh-CN" altLang="en-US" dirty="0"/>
              <a:t>深度学习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0540" y="1066800"/>
            <a:ext cx="6687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学习参考资料：书籍</a:t>
            </a:r>
            <a:r>
              <a:rPr lang="en-US" altLang="zh-CN" dirty="0"/>
              <a:t>《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编程：从入门到实践</a:t>
            </a:r>
            <a:r>
              <a:rPr lang="en-US" altLang="zh-CN" dirty="0"/>
              <a:t>》</a:t>
            </a:r>
            <a:r>
              <a:rPr lang="zh-CN" altLang="en-US" dirty="0"/>
              <a:t>看到类完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>
                <a:sym typeface="+mn-ea"/>
              </a:rPr>
              <a:t>汇报时间：同上</a:t>
            </a:r>
            <a:endParaRPr lang="zh-CN" altLang="en-US">
              <a:sym typeface="+mn-ea"/>
            </a:endParaRPr>
          </a:p>
          <a:p>
            <a:r>
              <a:rPr lang="zh-CN" altLang="en-US" dirty="0"/>
              <a:t>动手</a:t>
            </a:r>
            <a:r>
              <a:rPr lang="zh-CN" altLang="en-US" dirty="0"/>
              <a:t>敲代码！！！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4410" y="989965"/>
            <a:ext cx="4172585" cy="523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0540" y="3550285"/>
            <a:ext cx="4314825" cy="289369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10463" y="2784774"/>
            <a:ext cx="3209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算法题：最大子段和问题</a:t>
            </a:r>
            <a:endParaRPr lang="en-US" altLang="zh-CN" dirty="0"/>
          </a:p>
          <a:p>
            <a:r>
              <a:rPr lang="zh-CN" altLang="en-US" dirty="0"/>
              <a:t>要求：不能使用暴力解法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1"/>
          <p:cNvSpPr>
            <a:spLocks noGrp="1"/>
          </p:cNvSpPr>
          <p:nvPr/>
        </p:nvSpPr>
        <p:spPr>
          <a:xfrm>
            <a:off x="863251" y="185271"/>
            <a:ext cx="10466387" cy="56673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三、大二并行计算和</a:t>
            </a:r>
            <a:r>
              <a:rPr lang="zh-CN" altLang="en-US" dirty="0">
                <a:sym typeface="+mn-ea"/>
              </a:rPr>
              <a:t>集群运维</a:t>
            </a:r>
            <a:endParaRPr lang="zh-CN" altLang="en-US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725" y="1094105"/>
            <a:ext cx="142709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安装</a:t>
            </a:r>
            <a:r>
              <a:rPr lang="en-US" altLang="zh-CN"/>
              <a:t>Linux</a:t>
            </a:r>
            <a:r>
              <a:rPr lang="zh-CN" altLang="en-US"/>
              <a:t>（双系统）</a:t>
            </a:r>
            <a:r>
              <a:rPr lang="en-US" altLang="zh-CN"/>
              <a:t>: Ubuntu </a:t>
            </a:r>
            <a:r>
              <a:rPr lang="zh-CN" altLang="en-US"/>
              <a:t>和</a:t>
            </a:r>
            <a:r>
              <a:rPr lang="en-US" altLang="zh-CN"/>
              <a:t> Centos</a:t>
            </a:r>
            <a:r>
              <a:rPr lang="zh-CN" altLang="en-US"/>
              <a:t>均可（最好</a:t>
            </a:r>
            <a:r>
              <a:rPr lang="en-US" altLang="zh-CN"/>
              <a:t>Ubuntu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安装步骤：自己上网搜寻</a:t>
            </a:r>
            <a:r>
              <a:rPr lang="zh-CN" altLang="en-US"/>
              <a:t>资料</a:t>
            </a:r>
            <a:endParaRPr lang="zh-CN" altLang="en-US"/>
          </a:p>
          <a:p>
            <a:pPr algn="l"/>
            <a:r>
              <a:rPr lang="zh-CN" altLang="en-US"/>
              <a:t>安装完毕后，了解</a:t>
            </a:r>
            <a:r>
              <a:rPr lang="en-US" altLang="zh-CN"/>
              <a:t>Linux</a:t>
            </a:r>
            <a:r>
              <a:rPr lang="zh-CN" altLang="en-US"/>
              <a:t>基础，</a:t>
            </a:r>
            <a:endParaRPr lang="zh-CN" altLang="en-US"/>
          </a:p>
          <a:p>
            <a:pPr algn="l"/>
            <a:r>
              <a:rPr lang="zh-CN" altLang="en-US"/>
              <a:t>网课：https://www.bilibili.com/video/BV1ex411x7Em</a:t>
            </a:r>
            <a:endParaRPr lang="zh-CN" altLang="en-US"/>
          </a:p>
          <a:p>
            <a:pPr algn="l"/>
            <a:r>
              <a:rPr lang="zh-CN" altLang="en-US"/>
              <a:t>/?spm_id_from=333.337.search-card.all.click&amp;vd_source=7819eaebd3c1e0399e17b33443d503c7</a:t>
            </a:r>
            <a:endParaRPr lang="zh-CN" altLang="en-US"/>
          </a:p>
          <a:p>
            <a:pPr algn="l"/>
            <a:r>
              <a:rPr lang="en-US" altLang="zh-CN"/>
              <a:t>(P3-P100)</a:t>
            </a:r>
            <a:endParaRPr lang="en-US" altLang="zh-CN"/>
          </a:p>
          <a:p>
            <a:pPr algn="l"/>
            <a:r>
              <a:rPr lang="zh-CN" altLang="en-US"/>
              <a:t>汇报时间：</a:t>
            </a:r>
            <a:r>
              <a:rPr lang="zh-CN" altLang="en-US"/>
              <a:t>同上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265" y="3042285"/>
            <a:ext cx="6067425" cy="34074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表格</Application>
  <PresentationFormat>宽屏</PresentationFormat>
  <Paragraphs>63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方正小标宋简体</vt:lpstr>
      <vt:lpstr>汉仪书宋二KW</vt:lpstr>
      <vt:lpstr>Calibri</vt:lpstr>
      <vt:lpstr>Helvetica Neue</vt:lpstr>
      <vt:lpstr>等线</vt:lpstr>
      <vt:lpstr>汉仪中等线KW</vt:lpstr>
      <vt:lpstr>Times New Roman</vt:lpstr>
      <vt:lpstr>微软雅黑</vt:lpstr>
      <vt:lpstr>汉仪旗黑</vt:lpstr>
      <vt:lpstr>宋体</vt:lpstr>
      <vt:lpstr>Times New Roman</vt:lpstr>
      <vt:lpstr>Arial</vt:lpstr>
      <vt:lpstr>Impact</vt:lpstr>
      <vt:lpstr>Calibri</vt:lpstr>
      <vt:lpstr>宋体</vt:lpstr>
      <vt:lpstr>Arial Unicode MS</vt:lpstr>
      <vt:lpstr>微软雅黑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科研院</dc:creator>
  <cp:lastModifiedBy>Cheol - chul</cp:lastModifiedBy>
  <cp:revision>490</cp:revision>
  <dcterms:created xsi:type="dcterms:W3CDTF">2024-09-25T12:12:19Z</dcterms:created>
  <dcterms:modified xsi:type="dcterms:W3CDTF">2024-09-25T12:12:19Z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2052-6.8.2.8850</vt:lpwstr>
  </property>
  <property fmtid="{D5CDD505-2E9C-101B-9397-08002B2CF9AE}" pid="3" name="ICV">
    <vt:lpwstr>C283C1F2A6C17B4223FEF366120FBC6E_43</vt:lpwstr>
  </property>
</Properties>
</file>