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68" r:id="rId2"/>
    <p:sldId id="267" r:id="rId3"/>
    <p:sldId id="271" r:id="rId4"/>
    <p:sldId id="273" r:id="rId5"/>
    <p:sldId id="293" r:id="rId6"/>
    <p:sldId id="294" r:id="rId7"/>
    <p:sldId id="272" r:id="rId8"/>
    <p:sldId id="295" r:id="rId9"/>
    <p:sldId id="275" r:id="rId10"/>
    <p:sldId id="280" r:id="rId11"/>
    <p:sldId id="285" r:id="rId12"/>
    <p:sldId id="282" r:id="rId13"/>
    <p:sldId id="278" r:id="rId14"/>
    <p:sldId id="291" r:id="rId15"/>
    <p:sldId id="279"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p:scale>
          <a:sx n="75" d="100"/>
          <a:sy n="75" d="100"/>
        </p:scale>
        <p:origin x="-124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8F3659-A648-4DD1-BC10-2C65556B622E}" type="datetimeFigureOut">
              <a:rPr lang="en-US" smtClean="0"/>
              <a:pPr/>
              <a:t>12/4/2023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C2174C-EDE7-46F5-94EF-DC903FC894F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12/4/2023</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dirty="0"/>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12/4/2023</a:t>
            </a:fld>
            <a:endParaRPr lang="en-US" dirty="0"/>
          </a:p>
        </p:txBody>
      </p:sp>
      <p:sp>
        <p:nvSpPr>
          <p:cNvPr id="11" name="Footer Placeholder 4"/>
          <p:cNvSpPr>
            <a:spLocks noGrp="1"/>
          </p:cNvSpPr>
          <p:nvPr>
            <p:ph type="ftr" sz="quarter" idx="11"/>
          </p:nvPr>
        </p:nvSpPr>
        <p:spPr/>
        <p:txBody>
          <a:bodyPr/>
          <a:lstStyle>
            <a:lvl1pPr>
              <a:defRPr/>
            </a:lvl1pPr>
          </a:lstStyle>
          <a:p>
            <a:endParaRPr lang="en-US" dirty="0"/>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dirty="0"/>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12/4/2023</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dirty="0"/>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12/4/2023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dirty="0"/>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dirty="0">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www.google.com/" TargetMode="External"/><Relationship Id="rId1" Type="http://schemas.openxmlformats.org/officeDocument/2006/relationships/slideLayout" Target="../slideLayouts/slideLayout3.xml"/><Relationship Id="rId6" Type="http://schemas.openxmlformats.org/officeDocument/2006/relationships/hyperlink" Target="https://images.unsplash.com/photo-1587620962725-abab7fe55159?ixlib=rb-1.2.1&amp;ixid=MnwxMjA3fDB8MHxwaG90by1wYWdlfHx8fGVufDB8fHx8&amp;auto=format&amp;fit=crop&amp;w=1031&amp;q=80" TargetMode="External"/><Relationship Id="rId5" Type="http://schemas.openxmlformats.org/officeDocument/2006/relationships/hyperlink" Target="https://wordcounter.net/" TargetMode="External"/><Relationship Id="rId4" Type="http://schemas.openxmlformats.org/officeDocument/2006/relationships/hyperlink" Target="https://www.wikipedia.org/"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xmlns="" id="{39596CC0-0544-9FD2-7AFD-B23ECB7AE8F4}"/>
              </a:ext>
            </a:extLst>
          </p:cNvPr>
          <p:cNvSpPr txBox="1"/>
          <p:nvPr/>
        </p:nvSpPr>
        <p:spPr>
          <a:xfrm>
            <a:off x="2195736" y="2852936"/>
            <a:ext cx="5112568" cy="2800767"/>
          </a:xfrm>
          <a:prstGeom prst="rect">
            <a:avLst/>
          </a:prstGeom>
          <a:solidFill>
            <a:schemeClr val="accent6">
              <a:lumMod val="60000"/>
              <a:lumOff val="40000"/>
            </a:schemeClr>
          </a:solidFill>
        </p:spPr>
        <p:txBody>
          <a:bodyPr wrap="square" rtlCol="0">
            <a:spAutoFit/>
          </a:bodyPr>
          <a:lstStyle/>
          <a:p>
            <a:pPr algn="ctr"/>
            <a:r>
              <a:rPr lang="en-US" sz="2000" dirty="0" smtClean="0"/>
              <a:t>G-15/PG-13</a:t>
            </a:r>
            <a:endParaRPr lang="en-US" sz="2000" dirty="0"/>
          </a:p>
          <a:p>
            <a:pPr>
              <a:buFont typeface="Arial" pitchFamily="34" charset="0"/>
              <a:buChar char="•"/>
            </a:pPr>
            <a:r>
              <a:rPr lang="en-US" sz="2000" dirty="0"/>
              <a:t> Sejal Bansal             Roll No: 2310991208</a:t>
            </a:r>
          </a:p>
          <a:p>
            <a:pPr>
              <a:buFont typeface="Arial" pitchFamily="34" charset="0"/>
              <a:buChar char="•"/>
            </a:pPr>
            <a:r>
              <a:rPr lang="en-US" sz="2000" dirty="0"/>
              <a:t> Shivam Jaswal         Roll No: 2310991209</a:t>
            </a:r>
          </a:p>
          <a:p>
            <a:pPr>
              <a:buFont typeface="Arial" pitchFamily="34" charset="0"/>
              <a:buChar char="•"/>
            </a:pPr>
            <a:r>
              <a:rPr lang="en-US" sz="2000" dirty="0"/>
              <a:t> Shivanshi Jain          Roll No: 2310991210</a:t>
            </a:r>
          </a:p>
          <a:p>
            <a:pPr>
              <a:buFont typeface="Arial" pitchFamily="34" charset="0"/>
              <a:buChar char="•"/>
            </a:pPr>
            <a:r>
              <a:rPr lang="en-US" sz="2000" dirty="0"/>
              <a:t> Shivika                       Roll No: 2310991211 </a:t>
            </a:r>
          </a:p>
          <a:p>
            <a:pPr>
              <a:buFont typeface="Arial" pitchFamily="34" charset="0"/>
              <a:buChar char="•"/>
            </a:pPr>
            <a:endParaRPr lang="en-US" sz="2000" dirty="0"/>
          </a:p>
          <a:p>
            <a:endParaRPr lang="en-US" dirty="0">
              <a:solidFill>
                <a:schemeClr val="bg1"/>
              </a:solidFill>
            </a:endParaRPr>
          </a:p>
          <a:p>
            <a:r>
              <a:rPr lang="en-US" sz="2000" dirty="0">
                <a:latin typeface="Times New Roman" pitchFamily="18" charset="0"/>
                <a:cs typeface="Times New Roman" pitchFamily="18" charset="0"/>
              </a:rPr>
              <a:t>Faculty Coordinator: </a:t>
            </a:r>
            <a:r>
              <a:rPr lang="en-US" sz="2000" dirty="0" smtClean="0">
                <a:latin typeface="Times New Roman" pitchFamily="18" charset="0"/>
                <a:cs typeface="Times New Roman" pitchFamily="18" charset="0"/>
              </a:rPr>
              <a:t>Mrs. Gaganpreet Kaur</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a:solidFill>
                  <a:srgbClr val="FF0000"/>
                </a:solidFill>
                <a:latin typeface="Times New Roman" pitchFamily="18" charset="0"/>
                <a:cs typeface="Times New Roman" pitchFamily="18" charset="0"/>
              </a:rPr>
              <a:t>Chitkara University Institute of Engineering and Technology, </a:t>
            </a:r>
          </a:p>
          <a:p>
            <a:pPr algn="ctr"/>
            <a:r>
              <a:rPr lang="en-US" sz="2000" b="1" dirty="0">
                <a:solidFill>
                  <a:srgbClr val="FF0000"/>
                </a:solidFill>
                <a:latin typeface="Times New Roman" pitchFamily="18" charset="0"/>
                <a:cs typeface="Times New Roman" pitchFamily="18" charset="0"/>
              </a:rPr>
              <a:t>Chitkara University, Punjab</a:t>
            </a:r>
          </a:p>
        </p:txBody>
      </p:sp>
    </p:spTree>
  </p:cSld>
  <p:clrMapOvr>
    <a:masterClrMapping/>
  </p:clrMapOvr>
  <p:transition advTm="4000">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EE 2.png"/>
          <p:cNvPicPr>
            <a:picLocks noChangeAspect="1"/>
          </p:cNvPicPr>
          <p:nvPr/>
        </p:nvPicPr>
        <p:blipFill>
          <a:blip r:embed="rId2" cstate="print"/>
          <a:stretch>
            <a:fillRect/>
          </a:stretch>
        </p:blipFill>
        <p:spPr>
          <a:xfrm>
            <a:off x="461334" y="1238250"/>
            <a:ext cx="8221331" cy="4381500"/>
          </a:xfrm>
          <a:prstGeom prst="rect">
            <a:avLst/>
          </a:prstGeom>
        </p:spPr>
      </p:pic>
    </p:spTree>
  </p:cSld>
  <p:clrMapOvr>
    <a:masterClrMapping/>
  </p:clrMapOvr>
  <p:transition advTm="4000">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836712"/>
            <a:ext cx="5544616"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Contact Us Page </a:t>
            </a:r>
            <a:endParaRPr lang="en-US" sz="3200" b="1" dirty="0">
              <a:latin typeface="Times New Roman" pitchFamily="18" charset="0"/>
              <a:cs typeface="Times New Roman" pitchFamily="18" charset="0"/>
            </a:endParaRPr>
          </a:p>
        </p:txBody>
      </p:sp>
      <p:pic>
        <p:nvPicPr>
          <p:cNvPr id="3" name="Picture 2" descr="FEE 4.png"/>
          <p:cNvPicPr>
            <a:picLocks noChangeAspect="1"/>
          </p:cNvPicPr>
          <p:nvPr/>
        </p:nvPicPr>
        <p:blipFill>
          <a:blip r:embed="rId2" cstate="print"/>
          <a:stretch>
            <a:fillRect/>
          </a:stretch>
        </p:blipFill>
        <p:spPr>
          <a:xfrm>
            <a:off x="0" y="2201745"/>
            <a:ext cx="9144000" cy="4093028"/>
          </a:xfrm>
          <a:prstGeom prst="rect">
            <a:avLst/>
          </a:prstGeom>
        </p:spPr>
      </p:pic>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1680" y="908720"/>
            <a:ext cx="4464496"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About Us Page :</a:t>
            </a:r>
            <a:endParaRPr lang="en-US" sz="3200" b="1" dirty="0">
              <a:latin typeface="Times New Roman" pitchFamily="18" charset="0"/>
              <a:cs typeface="Times New Roman" pitchFamily="18" charset="0"/>
            </a:endParaRPr>
          </a:p>
        </p:txBody>
      </p:sp>
      <p:pic>
        <p:nvPicPr>
          <p:cNvPr id="4" name="Picture 3" descr="FEE 3.png"/>
          <p:cNvPicPr>
            <a:picLocks noChangeAspect="1"/>
          </p:cNvPicPr>
          <p:nvPr/>
        </p:nvPicPr>
        <p:blipFill>
          <a:blip r:embed="rId2" cstate="print"/>
          <a:stretch>
            <a:fillRect/>
          </a:stretch>
        </p:blipFill>
        <p:spPr>
          <a:xfrm>
            <a:off x="0" y="2333367"/>
            <a:ext cx="9144000" cy="4098568"/>
          </a:xfrm>
          <a:prstGeom prst="rect">
            <a:avLst/>
          </a:prstGeom>
        </p:spPr>
      </p:pic>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5386090"/>
          </a:xfrm>
          <a:prstGeom prst="rect">
            <a:avLst/>
          </a:prstGeom>
        </p:spPr>
        <p:txBody>
          <a:bodyPr wrap="square">
            <a:spAutoFit/>
          </a:bodyPr>
          <a:lstStyle/>
          <a:p>
            <a:pPr algn="ctr"/>
            <a:r>
              <a:rPr lang="en-US" sz="3200" b="1" dirty="0" smtClean="0">
                <a:latin typeface="Times New Roman" pitchFamily="18" charset="0"/>
                <a:cs typeface="Times New Roman" pitchFamily="18" charset="0"/>
              </a:rPr>
              <a:t>Key Points of the Project </a:t>
            </a:r>
          </a:p>
          <a:p>
            <a:pPr algn="ctr"/>
            <a:endParaRPr lang="en-US" sz="32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1. Word Count Accuracy:</a:t>
            </a:r>
            <a:r>
              <a:rPr lang="en-US" sz="2000" dirty="0" smtClean="0">
                <a:latin typeface="Times New Roman" pitchFamily="18" charset="0"/>
                <a:cs typeface="Times New Roman" pitchFamily="18" charset="0"/>
              </a:rPr>
              <a:t> The tool accurately counts words in a wide range of document formats, ensuring precision in various writing and analytical tasks.</a:t>
            </a:r>
          </a:p>
          <a:p>
            <a:r>
              <a:rPr lang="en-US" sz="2000" b="1" dirty="0" smtClean="0">
                <a:latin typeface="Times New Roman" pitchFamily="18" charset="0"/>
                <a:cs typeface="Times New Roman" pitchFamily="18" charset="0"/>
              </a:rPr>
              <a:t>2. User-Friendly Interface:</a:t>
            </a:r>
            <a:r>
              <a:rPr lang="en-US" sz="2000" dirty="0" smtClean="0">
                <a:latin typeface="Times New Roman" pitchFamily="18" charset="0"/>
                <a:cs typeface="Times New Roman" pitchFamily="18" charset="0"/>
              </a:rPr>
              <a:t> The user interface is intuitive and easy to navigate, making it accessible to users with varying levels of technical expertise.</a:t>
            </a:r>
          </a:p>
          <a:p>
            <a:r>
              <a:rPr lang="en-US" sz="2000" b="1" dirty="0" smtClean="0">
                <a:latin typeface="Times New Roman" pitchFamily="18" charset="0"/>
                <a:cs typeface="Times New Roman" pitchFamily="18" charset="0"/>
              </a:rPr>
              <a:t>3. Efficient Processing:</a:t>
            </a:r>
            <a:r>
              <a:rPr lang="en-US" sz="2000" dirty="0" smtClean="0">
                <a:latin typeface="Times New Roman" pitchFamily="18" charset="0"/>
                <a:cs typeface="Times New Roman" pitchFamily="18" charset="0"/>
              </a:rPr>
              <a:t> The tool processes large documents quickly, saving users time and effort when analyzing lengthy texts.</a:t>
            </a:r>
          </a:p>
          <a:p>
            <a:r>
              <a:rPr lang="en-US" sz="2000" b="1" dirty="0" smtClean="0">
                <a:latin typeface="Times New Roman" pitchFamily="18" charset="0"/>
                <a:cs typeface="Times New Roman" pitchFamily="18" charset="0"/>
              </a:rPr>
              <a:t>4. Compatibility:</a:t>
            </a:r>
            <a:r>
              <a:rPr lang="en-US" sz="2000" dirty="0" smtClean="0">
                <a:latin typeface="Times New Roman" pitchFamily="18" charset="0"/>
                <a:cs typeface="Times New Roman" pitchFamily="18" charset="0"/>
              </a:rPr>
              <a:t> It is compatible with multiple file formats, including DOC, DOCX, PDF, and plain text files, making it versatile and widely usable.</a:t>
            </a:r>
          </a:p>
          <a:p>
            <a:r>
              <a:rPr lang="en-US" sz="2000" b="1" dirty="0" smtClean="0">
                <a:latin typeface="Times New Roman" pitchFamily="18" charset="0"/>
                <a:cs typeface="Times New Roman" pitchFamily="18" charset="0"/>
              </a:rPr>
              <a:t>5. Customization Options:</a:t>
            </a:r>
            <a:r>
              <a:rPr lang="en-US" sz="2000" dirty="0" smtClean="0">
                <a:latin typeface="Times New Roman" pitchFamily="18" charset="0"/>
                <a:cs typeface="Times New Roman" pitchFamily="18" charset="0"/>
              </a:rPr>
              <a:t> Users have the flexibility to customize settings, such as excluding certain words or characters, tailoring the tool to their specific needs.</a:t>
            </a:r>
          </a:p>
          <a:p>
            <a:pPr marL="457200" indent="-457200">
              <a:buFont typeface="+mj-lt"/>
              <a:buAutoNum type="arabicPeriod"/>
            </a:pPr>
            <a:endParaRPr lang="en-US" sz="2000" dirty="0">
              <a:latin typeface="Times New Roman" pitchFamily="18" charset="0"/>
              <a:cs typeface="Times New Roman" pitchFamily="18" charset="0"/>
            </a:endParaRPr>
          </a:p>
        </p:txBody>
      </p:sp>
    </p:spTree>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980728"/>
            <a:ext cx="7056784" cy="5816977"/>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Team’s Main Takeaways</a:t>
            </a:r>
          </a:p>
          <a:p>
            <a:r>
              <a:rPr lang="en-US" sz="2000" b="1" dirty="0" smtClean="0">
                <a:latin typeface="Times New Roman" pitchFamily="18" charset="0"/>
                <a:cs typeface="Times New Roman" pitchFamily="18" charset="0"/>
              </a:rPr>
              <a:t>1. Collaboration:</a:t>
            </a:r>
            <a:r>
              <a:rPr lang="en-US" sz="2000" dirty="0" smtClean="0">
                <a:latin typeface="Times New Roman" pitchFamily="18" charset="0"/>
                <a:cs typeface="Times New Roman" pitchFamily="18" charset="0"/>
              </a:rPr>
              <a:t> The project emphasized the importance of effective teamwork, with each team member contributing their unique skills and expertise to achieve the common goal.</a:t>
            </a:r>
          </a:p>
          <a:p>
            <a:r>
              <a:rPr lang="en-US" sz="2000" b="1" dirty="0" smtClean="0">
                <a:latin typeface="Times New Roman" pitchFamily="18" charset="0"/>
                <a:cs typeface="Times New Roman" pitchFamily="18" charset="0"/>
              </a:rPr>
              <a:t>2. Problem Solving:</a:t>
            </a:r>
            <a:r>
              <a:rPr lang="en-US" sz="2000" dirty="0" smtClean="0">
                <a:latin typeface="Times New Roman" pitchFamily="18" charset="0"/>
                <a:cs typeface="Times New Roman" pitchFamily="18" charset="0"/>
              </a:rPr>
              <a:t> Overcoming technical challenges during development taught the team the value of creative problem-solving and persistence.</a:t>
            </a:r>
          </a:p>
          <a:p>
            <a:r>
              <a:rPr lang="en-US" sz="2000" b="1" dirty="0" smtClean="0">
                <a:latin typeface="Times New Roman" pitchFamily="18" charset="0"/>
                <a:cs typeface="Times New Roman" pitchFamily="18" charset="0"/>
              </a:rPr>
              <a:t>3. User-Centered Design:</a:t>
            </a:r>
            <a:r>
              <a:rPr lang="en-US" sz="2000" dirty="0" smtClean="0">
                <a:latin typeface="Times New Roman" pitchFamily="18" charset="0"/>
                <a:cs typeface="Times New Roman" pitchFamily="18" charset="0"/>
              </a:rPr>
              <a:t> Prioritizing user feedback and designing a user-friendly interface reinforced the significance of user-centered design principles.</a:t>
            </a:r>
          </a:p>
          <a:p>
            <a:r>
              <a:rPr lang="en-US" sz="2000" b="1" dirty="0" smtClean="0">
                <a:latin typeface="Times New Roman" pitchFamily="18" charset="0"/>
                <a:cs typeface="Times New Roman" pitchFamily="18" charset="0"/>
              </a:rPr>
              <a:t>4. Quality Assurance:</a:t>
            </a:r>
            <a:r>
              <a:rPr lang="en-US" sz="2000" dirty="0" smtClean="0">
                <a:latin typeface="Times New Roman" pitchFamily="18" charset="0"/>
                <a:cs typeface="Times New Roman" pitchFamily="18" charset="0"/>
              </a:rPr>
              <a:t> Rigorous testing and validation processes underscored the importance of quality assurance in ensuring the tool's accuracy and reliability.</a:t>
            </a:r>
          </a:p>
          <a:p>
            <a:r>
              <a:rPr lang="en-US" sz="2000" b="1" dirty="0" smtClean="0">
                <a:latin typeface="Times New Roman" pitchFamily="18" charset="0"/>
                <a:cs typeface="Times New Roman" pitchFamily="18" charset="0"/>
              </a:rPr>
              <a:t>5. Continuous Improvement:</a:t>
            </a:r>
            <a:r>
              <a:rPr lang="en-US" sz="2000" dirty="0" smtClean="0">
                <a:latin typeface="Times New Roman" pitchFamily="18" charset="0"/>
                <a:cs typeface="Times New Roman" pitchFamily="18" charset="0"/>
              </a:rPr>
              <a:t> The project highlighted the need for ongoing development and improvements, with the team committed to enhancing the tool based on user feedback and emerging needs.</a:t>
            </a:r>
          </a:p>
          <a:p>
            <a:r>
              <a:rPr lang="en-US" sz="2000" dirty="0" smtClean="0"/>
              <a:t/>
            </a:r>
            <a:br>
              <a:rPr lang="en-US" sz="2000" dirty="0" smtClean="0"/>
            </a:br>
            <a:endParaRPr lang="en-US" sz="2000" dirty="0">
              <a:latin typeface="Times New Roman" pitchFamily="18" charset="0"/>
              <a:cs typeface="Times New Roman" pitchFamily="18" charset="0"/>
            </a:endParaRPr>
          </a:p>
        </p:txBody>
      </p:sp>
    </p:spTree>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6001643"/>
          </a:xfrm>
          <a:prstGeom prst="rect">
            <a:avLst/>
          </a:prstGeom>
        </p:spPr>
        <p:txBody>
          <a:bodyPr wrap="square">
            <a:spAutoFit/>
          </a:bodyPr>
          <a:lstStyle/>
          <a:p>
            <a:pPr marL="457200" indent="-457200">
              <a:buFont typeface="Arial" panose="020B0604020202020204" pitchFamily="34" charset="0"/>
              <a:buChar char="•"/>
            </a:pPr>
            <a:r>
              <a:rPr lang="en-US" sz="3200" dirty="0" smtClean="0">
                <a:latin typeface="Times New Roman" pitchFamily="18" charset="0"/>
                <a:cs typeface="Times New Roman" pitchFamily="18" charset="0"/>
              </a:rPr>
              <a:t>Google.com (</a:t>
            </a:r>
            <a:r>
              <a:rPr lang="en-US" sz="3200" dirty="0" smtClean="0">
                <a:latin typeface="Times New Roman" pitchFamily="18" charset="0"/>
                <a:cs typeface="Times New Roman" pitchFamily="18" charset="0"/>
                <a:hlinkClick r:id="rId2"/>
              </a:rPr>
              <a:t>https://www.google.com</a:t>
            </a:r>
            <a:r>
              <a:rPr lang="en-US" sz="3200" dirty="0" smtClean="0">
                <a:latin typeface="Times New Roman" pitchFamily="18" charset="0"/>
                <a:cs typeface="Times New Roman" pitchFamily="18" charset="0"/>
                <a:hlinkClick r:id="rId2"/>
              </a:rPr>
              <a:t>/</a:t>
            </a:r>
            <a:r>
              <a:rPr lang="en-US" sz="3200" dirty="0" smtClean="0">
                <a:latin typeface="Times New Roman" pitchFamily="18" charset="0"/>
                <a:cs typeface="Times New Roman" pitchFamily="18" charset="0"/>
              </a:rPr>
              <a:t>)</a:t>
            </a:r>
          </a:p>
          <a:p>
            <a:pPr marL="457200" indent="-457200">
              <a:buFont typeface="Arial" panose="020B0604020202020204" pitchFamily="34" charset="0"/>
              <a:buChar char="•"/>
            </a:pPr>
            <a:r>
              <a:rPr lang="en-US" sz="3200" dirty="0" smtClean="0">
                <a:latin typeface="Times New Roman" pitchFamily="18" charset="0"/>
                <a:cs typeface="Times New Roman" pitchFamily="18" charset="0"/>
              </a:rPr>
              <a:t>W3Schools(</a:t>
            </a:r>
            <a:r>
              <a:rPr lang="en-US" sz="3200" dirty="0" smtClean="0">
                <a:latin typeface="Times New Roman" pitchFamily="18" charset="0"/>
                <a:cs typeface="Times New Roman" pitchFamily="18" charset="0"/>
                <a:hlinkClick r:id="rId3"/>
              </a:rPr>
              <a:t>https</a:t>
            </a:r>
            <a:r>
              <a:rPr lang="en-US" sz="3200" dirty="0" smtClean="0">
                <a:latin typeface="Times New Roman" pitchFamily="18" charset="0"/>
                <a:cs typeface="Times New Roman" pitchFamily="18" charset="0"/>
                <a:hlinkClick r:id="rId3"/>
              </a:rPr>
              <a:t>://www.w3schools.com</a:t>
            </a:r>
            <a:r>
              <a:rPr lang="en-US" sz="3200" dirty="0" smtClean="0">
                <a:latin typeface="Times New Roman" pitchFamily="18" charset="0"/>
                <a:cs typeface="Times New Roman" pitchFamily="18" charset="0"/>
                <a:hlinkClick r:id="rId3"/>
              </a:rPr>
              <a:t>/</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a:p>
            <a:pPr marL="457200" indent="-457200">
              <a:buFont typeface="Arial" panose="020B0604020202020204" pitchFamily="34" charset="0"/>
              <a:buChar char="•"/>
            </a:pPr>
            <a:r>
              <a:rPr lang="en-US" sz="3200" dirty="0" smtClean="0">
                <a:latin typeface="Times New Roman" pitchFamily="18" charset="0"/>
                <a:cs typeface="Times New Roman" pitchFamily="18" charset="0"/>
              </a:rPr>
              <a:t>Wikipedia (</a:t>
            </a:r>
            <a:r>
              <a:rPr lang="en-US" sz="3200" dirty="0" smtClean="0">
                <a:latin typeface="Times New Roman" pitchFamily="18" charset="0"/>
                <a:cs typeface="Times New Roman" pitchFamily="18" charset="0"/>
                <a:hlinkClick r:id="rId4"/>
              </a:rPr>
              <a:t>https://www.wikipedia.org</a:t>
            </a:r>
            <a:r>
              <a:rPr lang="en-US" sz="3200" dirty="0" smtClean="0">
                <a:latin typeface="Times New Roman" pitchFamily="18" charset="0"/>
                <a:cs typeface="Times New Roman" pitchFamily="18" charset="0"/>
                <a:hlinkClick r:id="rId4"/>
              </a:rPr>
              <a:t>/</a:t>
            </a:r>
            <a:r>
              <a:rPr lang="en-US" sz="3200" dirty="0" smtClean="0">
                <a:latin typeface="Times New Roman" pitchFamily="18" charset="0"/>
                <a:cs typeface="Times New Roman" pitchFamily="18" charset="0"/>
              </a:rPr>
              <a:t>) </a:t>
            </a:r>
            <a:endParaRPr lang="en-US" sz="3200" dirty="0" smtClean="0">
              <a:latin typeface="Times New Roman" pitchFamily="18" charset="0"/>
              <a:cs typeface="Times New Roman" pitchFamily="18" charset="0"/>
            </a:endParaRPr>
          </a:p>
          <a:p>
            <a:pPr marL="457200" indent="-457200">
              <a:buFont typeface="Arial" panose="020B0604020202020204" pitchFamily="34" charset="0"/>
              <a:buChar char="•"/>
            </a:pPr>
            <a:r>
              <a:rPr lang="en-US" sz="3200" dirty="0" smtClean="0">
                <a:latin typeface="Times New Roman" pitchFamily="18" charset="0"/>
                <a:cs typeface="Times New Roman" pitchFamily="18" charset="0"/>
              </a:rPr>
              <a:t>Word Counter (</a:t>
            </a:r>
            <a:r>
              <a:rPr lang="en-US" sz="3200" dirty="0" smtClean="0">
                <a:latin typeface="Times New Roman" pitchFamily="18" charset="0"/>
                <a:cs typeface="Times New Roman" pitchFamily="18" charset="0"/>
                <a:hlinkClick r:id="rId5"/>
              </a:rPr>
              <a:t>https://wordcounter.net</a:t>
            </a:r>
            <a:r>
              <a:rPr lang="en-US" sz="3200" dirty="0" smtClean="0">
                <a:latin typeface="Times New Roman" pitchFamily="18" charset="0"/>
                <a:cs typeface="Times New Roman" pitchFamily="18" charset="0"/>
                <a:hlinkClick r:id="rId5"/>
              </a:rPr>
              <a:t>/</a:t>
            </a:r>
            <a:r>
              <a:rPr lang="en-US" sz="3200" dirty="0" smtClean="0">
                <a:latin typeface="Times New Roman" pitchFamily="18" charset="0"/>
                <a:cs typeface="Times New Roman" pitchFamily="18" charset="0"/>
              </a:rPr>
              <a:t>)</a:t>
            </a:r>
          </a:p>
          <a:p>
            <a:pPr marL="457200" indent="-457200">
              <a:buFont typeface="Arial" panose="020B0604020202020204" pitchFamily="34" charset="0"/>
              <a:buChar char="•"/>
            </a:pPr>
            <a:r>
              <a:rPr lang="en-US" sz="3200" dirty="0" smtClean="0">
                <a:latin typeface="Times New Roman" pitchFamily="18" charset="0"/>
                <a:cs typeface="Times New Roman" pitchFamily="18" charset="0"/>
              </a:rPr>
              <a:t>Background Image (</a:t>
            </a:r>
            <a:r>
              <a:rPr lang="en-US" sz="3200" dirty="0" smtClean="0">
                <a:latin typeface="Times New Roman" pitchFamily="18" charset="0"/>
                <a:cs typeface="Times New Roman" pitchFamily="18" charset="0"/>
                <a:hlinkClick r:id="rId6"/>
              </a:rPr>
              <a:t>https://</a:t>
            </a:r>
            <a:r>
              <a:rPr lang="en-US" sz="3200" dirty="0" smtClean="0">
                <a:latin typeface="Times New Roman" pitchFamily="18" charset="0"/>
                <a:cs typeface="Times New Roman" pitchFamily="18" charset="0"/>
                <a:hlinkClick r:id="rId6"/>
              </a:rPr>
              <a:t>images.unsplash.com/photo-1587620962725-abab7fe55159?ixlib=rb-1.2.1&amp;ixid=MnwxMjA3fDB8MHxwaG90by1wYWdlfHx8fGVufDB8fHx8&amp;auto=format&amp;fit=crop&amp;w=1031&amp;q=80</a:t>
            </a:r>
            <a:r>
              <a:rPr lang="en-US" sz="3200" dirty="0" smtClean="0">
                <a:latin typeface="Times New Roman" pitchFamily="18" charset="0"/>
                <a:cs typeface="Times New Roman" pitchFamily="18" charset="0"/>
              </a:rPr>
              <a:t> ) </a:t>
            </a:r>
            <a:endParaRPr lang="en-US" sz="3200" dirty="0" smtClean="0">
              <a:latin typeface="Times New Roman" pitchFamily="18" charset="0"/>
              <a:cs typeface="Times New Roman" pitchFamily="18" charset="0"/>
            </a:endParaRPr>
          </a:p>
          <a:p>
            <a:pPr marL="457200" indent="-457200">
              <a:buFont typeface="Arial" panose="020B0604020202020204" pitchFamily="34" charset="0"/>
              <a:buChar char="•"/>
            </a:pPr>
            <a:endParaRPr lang="en-US" sz="3200" dirty="0" smtClean="0">
              <a:latin typeface="Times New Roman" pitchFamily="18" charset="0"/>
              <a:cs typeface="Times New Roman" pitchFamily="18" charset="0"/>
            </a:endParaRPr>
          </a:p>
          <a:p>
            <a:pPr marL="457200" indent="-457200"/>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893647"/>
          </a:xfrm>
          <a:prstGeom prst="rect">
            <a:avLst/>
          </a:prstGeom>
          <a:noFill/>
        </p:spPr>
        <p:txBody>
          <a:bodyPr wrap="square" rtlCol="0">
            <a:spAutoFit/>
          </a:bodyPr>
          <a:lstStyle/>
          <a:p>
            <a:pPr>
              <a:buFont typeface="Arial" pitchFamily="34" charset="0"/>
              <a:buChar char="•"/>
            </a:pPr>
            <a:r>
              <a:rPr lang="en-US" sz="3200" dirty="0">
                <a:latin typeface="Times New Roman" pitchFamily="18" charset="0"/>
                <a:cs typeface="Times New Roman" pitchFamily="18" charset="0"/>
              </a:rPr>
              <a:t>Introduction</a:t>
            </a:r>
          </a:p>
          <a:p>
            <a:pPr>
              <a:buFont typeface="Arial" pitchFamily="34" charset="0"/>
              <a:buChar char="•"/>
            </a:pPr>
            <a:r>
              <a:rPr lang="en-US" sz="3200" dirty="0">
                <a:latin typeface="Times New Roman" pitchFamily="18" charset="0"/>
                <a:cs typeface="Times New Roman" pitchFamily="18" charset="0"/>
              </a:rPr>
              <a:t>Problem </a:t>
            </a:r>
            <a:r>
              <a:rPr lang="en-US" sz="3200" dirty="0" smtClean="0">
                <a:latin typeface="Times New Roman" pitchFamily="18" charset="0"/>
                <a:cs typeface="Times New Roman" pitchFamily="18" charset="0"/>
              </a:rPr>
              <a:t>Statement</a:t>
            </a:r>
          </a:p>
          <a:p>
            <a:pPr>
              <a:buFont typeface="Arial" pitchFamily="34" charset="0"/>
              <a:buChar char="•"/>
            </a:pPr>
            <a:r>
              <a:rPr lang="en-US" sz="3200" dirty="0" smtClean="0">
                <a:latin typeface="Times New Roman" pitchFamily="18" charset="0"/>
                <a:cs typeface="Times New Roman" pitchFamily="18" charset="0"/>
              </a:rPr>
              <a:t>Features</a:t>
            </a:r>
            <a:endParaRPr lang="en-US" sz="3200" dirty="0">
              <a:latin typeface="Times New Roman" pitchFamily="18" charset="0"/>
              <a:cs typeface="Times New Roman" pitchFamily="18" charset="0"/>
            </a:endParaRPr>
          </a:p>
          <a:p>
            <a:pPr>
              <a:buFont typeface="Arial" pitchFamily="34" charset="0"/>
              <a:buChar char="•"/>
            </a:pPr>
            <a:r>
              <a:rPr lang="en-US" sz="3200" dirty="0" smtClean="0">
                <a:latin typeface="Times New Roman" pitchFamily="18" charset="0"/>
                <a:cs typeface="Times New Roman" pitchFamily="18" charset="0"/>
              </a:rPr>
              <a:t>Technologies Used</a:t>
            </a:r>
          </a:p>
          <a:p>
            <a:pPr>
              <a:buFont typeface="Arial" pitchFamily="34" charset="0"/>
              <a:buChar char="•"/>
            </a:pPr>
            <a:r>
              <a:rPr lang="en-US" sz="3200" dirty="0" smtClean="0">
                <a:latin typeface="Times New Roman" pitchFamily="18" charset="0"/>
                <a:cs typeface="Times New Roman" pitchFamily="18" charset="0"/>
              </a:rPr>
              <a:t>Bonus Feature</a:t>
            </a:r>
          </a:p>
          <a:p>
            <a:pPr>
              <a:buFont typeface="Arial" pitchFamily="34" charset="0"/>
              <a:buChar char="•"/>
            </a:pPr>
            <a:r>
              <a:rPr lang="en-US" sz="3200" dirty="0" smtClean="0">
                <a:latin typeface="Times New Roman" pitchFamily="18" charset="0"/>
                <a:cs typeface="Times New Roman" pitchFamily="18" charset="0"/>
              </a:rPr>
              <a:t>Project </a:t>
            </a:r>
            <a:r>
              <a:rPr lang="en-US" sz="3200" dirty="0">
                <a:latin typeface="Times New Roman" pitchFamily="18" charset="0"/>
                <a:cs typeface="Times New Roman" pitchFamily="18" charset="0"/>
              </a:rPr>
              <a:t>Highlights</a:t>
            </a:r>
          </a:p>
          <a:p>
            <a:pPr>
              <a:buFont typeface="Arial" pitchFamily="34" charset="0"/>
              <a:buChar char="•"/>
            </a:pPr>
            <a:r>
              <a:rPr lang="en-US" sz="3200" dirty="0">
                <a:latin typeface="Times New Roman" pitchFamily="18" charset="0"/>
                <a:cs typeface="Times New Roman" pitchFamily="18" charset="0"/>
              </a:rPr>
              <a:t>Conclusion</a:t>
            </a:r>
          </a:p>
          <a:p>
            <a:pPr>
              <a:buFont typeface="Arial" pitchFamily="34" charset="0"/>
              <a:buChar char="•"/>
            </a:pPr>
            <a:r>
              <a:rPr lang="en-US" sz="32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57158" y="928670"/>
            <a:ext cx="7962678" cy="3970318"/>
          </a:xfrm>
          <a:prstGeom prst="rect">
            <a:avLst/>
          </a:prstGeom>
        </p:spPr>
        <p:txBody>
          <a:bodyPr wrap="square">
            <a:spAutoFit/>
          </a:bodyPr>
          <a:lstStyle/>
          <a:p>
            <a:r>
              <a:rPr lang="en-US" sz="2800" dirty="0" smtClean="0">
                <a:latin typeface="Times New Roman" pitchFamily="18" charset="0"/>
                <a:cs typeface="Times New Roman" pitchFamily="18" charset="0"/>
              </a:rPr>
              <a:t>Word Counter </a:t>
            </a:r>
            <a:r>
              <a:rPr lang="en-US" sz="2800" dirty="0" smtClean="0">
                <a:latin typeface="Times New Roman" pitchFamily="18" charset="0"/>
                <a:cs typeface="Times New Roman" pitchFamily="18" charset="0"/>
              </a:rPr>
              <a:t>- A Text Analysis Tool. This powerful instrument goes beyond mere word counting; it empowers writers, researchers, and data analysts to delve into text, offering insights through character analysis and extraction. Uncover the depth of your content with our versatile tool, streamlining the way you approach text analysis</a:t>
            </a: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4154984"/>
          </a:xfrm>
          <a:prstGeom prst="rect">
            <a:avLst/>
          </a:prstGeom>
        </p:spPr>
        <p:txBody>
          <a:bodyPr wrap="square">
            <a:spAutoFit/>
          </a:bodyPr>
          <a:lstStyle/>
          <a:p>
            <a:r>
              <a:rPr lang="en-US" sz="2400" dirty="0"/>
              <a:t>In a world increasingly driven by textual data, there is a growing need for an efficient and user-friendly tool that can accurately count words, characters, and provide valuable insights into textual content.</a:t>
            </a:r>
          </a:p>
          <a:p>
            <a:r>
              <a:rPr lang="en-US" sz="2400" dirty="0"/>
              <a:t>Our project aims to address these challenges by developing a comprehensive </a:t>
            </a:r>
            <a:r>
              <a:rPr lang="en-US" sz="2400" u="sng" dirty="0"/>
              <a:t>'Word Counter' </a:t>
            </a:r>
            <a:r>
              <a:rPr lang="en-US" sz="2400" dirty="0"/>
              <a:t>tool that offers precise word and character counting, analysis features. This tool will cater to the diverse needs of students, writers, researchers, and professionals who rely on textual content, enhancing their efficiency, accuracy, and productivity in handling and analyzing text-based information.</a:t>
            </a:r>
            <a:endParaRPr lang="en-US" sz="24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Features</a:t>
            </a:r>
            <a:endParaRPr lang="en-US" sz="3200" dirty="0">
              <a:latin typeface="Times New Roman" pitchFamily="18" charset="0"/>
              <a:cs typeface="Times New Roman" pitchFamily="18" charset="0"/>
            </a:endParaRPr>
          </a:p>
        </p:txBody>
      </p:sp>
      <p:sp>
        <p:nvSpPr>
          <p:cNvPr id="3" name="Rectangle 2"/>
          <p:cNvSpPr/>
          <p:nvPr/>
        </p:nvSpPr>
        <p:spPr>
          <a:xfrm>
            <a:off x="395536" y="1196752"/>
            <a:ext cx="8136904" cy="6001643"/>
          </a:xfrm>
          <a:prstGeom prst="rect">
            <a:avLst/>
          </a:prstGeom>
        </p:spPr>
        <p:txBody>
          <a:bodyPr wrap="square">
            <a:spAutoFit/>
          </a:bodyPr>
          <a:lstStyle/>
          <a:p>
            <a:r>
              <a:rPr lang="en-US" sz="2000" b="1" dirty="0" smtClean="0">
                <a:latin typeface="Times New Roman" pitchFamily="18" charset="0"/>
                <a:cs typeface="Times New Roman" pitchFamily="18" charset="0"/>
              </a:rPr>
              <a:t>Word Counting:</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Accurately counts the number of words in the provided text, aiding writers and editors in meeting word count requirements.</a:t>
            </a:r>
          </a:p>
          <a:p>
            <a:r>
              <a:rPr lang="en-US" sz="2000" b="1" dirty="0" smtClean="0">
                <a:latin typeface="Times New Roman" pitchFamily="18" charset="0"/>
                <a:cs typeface="Times New Roman" pitchFamily="18" charset="0"/>
              </a:rPr>
              <a:t>Character Analysis:</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Goes beyond word counting to provide insights into character usage, helping users understand text composition.</a:t>
            </a:r>
          </a:p>
          <a:p>
            <a:r>
              <a:rPr lang="en-US" sz="2000" b="1" dirty="0" smtClean="0">
                <a:latin typeface="Times New Roman" pitchFamily="18" charset="0"/>
                <a:cs typeface="Times New Roman" pitchFamily="18" charset="0"/>
              </a:rPr>
              <a:t>Real-time Updates:</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Dynamically updates word and character counts as users type, ensuring instant feedback and a seamless writing experience.</a:t>
            </a:r>
          </a:p>
          <a:p>
            <a:r>
              <a:rPr lang="en-US" sz="2000" b="1" dirty="0" smtClean="0">
                <a:latin typeface="Times New Roman" pitchFamily="18" charset="0"/>
                <a:cs typeface="Times New Roman" pitchFamily="18" charset="0"/>
              </a:rPr>
              <a:t>Responsive Design:</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Ensures a user-friendly experience on various devices by employing responsive design principles with HTML, CSS, and JavaScript.</a:t>
            </a:r>
          </a:p>
          <a:p>
            <a:r>
              <a:rPr lang="en-US" sz="2000" b="1" dirty="0" smtClean="0">
                <a:latin typeface="Times New Roman" pitchFamily="18" charset="0"/>
                <a:cs typeface="Times New Roman" pitchFamily="18" charset="0"/>
              </a:rPr>
              <a:t>Clear Visualization:</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Presents results in a visually clear format, making it easy for users to interpret and analyze the textual data.</a:t>
            </a:r>
          </a:p>
          <a:p>
            <a:r>
              <a:rPr lang="en-US" sz="2000" b="1" dirty="0" smtClean="0">
                <a:latin typeface="Times New Roman" pitchFamily="18" charset="0"/>
                <a:cs typeface="Times New Roman" pitchFamily="18" charset="0"/>
              </a:rPr>
              <a:t>Copy-Paste Functionality:</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Supports effortless text input through copy-paste, streamlining the process for users working with existing content.</a:t>
            </a:r>
          </a:p>
          <a:p>
            <a:endParaRPr lang="en-US" sz="24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endParaRPr lang="en-US" sz="3200" dirty="0">
              <a:latin typeface="Times New Roman" pitchFamily="18" charset="0"/>
              <a:cs typeface="Times New Roman" pitchFamily="18" charset="0"/>
            </a:endParaRPr>
          </a:p>
        </p:txBody>
      </p:sp>
      <p:sp>
        <p:nvSpPr>
          <p:cNvPr id="3" name="Rectangle 2"/>
          <p:cNvSpPr/>
          <p:nvPr/>
        </p:nvSpPr>
        <p:spPr>
          <a:xfrm>
            <a:off x="395536" y="1196752"/>
            <a:ext cx="8136904" cy="4462760"/>
          </a:xfrm>
          <a:prstGeom prst="rect">
            <a:avLst/>
          </a:prstGeom>
        </p:spPr>
        <p:txBody>
          <a:bodyPr wrap="square">
            <a:spAutoFit/>
          </a:bodyPr>
          <a:lstStyle/>
          <a:p>
            <a:r>
              <a:rPr lang="en-US" sz="2000" b="1" dirty="0" smtClean="0">
                <a:latin typeface="Times New Roman" pitchFamily="18" charset="0"/>
                <a:cs typeface="Times New Roman" pitchFamily="18" charset="0"/>
              </a:rPr>
              <a:t>User-Friendly Interface:</a:t>
            </a:r>
          </a:p>
          <a:p>
            <a:r>
              <a:rPr lang="en-US" sz="2000" dirty="0" smtClean="0">
                <a:latin typeface="Times New Roman" pitchFamily="18" charset="0"/>
                <a:cs typeface="Times New Roman" pitchFamily="18" charset="0"/>
              </a:rPr>
              <a:t>Designed with simplicity in mind, the interface is intuitive and accessible to users with varying levels of technical expertise.</a:t>
            </a:r>
          </a:p>
          <a:p>
            <a:r>
              <a:rPr lang="en-US" sz="2000" b="1" dirty="0" smtClean="0">
                <a:latin typeface="Times New Roman" pitchFamily="18" charset="0"/>
                <a:cs typeface="Times New Roman" pitchFamily="18" charset="0"/>
              </a:rPr>
              <a:t>Lightweight and Fast:</a:t>
            </a:r>
          </a:p>
          <a:p>
            <a:r>
              <a:rPr lang="en-US" sz="2000" dirty="0" smtClean="0">
                <a:latin typeface="Times New Roman" pitchFamily="18" charset="0"/>
                <a:cs typeface="Times New Roman" pitchFamily="18" charset="0"/>
              </a:rPr>
              <a:t>Optimized for performance, ensuring quick and efficient word counting without unnecessary delays.</a:t>
            </a:r>
          </a:p>
          <a:p>
            <a:r>
              <a:rPr lang="en-US" sz="2000" b="1" dirty="0" smtClean="0">
                <a:latin typeface="Times New Roman" pitchFamily="18" charset="0"/>
                <a:cs typeface="Times New Roman" pitchFamily="18" charset="0"/>
              </a:rPr>
              <a:t>Cross-Browser Compatibility:</a:t>
            </a:r>
          </a:p>
          <a:p>
            <a:r>
              <a:rPr lang="en-US" sz="2000" dirty="0" smtClean="0">
                <a:latin typeface="Times New Roman" pitchFamily="18" charset="0"/>
                <a:cs typeface="Times New Roman" pitchFamily="18" charset="0"/>
              </a:rPr>
              <a:t>Compatible with major web browsers, ensuring a consistent and reliable experience for users across different platforms</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These features collectively make the Word Counter a versatile and indispensable tool for writers, researchers, and anyone requiring precise text analysis.</a:t>
            </a:r>
          </a:p>
          <a:p>
            <a:endParaRPr lang="en-US" sz="24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6678751"/>
          </a:xfrm>
          <a:prstGeom prst="rect">
            <a:avLst/>
          </a:prstGeom>
        </p:spPr>
        <p:txBody>
          <a:bodyPr wrap="square">
            <a:spAutoFit/>
          </a:bodyPr>
          <a:lstStyle/>
          <a:p>
            <a:pPr algn="ctr"/>
            <a:r>
              <a:rPr lang="en-US" sz="3200" b="1" u="sng" dirty="0">
                <a:latin typeface="Times New Roman" pitchFamily="18" charset="0"/>
                <a:cs typeface="Times New Roman" pitchFamily="18" charset="0"/>
              </a:rPr>
              <a:t>Technologies  and methods used </a:t>
            </a:r>
          </a:p>
          <a:p>
            <a:pPr algn="ctr"/>
            <a:endParaRPr lang="en-US" sz="3200" b="1" u="sng" dirty="0">
              <a:latin typeface="Times New Roman" pitchFamily="18" charset="0"/>
              <a:cs typeface="Times New Roman" pitchFamily="18" charset="0"/>
            </a:endParaRPr>
          </a:p>
          <a:p>
            <a:r>
              <a:rPr lang="en-US" sz="2000" b="1" dirty="0"/>
              <a:t>1</a:t>
            </a:r>
            <a:r>
              <a:rPr lang="en-US" sz="2000" b="1" dirty="0">
                <a:latin typeface="Times New Roman" pitchFamily="18" charset="0"/>
                <a:cs typeface="Times New Roman" pitchFamily="18" charset="0"/>
              </a:rPr>
              <a:t>. HTML (Hypertext Markup Language):</a:t>
            </a: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HTML is used to structure the web page and create elements like text areas, headings, and spans for displaying the word count.</a:t>
            </a:r>
          </a:p>
          <a:p>
            <a:r>
              <a:rPr lang="en-US" sz="2000" b="1" dirty="0">
                <a:latin typeface="Times New Roman" pitchFamily="18" charset="0"/>
                <a:cs typeface="Times New Roman" pitchFamily="18" charset="0"/>
              </a:rPr>
              <a:t>2. CSS (Cascading Style Sheets):</a:t>
            </a: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CSS is employed for styling the web page, making it visually appealing and user-friendly. It's used to format text, define layout, and enhance the overall design</a:t>
            </a:r>
            <a:r>
              <a:rPr lang="en-US" sz="2000" dirty="0" smtClean="0">
                <a:latin typeface="Times New Roman" pitchFamily="18" charset="0"/>
                <a:cs typeface="Times New Roman" pitchFamily="18" charset="0"/>
              </a:rPr>
              <a:t>. It can be used to create responsive designs for various screen sizes.</a:t>
            </a: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3. User Interaction:</a:t>
            </a: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Users input text into a text area provided in the HTML interface.</a:t>
            </a:r>
          </a:p>
          <a:p>
            <a:r>
              <a:rPr lang="en-US" sz="2000" b="1" dirty="0" smtClean="0">
                <a:latin typeface="Times New Roman" pitchFamily="18" charset="0"/>
                <a:cs typeface="Times New Roman" pitchFamily="18" charset="0"/>
              </a:rPr>
              <a:t>4. </a:t>
            </a:r>
            <a:r>
              <a:rPr lang="en-US" sz="2000" b="1" dirty="0" smtClean="0">
                <a:latin typeface="Times New Roman" pitchFamily="18" charset="0"/>
                <a:cs typeface="Times New Roman" pitchFamily="18" charset="0"/>
              </a:rPr>
              <a:t>JavaScript: </a:t>
            </a:r>
            <a:r>
              <a:rPr lang="en-US" sz="2000" dirty="0" smtClean="0">
                <a:latin typeface="Times New Roman" pitchFamily="18" charset="0"/>
                <a:cs typeface="Times New Roman" pitchFamily="18" charset="0"/>
              </a:rPr>
              <a:t>JavaScript forms the backbone of the Word Counter's functionality, enabling dynamic and interactive features. It facilitates real-time word counting and enhances the user experience by incorporating client-side scripting.</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a:t>
            </a:r>
          </a:p>
        </p:txBody>
      </p:sp>
    </p:spTree>
  </p:cSld>
  <p:clrMapOvr>
    <a:masterClrMapping/>
  </p:clrMapOvr>
  <p:transition advTm="4000">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88640"/>
            <a:ext cx="3168352" cy="584775"/>
          </a:xfrm>
          <a:prstGeom prst="rect">
            <a:avLst/>
          </a:prstGeom>
          <a:noFill/>
        </p:spPr>
        <p:txBody>
          <a:bodyPr wrap="square" rtlCol="0">
            <a:spAutoFit/>
          </a:bodyPr>
          <a:lstStyle/>
          <a:p>
            <a:r>
              <a:rPr lang="en-US" sz="3200" dirty="0" smtClean="0"/>
              <a:t>Bonus Feature</a:t>
            </a:r>
            <a:endParaRPr lang="en-US" dirty="0"/>
          </a:p>
        </p:txBody>
      </p:sp>
      <p:sp>
        <p:nvSpPr>
          <p:cNvPr id="4" name="TextBox 3"/>
          <p:cNvSpPr txBox="1"/>
          <p:nvPr/>
        </p:nvSpPr>
        <p:spPr>
          <a:xfrm>
            <a:off x="1259632" y="1052736"/>
            <a:ext cx="5976664" cy="4462760"/>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RESPONSIVENESS</a:t>
            </a:r>
          </a:p>
          <a:p>
            <a:pPr algn="ctr"/>
            <a:endParaRPr lang="en-US" sz="2400" b="1" dirty="0" smtClean="0"/>
          </a:p>
          <a:p>
            <a:pPr>
              <a:buFont typeface="Arial" pitchFamily="34" charset="0"/>
              <a:buChar char="•"/>
            </a:pPr>
            <a:r>
              <a:rPr lang="en-US" sz="2400" dirty="0" smtClean="0"/>
              <a:t> </a:t>
            </a:r>
            <a:r>
              <a:rPr lang="en-US" sz="3200" dirty="0" smtClean="0">
                <a:latin typeface="Times New Roman" pitchFamily="18" charset="0"/>
                <a:cs typeface="Times New Roman" pitchFamily="18" charset="0"/>
              </a:rPr>
              <a:t>Optimized for all Devices</a:t>
            </a:r>
            <a:endParaRPr lang="en-US" sz="28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Our website adapts seamlessly to desktops, tablets, and mobile phones</a:t>
            </a:r>
          </a:p>
          <a:p>
            <a:pPr>
              <a:buFont typeface="Arial" pitchFamily="34" charset="0"/>
              <a:buChar char="•"/>
            </a:pPr>
            <a:r>
              <a:rPr lang="en-US" sz="20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Enhanced User Experience.</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Ensuring a consistent and user-friendly experience, regardless of the screen size</a:t>
            </a:r>
          </a:p>
          <a:p>
            <a:pPr>
              <a:buFont typeface="Arial" pitchFamily="34" charset="0"/>
              <a:buChar char="•"/>
            </a:pPr>
            <a:r>
              <a:rPr lang="en-US" sz="3200" dirty="0" smtClean="0">
                <a:latin typeface="Times New Roman" pitchFamily="18" charset="0"/>
                <a:cs typeface="Times New Roman" pitchFamily="18" charset="0"/>
              </a:rPr>
              <a:t>Improved Accessibility</a:t>
            </a:r>
          </a:p>
          <a:p>
            <a:r>
              <a:rPr lang="en-US" sz="2000" dirty="0" smtClean="0">
                <a:latin typeface="Times New Roman" pitchFamily="18" charset="0"/>
                <a:cs typeface="Times New Roman" pitchFamily="18" charset="0"/>
              </a:rPr>
              <a:t>Accessible to a wider audience, promoting inclusivity</a:t>
            </a:r>
            <a:r>
              <a:rPr lang="en-US" dirty="0" smtClean="0"/>
              <a:t>.</a:t>
            </a:r>
          </a:p>
          <a:p>
            <a:endParaRPr lang="en-US" dirty="0" smtClean="0"/>
          </a:p>
          <a:p>
            <a:endParaRPr lang="en-US" sz="2400" dirty="0"/>
          </a:p>
        </p:txBody>
      </p:sp>
    </p:spTree>
  </p:cSld>
  <p:clrMapOvr>
    <a:masterClrMapping/>
  </p:clrMapOvr>
  <p:transition advTm="4000">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1077218"/>
          </a:xfrm>
          <a:prstGeom prst="rect">
            <a:avLst/>
          </a:prstGeom>
        </p:spPr>
        <p:txBody>
          <a:bodyPr wrap="square">
            <a:spAutoFit/>
          </a:bodyPr>
          <a:lstStyle/>
          <a:p>
            <a:pPr algn="ctr"/>
            <a:r>
              <a:rPr lang="en-US" sz="3200" b="1" dirty="0" smtClean="0">
                <a:latin typeface="Times New Roman" pitchFamily="18" charset="0"/>
                <a:cs typeface="Times New Roman" pitchFamily="18" charset="0"/>
              </a:rPr>
              <a:t>FRONT PAGE </a:t>
            </a:r>
          </a:p>
          <a:p>
            <a:endParaRPr lang="en-US" sz="3200" dirty="0">
              <a:latin typeface="Times New Roman" pitchFamily="18" charset="0"/>
              <a:cs typeface="Times New Roman" pitchFamily="18" charset="0"/>
            </a:endParaRPr>
          </a:p>
        </p:txBody>
      </p:sp>
      <p:pic>
        <p:nvPicPr>
          <p:cNvPr id="6" name="Picture 5" descr="FEE 1.png"/>
          <p:cNvPicPr>
            <a:picLocks noChangeAspect="1"/>
          </p:cNvPicPr>
          <p:nvPr/>
        </p:nvPicPr>
        <p:blipFill>
          <a:blip r:embed="rId2" cstate="print"/>
          <a:stretch>
            <a:fillRect/>
          </a:stretch>
        </p:blipFill>
        <p:spPr>
          <a:xfrm>
            <a:off x="0" y="2292203"/>
            <a:ext cx="9144000" cy="4364181"/>
          </a:xfrm>
          <a:prstGeom prst="rect">
            <a:avLst/>
          </a:prstGeom>
        </p:spPr>
      </p:pic>
    </p:spTree>
  </p:cSld>
  <p:clrMapOvr>
    <a:masterClrMapping/>
  </p:clrMapOvr>
  <p:transition advTm="4000">
    <p:cut/>
  </p:transition>
  <p:timing>
    <p:tnLst>
      <p:par>
        <p:cTn id="1" dur="indefinite" restart="never" nodeType="tmRoot"/>
      </p:par>
    </p:tnLst>
  </p:timing>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1623</TotalTime>
  <Words>960</Words>
  <Application>Microsoft Office PowerPoint</Application>
  <PresentationFormat>On-screen Show (4:3)</PresentationFormat>
  <Paragraphs>95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Bubble Sort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Admin</cp:lastModifiedBy>
  <cp:revision>74</cp:revision>
  <dcterms:created xsi:type="dcterms:W3CDTF">2022-12-12T14:14:34Z</dcterms:created>
  <dcterms:modified xsi:type="dcterms:W3CDTF">2023-12-05T01:25:05Z</dcterms:modified>
</cp:coreProperties>
</file>