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
      <p:font typeface="Nunito"/>
      <p:regular r:id="rId41"/>
      <p:bold r:id="rId42"/>
      <p:italic r:id="rId43"/>
      <p:boldItalic r:id="rId44"/>
    </p:embeddedFont>
    <p:embeddedFont>
      <p:font typeface="Maven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6F605F-912C-4810-93F1-80257609FF82}">
  <a:tblStyle styleId="{9B6F605F-912C-4810-93F1-80257609FF8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48554AD-7AA4-4BEB-AE0A-0893F8D0131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6.xml"/><Relationship Id="rId44" Type="http://schemas.openxmlformats.org/officeDocument/2006/relationships/font" Target="fonts/Nunito-boldItalic.fntdata"/><Relationship Id="rId21" Type="http://schemas.openxmlformats.org/officeDocument/2006/relationships/slide" Target="slides/slide15.xml"/><Relationship Id="rId43" Type="http://schemas.openxmlformats.org/officeDocument/2006/relationships/font" Target="fonts/Nunito-italic.fntdata"/><Relationship Id="rId24" Type="http://schemas.openxmlformats.org/officeDocument/2006/relationships/slide" Target="slides/slide18.xml"/><Relationship Id="rId46" Type="http://schemas.openxmlformats.org/officeDocument/2006/relationships/font" Target="fonts/MavenPro-bold.fntdata"/><Relationship Id="rId23" Type="http://schemas.openxmlformats.org/officeDocument/2006/relationships/slide" Target="slides/slide17.xml"/><Relationship Id="rId45"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144c3e2c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144c3e2c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144c3e2c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144c3e2c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144c3e2c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144c3e2c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2144c3e2c8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2144c3e2c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144c3e2c8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144c3e2c8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144c3e2c8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144c3e2c8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144c3e2c8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2144c3e2c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144c3e2c8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144c3e2c8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144c3e2c8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144c3e2c8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2144c3e2c8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2144c3e2c8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144c3e2c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144c3e2c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144c3e2c8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2144c3e2c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2144c3e2c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2144c3e2c8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144c3e2c8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2144c3e2c8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144c3e2c8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144c3e2c8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2144c3e2c8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2144c3e2c8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144c3e2c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2144c3e2c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1ac002f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1ac002f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1ac002ff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1ac002ff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1ac002ffb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1ac002ffb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1932417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21932417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144c3e2c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144c3e2c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21932417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21932417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144c3e2c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144c3e2c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144c3e2c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144c3e2c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144c3e2c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144c3e2c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144c3e2c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144c3e2c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144c3e2c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144c3e2c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144c3e2c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144c3e2c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researchgate.net/profile/Teddy-Gunawan/publication/323705094_Development_of_English_Handwritten_Recognition_Using_Deep_Neural_Network/links/5b965c9a92851c78c40d66b3/Development-of-English-Handwritten-Recognition-Using-Deep-Neural-Network.pdf" TargetMode="External"/><Relationship Id="rId4" Type="http://schemas.openxmlformats.org/officeDocument/2006/relationships/hyperlink" Target="https://www.researchgate.net/profile/Teddy-Gunawan/publication/323705094_Development_of_English_Handwritten_Recognition_Using_Deep_Neural_Network/links/5b965c9a92851c78c40d66b3/Development-of-English-Handwritten-Recognition-Using-Deep-Neural-Network.pdf" TargetMode="External"/><Relationship Id="rId5" Type="http://schemas.openxmlformats.org/officeDocument/2006/relationships/hyperlink" Target="https://link.springer.com/article/10.1007/s11227-020-03388-7" TargetMode="External"/><Relationship Id="rId6" Type="http://schemas.openxmlformats.org/officeDocument/2006/relationships/hyperlink" Target="https://onepetro.org/petrophysics/article-abstract/59/06/750/171501/Geological-Feature-Prediction-Using-Image-Based?redirectedFrom=fulltex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5819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 Deep Learning Approach For HandWritten Character Recognition. </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 presentation by Morgan Kemp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605 - 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295050" y="537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a:t>
            </a:r>
            <a:r>
              <a:rPr lang="en"/>
              <a:t> Of The Maths</a:t>
            </a:r>
            <a:endParaRPr/>
          </a:p>
        </p:txBody>
      </p:sp>
      <p:pic>
        <p:nvPicPr>
          <p:cNvPr id="337" name="Google Shape;337;p22"/>
          <p:cNvPicPr preferRelativeResize="0"/>
          <p:nvPr/>
        </p:nvPicPr>
        <p:blipFill>
          <a:blip r:embed="rId3">
            <a:alphaModFix/>
          </a:blip>
          <a:stretch>
            <a:fillRect/>
          </a:stretch>
        </p:blipFill>
        <p:spPr>
          <a:xfrm>
            <a:off x="2120525" y="1204225"/>
            <a:ext cx="4902949" cy="2931400"/>
          </a:xfrm>
          <a:prstGeom prst="rect">
            <a:avLst/>
          </a:prstGeom>
          <a:noFill/>
          <a:ln>
            <a:noFill/>
          </a:ln>
        </p:spPr>
      </p:pic>
      <p:pic>
        <p:nvPicPr>
          <p:cNvPr id="338" name="Google Shape;338;p22"/>
          <p:cNvPicPr preferRelativeResize="0"/>
          <p:nvPr/>
        </p:nvPicPr>
        <p:blipFill>
          <a:blip r:embed="rId4">
            <a:alphaModFix/>
          </a:blip>
          <a:stretch>
            <a:fillRect/>
          </a:stretch>
        </p:blipFill>
        <p:spPr>
          <a:xfrm>
            <a:off x="3751611" y="4170625"/>
            <a:ext cx="1815727" cy="8443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solidFill>
                  <a:schemeClr val="dk2"/>
                </a:solidFill>
              </a:rPr>
              <a:t>Creating The Neural Network In Python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6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Importing Packages </a:t>
            </a:r>
            <a:endParaRPr/>
          </a:p>
        </p:txBody>
      </p:sp>
      <p:sp>
        <p:nvSpPr>
          <p:cNvPr id="349" name="Google Shape;349;p24"/>
          <p:cNvSpPr txBox="1"/>
          <p:nvPr>
            <p:ph idx="1" type="body"/>
          </p:nvPr>
        </p:nvSpPr>
        <p:spPr>
          <a:xfrm>
            <a:off x="1093875" y="1937550"/>
            <a:ext cx="3268200" cy="2541600"/>
          </a:xfrm>
          <a:prstGeom prst="rect">
            <a:avLst/>
          </a:prstGeom>
        </p:spPr>
        <p:txBody>
          <a:bodyPr anchorCtr="0" anchor="t" bIns="91425" lIns="91425" spcFirstLastPara="1" rIns="91425" wrap="square" tIns="91425">
            <a:normAutofit fontScale="70000"/>
          </a:bodyPr>
          <a:lstStyle/>
          <a:p>
            <a:pPr indent="0" lvl="0" marL="0" rtl="0" algn="just">
              <a:spcBef>
                <a:spcPts val="0"/>
              </a:spcBef>
              <a:spcAft>
                <a:spcPts val="0"/>
              </a:spcAft>
              <a:buNone/>
            </a:pPr>
            <a:r>
              <a:rPr lang="en" sz="1529">
                <a:latin typeface="Calibri"/>
                <a:ea typeface="Calibri"/>
                <a:cs typeface="Calibri"/>
                <a:sym typeface="Calibri"/>
              </a:rPr>
              <a:t>As mentioned in the previous slides, google collab will be used primarily for the creation of the network due to hardware requirements needed to train the model, as well as having the latest packages installed on a server-side client.</a:t>
            </a:r>
            <a:endParaRPr sz="1529">
              <a:latin typeface="Calibri"/>
              <a:ea typeface="Calibri"/>
              <a:cs typeface="Calibri"/>
              <a:sym typeface="Calibri"/>
            </a:endParaRPr>
          </a:p>
          <a:p>
            <a:pPr indent="0" lvl="0" marL="0" rtl="0" algn="just">
              <a:spcBef>
                <a:spcPts val="1200"/>
              </a:spcBef>
              <a:spcAft>
                <a:spcPts val="0"/>
              </a:spcAft>
              <a:buNone/>
            </a:pPr>
            <a:r>
              <a:rPr lang="en" sz="1529">
                <a:latin typeface="Calibri"/>
                <a:ea typeface="Calibri"/>
                <a:cs typeface="Calibri"/>
                <a:sym typeface="Calibri"/>
              </a:rPr>
              <a:t>The first step of the creation of the database is to import the necessary packages that will be used. </a:t>
            </a:r>
            <a:endParaRPr sz="1529">
              <a:latin typeface="Calibri"/>
              <a:ea typeface="Calibri"/>
              <a:cs typeface="Calibri"/>
              <a:sym typeface="Calibri"/>
            </a:endParaRPr>
          </a:p>
          <a:p>
            <a:pPr indent="0" lvl="0" marL="0" rtl="0" algn="just">
              <a:lnSpc>
                <a:spcPct val="115000"/>
              </a:lnSpc>
              <a:spcBef>
                <a:spcPts val="1200"/>
              </a:spcBef>
              <a:spcAft>
                <a:spcPts val="1000"/>
              </a:spcAft>
              <a:buNone/>
            </a:pPr>
            <a:r>
              <a:rPr lang="en" sz="1529">
                <a:solidFill>
                  <a:srgbClr val="000000"/>
                </a:solidFill>
                <a:latin typeface="Calibri"/>
                <a:ea typeface="Calibri"/>
                <a:cs typeface="Calibri"/>
                <a:sym typeface="Calibri"/>
              </a:rPr>
              <a:t>The print statement at the bottom showcases that the dataset has been imported, as well as showcasing the number of characters within the dataset and how they are represented in a 28x28 pixel image. </a:t>
            </a:r>
            <a:endParaRPr/>
          </a:p>
        </p:txBody>
      </p:sp>
      <p:pic>
        <p:nvPicPr>
          <p:cNvPr id="350" name="Google Shape;350;p24"/>
          <p:cNvPicPr preferRelativeResize="0"/>
          <p:nvPr/>
        </p:nvPicPr>
        <p:blipFill>
          <a:blip r:embed="rId3">
            <a:alphaModFix/>
          </a:blip>
          <a:stretch>
            <a:fillRect/>
          </a:stretch>
        </p:blipFill>
        <p:spPr>
          <a:xfrm>
            <a:off x="4572000" y="1640438"/>
            <a:ext cx="4156058" cy="3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idx="1" type="body"/>
          </p:nvPr>
        </p:nvSpPr>
        <p:spPr>
          <a:xfrm>
            <a:off x="770200" y="1972550"/>
            <a:ext cx="2484000" cy="852900"/>
          </a:xfrm>
          <a:prstGeom prst="rect">
            <a:avLst/>
          </a:prstGeom>
        </p:spPr>
        <p:txBody>
          <a:bodyPr anchorCtr="0" anchor="t" bIns="91425" lIns="91425" spcFirstLastPara="1" rIns="91425" wrap="square" tIns="91425">
            <a:noAutofit/>
          </a:bodyPr>
          <a:lstStyle/>
          <a:p>
            <a:pPr indent="0" lvl="0" marL="0" rtl="0" algn="l">
              <a:lnSpc>
                <a:spcPct val="105000"/>
              </a:lnSpc>
              <a:spcBef>
                <a:spcPts val="500"/>
              </a:spcBef>
              <a:spcAft>
                <a:spcPts val="0"/>
              </a:spcAft>
              <a:buSzPts val="523"/>
              <a:buNone/>
            </a:pPr>
            <a:r>
              <a:rPr lang="en" sz="1275">
                <a:solidFill>
                  <a:srgbClr val="000000"/>
                </a:solidFill>
                <a:latin typeface="Calibri"/>
                <a:ea typeface="Calibri"/>
                <a:cs typeface="Calibri"/>
                <a:sym typeface="Calibri"/>
              </a:rPr>
              <a:t>Now that the dataset is imported it's best to make sure that it can be represented visually:</a:t>
            </a:r>
            <a:endParaRPr sz="1275">
              <a:solidFill>
                <a:srgbClr val="000000"/>
              </a:solidFill>
              <a:latin typeface="Calibri"/>
              <a:ea typeface="Calibri"/>
              <a:cs typeface="Calibri"/>
              <a:sym typeface="Calibri"/>
            </a:endParaRPr>
          </a:p>
          <a:p>
            <a:pPr indent="0" lvl="0" marL="0" rtl="0" algn="l">
              <a:lnSpc>
                <a:spcPct val="105000"/>
              </a:lnSpc>
              <a:spcBef>
                <a:spcPts val="1000"/>
              </a:spcBef>
              <a:spcAft>
                <a:spcPts val="1200"/>
              </a:spcAft>
              <a:buSzPts val="523"/>
              <a:buNone/>
            </a:pPr>
            <a:r>
              <a:t/>
            </a:r>
            <a:endParaRPr sz="617"/>
          </a:p>
        </p:txBody>
      </p:sp>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Showcasing the Dataset</a:t>
            </a:r>
            <a:endParaRPr/>
          </a:p>
        </p:txBody>
      </p:sp>
      <p:pic>
        <p:nvPicPr>
          <p:cNvPr id="357" name="Google Shape;357;p25"/>
          <p:cNvPicPr preferRelativeResize="0"/>
          <p:nvPr/>
        </p:nvPicPr>
        <p:blipFill rotWithShape="1">
          <a:blip r:embed="rId3">
            <a:alphaModFix/>
          </a:blip>
          <a:srcRect b="0" l="0" r="0" t="15796"/>
          <a:stretch/>
        </p:blipFill>
        <p:spPr>
          <a:xfrm>
            <a:off x="3770150" y="1597875"/>
            <a:ext cx="4642001" cy="1533350"/>
          </a:xfrm>
          <a:prstGeom prst="rect">
            <a:avLst/>
          </a:prstGeom>
          <a:noFill/>
          <a:ln>
            <a:noFill/>
          </a:ln>
        </p:spPr>
      </p:pic>
      <p:sp>
        <p:nvSpPr>
          <p:cNvPr id="358" name="Google Shape;358;p25"/>
          <p:cNvSpPr txBox="1"/>
          <p:nvPr/>
        </p:nvSpPr>
        <p:spPr>
          <a:xfrm>
            <a:off x="822300" y="3515025"/>
            <a:ext cx="7782300" cy="97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250">
                <a:latin typeface="Calibri"/>
                <a:ea typeface="Calibri"/>
                <a:cs typeface="Calibri"/>
                <a:sym typeface="Calibri"/>
              </a:rPr>
              <a:t>This code shows how the sample data is presented in a grayscale format and how the images are labelled. Since the MNIST data set is already balanced, no further classification balancing is required before we can use the data. </a:t>
            </a:r>
            <a:endParaRPr sz="1250">
              <a:latin typeface="Calibri"/>
              <a:ea typeface="Calibri"/>
              <a:cs typeface="Calibri"/>
              <a:sym typeface="Calibri"/>
            </a:endParaRPr>
          </a:p>
          <a:p>
            <a:pPr indent="0" lvl="0" marL="0" rtl="0" algn="l">
              <a:spcBef>
                <a:spcPts val="1000"/>
              </a:spcBef>
              <a:spcAft>
                <a:spcPts val="0"/>
              </a:spcAft>
              <a:buNone/>
            </a:pPr>
            <a:r>
              <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idx="1" type="body"/>
          </p:nvPr>
        </p:nvSpPr>
        <p:spPr>
          <a:xfrm>
            <a:off x="1303800" y="1657625"/>
            <a:ext cx="7030500" cy="71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latin typeface="Calibri"/>
                <a:ea typeface="Calibri"/>
                <a:cs typeface="Calibri"/>
                <a:sym typeface="Calibri"/>
              </a:rPr>
              <a:t>Changing the values of the </a:t>
            </a:r>
            <a:r>
              <a:rPr lang="en" sz="1100">
                <a:latin typeface="Calibri"/>
                <a:ea typeface="Calibri"/>
                <a:cs typeface="Calibri"/>
                <a:sym typeface="Calibri"/>
              </a:rPr>
              <a:t>dataset</a:t>
            </a:r>
            <a:r>
              <a:rPr lang="en" sz="1100">
                <a:latin typeface="Calibri"/>
                <a:ea typeface="Calibri"/>
                <a:cs typeface="Calibri"/>
                <a:sym typeface="Calibri"/>
              </a:rPr>
              <a:t> from a </a:t>
            </a:r>
            <a:r>
              <a:rPr lang="en" sz="1100">
                <a:latin typeface="Calibri"/>
                <a:ea typeface="Calibri"/>
                <a:cs typeface="Calibri"/>
                <a:sym typeface="Calibri"/>
              </a:rPr>
              <a:t>continuous</a:t>
            </a:r>
            <a:r>
              <a:rPr lang="en" sz="1100">
                <a:latin typeface="Calibri"/>
                <a:ea typeface="Calibri"/>
                <a:cs typeface="Calibri"/>
                <a:sym typeface="Calibri"/>
              </a:rPr>
              <a:t> format into a classification based method is </a:t>
            </a:r>
            <a:r>
              <a:rPr lang="en" sz="1100">
                <a:latin typeface="Calibri"/>
                <a:ea typeface="Calibri"/>
                <a:cs typeface="Calibri"/>
                <a:sym typeface="Calibri"/>
              </a:rPr>
              <a:t>essential, as classification identification is the main functionality of the model. </a:t>
            </a:r>
            <a:endParaRPr sz="1100">
              <a:latin typeface="Calibri"/>
              <a:ea typeface="Calibri"/>
              <a:cs typeface="Calibri"/>
              <a:sym typeface="Calibri"/>
            </a:endParaRPr>
          </a:p>
        </p:txBody>
      </p:sp>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Normalising the data from </a:t>
            </a:r>
            <a:r>
              <a:rPr lang="en"/>
              <a:t>continuous</a:t>
            </a:r>
            <a:r>
              <a:rPr lang="en"/>
              <a:t> to classification.</a:t>
            </a:r>
            <a:endParaRPr/>
          </a:p>
        </p:txBody>
      </p:sp>
      <p:pic>
        <p:nvPicPr>
          <p:cNvPr id="365" name="Google Shape;365;p26"/>
          <p:cNvPicPr preferRelativeResize="0"/>
          <p:nvPr/>
        </p:nvPicPr>
        <p:blipFill>
          <a:blip r:embed="rId3">
            <a:alphaModFix/>
          </a:blip>
          <a:stretch>
            <a:fillRect/>
          </a:stretch>
        </p:blipFill>
        <p:spPr>
          <a:xfrm>
            <a:off x="4428275" y="2840975"/>
            <a:ext cx="1323975" cy="1466850"/>
          </a:xfrm>
          <a:prstGeom prst="rect">
            <a:avLst/>
          </a:prstGeom>
          <a:noFill/>
          <a:ln>
            <a:noFill/>
          </a:ln>
        </p:spPr>
      </p:pic>
      <p:pic>
        <p:nvPicPr>
          <p:cNvPr id="366" name="Google Shape;366;p26"/>
          <p:cNvPicPr preferRelativeResize="0"/>
          <p:nvPr/>
        </p:nvPicPr>
        <p:blipFill>
          <a:blip r:embed="rId4">
            <a:alphaModFix/>
          </a:blip>
          <a:stretch>
            <a:fillRect/>
          </a:stretch>
        </p:blipFill>
        <p:spPr>
          <a:xfrm>
            <a:off x="5928825" y="2745725"/>
            <a:ext cx="3038475" cy="1657350"/>
          </a:xfrm>
          <a:prstGeom prst="rect">
            <a:avLst/>
          </a:prstGeom>
          <a:noFill/>
          <a:ln>
            <a:noFill/>
          </a:ln>
        </p:spPr>
      </p:pic>
      <p:sp>
        <p:nvSpPr>
          <p:cNvPr id="367" name="Google Shape;367;p26"/>
          <p:cNvSpPr txBox="1"/>
          <p:nvPr/>
        </p:nvSpPr>
        <p:spPr>
          <a:xfrm>
            <a:off x="577200" y="2370425"/>
            <a:ext cx="3543300" cy="27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By showcasing the first 10 entries in the data set as single </a:t>
            </a:r>
            <a:r>
              <a:rPr lang="en" sz="1100">
                <a:latin typeface="Calibri"/>
                <a:ea typeface="Calibri"/>
                <a:cs typeface="Calibri"/>
                <a:sym typeface="Calibri"/>
              </a:rPr>
              <a:t>continuous</a:t>
            </a:r>
            <a:r>
              <a:rPr lang="en" sz="1100">
                <a:latin typeface="Calibri"/>
                <a:ea typeface="Calibri"/>
                <a:cs typeface="Calibri"/>
                <a:sym typeface="Calibri"/>
              </a:rPr>
              <a:t> values, changes can be made to convert the </a:t>
            </a:r>
            <a:r>
              <a:rPr lang="en" sz="1100">
                <a:latin typeface="Calibri"/>
                <a:ea typeface="Calibri"/>
                <a:cs typeface="Calibri"/>
                <a:sym typeface="Calibri"/>
              </a:rPr>
              <a:t>continuous</a:t>
            </a:r>
            <a:r>
              <a:rPr lang="en" sz="1100">
                <a:latin typeface="Calibri"/>
                <a:ea typeface="Calibri"/>
                <a:cs typeface="Calibri"/>
                <a:sym typeface="Calibri"/>
              </a:rPr>
              <a:t> data into classification. This is needed because as an example, if an image looks somewhat like a 4 or a 5, the results would fall into the range of either 4.0 or 5.0, whereas the desired output should be a whole number, not an estimate.</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lnSpc>
                <a:spcPct val="115000"/>
              </a:lnSpc>
              <a:spcBef>
                <a:spcPts val="500"/>
              </a:spcBef>
              <a:spcAft>
                <a:spcPts val="1000"/>
              </a:spcAft>
              <a:buNone/>
            </a:pPr>
            <a:r>
              <a:rPr lang="en" sz="1100">
                <a:latin typeface="Calibri"/>
                <a:ea typeface="Calibri"/>
                <a:cs typeface="Calibri"/>
                <a:sym typeface="Calibri"/>
              </a:rPr>
              <a:t>The code on the right showcases how the data above can be translated into a vector that is as long as the number within the range, IE 10. The vectors are filled with 0 values aside from the placement of where the number is, meaning that within the vector, each 1 represents the placement of a number.</a:t>
            </a:r>
            <a:r>
              <a:rPr lang="en" sz="1000">
                <a:latin typeface="Calibri"/>
                <a:ea typeface="Calibri"/>
                <a:cs typeface="Calibri"/>
                <a:sym typeface="Calibri"/>
              </a:rPr>
              <a:t>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a:t>
            </a:r>
            <a:r>
              <a:rPr lang="en"/>
              <a:t>Normalising The Data</a:t>
            </a:r>
            <a:endParaRPr/>
          </a:p>
        </p:txBody>
      </p:sp>
      <p:sp>
        <p:nvSpPr>
          <p:cNvPr id="373" name="Google Shape;373;p27"/>
          <p:cNvSpPr txBox="1"/>
          <p:nvPr>
            <p:ph idx="1" type="body"/>
          </p:nvPr>
        </p:nvSpPr>
        <p:spPr>
          <a:xfrm>
            <a:off x="594825" y="1492900"/>
            <a:ext cx="3924600" cy="3650700"/>
          </a:xfrm>
          <a:prstGeom prst="rect">
            <a:avLst/>
          </a:prstGeom>
        </p:spPr>
        <p:txBody>
          <a:bodyPr anchorCtr="0" anchor="t" bIns="91425" lIns="91425" spcFirstLastPara="1" rIns="91425" wrap="square" tIns="91425">
            <a:noAutofit/>
          </a:bodyPr>
          <a:lstStyle/>
          <a:p>
            <a:pPr indent="0" lvl="0" marL="0" rtl="0" algn="l">
              <a:lnSpc>
                <a:spcPct val="105000"/>
              </a:lnSpc>
              <a:spcBef>
                <a:spcPts val="500"/>
              </a:spcBef>
              <a:spcAft>
                <a:spcPts val="0"/>
              </a:spcAft>
              <a:buSzPts val="852"/>
              <a:buNone/>
            </a:pPr>
            <a:r>
              <a:rPr lang="en" sz="1075">
                <a:solidFill>
                  <a:srgbClr val="000000"/>
                </a:solidFill>
                <a:latin typeface="Calibri"/>
                <a:ea typeface="Calibri"/>
                <a:cs typeface="Calibri"/>
                <a:sym typeface="Calibri"/>
              </a:rPr>
              <a:t>the next step would be to prepare the entire dataset so that it can be fed into the network as soon as possible. The first step for data preparation is to do normalisation, the reasoning for this is that normalised data has a much easier time being fed through the network in terms of runtime and computational efficiency. This is done primarily by keeping the data within a certain range so that when the training is needed, it is much easier on the network from a computational standpoint. </a:t>
            </a:r>
            <a:endParaRPr sz="1075">
              <a:solidFill>
                <a:srgbClr val="000000"/>
              </a:solidFill>
              <a:latin typeface="Calibri"/>
              <a:ea typeface="Calibri"/>
              <a:cs typeface="Calibri"/>
              <a:sym typeface="Calibri"/>
            </a:endParaRPr>
          </a:p>
          <a:p>
            <a:pPr indent="0" lvl="0" marL="0" rtl="0" algn="l">
              <a:lnSpc>
                <a:spcPct val="105000"/>
              </a:lnSpc>
              <a:spcBef>
                <a:spcPts val="1000"/>
              </a:spcBef>
              <a:spcAft>
                <a:spcPts val="0"/>
              </a:spcAft>
              <a:buSzPts val="852"/>
              <a:buNone/>
            </a:pPr>
            <a:r>
              <a:rPr lang="en" sz="1075">
                <a:solidFill>
                  <a:srgbClr val="000000"/>
                </a:solidFill>
                <a:latin typeface="Calibri"/>
                <a:ea typeface="Calibri"/>
                <a:cs typeface="Calibri"/>
                <a:sym typeface="Calibri"/>
              </a:rPr>
              <a:t>In the use case of my project, the data is represented in RGB grayscale images containing values of black (represented by the value 0) and white (represented by the value 255) division is needed to keep the range within the classification limits, those being zero and one.</a:t>
            </a:r>
            <a:endParaRPr sz="1075">
              <a:solidFill>
                <a:srgbClr val="000000"/>
              </a:solidFill>
              <a:latin typeface="Calibri"/>
              <a:ea typeface="Calibri"/>
              <a:cs typeface="Calibri"/>
              <a:sym typeface="Calibri"/>
            </a:endParaRPr>
          </a:p>
          <a:p>
            <a:pPr indent="0" lvl="0" marL="0" rtl="0" algn="l">
              <a:lnSpc>
                <a:spcPct val="105000"/>
              </a:lnSpc>
              <a:spcBef>
                <a:spcPts val="1000"/>
              </a:spcBef>
              <a:spcAft>
                <a:spcPts val="1000"/>
              </a:spcAft>
              <a:buSzPts val="852"/>
              <a:buNone/>
            </a:pPr>
            <a:r>
              <a:rPr lang="en" sz="1075">
                <a:solidFill>
                  <a:srgbClr val="000000"/>
                </a:solidFill>
                <a:latin typeface="Calibri"/>
                <a:ea typeface="Calibri"/>
                <a:cs typeface="Calibri"/>
                <a:sym typeface="Calibri"/>
              </a:rPr>
              <a:t>This process transforms the input matrix from a 28 by 28 array into a single long vector that can be passed on to the network, creating a two-dimensional input vector that can handle a large amount of data at once. Instead of having a matrix for each image being a 28 by 28 vector, we now have one long vector containing the sum of the image vectors.</a:t>
            </a:r>
            <a:endParaRPr sz="1075">
              <a:solidFill>
                <a:srgbClr val="000000"/>
              </a:solidFill>
              <a:latin typeface="Calibri"/>
              <a:ea typeface="Calibri"/>
              <a:cs typeface="Calibri"/>
              <a:sym typeface="Calibri"/>
            </a:endParaRPr>
          </a:p>
        </p:txBody>
      </p:sp>
      <p:pic>
        <p:nvPicPr>
          <p:cNvPr id="374" name="Google Shape;374;p27"/>
          <p:cNvPicPr preferRelativeResize="0"/>
          <p:nvPr/>
        </p:nvPicPr>
        <p:blipFill>
          <a:blip r:embed="rId3">
            <a:alphaModFix/>
          </a:blip>
          <a:stretch>
            <a:fillRect/>
          </a:stretch>
        </p:blipFill>
        <p:spPr>
          <a:xfrm>
            <a:off x="5153025" y="2446463"/>
            <a:ext cx="3343275" cy="162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281850" y="1742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The Neural Network </a:t>
            </a:r>
            <a:endParaRPr/>
          </a:p>
        </p:txBody>
      </p:sp>
      <p:sp>
        <p:nvSpPr>
          <p:cNvPr id="380" name="Google Shape;380;p28"/>
          <p:cNvSpPr txBox="1"/>
          <p:nvPr>
            <p:ph idx="1" type="body"/>
          </p:nvPr>
        </p:nvSpPr>
        <p:spPr>
          <a:xfrm>
            <a:off x="5316325" y="1336788"/>
            <a:ext cx="3762300" cy="3658800"/>
          </a:xfrm>
          <a:prstGeom prst="rect">
            <a:avLst/>
          </a:prstGeom>
        </p:spPr>
        <p:txBody>
          <a:bodyPr anchorCtr="0" anchor="t" bIns="91425" lIns="91425" spcFirstLastPara="1" rIns="91425" wrap="square" tIns="91425">
            <a:normAutofit lnSpcReduction="10000"/>
          </a:bodyPr>
          <a:lstStyle/>
          <a:p>
            <a:pPr indent="0" lvl="0" marL="0" rtl="0" algn="just">
              <a:lnSpc>
                <a:spcPct val="115000"/>
              </a:lnSpc>
              <a:spcBef>
                <a:spcPts val="500"/>
              </a:spcBef>
              <a:spcAft>
                <a:spcPts val="0"/>
              </a:spcAft>
              <a:buNone/>
            </a:pPr>
            <a:r>
              <a:rPr lang="en" sz="1000">
                <a:solidFill>
                  <a:srgbClr val="000000"/>
                </a:solidFill>
                <a:latin typeface="Calibri"/>
                <a:ea typeface="Calibri"/>
                <a:cs typeface="Calibri"/>
                <a:sym typeface="Calibri"/>
              </a:rPr>
              <a:t>The network uses a sequential model to enable the creation of additional layers if needed, it also corresponds to an equal amount of input and output layers. Relu activation is used to solve the nonlinear equations on the layer, as well as to convert the weighted summed input to the activation of the node, and softmax is used for our probability distribution function. Adam is used for the optimisation algorithm because it is adaptable to learning rates.</a:t>
            </a:r>
            <a:endParaRPr sz="1000">
              <a:solidFill>
                <a:srgbClr val="000000"/>
              </a:solidFill>
              <a:latin typeface="Calibri"/>
              <a:ea typeface="Calibri"/>
              <a:cs typeface="Calibri"/>
              <a:sym typeface="Calibri"/>
            </a:endParaRPr>
          </a:p>
          <a:p>
            <a:pPr indent="0" lvl="0" marL="0" rtl="0" algn="just">
              <a:lnSpc>
                <a:spcPct val="115000"/>
              </a:lnSpc>
              <a:spcBef>
                <a:spcPts val="1000"/>
              </a:spcBef>
              <a:spcAft>
                <a:spcPts val="0"/>
              </a:spcAft>
              <a:buNone/>
            </a:pPr>
            <a:r>
              <a:rPr lang="en" sz="1000">
                <a:solidFill>
                  <a:srgbClr val="000000"/>
                </a:solidFill>
                <a:latin typeface="Calibri"/>
                <a:ea typeface="Calibri"/>
                <a:cs typeface="Calibri"/>
                <a:sym typeface="Calibri"/>
              </a:rPr>
              <a:t>The network consists of three layers and an output </a:t>
            </a:r>
            <a:r>
              <a:rPr lang="en" sz="1000">
                <a:solidFill>
                  <a:srgbClr val="000000"/>
                </a:solidFill>
                <a:latin typeface="Calibri"/>
                <a:ea typeface="Calibri"/>
                <a:cs typeface="Calibri"/>
                <a:sym typeface="Calibri"/>
              </a:rPr>
              <a:t>layer, two of the 3 layers are dense, a dense layer that is deeply connected with its preceding layer which means the neurons of the layer are connected to every neuron of its preceding layer. </a:t>
            </a:r>
            <a:endParaRPr sz="1000">
              <a:solidFill>
                <a:srgbClr val="000000"/>
              </a:solidFill>
              <a:latin typeface="Calibri"/>
              <a:ea typeface="Calibri"/>
              <a:cs typeface="Calibri"/>
              <a:sym typeface="Calibri"/>
            </a:endParaRPr>
          </a:p>
          <a:p>
            <a:pPr indent="0" lvl="0" marL="0" rtl="0" algn="just">
              <a:lnSpc>
                <a:spcPct val="115000"/>
              </a:lnSpc>
              <a:spcBef>
                <a:spcPts val="1000"/>
              </a:spcBef>
              <a:spcAft>
                <a:spcPts val="1000"/>
              </a:spcAft>
              <a:buNone/>
            </a:pPr>
            <a:r>
              <a:rPr lang="en" sz="1000">
                <a:solidFill>
                  <a:srgbClr val="000000"/>
                </a:solidFill>
                <a:latin typeface="Calibri"/>
                <a:ea typeface="Calibri"/>
                <a:cs typeface="Calibri"/>
                <a:sym typeface="Calibri"/>
              </a:rPr>
              <a:t>For the network categorical cross-entropy is used for the loss function on our network, it is heavily documented and often used when dealing with a network that handles multiple classes, like the data-set used here. The optimiser is Adam, Adam was chosen as its algorithm efficiency is very effective on our data set due to its adaptability and optimisation when it comes to handling sparse data. Running the model reveals that there are over 100,000 parameters and that they can all be used to train the model.</a:t>
            </a:r>
            <a:endParaRPr sz="1000">
              <a:solidFill>
                <a:srgbClr val="000000"/>
              </a:solidFill>
              <a:latin typeface="Calibri"/>
              <a:ea typeface="Calibri"/>
              <a:cs typeface="Calibri"/>
              <a:sym typeface="Calibri"/>
            </a:endParaRPr>
          </a:p>
        </p:txBody>
      </p:sp>
      <p:pic>
        <p:nvPicPr>
          <p:cNvPr id="381" name="Google Shape;381;p28"/>
          <p:cNvPicPr preferRelativeResize="0"/>
          <p:nvPr/>
        </p:nvPicPr>
        <p:blipFill>
          <a:blip r:embed="rId3">
            <a:alphaModFix/>
          </a:blip>
          <a:stretch>
            <a:fillRect/>
          </a:stretch>
        </p:blipFill>
        <p:spPr>
          <a:xfrm>
            <a:off x="165938" y="1372726"/>
            <a:ext cx="4867474" cy="2275575"/>
          </a:xfrm>
          <a:prstGeom prst="rect">
            <a:avLst/>
          </a:prstGeom>
          <a:noFill/>
          <a:ln>
            <a:noFill/>
          </a:ln>
        </p:spPr>
      </p:pic>
      <p:pic>
        <p:nvPicPr>
          <p:cNvPr id="382" name="Google Shape;382;p28"/>
          <p:cNvPicPr preferRelativeResize="0"/>
          <p:nvPr/>
        </p:nvPicPr>
        <p:blipFill>
          <a:blip r:embed="rId4">
            <a:alphaModFix/>
          </a:blip>
          <a:stretch>
            <a:fillRect/>
          </a:stretch>
        </p:blipFill>
        <p:spPr>
          <a:xfrm>
            <a:off x="304138" y="3765363"/>
            <a:ext cx="4591050" cy="124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The Network on A Small Sample Size</a:t>
            </a:r>
            <a:endParaRPr/>
          </a:p>
        </p:txBody>
      </p:sp>
      <p:sp>
        <p:nvSpPr>
          <p:cNvPr id="388" name="Google Shape;388;p29"/>
          <p:cNvSpPr txBox="1"/>
          <p:nvPr>
            <p:ph idx="1" type="body"/>
          </p:nvPr>
        </p:nvSpPr>
        <p:spPr>
          <a:xfrm>
            <a:off x="4633225" y="1690875"/>
            <a:ext cx="4385400" cy="30183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sz="1200">
                <a:highlight>
                  <a:schemeClr val="lt1"/>
                </a:highlight>
                <a:latin typeface="Calibri"/>
                <a:ea typeface="Calibri"/>
                <a:cs typeface="Calibri"/>
                <a:sym typeface="Calibri"/>
              </a:rPr>
              <a:t>The batch size represents how many images will be imported into the model at one time. The epoch represents cycle of data passing through the network, setting the epoch to 10 is a safe starting number but can be increased if needed.</a:t>
            </a:r>
            <a:endParaRPr sz="1200">
              <a:highlight>
                <a:schemeClr val="lt1"/>
              </a:highlight>
              <a:latin typeface="Calibri"/>
              <a:ea typeface="Calibri"/>
              <a:cs typeface="Calibri"/>
              <a:sym typeface="Calibri"/>
            </a:endParaRPr>
          </a:p>
          <a:p>
            <a:pPr indent="0" lvl="0" marL="0" rtl="0" algn="l">
              <a:spcBef>
                <a:spcPts val="600"/>
              </a:spcBef>
              <a:spcAft>
                <a:spcPts val="0"/>
              </a:spcAft>
              <a:buNone/>
            </a:pPr>
            <a:r>
              <a:rPr lang="en" sz="1200">
                <a:highlight>
                  <a:schemeClr val="lt1"/>
                </a:highlight>
                <a:latin typeface="Calibri"/>
                <a:ea typeface="Calibri"/>
                <a:cs typeface="Calibri"/>
                <a:sym typeface="Calibri"/>
              </a:rPr>
              <a:t>Apon running the model, it shows that its within the defined epochs limit, but more importantly it shows that as the model is trained the </a:t>
            </a:r>
            <a:r>
              <a:rPr lang="en" sz="1200">
                <a:highlight>
                  <a:schemeClr val="lt1"/>
                </a:highlight>
                <a:latin typeface="Calibri"/>
                <a:ea typeface="Calibri"/>
                <a:cs typeface="Calibri"/>
                <a:sym typeface="Calibri"/>
              </a:rPr>
              <a:t>accuracy</a:t>
            </a:r>
            <a:r>
              <a:rPr lang="en" sz="1200">
                <a:highlight>
                  <a:schemeClr val="lt1"/>
                </a:highlight>
                <a:latin typeface="Calibri"/>
                <a:ea typeface="Calibri"/>
                <a:cs typeface="Calibri"/>
                <a:sym typeface="Calibri"/>
              </a:rPr>
              <a:t> metrics of the network are </a:t>
            </a:r>
            <a:r>
              <a:rPr lang="en" sz="1200">
                <a:highlight>
                  <a:schemeClr val="lt1"/>
                </a:highlight>
                <a:latin typeface="Calibri"/>
                <a:ea typeface="Calibri"/>
                <a:cs typeface="Calibri"/>
                <a:sym typeface="Calibri"/>
              </a:rPr>
              <a:t>increased</a:t>
            </a:r>
            <a:r>
              <a:rPr lang="en" sz="1200">
                <a:highlight>
                  <a:schemeClr val="lt1"/>
                </a:highlight>
                <a:latin typeface="Calibri"/>
                <a:ea typeface="Calibri"/>
                <a:cs typeface="Calibri"/>
                <a:sym typeface="Calibri"/>
              </a:rPr>
              <a:t> on each cycle. The loss metric is also decreasing with each cycle.</a:t>
            </a:r>
            <a:endParaRPr sz="1200">
              <a:highlight>
                <a:schemeClr val="lt1"/>
              </a:highlight>
              <a:latin typeface="Calibri"/>
              <a:ea typeface="Calibri"/>
              <a:cs typeface="Calibri"/>
              <a:sym typeface="Calibri"/>
            </a:endParaRPr>
          </a:p>
          <a:p>
            <a:pPr indent="0" lvl="0" marL="0" rtl="0" algn="l">
              <a:spcBef>
                <a:spcPts val="600"/>
              </a:spcBef>
              <a:spcAft>
                <a:spcPts val="500"/>
              </a:spcAft>
              <a:buNone/>
            </a:pPr>
            <a:r>
              <a:rPr lang="en" sz="1200">
                <a:highlight>
                  <a:schemeClr val="lt1"/>
                </a:highlight>
                <a:latin typeface="Calibri"/>
                <a:ea typeface="Calibri"/>
                <a:cs typeface="Calibri"/>
                <a:sym typeface="Calibri"/>
              </a:rPr>
              <a:t>The combination of both the loss going down and the accuracy going up is a positive sign that the network functions, applying this methodology to a larger epoch should mean that the loss continues to decrease, and the accuracy to continue increasing.</a:t>
            </a:r>
            <a:endParaRPr/>
          </a:p>
        </p:txBody>
      </p:sp>
      <p:pic>
        <p:nvPicPr>
          <p:cNvPr id="389" name="Google Shape;389;p29"/>
          <p:cNvPicPr preferRelativeResize="0"/>
          <p:nvPr/>
        </p:nvPicPr>
        <p:blipFill>
          <a:blip r:embed="rId3">
            <a:alphaModFix/>
          </a:blip>
          <a:stretch>
            <a:fillRect/>
          </a:stretch>
        </p:blipFill>
        <p:spPr>
          <a:xfrm>
            <a:off x="213625" y="1690863"/>
            <a:ext cx="4267199" cy="26224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Evaluating The Network</a:t>
            </a:r>
            <a:endParaRPr/>
          </a:p>
        </p:txBody>
      </p:sp>
      <p:sp>
        <p:nvSpPr>
          <p:cNvPr id="395" name="Google Shape;395;p30"/>
          <p:cNvSpPr txBox="1"/>
          <p:nvPr>
            <p:ph idx="1" type="body"/>
          </p:nvPr>
        </p:nvSpPr>
        <p:spPr>
          <a:xfrm>
            <a:off x="1160700" y="3192825"/>
            <a:ext cx="6822600" cy="1347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This evaluation showcases the overall test accuracy and test loss of the model on our dataset. </a:t>
            </a:r>
            <a:endParaRPr/>
          </a:p>
          <a:p>
            <a:pPr indent="-311150" lvl="0" marL="457200" rtl="0" algn="l">
              <a:spcBef>
                <a:spcPts val="0"/>
              </a:spcBef>
              <a:spcAft>
                <a:spcPts val="0"/>
              </a:spcAft>
              <a:buSzPts val="1300"/>
              <a:buChar char="●"/>
            </a:pPr>
            <a:r>
              <a:rPr lang="en"/>
              <a:t>The accuracy metric is what is more important in terms of gathering a overall </a:t>
            </a:r>
            <a:r>
              <a:rPr lang="en"/>
              <a:t>understanding</a:t>
            </a:r>
            <a:r>
              <a:rPr lang="en"/>
              <a:t> of </a:t>
            </a:r>
            <a:r>
              <a:rPr lang="en"/>
              <a:t>efficiency</a:t>
            </a:r>
            <a:r>
              <a:rPr lang="en"/>
              <a:t> on the model.</a:t>
            </a:r>
            <a:endParaRPr/>
          </a:p>
          <a:p>
            <a:pPr indent="-311150" lvl="0" marL="457200" rtl="0" algn="l">
              <a:spcBef>
                <a:spcPts val="0"/>
              </a:spcBef>
              <a:spcAft>
                <a:spcPts val="0"/>
              </a:spcAft>
              <a:buSzPts val="1300"/>
              <a:buChar char="●"/>
            </a:pPr>
            <a:r>
              <a:rPr lang="en"/>
              <a:t>The next step will be how we can use this model on classification prediction on some input images.</a:t>
            </a:r>
            <a:endParaRPr/>
          </a:p>
        </p:txBody>
      </p:sp>
      <p:pic>
        <p:nvPicPr>
          <p:cNvPr id="396" name="Google Shape;396;p30"/>
          <p:cNvPicPr preferRelativeResize="0"/>
          <p:nvPr/>
        </p:nvPicPr>
        <p:blipFill>
          <a:blip r:embed="rId3">
            <a:alphaModFix/>
          </a:blip>
          <a:stretch>
            <a:fillRect/>
          </a:stretch>
        </p:blipFill>
        <p:spPr>
          <a:xfrm>
            <a:off x="1038225" y="1828613"/>
            <a:ext cx="7067550" cy="1133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Demonstrating This On A Random Datapoint</a:t>
            </a:r>
            <a:endParaRPr/>
          </a:p>
        </p:txBody>
      </p:sp>
      <p:sp>
        <p:nvSpPr>
          <p:cNvPr id="402" name="Google Shape;402;p31"/>
          <p:cNvSpPr txBox="1"/>
          <p:nvPr>
            <p:ph idx="1" type="body"/>
          </p:nvPr>
        </p:nvSpPr>
        <p:spPr>
          <a:xfrm>
            <a:off x="4572000" y="1990050"/>
            <a:ext cx="3762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NumPy random, a selection of a random image from the data set was chosen and </a:t>
            </a:r>
            <a:r>
              <a:rPr lang="en"/>
              <a:t>applied</a:t>
            </a:r>
            <a:r>
              <a:rPr lang="en"/>
              <a:t> to the trained model. Visual tools were used to demonstrate the </a:t>
            </a:r>
            <a:r>
              <a:rPr lang="en"/>
              <a:t>prediction</a:t>
            </a:r>
            <a:r>
              <a:rPr lang="en"/>
              <a:t> that the </a:t>
            </a:r>
            <a:r>
              <a:rPr lang="en"/>
              <a:t>model</a:t>
            </a:r>
            <a:r>
              <a:rPr lang="en"/>
              <a:t> came up with in </a:t>
            </a:r>
            <a:r>
              <a:rPr lang="en"/>
              <a:t>comparison</a:t>
            </a:r>
            <a:r>
              <a:rPr lang="en"/>
              <a:t> to the true value of the image.</a:t>
            </a:r>
            <a:endParaRPr/>
          </a:p>
          <a:p>
            <a:pPr indent="0" lvl="0" marL="0" rtl="0" algn="l">
              <a:spcBef>
                <a:spcPts val="1200"/>
              </a:spcBef>
              <a:spcAft>
                <a:spcPts val="1200"/>
              </a:spcAft>
              <a:buNone/>
            </a:pPr>
            <a:r>
              <a:rPr lang="en"/>
              <a:t>This example showcases </a:t>
            </a:r>
            <a:r>
              <a:rPr lang="en"/>
              <a:t>repeatability</a:t>
            </a:r>
            <a:r>
              <a:rPr lang="en"/>
              <a:t> as this section of code can be run again and again to showcase a different point within the dataset. </a:t>
            </a:r>
            <a:endParaRPr/>
          </a:p>
        </p:txBody>
      </p:sp>
      <p:pic>
        <p:nvPicPr>
          <p:cNvPr id="403" name="Google Shape;403;p31"/>
          <p:cNvPicPr preferRelativeResize="0"/>
          <p:nvPr/>
        </p:nvPicPr>
        <p:blipFill>
          <a:blip r:embed="rId3">
            <a:alphaModFix/>
          </a:blip>
          <a:stretch>
            <a:fillRect/>
          </a:stretch>
        </p:blipFill>
        <p:spPr>
          <a:xfrm>
            <a:off x="388575" y="1884012"/>
            <a:ext cx="4098850" cy="275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2500"/>
              </a:spcAft>
              <a:buNone/>
            </a:pPr>
            <a:r>
              <a:rPr b="0" lang="en" sz="3000" cap="small">
                <a:solidFill>
                  <a:srgbClr val="595959"/>
                </a:solidFill>
                <a:latin typeface="Calibri"/>
                <a:ea typeface="Calibri"/>
                <a:cs typeface="Calibri"/>
                <a:sym typeface="Calibri"/>
              </a:rPr>
              <a:t>Introduction </a:t>
            </a:r>
            <a:endParaRPr sz="3000">
              <a:latin typeface="Calibri"/>
              <a:ea typeface="Calibri"/>
              <a:cs typeface="Calibri"/>
              <a:sym typeface="Calibri"/>
            </a:endParaRPr>
          </a:p>
        </p:txBody>
      </p:sp>
      <p:sp>
        <p:nvSpPr>
          <p:cNvPr id="284" name="Google Shape;284;p14"/>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0" lvl="0" marL="0" rtl="0" algn="just">
              <a:lnSpc>
                <a:spcPct val="115000"/>
              </a:lnSpc>
              <a:spcBef>
                <a:spcPts val="500"/>
              </a:spcBef>
              <a:spcAft>
                <a:spcPts val="0"/>
              </a:spcAft>
              <a:buNone/>
            </a:pPr>
            <a:r>
              <a:rPr b="1" lang="en">
                <a:solidFill>
                  <a:srgbClr val="000000"/>
                </a:solidFill>
                <a:latin typeface="Calibri"/>
                <a:ea typeface="Calibri"/>
                <a:cs typeface="Calibri"/>
                <a:sym typeface="Calibri"/>
              </a:rPr>
              <a:t>The Question</a:t>
            </a:r>
            <a:endParaRPr b="1">
              <a:solidFill>
                <a:srgbClr val="000000"/>
              </a:solidFill>
              <a:latin typeface="Calibri"/>
              <a:ea typeface="Calibri"/>
              <a:cs typeface="Calibri"/>
              <a:sym typeface="Calibri"/>
            </a:endParaRPr>
          </a:p>
          <a:p>
            <a:pPr indent="0" lvl="0" marL="0" rtl="0" algn="just">
              <a:lnSpc>
                <a:spcPct val="115000"/>
              </a:lnSpc>
              <a:spcBef>
                <a:spcPts val="1000"/>
              </a:spcBef>
              <a:spcAft>
                <a:spcPts val="0"/>
              </a:spcAft>
              <a:buNone/>
            </a:pPr>
            <a:r>
              <a:rPr lang="en">
                <a:solidFill>
                  <a:srgbClr val="000000"/>
                </a:solidFill>
                <a:latin typeface="Calibri"/>
                <a:ea typeface="Calibri"/>
                <a:cs typeface="Calibri"/>
                <a:sym typeface="Calibri"/>
              </a:rPr>
              <a:t>Can hand-drawn numerical characters be identified by a trained neural network? This is the question that will be answered by this final project. How is this academic? Through the deep analysis of neutral networks showcasing how they function, analysing the various efficiency metrics as well as implementing them to a dataset that can then be trained and visualised through code. </a:t>
            </a:r>
            <a:endParaRPr>
              <a:solidFill>
                <a:srgbClr val="000000"/>
              </a:solidFill>
              <a:latin typeface="Calibri"/>
              <a:ea typeface="Calibri"/>
              <a:cs typeface="Calibri"/>
              <a:sym typeface="Calibri"/>
            </a:endParaRPr>
          </a:p>
          <a:p>
            <a:pPr indent="0" lvl="0" marL="0" rtl="0" algn="just">
              <a:lnSpc>
                <a:spcPct val="115000"/>
              </a:lnSpc>
              <a:spcBef>
                <a:spcPts val="1000"/>
              </a:spcBef>
              <a:spcAft>
                <a:spcPts val="0"/>
              </a:spcAft>
              <a:buNone/>
            </a:pPr>
            <a:r>
              <a:rPr lang="en">
                <a:solidFill>
                  <a:srgbClr val="000000"/>
                </a:solidFill>
                <a:latin typeface="Calibri"/>
                <a:ea typeface="Calibri"/>
                <a:cs typeface="Calibri"/>
                <a:sym typeface="Calibri"/>
              </a:rPr>
              <a:t>The functionality of the neural network will be analyzed as well as the relationships between parts of the network defined, in order to gain a deeper understanding. Why is this important? This issue can be applied to a wide range of problems that can relate to translation issues. In addition to translation issues, disability issues or learning difficulties can also be considered as part of this issue.</a:t>
            </a:r>
            <a:endParaRPr>
              <a:solidFill>
                <a:srgbClr val="000000"/>
              </a:solidFill>
              <a:latin typeface="Calibri"/>
              <a:ea typeface="Calibri"/>
              <a:cs typeface="Calibri"/>
              <a:sym typeface="Calibri"/>
            </a:endParaRPr>
          </a:p>
          <a:p>
            <a:pPr indent="0" lvl="0" marL="0" rtl="0" algn="l">
              <a:spcBef>
                <a:spcPts val="10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 Confusion Matrix For Classification Accuracy </a:t>
            </a:r>
            <a:endParaRPr/>
          </a:p>
        </p:txBody>
      </p:sp>
      <p:sp>
        <p:nvSpPr>
          <p:cNvPr id="409" name="Google Shape;409;p32"/>
          <p:cNvSpPr txBox="1"/>
          <p:nvPr>
            <p:ph idx="1" type="body"/>
          </p:nvPr>
        </p:nvSpPr>
        <p:spPr>
          <a:xfrm>
            <a:off x="1176000" y="3376825"/>
            <a:ext cx="7286100" cy="16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Throughout the design and </a:t>
            </a:r>
            <a:r>
              <a:rPr lang="en" sz="1200">
                <a:latin typeface="Calibri"/>
                <a:ea typeface="Calibri"/>
                <a:cs typeface="Calibri"/>
                <a:sym typeface="Calibri"/>
              </a:rPr>
              <a:t>implementation</a:t>
            </a:r>
            <a:r>
              <a:rPr lang="en" sz="1200">
                <a:latin typeface="Calibri"/>
                <a:ea typeface="Calibri"/>
                <a:cs typeface="Calibri"/>
                <a:sym typeface="Calibri"/>
              </a:rPr>
              <a:t> of the model various visual tools were </a:t>
            </a:r>
            <a:r>
              <a:rPr lang="en" sz="1200">
                <a:latin typeface="Calibri"/>
                <a:ea typeface="Calibri"/>
                <a:cs typeface="Calibri"/>
                <a:sym typeface="Calibri"/>
              </a:rPr>
              <a:t>considered</a:t>
            </a:r>
            <a:r>
              <a:rPr lang="en" sz="1200">
                <a:latin typeface="Calibri"/>
                <a:ea typeface="Calibri"/>
                <a:cs typeface="Calibri"/>
                <a:sym typeface="Calibri"/>
              </a:rPr>
              <a:t> for </a:t>
            </a:r>
            <a:r>
              <a:rPr lang="en" sz="1200">
                <a:latin typeface="Calibri"/>
                <a:ea typeface="Calibri"/>
                <a:cs typeface="Calibri"/>
                <a:sym typeface="Calibri"/>
              </a:rPr>
              <a:t>showcasing</a:t>
            </a:r>
            <a:r>
              <a:rPr lang="en" sz="1200">
                <a:latin typeface="Calibri"/>
                <a:ea typeface="Calibri"/>
                <a:cs typeface="Calibri"/>
                <a:sym typeface="Calibri"/>
              </a:rPr>
              <a:t> the overall accuracy of the model, how the model handles results differently or if there are any hidden biases. For the final </a:t>
            </a:r>
            <a:r>
              <a:rPr lang="en" sz="1200">
                <a:latin typeface="Calibri"/>
                <a:ea typeface="Calibri"/>
                <a:cs typeface="Calibri"/>
                <a:sym typeface="Calibri"/>
              </a:rPr>
              <a:t>representation</a:t>
            </a:r>
            <a:r>
              <a:rPr lang="en" sz="1200">
                <a:latin typeface="Calibri"/>
                <a:ea typeface="Calibri"/>
                <a:cs typeface="Calibri"/>
                <a:sym typeface="Calibri"/>
              </a:rPr>
              <a:t> the </a:t>
            </a:r>
            <a:r>
              <a:rPr lang="en" sz="1200">
                <a:latin typeface="Calibri"/>
                <a:ea typeface="Calibri"/>
                <a:cs typeface="Calibri"/>
                <a:sym typeface="Calibri"/>
              </a:rPr>
              <a:t>confusion</a:t>
            </a:r>
            <a:r>
              <a:rPr lang="en" sz="1200">
                <a:latin typeface="Calibri"/>
                <a:ea typeface="Calibri"/>
                <a:cs typeface="Calibri"/>
                <a:sym typeface="Calibri"/>
              </a:rPr>
              <a:t> </a:t>
            </a:r>
            <a:r>
              <a:rPr lang="en" sz="1200">
                <a:latin typeface="Calibri"/>
                <a:ea typeface="Calibri"/>
                <a:cs typeface="Calibri"/>
                <a:sym typeface="Calibri"/>
              </a:rPr>
              <a:t>matrices</a:t>
            </a:r>
            <a:r>
              <a:rPr lang="en" sz="1200">
                <a:latin typeface="Calibri"/>
                <a:ea typeface="Calibri"/>
                <a:cs typeface="Calibri"/>
                <a:sym typeface="Calibri"/>
              </a:rPr>
              <a:t> was chosen as the </a:t>
            </a:r>
            <a:r>
              <a:rPr lang="en" sz="1200">
                <a:latin typeface="Calibri"/>
                <a:ea typeface="Calibri"/>
                <a:cs typeface="Calibri"/>
                <a:sym typeface="Calibri"/>
              </a:rPr>
              <a:t>pinnacle</a:t>
            </a:r>
            <a:r>
              <a:rPr lang="en" sz="1200">
                <a:latin typeface="Calibri"/>
                <a:ea typeface="Calibri"/>
                <a:cs typeface="Calibri"/>
                <a:sym typeface="Calibri"/>
              </a:rPr>
              <a:t> </a:t>
            </a:r>
            <a:r>
              <a:rPr lang="en" sz="1200">
                <a:latin typeface="Calibri"/>
                <a:ea typeface="Calibri"/>
                <a:cs typeface="Calibri"/>
                <a:sym typeface="Calibri"/>
              </a:rPr>
              <a:t>summary</a:t>
            </a:r>
            <a:r>
              <a:rPr lang="en" sz="1200">
                <a:latin typeface="Calibri"/>
                <a:ea typeface="Calibri"/>
                <a:cs typeface="Calibri"/>
                <a:sym typeface="Calibri"/>
              </a:rPr>
              <a:t> tool. </a:t>
            </a:r>
            <a:endParaRPr sz="1200">
              <a:latin typeface="Calibri"/>
              <a:ea typeface="Calibri"/>
              <a:cs typeface="Calibri"/>
              <a:sym typeface="Calibri"/>
            </a:endParaRPr>
          </a:p>
          <a:p>
            <a:pPr indent="0" lvl="0" marL="0" rtl="0" algn="l">
              <a:spcBef>
                <a:spcPts val="1200"/>
              </a:spcBef>
              <a:spcAft>
                <a:spcPts val="1200"/>
              </a:spcAft>
              <a:buNone/>
            </a:pPr>
            <a:r>
              <a:rPr lang="en" sz="1200">
                <a:highlight>
                  <a:schemeClr val="lt1"/>
                </a:highlight>
                <a:latin typeface="Calibri"/>
                <a:ea typeface="Calibri"/>
                <a:cs typeface="Calibri"/>
                <a:sym typeface="Calibri"/>
              </a:rPr>
              <a:t>A confusion matrix will assess the accuracy of the model against various classifications visually. This helps in terms of identifying if the network is </a:t>
            </a:r>
            <a:r>
              <a:rPr lang="en" sz="1200">
                <a:highlight>
                  <a:schemeClr val="lt1"/>
                </a:highlight>
                <a:latin typeface="Calibri"/>
                <a:ea typeface="Calibri"/>
                <a:cs typeface="Calibri"/>
                <a:sym typeface="Calibri"/>
              </a:rPr>
              <a:t>handling</a:t>
            </a:r>
            <a:r>
              <a:rPr lang="en" sz="1200">
                <a:highlight>
                  <a:schemeClr val="lt1"/>
                </a:highlight>
                <a:latin typeface="Calibri"/>
                <a:ea typeface="Calibri"/>
                <a:cs typeface="Calibri"/>
                <a:sym typeface="Calibri"/>
              </a:rPr>
              <a:t> certain classifications differently.</a:t>
            </a:r>
            <a:endParaRPr sz="1200">
              <a:solidFill>
                <a:srgbClr val="D5D5D5"/>
              </a:solidFill>
              <a:highlight>
                <a:srgbClr val="383838"/>
              </a:highlight>
              <a:latin typeface="Roboto"/>
              <a:ea typeface="Roboto"/>
              <a:cs typeface="Roboto"/>
              <a:sym typeface="Roboto"/>
            </a:endParaRPr>
          </a:p>
        </p:txBody>
      </p:sp>
      <p:pic>
        <p:nvPicPr>
          <p:cNvPr id="410" name="Google Shape;410;p32"/>
          <p:cNvPicPr preferRelativeResize="0"/>
          <p:nvPr/>
        </p:nvPicPr>
        <p:blipFill>
          <a:blip r:embed="rId3">
            <a:alphaModFix/>
          </a:blip>
          <a:stretch>
            <a:fillRect/>
          </a:stretch>
        </p:blipFill>
        <p:spPr>
          <a:xfrm>
            <a:off x="1889988" y="1779024"/>
            <a:ext cx="5364025" cy="1521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 Matrix </a:t>
            </a:r>
            <a:endParaRPr/>
          </a:p>
        </p:txBody>
      </p:sp>
      <p:pic>
        <p:nvPicPr>
          <p:cNvPr id="416" name="Google Shape;416;p33"/>
          <p:cNvPicPr preferRelativeResize="0"/>
          <p:nvPr/>
        </p:nvPicPr>
        <p:blipFill rotWithShape="1">
          <a:blip r:embed="rId3">
            <a:alphaModFix/>
          </a:blip>
          <a:srcRect b="0" l="0" r="1254" t="0"/>
          <a:stretch/>
        </p:blipFill>
        <p:spPr>
          <a:xfrm>
            <a:off x="2056850" y="1312900"/>
            <a:ext cx="4967350" cy="37081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of a Confusion Matrix</a:t>
            </a:r>
            <a:endParaRPr/>
          </a:p>
        </p:txBody>
      </p:sp>
      <p:sp>
        <p:nvSpPr>
          <p:cNvPr id="422" name="Google Shape;422;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sz="1200">
                <a:highlight>
                  <a:schemeClr val="lt1"/>
                </a:highlight>
                <a:latin typeface="Calibri"/>
                <a:ea typeface="Calibri"/>
                <a:cs typeface="Calibri"/>
                <a:sym typeface="Calibri"/>
              </a:rPr>
              <a:t>A confusion matrix was chosen due to it fitting the </a:t>
            </a:r>
            <a:r>
              <a:rPr lang="en" sz="1200">
                <a:highlight>
                  <a:schemeClr val="lt1"/>
                </a:highlight>
                <a:latin typeface="Calibri"/>
                <a:ea typeface="Calibri"/>
                <a:cs typeface="Calibri"/>
                <a:sym typeface="Calibri"/>
              </a:rPr>
              <a:t>initial</a:t>
            </a:r>
            <a:r>
              <a:rPr lang="en" sz="1200">
                <a:highlight>
                  <a:schemeClr val="lt1"/>
                </a:highlight>
                <a:latin typeface="Calibri"/>
                <a:ea typeface="Calibri"/>
                <a:cs typeface="Calibri"/>
                <a:sym typeface="Calibri"/>
              </a:rPr>
              <a:t> problem of </a:t>
            </a:r>
            <a:r>
              <a:rPr lang="en" sz="1200">
                <a:highlight>
                  <a:schemeClr val="lt1"/>
                </a:highlight>
                <a:latin typeface="Calibri"/>
                <a:ea typeface="Calibri"/>
                <a:cs typeface="Calibri"/>
                <a:sym typeface="Calibri"/>
              </a:rPr>
              <a:t>classification</a:t>
            </a:r>
            <a:r>
              <a:rPr lang="en" sz="1200">
                <a:highlight>
                  <a:schemeClr val="lt1"/>
                </a:highlight>
                <a:latin typeface="Calibri"/>
                <a:ea typeface="Calibri"/>
                <a:cs typeface="Calibri"/>
                <a:sym typeface="Calibri"/>
              </a:rPr>
              <a:t> identification. A </a:t>
            </a:r>
            <a:r>
              <a:rPr lang="en" sz="1200">
                <a:highlight>
                  <a:schemeClr val="lt1"/>
                </a:highlight>
                <a:latin typeface="Calibri"/>
                <a:ea typeface="Calibri"/>
                <a:cs typeface="Calibri"/>
                <a:sym typeface="Calibri"/>
              </a:rPr>
              <a:t>confusion</a:t>
            </a:r>
            <a:r>
              <a:rPr lang="en" sz="1200">
                <a:highlight>
                  <a:schemeClr val="lt1"/>
                </a:highlight>
                <a:latin typeface="Calibri"/>
                <a:ea typeface="Calibri"/>
                <a:cs typeface="Calibri"/>
                <a:sym typeface="Calibri"/>
              </a:rPr>
              <a:t> matrix works by </a:t>
            </a:r>
            <a:r>
              <a:rPr lang="en" sz="1200">
                <a:highlight>
                  <a:schemeClr val="lt1"/>
                </a:highlight>
                <a:latin typeface="Calibri"/>
                <a:ea typeface="Calibri"/>
                <a:cs typeface="Calibri"/>
                <a:sym typeface="Calibri"/>
              </a:rPr>
              <a:t>showcasing</a:t>
            </a:r>
            <a:r>
              <a:rPr lang="en" sz="1200">
                <a:highlight>
                  <a:schemeClr val="lt1"/>
                </a:highlight>
                <a:latin typeface="Calibri"/>
                <a:ea typeface="Calibri"/>
                <a:cs typeface="Calibri"/>
                <a:sym typeface="Calibri"/>
              </a:rPr>
              <a:t> the </a:t>
            </a:r>
            <a:r>
              <a:rPr lang="en" sz="1200">
                <a:highlight>
                  <a:schemeClr val="lt1"/>
                </a:highlight>
                <a:latin typeface="Calibri"/>
                <a:ea typeface="Calibri"/>
                <a:cs typeface="Calibri"/>
                <a:sym typeface="Calibri"/>
              </a:rPr>
              <a:t> number of correct and incorrect predictions are summarized with count values and broken down by each class. </a:t>
            </a:r>
            <a:endParaRPr sz="1200">
              <a:highlight>
                <a:schemeClr val="lt1"/>
              </a:highlight>
              <a:latin typeface="Calibri"/>
              <a:ea typeface="Calibri"/>
              <a:cs typeface="Calibri"/>
              <a:sym typeface="Calibri"/>
            </a:endParaRPr>
          </a:p>
          <a:p>
            <a:pPr indent="0" lvl="0" marL="0" rtl="0" algn="just">
              <a:spcBef>
                <a:spcPts val="1200"/>
              </a:spcBef>
              <a:spcAft>
                <a:spcPts val="1200"/>
              </a:spcAft>
              <a:buNone/>
            </a:pPr>
            <a:r>
              <a:rPr lang="en" sz="1200">
                <a:highlight>
                  <a:schemeClr val="lt1"/>
                </a:highlight>
                <a:latin typeface="Calibri"/>
                <a:ea typeface="Calibri"/>
                <a:cs typeface="Calibri"/>
                <a:sym typeface="Calibri"/>
              </a:rPr>
              <a:t>The confusion matrix represents all of the classes for the digest in the dataset. On the left side are the 'True </a:t>
            </a:r>
            <a:r>
              <a:rPr lang="en" sz="1200">
                <a:highlight>
                  <a:schemeClr val="lt1"/>
                </a:highlight>
                <a:latin typeface="Calibri"/>
                <a:ea typeface="Calibri"/>
                <a:cs typeface="Calibri"/>
                <a:sym typeface="Calibri"/>
              </a:rPr>
              <a:t>Labels</a:t>
            </a:r>
            <a:r>
              <a:rPr lang="en" sz="1200">
                <a:highlight>
                  <a:schemeClr val="lt1"/>
                </a:highlight>
                <a:latin typeface="Calibri"/>
                <a:ea typeface="Calibri"/>
                <a:cs typeface="Calibri"/>
                <a:sym typeface="Calibri"/>
              </a:rPr>
              <a:t>' and on the bottom are the 'Predicted Labels'. The </a:t>
            </a:r>
            <a:r>
              <a:rPr lang="en" sz="1200">
                <a:highlight>
                  <a:schemeClr val="lt1"/>
                </a:highlight>
                <a:latin typeface="Calibri"/>
                <a:ea typeface="Calibri"/>
                <a:cs typeface="Calibri"/>
                <a:sym typeface="Calibri"/>
              </a:rPr>
              <a:t>efficiency</a:t>
            </a:r>
            <a:r>
              <a:rPr lang="en" sz="1200">
                <a:highlight>
                  <a:schemeClr val="lt1"/>
                </a:highlight>
                <a:latin typeface="Calibri"/>
                <a:ea typeface="Calibri"/>
                <a:cs typeface="Calibri"/>
                <a:sym typeface="Calibri"/>
              </a:rPr>
              <a:t> of the model is represented by the number of true </a:t>
            </a:r>
            <a:r>
              <a:rPr lang="en" sz="1200">
                <a:highlight>
                  <a:schemeClr val="lt1"/>
                </a:highlight>
                <a:latin typeface="Calibri"/>
                <a:ea typeface="Calibri"/>
                <a:cs typeface="Calibri"/>
                <a:sym typeface="Calibri"/>
              </a:rPr>
              <a:t>labels</a:t>
            </a:r>
            <a:r>
              <a:rPr lang="en" sz="1200">
                <a:highlight>
                  <a:schemeClr val="lt1"/>
                </a:highlight>
                <a:latin typeface="Calibri"/>
                <a:ea typeface="Calibri"/>
                <a:cs typeface="Calibri"/>
                <a:sym typeface="Calibri"/>
              </a:rPr>
              <a:t> predicted against the </a:t>
            </a:r>
            <a:r>
              <a:rPr lang="en" sz="1200">
                <a:highlight>
                  <a:schemeClr val="lt1"/>
                </a:highlight>
                <a:latin typeface="Calibri"/>
                <a:ea typeface="Calibri"/>
                <a:cs typeface="Calibri"/>
                <a:sym typeface="Calibri"/>
              </a:rPr>
              <a:t>total</a:t>
            </a:r>
            <a:r>
              <a:rPr lang="en" sz="1200">
                <a:highlight>
                  <a:schemeClr val="lt1"/>
                </a:highlight>
                <a:latin typeface="Calibri"/>
                <a:ea typeface="Calibri"/>
                <a:cs typeface="Calibri"/>
                <a:sym typeface="Calibri"/>
              </a:rPr>
              <a:t> number of images for each number. Looking at 0 as an example, for every 0 that has a true </a:t>
            </a:r>
            <a:r>
              <a:rPr lang="en" sz="1200">
                <a:highlight>
                  <a:schemeClr val="lt1"/>
                </a:highlight>
                <a:latin typeface="Calibri"/>
                <a:ea typeface="Calibri"/>
                <a:cs typeface="Calibri"/>
                <a:sym typeface="Calibri"/>
              </a:rPr>
              <a:t>label</a:t>
            </a:r>
            <a:r>
              <a:rPr lang="en" sz="1200">
                <a:highlight>
                  <a:schemeClr val="lt1"/>
                </a:highlight>
                <a:latin typeface="Calibri"/>
                <a:ea typeface="Calibri"/>
                <a:cs typeface="Calibri"/>
                <a:sym typeface="Calibri"/>
              </a:rPr>
              <a:t> of 0 (meaning that it is indeed an image of 0) the model predicted 972 total zeros, meaning that the model is rather accurate in terms of identifying the classification of zeros. From this information the matrix shows that the model also predicted some numbers to differ from its true value, an example of this is that the model predicted one image of the number 3 to be a 1. Comparing this again with another number, for example 4, the model predicted a total number of 962 fours to be </a:t>
            </a:r>
            <a:r>
              <a:rPr lang="en" sz="1200">
                <a:highlight>
                  <a:schemeClr val="lt1"/>
                </a:highlight>
                <a:latin typeface="Calibri"/>
                <a:ea typeface="Calibri"/>
                <a:cs typeface="Calibri"/>
                <a:sym typeface="Calibri"/>
              </a:rPr>
              <a:t>accurate</a:t>
            </a:r>
            <a:r>
              <a:rPr lang="en" sz="1200">
                <a:highlight>
                  <a:schemeClr val="lt1"/>
                </a:highlight>
                <a:latin typeface="Calibri"/>
                <a:ea typeface="Calibri"/>
                <a:cs typeface="Calibri"/>
                <a:sym typeface="Calibri"/>
              </a:rPr>
              <a:t> to their true number, and 8 fours to look like nines. The confusion matrix is the most effective method for </a:t>
            </a:r>
            <a:r>
              <a:rPr lang="en" sz="1200">
                <a:highlight>
                  <a:schemeClr val="lt1"/>
                </a:highlight>
                <a:latin typeface="Calibri"/>
                <a:ea typeface="Calibri"/>
                <a:cs typeface="Calibri"/>
                <a:sym typeface="Calibri"/>
              </a:rPr>
              <a:t>analysing</a:t>
            </a:r>
            <a:r>
              <a:rPr lang="en" sz="1200">
                <a:highlight>
                  <a:schemeClr val="lt1"/>
                </a:highlight>
                <a:latin typeface="Calibri"/>
                <a:ea typeface="Calibri"/>
                <a:cs typeface="Calibri"/>
                <a:sym typeface="Calibri"/>
              </a:rPr>
              <a:t> how </a:t>
            </a:r>
            <a:r>
              <a:rPr lang="en" sz="1200">
                <a:highlight>
                  <a:schemeClr val="lt1"/>
                </a:highlight>
                <a:latin typeface="Calibri"/>
                <a:ea typeface="Calibri"/>
                <a:cs typeface="Calibri"/>
                <a:sym typeface="Calibri"/>
              </a:rPr>
              <a:t>accuracy</a:t>
            </a:r>
            <a:r>
              <a:rPr lang="en" sz="1200">
                <a:highlight>
                  <a:schemeClr val="lt1"/>
                </a:highlight>
                <a:latin typeface="Calibri"/>
                <a:ea typeface="Calibri"/>
                <a:cs typeface="Calibri"/>
                <a:sym typeface="Calibri"/>
              </a:rPr>
              <a:t> the model is in terms of </a:t>
            </a:r>
            <a:r>
              <a:rPr lang="en" sz="1200">
                <a:highlight>
                  <a:schemeClr val="lt1"/>
                </a:highlight>
                <a:latin typeface="Calibri"/>
                <a:ea typeface="Calibri"/>
                <a:cs typeface="Calibri"/>
                <a:sym typeface="Calibri"/>
              </a:rPr>
              <a:t>classification</a:t>
            </a:r>
            <a:r>
              <a:rPr lang="en" sz="1200">
                <a:highlight>
                  <a:schemeClr val="lt1"/>
                </a:highlight>
                <a:latin typeface="Calibri"/>
                <a:ea typeface="Calibri"/>
                <a:cs typeface="Calibri"/>
                <a:sym typeface="Calibri"/>
              </a:rPr>
              <a:t> identification in a </a:t>
            </a:r>
            <a:r>
              <a:rPr lang="en" sz="1200">
                <a:highlight>
                  <a:schemeClr val="lt1"/>
                </a:highlight>
                <a:latin typeface="Calibri"/>
                <a:ea typeface="Calibri"/>
                <a:cs typeface="Calibri"/>
                <a:sym typeface="Calibri"/>
              </a:rPr>
              <a:t>visual</a:t>
            </a:r>
            <a:r>
              <a:rPr lang="en" sz="1200">
                <a:highlight>
                  <a:schemeClr val="lt1"/>
                </a:highlight>
                <a:latin typeface="Calibri"/>
                <a:ea typeface="Calibri"/>
                <a:cs typeface="Calibri"/>
                <a:sym typeface="Calibri"/>
              </a:rPr>
              <a:t> format.</a:t>
            </a:r>
            <a:endParaRPr sz="1200">
              <a:highlight>
                <a:schemeClr val="lt1"/>
              </a:highlight>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Error Investigation </a:t>
            </a:r>
            <a:endParaRPr/>
          </a:p>
        </p:txBody>
      </p:sp>
      <p:pic>
        <p:nvPicPr>
          <p:cNvPr id="428" name="Google Shape;428;p35"/>
          <p:cNvPicPr preferRelativeResize="0"/>
          <p:nvPr/>
        </p:nvPicPr>
        <p:blipFill>
          <a:blip r:embed="rId3">
            <a:alphaModFix/>
          </a:blip>
          <a:stretch>
            <a:fillRect/>
          </a:stretch>
        </p:blipFill>
        <p:spPr>
          <a:xfrm>
            <a:off x="1700775" y="1680300"/>
            <a:ext cx="6236546" cy="3240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6"/>
          <p:cNvSpPr txBox="1"/>
          <p:nvPr>
            <p:ph type="title"/>
          </p:nvPr>
        </p:nvSpPr>
        <p:spPr>
          <a:xfrm>
            <a:off x="1260075" y="1087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Error Investigation </a:t>
            </a:r>
            <a:r>
              <a:rPr lang="en"/>
              <a:t>Visualised</a:t>
            </a:r>
            <a:r>
              <a:rPr lang="en"/>
              <a:t> </a:t>
            </a:r>
            <a:endParaRPr/>
          </a:p>
        </p:txBody>
      </p:sp>
      <p:pic>
        <p:nvPicPr>
          <p:cNvPr id="434" name="Google Shape;434;p36"/>
          <p:cNvPicPr preferRelativeResize="0"/>
          <p:nvPr/>
        </p:nvPicPr>
        <p:blipFill>
          <a:blip r:embed="rId3">
            <a:alphaModFix/>
          </a:blip>
          <a:stretch>
            <a:fillRect/>
          </a:stretch>
        </p:blipFill>
        <p:spPr>
          <a:xfrm>
            <a:off x="152400" y="875525"/>
            <a:ext cx="8839196" cy="3065847"/>
          </a:xfrm>
          <a:prstGeom prst="rect">
            <a:avLst/>
          </a:prstGeom>
          <a:noFill/>
          <a:ln>
            <a:noFill/>
          </a:ln>
        </p:spPr>
      </p:pic>
      <p:sp>
        <p:nvSpPr>
          <p:cNvPr id="435" name="Google Shape;435;p36"/>
          <p:cNvSpPr txBox="1"/>
          <p:nvPr/>
        </p:nvSpPr>
        <p:spPr>
          <a:xfrm>
            <a:off x="507350" y="4015075"/>
            <a:ext cx="8082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highlight>
                  <a:schemeClr val="lt1"/>
                </a:highlight>
                <a:latin typeface="Calibri"/>
                <a:ea typeface="Calibri"/>
                <a:cs typeface="Calibri"/>
                <a:sym typeface="Calibri"/>
              </a:rPr>
              <a:t>As shown in the funcion above, once ran the functions showcases the 5 most uncertain predictions from the model and compares the estimation against the true value, this will also </a:t>
            </a:r>
            <a:r>
              <a:rPr lang="en" sz="1300">
                <a:solidFill>
                  <a:schemeClr val="dk2"/>
                </a:solidFill>
                <a:highlight>
                  <a:schemeClr val="lt1"/>
                </a:highlight>
                <a:latin typeface="Calibri"/>
                <a:ea typeface="Calibri"/>
                <a:cs typeface="Calibri"/>
                <a:sym typeface="Calibri"/>
              </a:rPr>
              <a:t>correspond</a:t>
            </a:r>
            <a:r>
              <a:rPr lang="en" sz="1300">
                <a:solidFill>
                  <a:schemeClr val="dk2"/>
                </a:solidFill>
                <a:highlight>
                  <a:schemeClr val="lt1"/>
                </a:highlight>
                <a:latin typeface="Calibri"/>
                <a:ea typeface="Calibri"/>
                <a:cs typeface="Calibri"/>
                <a:sym typeface="Calibri"/>
              </a:rPr>
              <a:t> with </a:t>
            </a:r>
            <a:r>
              <a:rPr lang="en" sz="1300">
                <a:solidFill>
                  <a:schemeClr val="dk2"/>
                </a:solidFill>
                <a:highlight>
                  <a:schemeClr val="lt1"/>
                </a:highlight>
                <a:latin typeface="Calibri"/>
                <a:ea typeface="Calibri"/>
                <a:cs typeface="Calibri"/>
                <a:sym typeface="Calibri"/>
              </a:rPr>
              <a:t>earlier</a:t>
            </a:r>
            <a:r>
              <a:rPr lang="en" sz="1300">
                <a:solidFill>
                  <a:schemeClr val="dk2"/>
                </a:solidFill>
                <a:highlight>
                  <a:schemeClr val="lt1"/>
                </a:highlight>
                <a:latin typeface="Calibri"/>
                <a:ea typeface="Calibri"/>
                <a:cs typeface="Calibri"/>
                <a:sym typeface="Calibri"/>
              </a:rPr>
              <a:t> code from the confusion matrix. </a:t>
            </a:r>
            <a:endParaRPr sz="1300">
              <a:solidFill>
                <a:schemeClr val="dk2"/>
              </a:solidFill>
              <a:highlight>
                <a:schemeClr val="lt1"/>
              </a:highlight>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Evaluation</a:t>
            </a:r>
            <a:r>
              <a:rPr lang="en"/>
              <a:t> Of The Work,  Critical Reflection &amp; Concluding Remarks.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Was The Project a </a:t>
            </a:r>
            <a:r>
              <a:rPr lang="en"/>
              <a:t>Success?</a:t>
            </a:r>
            <a:r>
              <a:rPr lang="en"/>
              <a:t> </a:t>
            </a:r>
            <a:endParaRPr/>
          </a:p>
        </p:txBody>
      </p:sp>
      <p:sp>
        <p:nvSpPr>
          <p:cNvPr id="446" name="Google Shape;446;p38"/>
          <p:cNvSpPr txBox="1"/>
          <p:nvPr>
            <p:ph idx="2" type="body"/>
          </p:nvPr>
        </p:nvSpPr>
        <p:spPr>
          <a:xfrm>
            <a:off x="556050" y="1614625"/>
            <a:ext cx="7778100" cy="31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 overall project was a success, the creation of a fully functional neural network that can successfully identify hand written numerical characters through classification identification is complete. </a:t>
            </a:r>
            <a:endParaRPr>
              <a:latin typeface="Calibri"/>
              <a:ea typeface="Calibri"/>
              <a:cs typeface="Calibri"/>
              <a:sym typeface="Calibri"/>
            </a:endParaRPr>
          </a:p>
          <a:p>
            <a:pPr indent="0" lvl="0" marL="0" rtl="0" algn="l">
              <a:spcBef>
                <a:spcPts val="1200"/>
              </a:spcBef>
              <a:spcAft>
                <a:spcPts val="0"/>
              </a:spcAft>
              <a:buNone/>
            </a:pPr>
            <a:r>
              <a:rPr lang="en">
                <a:latin typeface="Calibri"/>
                <a:ea typeface="Calibri"/>
                <a:cs typeface="Calibri"/>
                <a:sym typeface="Calibri"/>
              </a:rPr>
              <a:t>Visualisation of the efficiency of the model that was trained has been completed, showcasing effective metrics in terms of accuracy, loss and error investigation.</a:t>
            </a:r>
            <a:endParaRPr>
              <a:latin typeface="Calibri"/>
              <a:ea typeface="Calibri"/>
              <a:cs typeface="Calibri"/>
              <a:sym typeface="Calibri"/>
            </a:endParaRPr>
          </a:p>
          <a:p>
            <a:pPr indent="0" lvl="0" marL="0" rtl="0" algn="l">
              <a:spcBef>
                <a:spcPts val="1200"/>
              </a:spcBef>
              <a:spcAft>
                <a:spcPts val="0"/>
              </a:spcAft>
              <a:buNone/>
            </a:pPr>
            <a:r>
              <a:rPr lang="en">
                <a:latin typeface="Calibri"/>
                <a:ea typeface="Calibri"/>
                <a:cs typeface="Calibri"/>
                <a:sym typeface="Calibri"/>
              </a:rPr>
              <a:t>The following </a:t>
            </a:r>
            <a:r>
              <a:rPr lang="en">
                <a:latin typeface="Calibri"/>
                <a:ea typeface="Calibri"/>
                <a:cs typeface="Calibri"/>
                <a:sym typeface="Calibri"/>
              </a:rPr>
              <a:t>objective</a:t>
            </a:r>
            <a:r>
              <a:rPr lang="en">
                <a:latin typeface="Calibri"/>
                <a:ea typeface="Calibri"/>
                <a:cs typeface="Calibri"/>
                <a:sym typeface="Calibri"/>
              </a:rPr>
              <a:t> have been met: </a:t>
            </a:r>
            <a:endParaRPr>
              <a:latin typeface="Calibri"/>
              <a:ea typeface="Calibri"/>
              <a:cs typeface="Calibri"/>
              <a:sym typeface="Calibri"/>
            </a:endParaRPr>
          </a:p>
          <a:p>
            <a:pPr indent="-311150" lvl="0" marL="457200" rtl="0" algn="l">
              <a:lnSpc>
                <a:spcPct val="115000"/>
              </a:lnSpc>
              <a:spcBef>
                <a:spcPts val="1200"/>
              </a:spcBef>
              <a:spcAft>
                <a:spcPts val="0"/>
              </a:spcAft>
              <a:buClr>
                <a:srgbClr val="000000"/>
              </a:buClr>
              <a:buSzPts val="1300"/>
              <a:buFont typeface="Calibri"/>
              <a:buChar char="-"/>
            </a:pPr>
            <a:r>
              <a:rPr lang="en">
                <a:solidFill>
                  <a:srgbClr val="000000"/>
                </a:solidFill>
                <a:latin typeface="Calibri"/>
                <a:ea typeface="Calibri"/>
                <a:cs typeface="Calibri"/>
                <a:sym typeface="Calibri"/>
              </a:rPr>
              <a:t>Creation of a neural network using TensorFlow and Keras</a:t>
            </a:r>
            <a:endParaRPr>
              <a:solidFill>
                <a:srgbClr val="000000"/>
              </a:solidFill>
              <a:latin typeface="Calibri"/>
              <a:ea typeface="Calibri"/>
              <a:cs typeface="Calibri"/>
              <a:sym typeface="Calibri"/>
            </a:endParaRPr>
          </a:p>
          <a:p>
            <a:pPr indent="-311150" lvl="0" marL="457200" rtl="0" algn="l">
              <a:lnSpc>
                <a:spcPct val="115000"/>
              </a:lnSpc>
              <a:spcBef>
                <a:spcPts val="0"/>
              </a:spcBef>
              <a:spcAft>
                <a:spcPts val="0"/>
              </a:spcAft>
              <a:buClr>
                <a:srgbClr val="000000"/>
              </a:buClr>
              <a:buSzPts val="1300"/>
              <a:buFont typeface="Calibri"/>
              <a:buChar char="-"/>
            </a:pPr>
            <a:r>
              <a:rPr lang="en">
                <a:solidFill>
                  <a:srgbClr val="000000"/>
                </a:solidFill>
                <a:latin typeface="Calibri"/>
                <a:ea typeface="Calibri"/>
                <a:cs typeface="Calibri"/>
                <a:sym typeface="Calibri"/>
              </a:rPr>
              <a:t>The neural network is able to detect handwritten characters </a:t>
            </a:r>
            <a:endParaRPr>
              <a:solidFill>
                <a:srgbClr val="000000"/>
              </a:solidFill>
              <a:latin typeface="Calibri"/>
              <a:ea typeface="Calibri"/>
              <a:cs typeface="Calibri"/>
              <a:sym typeface="Calibri"/>
            </a:endParaRPr>
          </a:p>
          <a:p>
            <a:pPr indent="-311150" lvl="0" marL="457200" rtl="0" algn="l">
              <a:lnSpc>
                <a:spcPct val="115000"/>
              </a:lnSpc>
              <a:spcBef>
                <a:spcPts val="0"/>
              </a:spcBef>
              <a:spcAft>
                <a:spcPts val="0"/>
              </a:spcAft>
              <a:buClr>
                <a:srgbClr val="000000"/>
              </a:buClr>
              <a:buSzPts val="1300"/>
              <a:buFont typeface="Calibri"/>
              <a:buChar char="-"/>
            </a:pPr>
            <a:r>
              <a:rPr lang="en">
                <a:solidFill>
                  <a:srgbClr val="000000"/>
                </a:solidFill>
                <a:latin typeface="Calibri"/>
                <a:ea typeface="Calibri"/>
                <a:cs typeface="Calibri"/>
                <a:sym typeface="Calibri"/>
              </a:rPr>
              <a:t>There is an explanation walkthrough of the logic behind the neural network as well as code </a:t>
            </a:r>
            <a:endParaRPr>
              <a:solidFill>
                <a:srgbClr val="000000"/>
              </a:solidFill>
              <a:latin typeface="Calibri"/>
              <a:ea typeface="Calibri"/>
              <a:cs typeface="Calibri"/>
              <a:sym typeface="Calibri"/>
            </a:endParaRPr>
          </a:p>
          <a:p>
            <a:pPr indent="-311150" lvl="0" marL="457200" rtl="0" algn="l">
              <a:lnSpc>
                <a:spcPct val="115000"/>
              </a:lnSpc>
              <a:spcBef>
                <a:spcPts val="0"/>
              </a:spcBef>
              <a:spcAft>
                <a:spcPts val="0"/>
              </a:spcAft>
              <a:buClr>
                <a:srgbClr val="000000"/>
              </a:buClr>
              <a:buSzPts val="1300"/>
              <a:buFont typeface="Calibri"/>
              <a:buChar char="-"/>
            </a:pPr>
            <a:r>
              <a:rPr lang="en">
                <a:solidFill>
                  <a:srgbClr val="000000"/>
                </a:solidFill>
                <a:latin typeface="Calibri"/>
                <a:ea typeface="Calibri"/>
                <a:cs typeface="Calibri"/>
                <a:sym typeface="Calibri"/>
              </a:rPr>
              <a:t>Efficiency metrics that can evaluate the model's efficiency visually have been created </a:t>
            </a:r>
            <a:endParaRPr>
              <a:solidFill>
                <a:srgbClr val="000000"/>
              </a:solidFill>
              <a:latin typeface="Calibri"/>
              <a:ea typeface="Calibri"/>
              <a:cs typeface="Calibri"/>
              <a:sym typeface="Calibri"/>
            </a:endParaRPr>
          </a:p>
          <a:p>
            <a:pPr indent="0" lvl="0" marL="0" rtl="0" algn="l">
              <a:spcBef>
                <a:spcPts val="10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Critical Reflection </a:t>
            </a:r>
            <a:endParaRPr/>
          </a:p>
        </p:txBody>
      </p:sp>
      <p:sp>
        <p:nvSpPr>
          <p:cNvPr id="452" name="Google Shape;452;p39"/>
          <p:cNvSpPr txBox="1"/>
          <p:nvPr>
            <p:ph idx="1" type="body"/>
          </p:nvPr>
        </p:nvSpPr>
        <p:spPr>
          <a:xfrm>
            <a:off x="1303800" y="1510725"/>
            <a:ext cx="3430500" cy="3337800"/>
          </a:xfrm>
          <a:prstGeom prst="rect">
            <a:avLst/>
          </a:prstGeom>
        </p:spPr>
        <p:txBody>
          <a:bodyPr anchorCtr="0" anchor="t" bIns="91425" lIns="91425" spcFirstLastPara="1" rIns="91425" wrap="square" tIns="91425">
            <a:noAutofit/>
          </a:bodyPr>
          <a:lstStyle/>
          <a:p>
            <a:pPr indent="0" lvl="0" marL="0" rtl="0" algn="just">
              <a:lnSpc>
                <a:spcPct val="115000"/>
              </a:lnSpc>
              <a:spcBef>
                <a:spcPts val="500"/>
              </a:spcBef>
              <a:spcAft>
                <a:spcPts val="0"/>
              </a:spcAft>
              <a:buNone/>
            </a:pPr>
            <a:r>
              <a:rPr lang="en" sz="1200">
                <a:solidFill>
                  <a:srgbClr val="000000"/>
                </a:solidFill>
                <a:latin typeface="Calibri"/>
                <a:ea typeface="Calibri"/>
                <a:cs typeface="Calibri"/>
                <a:sym typeface="Calibri"/>
              </a:rPr>
              <a:t>Upon reflection on the project, the development of the model and implementation of the visualisation of efficiency was the biggest hurdle, requiring the most time to understand various methods of efficiency evaluation and then implementing that into code.</a:t>
            </a:r>
            <a:endParaRPr sz="1200">
              <a:solidFill>
                <a:srgbClr val="000000"/>
              </a:solidFill>
              <a:latin typeface="Calibri"/>
              <a:ea typeface="Calibri"/>
              <a:cs typeface="Calibri"/>
              <a:sym typeface="Calibri"/>
            </a:endParaRPr>
          </a:p>
          <a:p>
            <a:pPr indent="0" lvl="0" marL="0" rtl="0" algn="just">
              <a:lnSpc>
                <a:spcPct val="115000"/>
              </a:lnSpc>
              <a:spcBef>
                <a:spcPts val="1000"/>
              </a:spcBef>
              <a:spcAft>
                <a:spcPts val="1000"/>
              </a:spcAft>
              <a:buNone/>
            </a:pPr>
            <a:r>
              <a:rPr lang="en" sz="1200">
                <a:solidFill>
                  <a:srgbClr val="000000"/>
                </a:solidFill>
                <a:latin typeface="Calibri"/>
                <a:ea typeface="Calibri"/>
                <a:cs typeface="Calibri"/>
                <a:sym typeface="Calibri"/>
              </a:rPr>
              <a:t> The chosen dataset was beneficial due to factors that were pre-defined before it was used from code, IE being normalised and balanced before import making the handling of the data with TensorFlow streamlined. Implementation of packages such as Keras was also streamlined compared to personal machines where there can be compatibility errors.  </a:t>
            </a:r>
            <a:endParaRPr sz="1200"/>
          </a:p>
        </p:txBody>
      </p:sp>
      <p:sp>
        <p:nvSpPr>
          <p:cNvPr id="453" name="Google Shape;453;p39"/>
          <p:cNvSpPr txBox="1"/>
          <p:nvPr>
            <p:ph idx="2" type="body"/>
          </p:nvPr>
        </p:nvSpPr>
        <p:spPr>
          <a:xfrm>
            <a:off x="5306000" y="598575"/>
            <a:ext cx="3430500" cy="4357800"/>
          </a:xfrm>
          <a:prstGeom prst="rect">
            <a:avLst/>
          </a:prstGeom>
        </p:spPr>
        <p:txBody>
          <a:bodyPr anchorCtr="0" anchor="t" bIns="91425" lIns="91425" spcFirstLastPara="1" rIns="91425" wrap="square" tIns="91425">
            <a:noAutofit/>
          </a:bodyPr>
          <a:lstStyle/>
          <a:p>
            <a:pPr indent="0" lvl="0" marL="0" rtl="0" algn="just">
              <a:lnSpc>
                <a:spcPct val="95000"/>
              </a:lnSpc>
              <a:spcBef>
                <a:spcPts val="500"/>
              </a:spcBef>
              <a:spcAft>
                <a:spcPts val="0"/>
              </a:spcAft>
              <a:buSzPts val="935"/>
              <a:buNone/>
            </a:pPr>
            <a:r>
              <a:rPr lang="en" sz="1200">
                <a:solidFill>
                  <a:srgbClr val="000000"/>
                </a:solidFill>
                <a:latin typeface="Calibri"/>
                <a:ea typeface="Calibri"/>
                <a:cs typeface="Calibri"/>
                <a:sym typeface="Calibri"/>
              </a:rPr>
              <a:t>Approaches to the problem were covered and compared, IE the discussion of forwarding propagation, how loss over accuracy metrics can define the accuracy of the model as well as testing the model on a random datapoint within the dataset to showcase its usage. Explanation of a mathematical approach to the problem and showcasing explanation of functions through equations were also demonstrated. </a:t>
            </a:r>
            <a:endParaRPr sz="1200">
              <a:solidFill>
                <a:srgbClr val="000000"/>
              </a:solidFill>
              <a:latin typeface="Calibri"/>
              <a:ea typeface="Calibri"/>
              <a:cs typeface="Calibri"/>
              <a:sym typeface="Calibri"/>
            </a:endParaRPr>
          </a:p>
          <a:p>
            <a:pPr indent="0" lvl="0" marL="0" rtl="0" algn="just">
              <a:lnSpc>
                <a:spcPct val="95000"/>
              </a:lnSpc>
              <a:spcBef>
                <a:spcPts val="1000"/>
              </a:spcBef>
              <a:spcAft>
                <a:spcPts val="0"/>
              </a:spcAft>
              <a:buSzPts val="935"/>
              <a:buNone/>
            </a:pPr>
            <a:r>
              <a:rPr lang="en" sz="1200">
                <a:solidFill>
                  <a:srgbClr val="000000"/>
                </a:solidFill>
                <a:latin typeface="Calibri"/>
                <a:ea typeface="Calibri"/>
                <a:cs typeface="Calibri"/>
                <a:sym typeface="Calibri"/>
              </a:rPr>
              <a:t>Factors that were </a:t>
            </a:r>
            <a:r>
              <a:rPr lang="en" sz="1200">
                <a:solidFill>
                  <a:srgbClr val="000000"/>
                </a:solidFill>
                <a:latin typeface="Calibri"/>
                <a:ea typeface="Calibri"/>
                <a:cs typeface="Calibri"/>
                <a:sym typeface="Calibri"/>
              </a:rPr>
              <a:t>mentioned</a:t>
            </a:r>
            <a:r>
              <a:rPr lang="en" sz="1200">
                <a:solidFill>
                  <a:srgbClr val="000000"/>
                </a:solidFill>
                <a:latin typeface="Calibri"/>
                <a:ea typeface="Calibri"/>
                <a:cs typeface="Calibri"/>
                <a:sym typeface="Calibri"/>
              </a:rPr>
              <a:t> in the </a:t>
            </a:r>
            <a:r>
              <a:rPr lang="en" sz="1200">
                <a:solidFill>
                  <a:srgbClr val="000000"/>
                </a:solidFill>
                <a:latin typeface="Calibri"/>
                <a:ea typeface="Calibri"/>
                <a:cs typeface="Calibri"/>
                <a:sym typeface="Calibri"/>
              </a:rPr>
              <a:t>report</a:t>
            </a:r>
            <a:r>
              <a:rPr lang="en" sz="1200">
                <a:solidFill>
                  <a:srgbClr val="000000"/>
                </a:solidFill>
                <a:latin typeface="Calibri"/>
                <a:ea typeface="Calibri"/>
                <a:cs typeface="Calibri"/>
                <a:sym typeface="Calibri"/>
              </a:rPr>
              <a:t> such as using google collab for the computations on </a:t>
            </a:r>
            <a:r>
              <a:rPr lang="en" sz="1200">
                <a:solidFill>
                  <a:srgbClr val="000000"/>
                </a:solidFill>
                <a:latin typeface="Calibri"/>
                <a:ea typeface="Calibri"/>
                <a:cs typeface="Calibri"/>
                <a:sym typeface="Calibri"/>
              </a:rPr>
              <a:t>google's</a:t>
            </a:r>
            <a:r>
              <a:rPr lang="en" sz="1200">
                <a:solidFill>
                  <a:srgbClr val="000000"/>
                </a:solidFill>
                <a:latin typeface="Calibri"/>
                <a:ea typeface="Calibri"/>
                <a:cs typeface="Calibri"/>
                <a:sym typeface="Calibri"/>
              </a:rPr>
              <a:t> server side hardware for the training of the model were a </a:t>
            </a:r>
            <a:r>
              <a:rPr lang="en" sz="1200">
                <a:solidFill>
                  <a:srgbClr val="000000"/>
                </a:solidFill>
                <a:latin typeface="Calibri"/>
                <a:ea typeface="Calibri"/>
                <a:cs typeface="Calibri"/>
                <a:sym typeface="Calibri"/>
              </a:rPr>
              <a:t>success</a:t>
            </a:r>
            <a:r>
              <a:rPr lang="en" sz="1200">
                <a:solidFill>
                  <a:srgbClr val="000000"/>
                </a:solidFill>
                <a:latin typeface="Calibri"/>
                <a:ea typeface="Calibri"/>
                <a:cs typeface="Calibri"/>
                <a:sym typeface="Calibri"/>
              </a:rPr>
              <a:t>. </a:t>
            </a:r>
            <a:endParaRPr sz="1200">
              <a:solidFill>
                <a:srgbClr val="000000"/>
              </a:solidFill>
              <a:latin typeface="Calibri"/>
              <a:ea typeface="Calibri"/>
              <a:cs typeface="Calibri"/>
              <a:sym typeface="Calibri"/>
            </a:endParaRPr>
          </a:p>
          <a:p>
            <a:pPr indent="0" lvl="0" marL="0" rtl="0" algn="just">
              <a:lnSpc>
                <a:spcPct val="115000"/>
              </a:lnSpc>
              <a:spcBef>
                <a:spcPts val="1000"/>
              </a:spcBef>
              <a:spcAft>
                <a:spcPts val="0"/>
              </a:spcAft>
              <a:buNone/>
            </a:pPr>
            <a:r>
              <a:rPr lang="en" sz="1200">
                <a:solidFill>
                  <a:srgbClr val="000000"/>
                </a:solidFill>
                <a:latin typeface="Calibri"/>
                <a:ea typeface="Calibri"/>
                <a:cs typeface="Calibri"/>
                <a:sym typeface="Calibri"/>
              </a:rPr>
              <a:t>An example use case for this project is a speed camera using a system that uses a neural network similar to the one used in this project to recognize the characters on a wide variety of </a:t>
            </a:r>
            <a:r>
              <a:rPr lang="en" sz="1200">
                <a:solidFill>
                  <a:srgbClr val="000000"/>
                </a:solidFill>
                <a:latin typeface="Calibri"/>
                <a:ea typeface="Calibri"/>
                <a:cs typeface="Calibri"/>
                <a:sym typeface="Calibri"/>
              </a:rPr>
              <a:t>number plates</a:t>
            </a:r>
            <a:r>
              <a:rPr lang="en" sz="1200">
                <a:solidFill>
                  <a:srgbClr val="000000"/>
                </a:solidFill>
                <a:latin typeface="Calibri"/>
                <a:ea typeface="Calibri"/>
                <a:cs typeface="Calibri"/>
                <a:sym typeface="Calibri"/>
              </a:rPr>
              <a:t>, despite blurring or inaccurate images from the dataset.</a:t>
            </a:r>
            <a:endParaRPr sz="1200">
              <a:solidFill>
                <a:srgbClr val="000000"/>
              </a:solidFill>
              <a:latin typeface="Calibri"/>
              <a:ea typeface="Calibri"/>
              <a:cs typeface="Calibri"/>
              <a:sym typeface="Calibri"/>
            </a:endParaRPr>
          </a:p>
          <a:p>
            <a:pPr indent="0" lvl="0" marL="0" rtl="0" algn="l">
              <a:lnSpc>
                <a:spcPct val="115000"/>
              </a:lnSpc>
              <a:spcBef>
                <a:spcPts val="1000"/>
              </a:spcBef>
              <a:spcAft>
                <a:spcPts val="0"/>
              </a:spcAft>
              <a:buNone/>
            </a:pPr>
            <a:r>
              <a:t/>
            </a:r>
            <a:endParaRPr sz="1000">
              <a:solidFill>
                <a:srgbClr val="000000"/>
              </a:solidFill>
              <a:latin typeface="Calibri"/>
              <a:ea typeface="Calibri"/>
              <a:cs typeface="Calibri"/>
              <a:sym typeface="Calibri"/>
            </a:endParaRPr>
          </a:p>
          <a:p>
            <a:pPr indent="0" lvl="0" marL="0" rtl="0" algn="l">
              <a:lnSpc>
                <a:spcPct val="95000"/>
              </a:lnSpc>
              <a:spcBef>
                <a:spcPts val="1000"/>
              </a:spcBef>
              <a:spcAft>
                <a:spcPts val="1000"/>
              </a:spcAft>
              <a:buSzPts val="935"/>
              <a:buNone/>
            </a:pPr>
            <a:r>
              <a:t/>
            </a:r>
            <a:endParaRPr sz="1305">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Professional Issues </a:t>
            </a:r>
            <a:endParaRPr/>
          </a:p>
        </p:txBody>
      </p:sp>
      <p:sp>
        <p:nvSpPr>
          <p:cNvPr id="459" name="Google Shape;459;p40"/>
          <p:cNvSpPr txBox="1"/>
          <p:nvPr>
            <p:ph idx="1" type="body"/>
          </p:nvPr>
        </p:nvSpPr>
        <p:spPr>
          <a:xfrm>
            <a:off x="1303800" y="1668125"/>
            <a:ext cx="7030500" cy="2707200"/>
          </a:xfrm>
          <a:prstGeom prst="rect">
            <a:avLst/>
          </a:prstGeom>
        </p:spPr>
        <p:txBody>
          <a:bodyPr anchorCtr="0" anchor="t" bIns="91425" lIns="91425" spcFirstLastPara="1" rIns="91425" wrap="square" tIns="91425">
            <a:noAutofit/>
          </a:bodyPr>
          <a:lstStyle/>
          <a:p>
            <a:pPr indent="0" lvl="0" marL="0" rtl="0" algn="just">
              <a:lnSpc>
                <a:spcPct val="115000"/>
              </a:lnSpc>
              <a:spcBef>
                <a:spcPts val="500"/>
              </a:spcBef>
              <a:spcAft>
                <a:spcPts val="0"/>
              </a:spcAft>
              <a:buNone/>
            </a:pPr>
            <a:r>
              <a:rPr lang="en">
                <a:solidFill>
                  <a:srgbClr val="000000"/>
                </a:solidFill>
                <a:latin typeface="Calibri"/>
                <a:ea typeface="Calibri"/>
                <a:cs typeface="Calibri"/>
                <a:sym typeface="Calibri"/>
              </a:rPr>
              <a:t>A summary of the professional issues of the project could be that neural networks as a whole require large amounts of data, therefore depending on the problem at hand, there can be issues in development and applications, maybe a neural network is not needed/is redundant. Additionally, biases and metrics to diagnose the effectiveness of a neural network require a deep understanding and sometimes without proper compilation of the network could make it that the network is unfair and biased. </a:t>
            </a:r>
            <a:endParaRPr>
              <a:solidFill>
                <a:srgbClr val="000000"/>
              </a:solidFill>
              <a:latin typeface="Calibri"/>
              <a:ea typeface="Calibri"/>
              <a:cs typeface="Calibri"/>
              <a:sym typeface="Calibri"/>
            </a:endParaRPr>
          </a:p>
          <a:p>
            <a:pPr indent="0" lvl="0" marL="0" rtl="0" algn="just">
              <a:lnSpc>
                <a:spcPct val="115000"/>
              </a:lnSpc>
              <a:spcBef>
                <a:spcPts val="1000"/>
              </a:spcBef>
              <a:spcAft>
                <a:spcPts val="1000"/>
              </a:spcAft>
              <a:buNone/>
            </a:pPr>
            <a:r>
              <a:rPr lang="en">
                <a:solidFill>
                  <a:srgbClr val="000000"/>
                </a:solidFill>
                <a:latin typeface="Calibri"/>
                <a:ea typeface="Calibri"/>
                <a:cs typeface="Calibri"/>
                <a:sym typeface="Calibri"/>
              </a:rPr>
              <a:t>Ethical issues need to be considered in conjunction with professional issues. Making sure steps are taken to make sure the data that is </a:t>
            </a:r>
            <a:r>
              <a:rPr lang="en">
                <a:solidFill>
                  <a:srgbClr val="000000"/>
                </a:solidFill>
                <a:latin typeface="Calibri"/>
                <a:ea typeface="Calibri"/>
                <a:cs typeface="Calibri"/>
                <a:sym typeface="Calibri"/>
              </a:rPr>
              <a:t>used adhered to internal and external standards, international standards such as ISO 27000 / 27001, as well as complying with legal legislation such as GDPR. Making sure the usage of the neural network would be for non malicious or bias practices that could affect individuals. </a:t>
            </a:r>
            <a:endParaRPr>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Concluding Remarks </a:t>
            </a:r>
            <a:endParaRPr/>
          </a:p>
        </p:txBody>
      </p:sp>
      <p:sp>
        <p:nvSpPr>
          <p:cNvPr id="465" name="Google Shape;465;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lnSpc>
                <a:spcPct val="115000"/>
              </a:lnSpc>
              <a:spcBef>
                <a:spcPts val="500"/>
              </a:spcBef>
              <a:spcAft>
                <a:spcPts val="0"/>
              </a:spcAft>
              <a:buNone/>
            </a:pPr>
            <a:br>
              <a:rPr lang="en">
                <a:solidFill>
                  <a:srgbClr val="000000"/>
                </a:solidFill>
                <a:latin typeface="Calibri"/>
                <a:ea typeface="Calibri"/>
                <a:cs typeface="Calibri"/>
                <a:sym typeface="Calibri"/>
              </a:rPr>
            </a:br>
            <a:r>
              <a:rPr lang="en">
                <a:solidFill>
                  <a:srgbClr val="000000"/>
                </a:solidFill>
                <a:latin typeface="Calibri"/>
                <a:ea typeface="Calibri"/>
                <a:cs typeface="Calibri"/>
                <a:sym typeface="Calibri"/>
              </a:rPr>
              <a:t>To conclude, this project was a success, the creation of a neural network was completed and fully functional using the MNIST dataset. Applications of visualisation tools for efficiency and accuracy metrics were generated also. The original development pipeline adhered to as well as plentiful documentation throughout the development process providing additional explanation and discussion into the chosen methods.  </a:t>
            </a:r>
            <a:endParaRPr>
              <a:solidFill>
                <a:srgbClr val="000000"/>
              </a:solidFill>
              <a:latin typeface="Calibri"/>
              <a:ea typeface="Calibri"/>
              <a:cs typeface="Calibri"/>
              <a:sym typeface="Calibri"/>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Background of the problem </a:t>
            </a:r>
            <a:endParaRPr>
              <a:latin typeface="Calibri"/>
              <a:ea typeface="Calibri"/>
              <a:cs typeface="Calibri"/>
              <a:sym typeface="Calibri"/>
            </a:endParaRPr>
          </a:p>
        </p:txBody>
      </p:sp>
      <p:sp>
        <p:nvSpPr>
          <p:cNvPr id="290" name="Google Shape;290;p15"/>
          <p:cNvSpPr txBox="1"/>
          <p:nvPr>
            <p:ph idx="1" type="body"/>
          </p:nvPr>
        </p:nvSpPr>
        <p:spPr>
          <a:xfrm>
            <a:off x="1056750" y="1597875"/>
            <a:ext cx="7030500" cy="3062700"/>
          </a:xfrm>
          <a:prstGeom prst="rect">
            <a:avLst/>
          </a:prstGeom>
        </p:spPr>
        <p:txBody>
          <a:bodyPr anchorCtr="0" anchor="t" bIns="91425" lIns="91425" spcFirstLastPara="1" rIns="91425" wrap="square" tIns="91425">
            <a:noAutofit/>
          </a:bodyPr>
          <a:lstStyle/>
          <a:p>
            <a:pPr indent="0" lvl="0" marL="0" rtl="0" algn="just">
              <a:lnSpc>
                <a:spcPct val="115000"/>
              </a:lnSpc>
              <a:spcBef>
                <a:spcPts val="500"/>
              </a:spcBef>
              <a:spcAft>
                <a:spcPts val="0"/>
              </a:spcAft>
              <a:buNone/>
            </a:pPr>
            <a:r>
              <a:rPr lang="en" sz="1100">
                <a:solidFill>
                  <a:srgbClr val="000000"/>
                </a:solidFill>
                <a:latin typeface="Calibri"/>
                <a:ea typeface="Calibri"/>
                <a:cs typeface="Calibri"/>
                <a:sym typeface="Calibri"/>
              </a:rPr>
              <a:t>An accurate character recognition application would be immensely beneficial for a wide range of uses. Creating recognition software can allow users to convert physical pages, signatures, notes, images and other forms of characters into a digital format. With advancements in technology and specifically electronic storage, more data can be held with less space, and once data is converted to digital format, the need for physical copies is diminished. Although there are already products such as page scanners available, they simply copy the image rather than analyse each character to determine its accuracy. </a:t>
            </a:r>
            <a:endParaRPr sz="1100">
              <a:solidFill>
                <a:srgbClr val="000000"/>
              </a:solidFill>
              <a:latin typeface="Calibri"/>
              <a:ea typeface="Calibri"/>
              <a:cs typeface="Calibri"/>
              <a:sym typeface="Calibri"/>
            </a:endParaRPr>
          </a:p>
          <a:p>
            <a:pPr indent="0" lvl="0" marL="0" rtl="0" algn="just">
              <a:lnSpc>
                <a:spcPct val="115000"/>
              </a:lnSpc>
              <a:spcBef>
                <a:spcPts val="1000"/>
              </a:spcBef>
              <a:spcAft>
                <a:spcPts val="0"/>
              </a:spcAft>
              <a:buNone/>
            </a:pPr>
            <a:r>
              <a:rPr lang="en" sz="1100">
                <a:solidFill>
                  <a:srgbClr val="000000"/>
                </a:solidFill>
                <a:latin typeface="Calibri"/>
                <a:ea typeface="Calibri"/>
                <a:cs typeface="Calibri"/>
                <a:sym typeface="Calibri"/>
              </a:rPr>
              <a:t>This is a project that uses OCR or optical character recognition to translate text from images into digital content. OCR is mainly used as an alternative to data entry and to gather and analyze information across a variety of industries such as finance, healthcare and research. </a:t>
            </a:r>
            <a:endParaRPr sz="1100">
              <a:solidFill>
                <a:srgbClr val="000000"/>
              </a:solidFill>
              <a:latin typeface="Calibri"/>
              <a:ea typeface="Calibri"/>
              <a:cs typeface="Calibri"/>
              <a:sym typeface="Calibri"/>
            </a:endParaRPr>
          </a:p>
          <a:p>
            <a:pPr indent="0" lvl="0" marL="0" rtl="0" algn="just">
              <a:lnSpc>
                <a:spcPct val="115000"/>
              </a:lnSpc>
              <a:spcBef>
                <a:spcPts val="1000"/>
              </a:spcBef>
              <a:spcAft>
                <a:spcPts val="1000"/>
              </a:spcAft>
              <a:buNone/>
            </a:pPr>
            <a:r>
              <a:rPr lang="en" sz="1100">
                <a:solidFill>
                  <a:srgbClr val="000000"/>
                </a:solidFill>
                <a:latin typeface="Calibri"/>
                <a:ea typeface="Calibri"/>
                <a:cs typeface="Calibri"/>
                <a:sym typeface="Calibri"/>
              </a:rPr>
              <a:t>By implementing and training AI on a select dataset, it can produce an efficient programme. In this project, additional evaluations will be made regarding the chosen approach and model in relation to the dataset, which will then be visualized through tools and code.</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2"/>
          <p:cNvSpPr txBox="1"/>
          <p:nvPr>
            <p:ph type="title"/>
          </p:nvPr>
        </p:nvSpPr>
        <p:spPr>
          <a:xfrm>
            <a:off x="1157475"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Supervisor Meeting Log Table</a:t>
            </a:r>
            <a:endParaRPr/>
          </a:p>
        </p:txBody>
      </p:sp>
      <p:graphicFrame>
        <p:nvGraphicFramePr>
          <p:cNvPr id="471" name="Google Shape;471;p42"/>
          <p:cNvGraphicFramePr/>
          <p:nvPr/>
        </p:nvGraphicFramePr>
        <p:xfrm>
          <a:off x="1188513" y="760125"/>
          <a:ext cx="3000000" cy="3000000"/>
        </p:xfrm>
        <a:graphic>
          <a:graphicData uri="http://schemas.openxmlformats.org/drawingml/2006/table">
            <a:tbl>
              <a:tblPr>
                <a:noFill/>
                <a:tableStyleId>{848554AD-7AA4-4BEB-AE0A-0893F8D01316}</a:tableStyleId>
              </a:tblPr>
              <a:tblGrid>
                <a:gridCol w="2353850"/>
                <a:gridCol w="2322800"/>
                <a:gridCol w="2322800"/>
              </a:tblGrid>
              <a:tr h="153925">
                <a:tc>
                  <a:txBody>
                    <a:bodyPr/>
                    <a:lstStyle/>
                    <a:p>
                      <a:pPr indent="0" lvl="0" marL="0" rtl="0" algn="ctr">
                        <a:spcBef>
                          <a:spcPts val="0"/>
                        </a:spcBef>
                        <a:spcAft>
                          <a:spcPts val="0"/>
                        </a:spcAft>
                        <a:buNone/>
                      </a:pPr>
                      <a:r>
                        <a:rPr b="1" lang="en" sz="1000" u="sng">
                          <a:latin typeface="Calibri"/>
                          <a:ea typeface="Calibri"/>
                          <a:cs typeface="Calibri"/>
                          <a:sym typeface="Calibri"/>
                        </a:rPr>
                        <a:t>Supervisor </a:t>
                      </a:r>
                      <a:endParaRPr b="1" sz="1000" u="sng">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u="sng">
                          <a:latin typeface="Calibri"/>
                          <a:ea typeface="Calibri"/>
                          <a:cs typeface="Calibri"/>
                          <a:sym typeface="Calibri"/>
                        </a:rPr>
                        <a:t>Date </a:t>
                      </a:r>
                      <a:endParaRPr b="1" sz="1000" u="sng">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u="sng">
                          <a:latin typeface="Calibri"/>
                          <a:ea typeface="Calibri"/>
                          <a:cs typeface="Calibri"/>
                          <a:sym typeface="Calibri"/>
                        </a:rPr>
                        <a:t>Summary </a:t>
                      </a:r>
                      <a:endParaRPr b="1" sz="1000" u="sng">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050">
                <a:tc>
                  <a:txBody>
                    <a:bodyPr/>
                    <a:lstStyle/>
                    <a:p>
                      <a:pPr indent="0" lvl="0" marL="0" rtl="0" algn="l">
                        <a:spcBef>
                          <a:spcPts val="0"/>
                        </a:spcBef>
                        <a:spcAft>
                          <a:spcPts val="0"/>
                        </a:spcAft>
                        <a:buNone/>
                      </a:pPr>
                      <a:r>
                        <a:rPr lang="en" sz="800">
                          <a:latin typeface="Calibri"/>
                          <a:ea typeface="Calibri"/>
                          <a:cs typeface="Calibri"/>
                          <a:sym typeface="Calibri"/>
                        </a:rPr>
                        <a:t>Dr Caxton </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29/03/22</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1 pm-1:30 pm</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Showcased work so far, demonstrated my model, talked about the need for being able to demonstrate functionality to non technically adverse individuals. </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050">
                <a:tc>
                  <a:txBody>
                    <a:bodyPr/>
                    <a:lstStyle/>
                    <a:p>
                      <a:pPr indent="0" lvl="0" marL="0" rtl="0" algn="l">
                        <a:spcBef>
                          <a:spcPts val="0"/>
                        </a:spcBef>
                        <a:spcAft>
                          <a:spcPts val="0"/>
                        </a:spcAft>
                        <a:buNone/>
                      </a:pPr>
                      <a:r>
                        <a:rPr lang="en" sz="800">
                          <a:latin typeface="Calibri"/>
                          <a:ea typeface="Calibri"/>
                          <a:cs typeface="Calibri"/>
                          <a:sym typeface="Calibri"/>
                        </a:rPr>
                        <a:t>Dr Nadeem Qazi</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30/03/22</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9:30 am - 10:30 am</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Walkthrough of my work to Nadeem, showcasing network, showcasing functions and equations, showcasing explanation of layers and inputs/output. </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87125">
                <a:tc>
                  <a:txBody>
                    <a:bodyPr/>
                    <a:lstStyle/>
                    <a:p>
                      <a:pPr indent="0" lvl="0" marL="0" rtl="0" algn="l">
                        <a:spcBef>
                          <a:spcPts val="0"/>
                        </a:spcBef>
                        <a:spcAft>
                          <a:spcPts val="0"/>
                        </a:spcAft>
                        <a:buNone/>
                      </a:pPr>
                      <a:r>
                        <a:rPr lang="en" sz="800">
                          <a:latin typeface="Calibri"/>
                          <a:ea typeface="Calibri"/>
                          <a:cs typeface="Calibri"/>
                          <a:sym typeface="Calibri"/>
                        </a:rPr>
                        <a:t>Dr Caxton</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05/04/22</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14:45 pm - 15:16 pm</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Covered brief overview of ass 2, looking at explanation, covering labels of images and figures. Talked about the universal application of the model to different use cases and datasets, IE traffic lights and speed cameras. </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050">
                <a:tc>
                  <a:txBody>
                    <a:bodyPr/>
                    <a:lstStyle/>
                    <a:p>
                      <a:pPr indent="0" lvl="0" marL="0" rtl="0" algn="l">
                        <a:spcBef>
                          <a:spcPts val="0"/>
                        </a:spcBef>
                        <a:spcAft>
                          <a:spcPts val="0"/>
                        </a:spcAft>
                        <a:buNone/>
                      </a:pPr>
                      <a:r>
                        <a:rPr lang="en" sz="800">
                          <a:latin typeface="Calibri"/>
                          <a:ea typeface="Calibri"/>
                          <a:cs typeface="Calibri"/>
                          <a:sym typeface="Calibri"/>
                        </a:rPr>
                        <a:t>Dr Nadeem Qazi</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06/04/22</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11:00 am - 11:40 am</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Explanation of code in prep for the viva, walkthrough of some additional information in report and discussion of moving some criteria to critical reflection/appendix. </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050">
                <a:tc>
                  <a:txBody>
                    <a:bodyPr/>
                    <a:lstStyle/>
                    <a:p>
                      <a:pPr indent="0" lvl="0" marL="0" rtl="0" algn="l">
                        <a:spcBef>
                          <a:spcPts val="0"/>
                        </a:spcBef>
                        <a:spcAft>
                          <a:spcPts val="0"/>
                        </a:spcAft>
                        <a:buNone/>
                      </a:pPr>
                      <a:r>
                        <a:rPr lang="en" sz="800">
                          <a:latin typeface="Calibri"/>
                          <a:ea typeface="Calibri"/>
                          <a:cs typeface="Calibri"/>
                          <a:sym typeface="Calibri"/>
                        </a:rPr>
                        <a:t>Dr Caxton </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12/04.22</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10:20 am - 11:05 am</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Talking about final project submission, recording of project explanation and career aspirations. </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050">
                <a:tc>
                  <a:txBody>
                    <a:bodyPr/>
                    <a:lstStyle/>
                    <a:p>
                      <a:pPr indent="0" lvl="0" marL="0" rtl="0" algn="l">
                        <a:spcBef>
                          <a:spcPts val="0"/>
                        </a:spcBef>
                        <a:spcAft>
                          <a:spcPts val="0"/>
                        </a:spcAft>
                        <a:buNone/>
                      </a:pPr>
                      <a:r>
                        <a:rPr lang="en" sz="800">
                          <a:latin typeface="Calibri"/>
                          <a:ea typeface="Calibri"/>
                          <a:cs typeface="Calibri"/>
                          <a:sym typeface="Calibri"/>
                        </a:rPr>
                        <a:t>Dr Nadeem Qazi</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13/04/22</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10:30 am - 10:50 am </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Calibri"/>
                          <a:ea typeface="Calibri"/>
                          <a:cs typeface="Calibri"/>
                          <a:sym typeface="Calibri"/>
                        </a:rPr>
                        <a:t>Told Nadeem that i’m fine with my work, we agreed to rearrange for a viva later on today. (Had Viva @ 13:45, happy with outcome.</a:t>
                      </a:r>
                      <a:endParaRPr sz="8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3268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Literature Review</a:t>
            </a:r>
            <a:endParaRPr/>
          </a:p>
        </p:txBody>
      </p:sp>
      <p:sp>
        <p:nvSpPr>
          <p:cNvPr id="296" name="Google Shape;296;p16"/>
          <p:cNvSpPr txBox="1"/>
          <p:nvPr>
            <p:ph idx="1" type="body"/>
          </p:nvPr>
        </p:nvSpPr>
        <p:spPr>
          <a:xfrm>
            <a:off x="805175" y="1597875"/>
            <a:ext cx="3268200" cy="25416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115000"/>
              </a:lnSpc>
              <a:spcBef>
                <a:spcPts val="500"/>
              </a:spcBef>
              <a:spcAft>
                <a:spcPts val="0"/>
              </a:spcAft>
              <a:buNone/>
            </a:pPr>
            <a:r>
              <a:rPr lang="en" sz="1208">
                <a:solidFill>
                  <a:srgbClr val="000000"/>
                </a:solidFill>
                <a:latin typeface="Calibri"/>
                <a:ea typeface="Calibri"/>
                <a:cs typeface="Calibri"/>
                <a:sym typeface="Calibri"/>
              </a:rPr>
              <a:t>There is a variety of documentation showcasing how open-source datasets can be trained on neural networks but there is rather limited material on the implementation of the efficiency of neural network analysis in the context of the original question. </a:t>
            </a:r>
            <a:endParaRPr sz="1208">
              <a:solidFill>
                <a:srgbClr val="000000"/>
              </a:solidFill>
              <a:latin typeface="Calibri"/>
              <a:ea typeface="Calibri"/>
              <a:cs typeface="Calibri"/>
              <a:sym typeface="Calibri"/>
            </a:endParaRPr>
          </a:p>
          <a:p>
            <a:pPr indent="0" lvl="0" marL="0" rtl="0" algn="just">
              <a:lnSpc>
                <a:spcPct val="115000"/>
              </a:lnSpc>
              <a:spcBef>
                <a:spcPts val="1000"/>
              </a:spcBef>
              <a:spcAft>
                <a:spcPts val="0"/>
              </a:spcAft>
              <a:buNone/>
            </a:pPr>
            <a:r>
              <a:rPr lang="en" sz="1208">
                <a:solidFill>
                  <a:srgbClr val="000000"/>
                </a:solidFill>
                <a:latin typeface="Calibri"/>
                <a:ea typeface="Calibri"/>
                <a:cs typeface="Calibri"/>
                <a:sym typeface="Calibri"/>
              </a:rPr>
              <a:t>Current publications showcase the wide variety of uses of neural networks in conjunction with data-sets to showcase various uses for prediction models and in some cases identification, however, combining the two to create a new programme to identify over 50 '000 unique hand-drawn numerical characters and then evaluate the efficiency of that programme through visual elements is limited. </a:t>
            </a:r>
            <a:endParaRPr sz="1208">
              <a:solidFill>
                <a:srgbClr val="000000"/>
              </a:solidFill>
              <a:latin typeface="Calibri"/>
              <a:ea typeface="Calibri"/>
              <a:cs typeface="Calibri"/>
              <a:sym typeface="Calibri"/>
            </a:endParaRPr>
          </a:p>
          <a:p>
            <a:pPr indent="0" lvl="0" marL="0" rtl="0" algn="l">
              <a:spcBef>
                <a:spcPts val="1000"/>
              </a:spcBef>
              <a:spcAft>
                <a:spcPts val="1200"/>
              </a:spcAft>
              <a:buNone/>
            </a:pPr>
            <a:r>
              <a:t/>
            </a:r>
            <a:endParaRPr/>
          </a:p>
        </p:txBody>
      </p:sp>
      <p:graphicFrame>
        <p:nvGraphicFramePr>
          <p:cNvPr id="297" name="Google Shape;297;p16"/>
          <p:cNvGraphicFramePr/>
          <p:nvPr/>
        </p:nvGraphicFramePr>
        <p:xfrm>
          <a:off x="4528100" y="100225"/>
          <a:ext cx="3000000" cy="3000000"/>
        </p:xfrm>
        <a:graphic>
          <a:graphicData uri="http://schemas.openxmlformats.org/drawingml/2006/table">
            <a:tbl>
              <a:tblPr>
                <a:noFill/>
                <a:tableStyleId>{9B6F605F-912C-4810-93F1-80257609FF82}</a:tableStyleId>
              </a:tblPr>
              <a:tblGrid>
                <a:gridCol w="914400"/>
                <a:gridCol w="914400"/>
                <a:gridCol w="914400"/>
                <a:gridCol w="914400"/>
                <a:gridCol w="914400"/>
              </a:tblGrid>
              <a:tr h="355400">
                <a:tc>
                  <a:txBody>
                    <a:bodyPr/>
                    <a:lstStyle/>
                    <a:p>
                      <a:pPr indent="0" lvl="0" marL="0" rtl="0" algn="ctr">
                        <a:spcBef>
                          <a:spcPts val="0"/>
                        </a:spcBef>
                        <a:spcAft>
                          <a:spcPts val="0"/>
                        </a:spcAft>
                        <a:buNone/>
                      </a:pPr>
                      <a:r>
                        <a:rPr b="1" lang="en" sz="800" u="sng"/>
                        <a:t>Title </a:t>
                      </a:r>
                      <a:endParaRPr b="1" sz="800" u="sng"/>
                    </a:p>
                  </a:txBody>
                  <a:tcPr marT="63500" marB="63500" marR="63500" marL="63500"/>
                </a:tc>
                <a:tc>
                  <a:txBody>
                    <a:bodyPr/>
                    <a:lstStyle/>
                    <a:p>
                      <a:pPr indent="0" lvl="0" marL="0" rtl="0" algn="ctr">
                        <a:spcBef>
                          <a:spcPts val="0"/>
                        </a:spcBef>
                        <a:spcAft>
                          <a:spcPts val="0"/>
                        </a:spcAft>
                        <a:buNone/>
                      </a:pPr>
                      <a:r>
                        <a:rPr b="1" lang="en" sz="800" u="sng"/>
                        <a:t>Author</a:t>
                      </a:r>
                      <a:endParaRPr b="1" sz="800" u="sng"/>
                    </a:p>
                  </a:txBody>
                  <a:tcPr marT="63500" marB="63500" marR="63500" marL="63500"/>
                </a:tc>
                <a:tc>
                  <a:txBody>
                    <a:bodyPr/>
                    <a:lstStyle/>
                    <a:p>
                      <a:pPr indent="0" lvl="0" marL="0" rtl="0" algn="ctr">
                        <a:spcBef>
                          <a:spcPts val="0"/>
                        </a:spcBef>
                        <a:spcAft>
                          <a:spcPts val="0"/>
                        </a:spcAft>
                        <a:buNone/>
                      </a:pPr>
                      <a:r>
                        <a:rPr b="1" lang="en" sz="800" u="sng"/>
                        <a:t>Publication date</a:t>
                      </a:r>
                      <a:endParaRPr b="1" sz="800" u="sng"/>
                    </a:p>
                  </a:txBody>
                  <a:tcPr marT="63500" marB="63500" marR="63500" marL="63500"/>
                </a:tc>
                <a:tc>
                  <a:txBody>
                    <a:bodyPr/>
                    <a:lstStyle/>
                    <a:p>
                      <a:pPr indent="0" lvl="0" marL="0" rtl="0" algn="ctr">
                        <a:spcBef>
                          <a:spcPts val="0"/>
                        </a:spcBef>
                        <a:spcAft>
                          <a:spcPts val="0"/>
                        </a:spcAft>
                        <a:buNone/>
                      </a:pPr>
                      <a:r>
                        <a:rPr b="1" lang="en" sz="800" u="sng"/>
                        <a:t>Type of Publication</a:t>
                      </a:r>
                      <a:endParaRPr b="1" sz="800" u="sng"/>
                    </a:p>
                  </a:txBody>
                  <a:tcPr marT="63500" marB="63500" marR="63500" marL="63500"/>
                </a:tc>
                <a:tc>
                  <a:txBody>
                    <a:bodyPr/>
                    <a:lstStyle/>
                    <a:p>
                      <a:pPr indent="0" lvl="0" marL="0" rtl="0" algn="ctr">
                        <a:spcBef>
                          <a:spcPts val="0"/>
                        </a:spcBef>
                        <a:spcAft>
                          <a:spcPts val="0"/>
                        </a:spcAft>
                        <a:buNone/>
                      </a:pPr>
                      <a:r>
                        <a:rPr b="1" lang="en" sz="800" u="sng"/>
                        <a:t>Description and Comparison</a:t>
                      </a:r>
                      <a:endParaRPr b="1" sz="800" u="sng"/>
                    </a:p>
                  </a:txBody>
                  <a:tcPr marT="63500" marB="63500" marR="63500" marL="63500"/>
                </a:tc>
              </a:tr>
              <a:tr h="1243100">
                <a:tc>
                  <a:txBody>
                    <a:bodyPr/>
                    <a:lstStyle/>
                    <a:p>
                      <a:pPr indent="0" lvl="0" marL="0" rtl="0" algn="l">
                        <a:spcBef>
                          <a:spcPts val="0"/>
                        </a:spcBef>
                        <a:spcAft>
                          <a:spcPts val="0"/>
                        </a:spcAft>
                        <a:buNone/>
                      </a:pPr>
                      <a:r>
                        <a:rPr lang="en" sz="600" u="sng">
                          <a:solidFill>
                            <a:srgbClr val="1155CC"/>
                          </a:solidFill>
                          <a:hlinkClick r:id="rId3">
                            <a:extLst>
                              <a:ext uri="{A12FA001-AC4F-418D-AE19-62706E023703}">
                                <ahyp:hlinkClr val="tx"/>
                              </a:ext>
                            </a:extLst>
                          </a:hlinkClick>
                        </a:rPr>
                        <a:t>Development of English Handwritten Recognition Using</a:t>
                      </a:r>
                      <a:endParaRPr sz="600"/>
                    </a:p>
                    <a:p>
                      <a:pPr indent="0" lvl="0" marL="0" rtl="0" algn="l">
                        <a:spcBef>
                          <a:spcPts val="0"/>
                        </a:spcBef>
                        <a:spcAft>
                          <a:spcPts val="0"/>
                        </a:spcAft>
                        <a:buNone/>
                      </a:pPr>
                      <a:r>
                        <a:rPr lang="en" sz="600" u="sng">
                          <a:solidFill>
                            <a:srgbClr val="1155CC"/>
                          </a:solidFill>
                          <a:hlinkClick r:id="rId4">
                            <a:extLst>
                              <a:ext uri="{A12FA001-AC4F-418D-AE19-62706E023703}">
                                <ahyp:hlinkClr val="tx"/>
                              </a:ext>
                            </a:extLst>
                          </a:hlinkClick>
                        </a:rPr>
                        <a:t>Deep Neural Network</a:t>
                      </a:r>
                      <a:endParaRPr sz="600"/>
                    </a:p>
                  </a:txBody>
                  <a:tcPr marT="63500" marB="63500" marR="63500" marL="63500"/>
                </a:tc>
                <a:tc>
                  <a:txBody>
                    <a:bodyPr/>
                    <a:lstStyle/>
                    <a:p>
                      <a:pPr indent="0" lvl="0" marL="0" rtl="0" algn="l">
                        <a:spcBef>
                          <a:spcPts val="0"/>
                        </a:spcBef>
                        <a:spcAft>
                          <a:spcPts val="0"/>
                        </a:spcAft>
                        <a:buNone/>
                      </a:pPr>
                      <a:r>
                        <a:rPr lang="en" sz="600"/>
                        <a:t>Teddy Surya Gunawan, Ahmad Fakhrur Razi Mohd Noor &amp; Mira Kartiwi</a:t>
                      </a:r>
                      <a:endParaRPr sz="600"/>
                    </a:p>
                  </a:txBody>
                  <a:tcPr marT="63500" marB="63500" marR="63500" marL="63500"/>
                </a:tc>
                <a:tc>
                  <a:txBody>
                    <a:bodyPr/>
                    <a:lstStyle/>
                    <a:p>
                      <a:pPr indent="0" lvl="0" marL="0" rtl="0" algn="l">
                        <a:spcBef>
                          <a:spcPts val="0"/>
                        </a:spcBef>
                        <a:spcAft>
                          <a:spcPts val="0"/>
                        </a:spcAft>
                        <a:buNone/>
                      </a:pPr>
                      <a:r>
                        <a:rPr lang="en" sz="600"/>
                        <a:t>15 April 2018. </a:t>
                      </a:r>
                      <a:endParaRPr sz="600"/>
                    </a:p>
                  </a:txBody>
                  <a:tcPr marT="63500" marB="63500" marR="63500" marL="63500"/>
                </a:tc>
                <a:tc>
                  <a:txBody>
                    <a:bodyPr/>
                    <a:lstStyle/>
                    <a:p>
                      <a:pPr indent="0" lvl="0" marL="0" rtl="0" algn="l">
                        <a:spcBef>
                          <a:spcPts val="0"/>
                        </a:spcBef>
                        <a:spcAft>
                          <a:spcPts val="0"/>
                        </a:spcAft>
                        <a:buNone/>
                      </a:pPr>
                      <a:r>
                        <a:rPr lang="en" sz="600"/>
                        <a:t>Journal Entry</a:t>
                      </a:r>
                      <a:endParaRPr sz="600"/>
                    </a:p>
                  </a:txBody>
                  <a:tcPr marT="63500" marB="63500" marR="63500" marL="63500"/>
                </a:tc>
                <a:tc>
                  <a:txBody>
                    <a:bodyPr/>
                    <a:lstStyle/>
                    <a:p>
                      <a:pPr indent="0" lvl="0" marL="0" rtl="0" algn="ctr">
                        <a:spcBef>
                          <a:spcPts val="0"/>
                        </a:spcBef>
                        <a:spcAft>
                          <a:spcPts val="0"/>
                        </a:spcAft>
                        <a:buNone/>
                      </a:pPr>
                      <a:r>
                        <a:rPr lang="en" sz="600"/>
                        <a:t>The article talks about how Deep Neural networks are used for handwritten character recognition. This is relevant to my project as the approach is similar, yet the execution and type of neural network differ. </a:t>
                      </a:r>
                      <a:endParaRPr sz="600"/>
                    </a:p>
                  </a:txBody>
                  <a:tcPr marT="63500" marB="63500" marR="63500" marL="63500"/>
                </a:tc>
              </a:tr>
              <a:tr h="1429575">
                <a:tc>
                  <a:txBody>
                    <a:bodyPr/>
                    <a:lstStyle/>
                    <a:p>
                      <a:pPr indent="0" lvl="0" marL="0" rtl="0" algn="l">
                        <a:spcBef>
                          <a:spcPts val="0"/>
                        </a:spcBef>
                        <a:spcAft>
                          <a:spcPts val="0"/>
                        </a:spcAft>
                        <a:buNone/>
                      </a:pPr>
                      <a:r>
                        <a:rPr lang="en" sz="600" u="sng">
                          <a:solidFill>
                            <a:srgbClr val="1155CC"/>
                          </a:solidFill>
                          <a:hlinkClick r:id="rId5">
                            <a:extLst>
                              <a:ext uri="{A12FA001-AC4F-418D-AE19-62706E023703}">
                                <ahyp:hlinkClr val="tx"/>
                              </a:ext>
                            </a:extLst>
                          </a:hlinkClick>
                        </a:rPr>
                        <a:t>Analysis and comparison of machine learning classifiers and deep neural networks techniques for recognition of Farsi handwritten digits</a:t>
                      </a:r>
                      <a:endParaRPr sz="600"/>
                    </a:p>
                    <a:p>
                      <a:pPr indent="0" lvl="0" marL="0" rtl="0" algn="l">
                        <a:spcBef>
                          <a:spcPts val="0"/>
                        </a:spcBef>
                        <a:spcAft>
                          <a:spcPts val="0"/>
                        </a:spcAft>
                        <a:buNone/>
                      </a:pPr>
                      <a:r>
                        <a:t/>
                      </a:r>
                      <a:endParaRPr sz="600"/>
                    </a:p>
                  </a:txBody>
                  <a:tcPr marT="63500" marB="63500" marR="63500" marL="63500"/>
                </a:tc>
                <a:tc>
                  <a:txBody>
                    <a:bodyPr/>
                    <a:lstStyle/>
                    <a:p>
                      <a:pPr indent="0" lvl="0" marL="0" rtl="0" algn="l">
                        <a:spcBef>
                          <a:spcPts val="0"/>
                        </a:spcBef>
                        <a:spcAft>
                          <a:spcPts val="0"/>
                        </a:spcAft>
                        <a:buNone/>
                      </a:pPr>
                      <a:r>
                        <a:rPr lang="en" sz="600"/>
                        <a:t>Y. A. Naneh Karan &amp; Defu Zhang</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txBody>
                  <a:tcPr marT="63500" marB="63500" marR="63500" marL="63500"/>
                </a:tc>
                <a:tc>
                  <a:txBody>
                    <a:bodyPr/>
                    <a:lstStyle/>
                    <a:p>
                      <a:pPr indent="0" lvl="0" marL="0" rtl="0" algn="l">
                        <a:spcBef>
                          <a:spcPts val="0"/>
                        </a:spcBef>
                        <a:spcAft>
                          <a:spcPts val="0"/>
                        </a:spcAft>
                        <a:buNone/>
                      </a:pPr>
                      <a:r>
                        <a:rPr lang="en" sz="600"/>
                        <a:t>28 July 2020.</a:t>
                      </a:r>
                      <a:endParaRPr sz="600"/>
                    </a:p>
                  </a:txBody>
                  <a:tcPr marT="63500" marB="63500" marR="63500" marL="63500"/>
                </a:tc>
                <a:tc>
                  <a:txBody>
                    <a:bodyPr/>
                    <a:lstStyle/>
                    <a:p>
                      <a:pPr indent="0" lvl="0" marL="0" rtl="0" algn="l">
                        <a:spcBef>
                          <a:spcPts val="0"/>
                        </a:spcBef>
                        <a:spcAft>
                          <a:spcPts val="0"/>
                        </a:spcAft>
                        <a:buNone/>
                      </a:pPr>
                      <a:r>
                        <a:rPr lang="en" sz="600"/>
                        <a:t>Journal Entry</a:t>
                      </a:r>
                      <a:endParaRPr sz="600"/>
                    </a:p>
                  </a:txBody>
                  <a:tcPr marT="63500" marB="63500" marR="63500" marL="63500"/>
                </a:tc>
                <a:tc>
                  <a:txBody>
                    <a:bodyPr/>
                    <a:lstStyle/>
                    <a:p>
                      <a:pPr indent="0" lvl="0" marL="0" rtl="0" algn="ctr">
                        <a:spcBef>
                          <a:spcPts val="0"/>
                        </a:spcBef>
                        <a:spcAft>
                          <a:spcPts val="0"/>
                        </a:spcAft>
                        <a:buNone/>
                      </a:pPr>
                      <a:r>
                        <a:rPr lang="en" sz="600"/>
                        <a:t>This article showcases the use of character recognition software from a medical standpoint, showcasing the benefits of optical character recognition. This use case also uses the same dataset that will be used for this project.</a:t>
                      </a:r>
                      <a:endParaRPr sz="600"/>
                    </a:p>
                  </a:txBody>
                  <a:tcPr marT="63500" marB="63500" marR="63500" marL="63500"/>
                </a:tc>
              </a:tr>
              <a:tr h="1895725">
                <a:tc>
                  <a:txBody>
                    <a:bodyPr/>
                    <a:lstStyle/>
                    <a:p>
                      <a:pPr indent="0" lvl="0" marL="0" rtl="0" algn="l">
                        <a:spcBef>
                          <a:spcPts val="0"/>
                        </a:spcBef>
                        <a:spcAft>
                          <a:spcPts val="0"/>
                        </a:spcAft>
                        <a:buNone/>
                      </a:pPr>
                      <a:r>
                        <a:rPr lang="en" sz="600" u="sng">
                          <a:solidFill>
                            <a:srgbClr val="1155CC"/>
                          </a:solidFill>
                          <a:hlinkClick r:id="rId6">
                            <a:extLst>
                              <a:ext uri="{A12FA001-AC4F-418D-AE19-62706E023703}">
                                <ahyp:hlinkClr val="tx"/>
                              </a:ext>
                            </a:extLst>
                          </a:hlinkClick>
                        </a:rPr>
                        <a:t>Geological Feature Prediction Using Image-Based Machine Learning</a:t>
                      </a:r>
                      <a:endParaRPr sz="600"/>
                    </a:p>
                  </a:txBody>
                  <a:tcPr marT="63500" marB="63500" marR="63500" marL="63500"/>
                </a:tc>
                <a:tc>
                  <a:txBody>
                    <a:bodyPr/>
                    <a:lstStyle/>
                    <a:p>
                      <a:pPr indent="0" lvl="0" marL="0" rtl="0" algn="l">
                        <a:spcBef>
                          <a:spcPts val="0"/>
                        </a:spcBef>
                        <a:spcAft>
                          <a:spcPts val="0"/>
                        </a:spcAft>
                        <a:buNone/>
                      </a:pPr>
                      <a:r>
                        <a:rPr lang="en" sz="600"/>
                        <a:t>T.D. Jobe, E. Vital-Brazil</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txBody>
                  <a:tcPr marT="63500" marB="63500" marR="63500" marL="63500"/>
                </a:tc>
                <a:tc>
                  <a:txBody>
                    <a:bodyPr/>
                    <a:lstStyle/>
                    <a:p>
                      <a:pPr indent="0" lvl="0" marL="0" rtl="0" algn="l">
                        <a:spcBef>
                          <a:spcPts val="0"/>
                        </a:spcBef>
                        <a:spcAft>
                          <a:spcPts val="0"/>
                        </a:spcAft>
                        <a:buNone/>
                      </a:pPr>
                      <a:r>
                        <a:rPr lang="en" sz="600"/>
                        <a:t>DECEMBER 01 2018</a:t>
                      </a:r>
                      <a:endParaRPr sz="600"/>
                    </a:p>
                  </a:txBody>
                  <a:tcPr marT="63500" marB="63500" marR="63500" marL="63500"/>
                </a:tc>
                <a:tc>
                  <a:txBody>
                    <a:bodyPr/>
                    <a:lstStyle/>
                    <a:p>
                      <a:pPr indent="0" lvl="0" marL="0" rtl="0" algn="l">
                        <a:spcBef>
                          <a:spcPts val="0"/>
                        </a:spcBef>
                        <a:spcAft>
                          <a:spcPts val="0"/>
                        </a:spcAft>
                        <a:buNone/>
                      </a:pPr>
                      <a:r>
                        <a:rPr lang="en" sz="600"/>
                        <a:t>Journal Entry</a:t>
                      </a:r>
                      <a:endParaRPr sz="600"/>
                    </a:p>
                  </a:txBody>
                  <a:tcPr marT="63500" marB="63500" marR="63500" marL="63500"/>
                </a:tc>
                <a:tc>
                  <a:txBody>
                    <a:bodyPr/>
                    <a:lstStyle/>
                    <a:p>
                      <a:pPr indent="0" lvl="0" marL="0" rtl="0" algn="ctr">
                        <a:spcBef>
                          <a:spcPts val="0"/>
                        </a:spcBef>
                        <a:spcAft>
                          <a:spcPts val="0"/>
                        </a:spcAft>
                        <a:buNone/>
                      </a:pPr>
                      <a:r>
                        <a:rPr lang="en" sz="600"/>
                        <a:t>This journal entry depicts the use case of Petrographic description that geologists use for rock identifications. Although the article focuses on image identification as opposed to character identification, the use case for neural networks and development is the same as well as showcasing relevance to my project. </a:t>
                      </a:r>
                      <a:endParaRPr sz="600"/>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434900" cy="792300"/>
          </a:xfrm>
          <a:prstGeom prst="rect">
            <a:avLst/>
          </a:prstGeom>
        </p:spPr>
        <p:txBody>
          <a:bodyPr anchorCtr="0" anchor="t" bIns="91425" lIns="91425" spcFirstLastPara="1" rIns="91425" wrap="square" tIns="91425">
            <a:normAutofit/>
          </a:bodyPr>
          <a:lstStyle/>
          <a:p>
            <a:pPr indent="0" lvl="0" marL="0" rtl="0" algn="l">
              <a:spcBef>
                <a:spcPts val="0"/>
              </a:spcBef>
              <a:spcAft>
                <a:spcPts val="2500"/>
              </a:spcAft>
              <a:buNone/>
            </a:pPr>
            <a:r>
              <a:rPr lang="en" sz="1550" cap="small">
                <a:solidFill>
                  <a:srgbClr val="595959"/>
                </a:solidFill>
                <a:latin typeface="Calibri"/>
                <a:ea typeface="Calibri"/>
                <a:cs typeface="Calibri"/>
                <a:sym typeface="Calibri"/>
              </a:rPr>
              <a:t>Proposed Project Plan &amp; Software and Hardware requirements</a:t>
            </a:r>
            <a:endParaRPr/>
          </a:p>
        </p:txBody>
      </p:sp>
      <p:sp>
        <p:nvSpPr>
          <p:cNvPr id="303" name="Google Shape;303;p17"/>
          <p:cNvSpPr txBox="1"/>
          <p:nvPr>
            <p:ph idx="1" type="body"/>
          </p:nvPr>
        </p:nvSpPr>
        <p:spPr>
          <a:xfrm>
            <a:off x="551500" y="1390875"/>
            <a:ext cx="7968600" cy="3682800"/>
          </a:xfrm>
          <a:prstGeom prst="rect">
            <a:avLst/>
          </a:prstGeom>
        </p:spPr>
        <p:txBody>
          <a:bodyPr anchorCtr="0" anchor="t" bIns="91425" lIns="91425" spcFirstLastPara="1" rIns="91425" wrap="square" tIns="91425">
            <a:normAutofit fontScale="55000" lnSpcReduction="10000"/>
          </a:bodyPr>
          <a:lstStyle/>
          <a:p>
            <a:pPr indent="0" lvl="0" marL="0" rtl="0" algn="just">
              <a:spcBef>
                <a:spcPts val="0"/>
              </a:spcBef>
              <a:spcAft>
                <a:spcPts val="0"/>
              </a:spcAft>
              <a:buNone/>
            </a:pPr>
            <a:r>
              <a:rPr lang="en" sz="1800">
                <a:latin typeface="Calibri"/>
                <a:ea typeface="Calibri"/>
                <a:cs typeface="Calibri"/>
                <a:sym typeface="Calibri"/>
              </a:rPr>
              <a:t>To assess the performance of Artificial Neural Networks in identifying hand-drawn numerical characters, a visual evaluation will be conducted through the calculation of an efficiency score to gauge the accuracy of the input compared to that generated by the Artificial Neural Networks.</a:t>
            </a:r>
            <a:endParaRPr sz="1800">
              <a:latin typeface="Calibri"/>
              <a:ea typeface="Calibri"/>
              <a:cs typeface="Calibri"/>
              <a:sym typeface="Calibri"/>
            </a:endParaRPr>
          </a:p>
          <a:p>
            <a:pPr indent="0" lvl="0" marL="0" rtl="0" algn="l">
              <a:spcBef>
                <a:spcPts val="1200"/>
              </a:spcBef>
              <a:spcAft>
                <a:spcPts val="0"/>
              </a:spcAft>
              <a:buNone/>
            </a:pPr>
            <a:r>
              <a:rPr lang="en" sz="1800">
                <a:latin typeface="Calibri"/>
                <a:ea typeface="Calibri"/>
                <a:cs typeface="Calibri"/>
                <a:sym typeface="Calibri"/>
              </a:rPr>
              <a:t>The design layout for the project would be the following:</a:t>
            </a:r>
            <a:endParaRPr sz="1800">
              <a:latin typeface="Calibri"/>
              <a:ea typeface="Calibri"/>
              <a:cs typeface="Calibri"/>
              <a:sym typeface="Calibri"/>
            </a:endParaRPr>
          </a:p>
          <a:p>
            <a:pPr indent="-291465" lvl="0" marL="457200" rtl="0" algn="l">
              <a:spcBef>
                <a:spcPts val="1200"/>
              </a:spcBef>
              <a:spcAft>
                <a:spcPts val="0"/>
              </a:spcAft>
              <a:buSzPct val="100000"/>
              <a:buFont typeface="Calibri"/>
              <a:buChar char="●"/>
            </a:pPr>
            <a:r>
              <a:rPr lang="en" sz="1800">
                <a:latin typeface="Calibri"/>
                <a:ea typeface="Calibri"/>
                <a:cs typeface="Calibri"/>
                <a:sym typeface="Calibri"/>
              </a:rPr>
              <a:t>An introduction showcasing the need for AI </a:t>
            </a:r>
            <a:endParaRPr sz="1800">
              <a:latin typeface="Calibri"/>
              <a:ea typeface="Calibri"/>
              <a:cs typeface="Calibri"/>
              <a:sym typeface="Calibri"/>
            </a:endParaRPr>
          </a:p>
          <a:p>
            <a:pPr indent="-291465" lvl="0" marL="457200" rtl="0" algn="l">
              <a:spcBef>
                <a:spcPts val="0"/>
              </a:spcBef>
              <a:spcAft>
                <a:spcPts val="0"/>
              </a:spcAft>
              <a:buSzPct val="100000"/>
              <a:buFont typeface="Calibri"/>
              <a:buChar char="●"/>
            </a:pPr>
            <a:r>
              <a:rPr lang="en" sz="1800">
                <a:latin typeface="Calibri"/>
                <a:ea typeface="Calibri"/>
                <a:cs typeface="Calibri"/>
                <a:sym typeface="Calibri"/>
              </a:rPr>
              <a:t>Demonstrate my use case for my Project </a:t>
            </a:r>
            <a:endParaRPr sz="1800">
              <a:latin typeface="Calibri"/>
              <a:ea typeface="Calibri"/>
              <a:cs typeface="Calibri"/>
              <a:sym typeface="Calibri"/>
            </a:endParaRPr>
          </a:p>
          <a:p>
            <a:pPr indent="-291465" lvl="0" marL="457200" rtl="0" algn="l">
              <a:spcBef>
                <a:spcPts val="0"/>
              </a:spcBef>
              <a:spcAft>
                <a:spcPts val="0"/>
              </a:spcAft>
              <a:buSzPct val="100000"/>
              <a:buFont typeface="Calibri"/>
              <a:buChar char="●"/>
            </a:pPr>
            <a:r>
              <a:rPr lang="en" sz="1800">
                <a:latin typeface="Calibri"/>
                <a:ea typeface="Calibri"/>
                <a:cs typeface="Calibri"/>
                <a:sym typeface="Calibri"/>
              </a:rPr>
              <a:t>Discuss the aims of my project </a:t>
            </a:r>
            <a:endParaRPr sz="1800">
              <a:latin typeface="Calibri"/>
              <a:ea typeface="Calibri"/>
              <a:cs typeface="Calibri"/>
              <a:sym typeface="Calibri"/>
            </a:endParaRPr>
          </a:p>
          <a:p>
            <a:pPr indent="-291465" lvl="0" marL="457200" rtl="0" algn="l">
              <a:spcBef>
                <a:spcPts val="0"/>
              </a:spcBef>
              <a:spcAft>
                <a:spcPts val="0"/>
              </a:spcAft>
              <a:buSzPct val="100000"/>
              <a:buFont typeface="Calibri"/>
              <a:buChar char="●"/>
            </a:pPr>
            <a:r>
              <a:rPr lang="en" sz="1800">
                <a:latin typeface="Calibri"/>
                <a:ea typeface="Calibri"/>
                <a:cs typeface="Calibri"/>
                <a:sym typeface="Calibri"/>
              </a:rPr>
              <a:t>Discuss chosen dataset </a:t>
            </a:r>
            <a:endParaRPr sz="1800">
              <a:latin typeface="Calibri"/>
              <a:ea typeface="Calibri"/>
              <a:cs typeface="Calibri"/>
              <a:sym typeface="Calibri"/>
            </a:endParaRPr>
          </a:p>
          <a:p>
            <a:pPr indent="-291465" lvl="0" marL="457200" rtl="0" algn="l">
              <a:spcBef>
                <a:spcPts val="0"/>
              </a:spcBef>
              <a:spcAft>
                <a:spcPts val="0"/>
              </a:spcAft>
              <a:buSzPct val="100000"/>
              <a:buFont typeface="Calibri"/>
              <a:buChar char="●"/>
            </a:pPr>
            <a:r>
              <a:rPr lang="en" sz="1800">
                <a:latin typeface="Calibri"/>
                <a:ea typeface="Calibri"/>
                <a:cs typeface="Calibri"/>
                <a:sym typeface="Calibri"/>
              </a:rPr>
              <a:t>Analyse the functions of the neural network </a:t>
            </a:r>
            <a:endParaRPr sz="1800">
              <a:latin typeface="Calibri"/>
              <a:ea typeface="Calibri"/>
              <a:cs typeface="Calibri"/>
              <a:sym typeface="Calibri"/>
            </a:endParaRPr>
          </a:p>
          <a:p>
            <a:pPr indent="-291465" lvl="0" marL="457200" rtl="0" algn="l">
              <a:spcBef>
                <a:spcPts val="0"/>
              </a:spcBef>
              <a:spcAft>
                <a:spcPts val="0"/>
              </a:spcAft>
              <a:buSzPct val="100000"/>
              <a:buFont typeface="Calibri"/>
              <a:buChar char="●"/>
            </a:pPr>
            <a:r>
              <a:rPr lang="en" sz="1800">
                <a:latin typeface="Calibri"/>
                <a:ea typeface="Calibri"/>
                <a:cs typeface="Calibri"/>
                <a:sym typeface="Calibri"/>
              </a:rPr>
              <a:t>Implement approach into code </a:t>
            </a:r>
            <a:endParaRPr sz="1800">
              <a:latin typeface="Calibri"/>
              <a:ea typeface="Calibri"/>
              <a:cs typeface="Calibri"/>
              <a:sym typeface="Calibri"/>
            </a:endParaRPr>
          </a:p>
          <a:p>
            <a:pPr indent="-291465" lvl="0" marL="457200" rtl="0" algn="l">
              <a:spcBef>
                <a:spcPts val="0"/>
              </a:spcBef>
              <a:spcAft>
                <a:spcPts val="0"/>
              </a:spcAft>
              <a:buSzPct val="100000"/>
              <a:buFont typeface="Calibri"/>
              <a:buChar char="●"/>
            </a:pPr>
            <a:r>
              <a:rPr lang="en" sz="1800">
                <a:latin typeface="Calibri"/>
                <a:ea typeface="Calibri"/>
                <a:cs typeface="Calibri"/>
                <a:sym typeface="Calibri"/>
              </a:rPr>
              <a:t>Generate results </a:t>
            </a:r>
            <a:endParaRPr sz="1800">
              <a:latin typeface="Calibri"/>
              <a:ea typeface="Calibri"/>
              <a:cs typeface="Calibri"/>
              <a:sym typeface="Calibri"/>
            </a:endParaRPr>
          </a:p>
          <a:p>
            <a:pPr indent="-291465" lvl="0" marL="457200" rtl="0" algn="l">
              <a:spcBef>
                <a:spcPts val="0"/>
              </a:spcBef>
              <a:spcAft>
                <a:spcPts val="0"/>
              </a:spcAft>
              <a:buSzPct val="100000"/>
              <a:buFont typeface="Calibri"/>
              <a:buChar char="●"/>
            </a:pPr>
            <a:r>
              <a:rPr lang="en" sz="1800">
                <a:latin typeface="Calibri"/>
                <a:ea typeface="Calibri"/>
                <a:cs typeface="Calibri"/>
                <a:sym typeface="Calibri"/>
              </a:rPr>
              <a:t>Use tools within code to apply visualisation of the efficacy of chosen application method </a:t>
            </a:r>
            <a:endParaRPr sz="1800">
              <a:latin typeface="Calibri"/>
              <a:ea typeface="Calibri"/>
              <a:cs typeface="Calibri"/>
              <a:sym typeface="Calibri"/>
            </a:endParaRPr>
          </a:p>
          <a:p>
            <a:pPr indent="-291465" lvl="0" marL="457200" rtl="0" algn="l">
              <a:spcBef>
                <a:spcPts val="0"/>
              </a:spcBef>
              <a:spcAft>
                <a:spcPts val="0"/>
              </a:spcAft>
              <a:buSzPct val="100000"/>
              <a:buFont typeface="Calibri"/>
              <a:buChar char="●"/>
            </a:pPr>
            <a:r>
              <a:rPr lang="en" sz="1800">
                <a:latin typeface="Calibri"/>
                <a:ea typeface="Calibri"/>
                <a:cs typeface="Calibri"/>
                <a:sym typeface="Calibri"/>
              </a:rPr>
              <a:t>Evaluate the efficiency of the model by analysis loss and accuracy metrics </a:t>
            </a:r>
            <a:endParaRPr sz="1800">
              <a:latin typeface="Calibri"/>
              <a:ea typeface="Calibri"/>
              <a:cs typeface="Calibri"/>
              <a:sym typeface="Calibri"/>
            </a:endParaRPr>
          </a:p>
          <a:p>
            <a:pPr indent="-291465" lvl="0" marL="457200" rtl="0" algn="l">
              <a:spcBef>
                <a:spcPts val="0"/>
              </a:spcBef>
              <a:spcAft>
                <a:spcPts val="0"/>
              </a:spcAft>
              <a:buSzPct val="100000"/>
              <a:buFont typeface="Calibri"/>
              <a:buChar char="●"/>
            </a:pPr>
            <a:r>
              <a:rPr lang="en" sz="1800">
                <a:latin typeface="Calibri"/>
                <a:ea typeface="Calibri"/>
                <a:cs typeface="Calibri"/>
                <a:sym typeface="Calibri"/>
              </a:rPr>
              <a:t>A conclusion that discusses accuracy, efficiency, and scalability of approaches to the problem as well as deeper explorations into neural network approaches and data set comparisons. </a:t>
            </a:r>
            <a:endParaRPr sz="1800">
              <a:latin typeface="Calibri"/>
              <a:ea typeface="Calibri"/>
              <a:cs typeface="Calibri"/>
              <a:sym typeface="Calibri"/>
            </a:endParaRPr>
          </a:p>
          <a:p>
            <a:pPr indent="0" lvl="0" marL="0" rtl="0" algn="just">
              <a:spcBef>
                <a:spcPts val="1200"/>
              </a:spcBef>
              <a:spcAft>
                <a:spcPts val="1200"/>
              </a:spcAft>
              <a:buNone/>
            </a:pPr>
            <a:r>
              <a:rPr lang="en" sz="1800">
                <a:latin typeface="Calibri"/>
                <a:ea typeface="Calibri"/>
                <a:cs typeface="Calibri"/>
                <a:sym typeface="Calibri"/>
              </a:rPr>
              <a:t>The hardware and software needed to complete the project can already be found on my personal computer or in university facilities. This project may require the use of PyCharm, Microsoft Visual Studio Code, Google Docs, Google Colab &amp; Microsoft Powerpoint. Libraries relevant to my code are also included in the latest Python 3 versions. As a result of the additional computation power needed in order to train the network, Google Collab will be the primary software used.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Indicative test plan</a:t>
            </a:r>
            <a:endParaRPr>
              <a:latin typeface="Calibri"/>
              <a:ea typeface="Calibri"/>
              <a:cs typeface="Calibri"/>
              <a:sym typeface="Calibri"/>
            </a:endParaRPr>
          </a:p>
        </p:txBody>
      </p:sp>
      <p:pic>
        <p:nvPicPr>
          <p:cNvPr id="309" name="Google Shape;309;p18"/>
          <p:cNvPicPr preferRelativeResize="0"/>
          <p:nvPr/>
        </p:nvPicPr>
        <p:blipFill>
          <a:blip r:embed="rId3">
            <a:alphaModFix/>
          </a:blip>
          <a:stretch>
            <a:fillRect/>
          </a:stretch>
        </p:blipFill>
        <p:spPr>
          <a:xfrm>
            <a:off x="357148" y="537300"/>
            <a:ext cx="8429700" cy="277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idx="1" type="body"/>
          </p:nvPr>
        </p:nvSpPr>
        <p:spPr>
          <a:xfrm>
            <a:off x="857700" y="1864000"/>
            <a:ext cx="32682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Calibri"/>
                <a:ea typeface="Calibri"/>
                <a:cs typeface="Calibri"/>
                <a:sym typeface="Calibri"/>
              </a:rPr>
              <a:t>The neural network that will be created follows a standard </a:t>
            </a:r>
            <a:r>
              <a:rPr lang="en">
                <a:latin typeface="Calibri"/>
                <a:ea typeface="Calibri"/>
                <a:cs typeface="Calibri"/>
                <a:sym typeface="Calibri"/>
              </a:rPr>
              <a:t>design</a:t>
            </a:r>
            <a:r>
              <a:rPr lang="en">
                <a:latin typeface="Calibri"/>
                <a:ea typeface="Calibri"/>
                <a:cs typeface="Calibri"/>
                <a:sym typeface="Calibri"/>
              </a:rPr>
              <a:t> </a:t>
            </a:r>
            <a:r>
              <a:rPr lang="en">
                <a:latin typeface="Calibri"/>
                <a:ea typeface="Calibri"/>
                <a:cs typeface="Calibri"/>
                <a:sym typeface="Calibri"/>
              </a:rPr>
              <a:t>principle</a:t>
            </a:r>
            <a:r>
              <a:rPr lang="en">
                <a:latin typeface="Calibri"/>
                <a:ea typeface="Calibri"/>
                <a:cs typeface="Calibri"/>
                <a:sym typeface="Calibri"/>
              </a:rPr>
              <a:t> following a forward propagation design. Factors that must be </a:t>
            </a:r>
            <a:r>
              <a:rPr lang="en">
                <a:latin typeface="Calibri"/>
                <a:ea typeface="Calibri"/>
                <a:cs typeface="Calibri"/>
                <a:sym typeface="Calibri"/>
              </a:rPr>
              <a:t>considered</a:t>
            </a:r>
            <a:r>
              <a:rPr lang="en">
                <a:latin typeface="Calibri"/>
                <a:ea typeface="Calibri"/>
                <a:cs typeface="Calibri"/>
                <a:sym typeface="Calibri"/>
              </a:rPr>
              <a:t> are the </a:t>
            </a:r>
            <a:r>
              <a:rPr lang="en">
                <a:latin typeface="Calibri"/>
                <a:ea typeface="Calibri"/>
                <a:cs typeface="Calibri"/>
                <a:sym typeface="Calibri"/>
              </a:rPr>
              <a:t>efficiency</a:t>
            </a:r>
            <a:r>
              <a:rPr lang="en">
                <a:latin typeface="Calibri"/>
                <a:ea typeface="Calibri"/>
                <a:cs typeface="Calibri"/>
                <a:sym typeface="Calibri"/>
              </a:rPr>
              <a:t> of the model from a computational standpoint, the </a:t>
            </a:r>
            <a:r>
              <a:rPr lang="en">
                <a:latin typeface="Calibri"/>
                <a:ea typeface="Calibri"/>
                <a:cs typeface="Calibri"/>
                <a:sym typeface="Calibri"/>
              </a:rPr>
              <a:t>ability</a:t>
            </a:r>
            <a:r>
              <a:rPr lang="en">
                <a:latin typeface="Calibri"/>
                <a:ea typeface="Calibri"/>
                <a:cs typeface="Calibri"/>
                <a:sym typeface="Calibri"/>
              </a:rPr>
              <a:t> to demonstrate the model in a use case, and finally being able to apply </a:t>
            </a:r>
            <a:r>
              <a:rPr lang="en">
                <a:latin typeface="Calibri"/>
                <a:ea typeface="Calibri"/>
                <a:cs typeface="Calibri"/>
                <a:sym typeface="Calibri"/>
              </a:rPr>
              <a:t>visualisation</a:t>
            </a:r>
            <a:r>
              <a:rPr lang="en">
                <a:latin typeface="Calibri"/>
                <a:ea typeface="Calibri"/>
                <a:cs typeface="Calibri"/>
                <a:sym typeface="Calibri"/>
              </a:rPr>
              <a:t> to the models </a:t>
            </a:r>
            <a:r>
              <a:rPr lang="en">
                <a:latin typeface="Calibri"/>
                <a:ea typeface="Calibri"/>
                <a:cs typeface="Calibri"/>
                <a:sym typeface="Calibri"/>
              </a:rPr>
              <a:t>efficiency. </a:t>
            </a:r>
            <a:endParaRPr>
              <a:latin typeface="Calibri"/>
              <a:ea typeface="Calibri"/>
              <a:cs typeface="Calibri"/>
              <a:sym typeface="Calibri"/>
            </a:endParaRPr>
          </a:p>
        </p:txBody>
      </p:sp>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System</a:t>
            </a:r>
            <a:r>
              <a:rPr lang="en">
                <a:latin typeface="Calibri"/>
                <a:ea typeface="Calibri"/>
                <a:cs typeface="Calibri"/>
                <a:sym typeface="Calibri"/>
              </a:rPr>
              <a:t> Design Of The Neural Network</a:t>
            </a:r>
            <a:endParaRPr>
              <a:latin typeface="Calibri"/>
              <a:ea typeface="Calibri"/>
              <a:cs typeface="Calibri"/>
              <a:sym typeface="Calibri"/>
            </a:endParaRPr>
          </a:p>
        </p:txBody>
      </p:sp>
      <p:pic>
        <p:nvPicPr>
          <p:cNvPr id="316" name="Google Shape;316;p19"/>
          <p:cNvPicPr preferRelativeResize="0"/>
          <p:nvPr/>
        </p:nvPicPr>
        <p:blipFill>
          <a:blip r:embed="rId3">
            <a:alphaModFix/>
          </a:blip>
          <a:stretch>
            <a:fillRect/>
          </a:stretch>
        </p:blipFill>
        <p:spPr>
          <a:xfrm>
            <a:off x="4572000" y="1864000"/>
            <a:ext cx="4048125" cy="2362200"/>
          </a:xfrm>
          <a:prstGeom prst="rect">
            <a:avLst/>
          </a:prstGeom>
          <a:noFill/>
          <a:ln>
            <a:noFill/>
          </a:ln>
        </p:spPr>
      </p:pic>
      <p:sp>
        <p:nvSpPr>
          <p:cNvPr id="317" name="Google Shape;317;p19"/>
          <p:cNvSpPr txBox="1"/>
          <p:nvPr/>
        </p:nvSpPr>
        <p:spPr>
          <a:xfrm>
            <a:off x="5838525" y="4226200"/>
            <a:ext cx="2781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Figure 1. Example of forward propagation neural network</a:t>
            </a:r>
            <a:endParaRPr sz="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System Design Of The Neural Network</a:t>
            </a:r>
            <a:endParaRPr/>
          </a:p>
        </p:txBody>
      </p:sp>
      <p:sp>
        <p:nvSpPr>
          <p:cNvPr id="323" name="Google Shape;323;p20"/>
          <p:cNvSpPr txBox="1"/>
          <p:nvPr>
            <p:ph idx="1" type="body"/>
          </p:nvPr>
        </p:nvSpPr>
        <p:spPr>
          <a:xfrm>
            <a:off x="1056750" y="3153950"/>
            <a:ext cx="7030500" cy="1814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latin typeface="Calibri"/>
                <a:ea typeface="Calibri"/>
                <a:cs typeface="Calibri"/>
                <a:sym typeface="Calibri"/>
              </a:rPr>
              <a:t>The ERD diagram showcases the functionality of the </a:t>
            </a:r>
            <a:r>
              <a:rPr lang="en" sz="1200">
                <a:latin typeface="Calibri"/>
                <a:ea typeface="Calibri"/>
                <a:cs typeface="Calibri"/>
                <a:sym typeface="Calibri"/>
              </a:rPr>
              <a:t>network</a:t>
            </a:r>
            <a:r>
              <a:rPr lang="en" sz="1200">
                <a:latin typeface="Calibri"/>
                <a:ea typeface="Calibri"/>
                <a:cs typeface="Calibri"/>
                <a:sym typeface="Calibri"/>
              </a:rPr>
              <a:t> that will be created for this project, </a:t>
            </a:r>
            <a:r>
              <a:rPr lang="en" sz="1200">
                <a:solidFill>
                  <a:srgbClr val="000000"/>
                </a:solidFill>
                <a:latin typeface="Calibri"/>
                <a:ea typeface="Calibri"/>
                <a:cs typeface="Calibri"/>
                <a:sym typeface="Calibri"/>
              </a:rPr>
              <a:t>the diagram shows how data can be fed into the network and then processed through the hidden layers to then generate an output. </a:t>
            </a:r>
            <a:endParaRPr sz="1200">
              <a:solidFill>
                <a:srgbClr val="000000"/>
              </a:solidFill>
              <a:latin typeface="Calibri"/>
              <a:ea typeface="Calibri"/>
              <a:cs typeface="Calibri"/>
              <a:sym typeface="Calibri"/>
            </a:endParaRPr>
          </a:p>
          <a:p>
            <a:pPr indent="0" lvl="0" marL="0" rtl="0" algn="l">
              <a:spcBef>
                <a:spcPts val="1200"/>
              </a:spcBef>
              <a:spcAft>
                <a:spcPts val="0"/>
              </a:spcAft>
              <a:buNone/>
            </a:pPr>
            <a:r>
              <a:rPr lang="en" sz="1200">
                <a:solidFill>
                  <a:srgbClr val="000000"/>
                </a:solidFill>
                <a:latin typeface="Calibri"/>
                <a:ea typeface="Calibri"/>
                <a:cs typeface="Calibri"/>
                <a:sym typeface="Calibri"/>
              </a:rPr>
              <a:t>To display the efficiency of the model on the trained data, a visualisation tool such as a confusion matrix can be applied.</a:t>
            </a:r>
            <a:endParaRPr sz="1200">
              <a:solidFill>
                <a:srgbClr val="000000"/>
              </a:solidFill>
              <a:latin typeface="Calibri"/>
              <a:ea typeface="Calibri"/>
              <a:cs typeface="Calibri"/>
              <a:sym typeface="Calibri"/>
            </a:endParaRPr>
          </a:p>
          <a:p>
            <a:pPr indent="0" lvl="0" marL="0" rtl="0" algn="l">
              <a:spcBef>
                <a:spcPts val="1200"/>
              </a:spcBef>
              <a:spcAft>
                <a:spcPts val="1200"/>
              </a:spcAft>
              <a:buNone/>
            </a:pPr>
            <a:r>
              <a:rPr lang="en" sz="1200">
                <a:solidFill>
                  <a:srgbClr val="000000"/>
                </a:solidFill>
                <a:latin typeface="Calibri"/>
                <a:ea typeface="Calibri"/>
                <a:cs typeface="Calibri"/>
                <a:sym typeface="Calibri"/>
              </a:rPr>
              <a:t>The</a:t>
            </a:r>
            <a:r>
              <a:rPr lang="en" sz="1200">
                <a:solidFill>
                  <a:srgbClr val="000000"/>
                </a:solidFill>
                <a:latin typeface="Calibri"/>
                <a:ea typeface="Calibri"/>
                <a:cs typeface="Calibri"/>
                <a:sym typeface="Calibri"/>
              </a:rPr>
              <a:t> model will also be tested through the selections of random </a:t>
            </a:r>
            <a:r>
              <a:rPr lang="en" sz="1200">
                <a:solidFill>
                  <a:srgbClr val="000000"/>
                </a:solidFill>
                <a:latin typeface="Calibri"/>
                <a:ea typeface="Calibri"/>
                <a:cs typeface="Calibri"/>
                <a:sym typeface="Calibri"/>
              </a:rPr>
              <a:t>data points</a:t>
            </a:r>
            <a:r>
              <a:rPr lang="en" sz="1200">
                <a:solidFill>
                  <a:srgbClr val="000000"/>
                </a:solidFill>
                <a:latin typeface="Calibri"/>
                <a:ea typeface="Calibri"/>
                <a:cs typeface="Calibri"/>
                <a:sym typeface="Calibri"/>
              </a:rPr>
              <a:t> from the dataset in order to showcase the models functionality. </a:t>
            </a:r>
            <a:endParaRPr/>
          </a:p>
        </p:txBody>
      </p:sp>
      <p:pic>
        <p:nvPicPr>
          <p:cNvPr id="324" name="Google Shape;324;p20"/>
          <p:cNvPicPr preferRelativeResize="0"/>
          <p:nvPr/>
        </p:nvPicPr>
        <p:blipFill>
          <a:blip r:embed="rId3">
            <a:alphaModFix/>
          </a:blip>
          <a:stretch>
            <a:fillRect/>
          </a:stretch>
        </p:blipFill>
        <p:spPr>
          <a:xfrm>
            <a:off x="1240450" y="1414925"/>
            <a:ext cx="6058425" cy="16450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The Network </a:t>
            </a:r>
            <a:endParaRPr/>
          </a:p>
        </p:txBody>
      </p:sp>
      <p:sp>
        <p:nvSpPr>
          <p:cNvPr id="330" name="Google Shape;330;p21"/>
          <p:cNvSpPr txBox="1"/>
          <p:nvPr>
            <p:ph idx="1" type="body"/>
          </p:nvPr>
        </p:nvSpPr>
        <p:spPr>
          <a:xfrm>
            <a:off x="739225" y="2169374"/>
            <a:ext cx="3945900" cy="1970400"/>
          </a:xfrm>
          <a:prstGeom prst="rect">
            <a:avLst/>
          </a:prstGeom>
        </p:spPr>
        <p:txBody>
          <a:bodyPr anchorCtr="0" anchor="t" bIns="91425" lIns="91425" spcFirstLastPara="1" rIns="91425" wrap="square" tIns="91425">
            <a:normAutofit/>
          </a:bodyPr>
          <a:lstStyle/>
          <a:p>
            <a:pPr indent="0" lvl="0" marL="0" rtl="0" algn="just">
              <a:lnSpc>
                <a:spcPct val="115000"/>
              </a:lnSpc>
              <a:spcBef>
                <a:spcPts val="500"/>
              </a:spcBef>
              <a:spcAft>
                <a:spcPts val="0"/>
              </a:spcAft>
              <a:buNone/>
            </a:pPr>
            <a:r>
              <a:rPr lang="en" sz="1200">
                <a:solidFill>
                  <a:srgbClr val="000000"/>
                </a:solidFill>
                <a:latin typeface="Calibri"/>
                <a:ea typeface="Calibri"/>
                <a:cs typeface="Calibri"/>
                <a:sym typeface="Calibri"/>
              </a:rPr>
              <a:t>Following on from the discussed design stages of the previous slides, it is necessary to understand the mathematics behind a neural network so as to create one. For this, a deep dive into the maths behind the functionality of the network was needed. </a:t>
            </a:r>
            <a:endParaRPr sz="1200">
              <a:solidFill>
                <a:srgbClr val="000000"/>
              </a:solidFill>
              <a:latin typeface="Calibri"/>
              <a:ea typeface="Calibri"/>
              <a:cs typeface="Calibri"/>
              <a:sym typeface="Calibri"/>
            </a:endParaRPr>
          </a:p>
          <a:p>
            <a:pPr indent="0" lvl="0" marL="0" rtl="0" algn="just">
              <a:lnSpc>
                <a:spcPct val="115000"/>
              </a:lnSpc>
              <a:spcBef>
                <a:spcPts val="1000"/>
              </a:spcBef>
              <a:spcAft>
                <a:spcPts val="1000"/>
              </a:spcAft>
              <a:buNone/>
            </a:pPr>
            <a:r>
              <a:rPr lang="en" sz="1200">
                <a:solidFill>
                  <a:srgbClr val="000000"/>
                </a:solidFill>
                <a:latin typeface="Calibri"/>
                <a:ea typeface="Calibri"/>
                <a:cs typeface="Calibri"/>
                <a:sym typeface="Calibri"/>
              </a:rPr>
              <a:t>An easy way to express the function of a neural network is through one simple equation, as shown on </a:t>
            </a:r>
            <a:r>
              <a:rPr lang="en" sz="1200">
                <a:solidFill>
                  <a:srgbClr val="000000"/>
                </a:solidFill>
                <a:latin typeface="Calibri"/>
                <a:ea typeface="Calibri"/>
                <a:cs typeface="Calibri"/>
                <a:sym typeface="Calibri"/>
              </a:rPr>
              <a:t>the</a:t>
            </a:r>
            <a:r>
              <a:rPr lang="en" sz="1200">
                <a:solidFill>
                  <a:srgbClr val="000000"/>
                </a:solidFill>
                <a:latin typeface="Calibri"/>
                <a:ea typeface="Calibri"/>
                <a:cs typeface="Calibri"/>
                <a:sym typeface="Calibri"/>
              </a:rPr>
              <a:t> right. </a:t>
            </a:r>
            <a:endParaRPr sz="1200">
              <a:latin typeface="Calibri"/>
              <a:ea typeface="Calibri"/>
              <a:cs typeface="Calibri"/>
              <a:sym typeface="Calibri"/>
            </a:endParaRPr>
          </a:p>
        </p:txBody>
      </p:sp>
      <p:pic>
        <p:nvPicPr>
          <p:cNvPr id="331" name="Google Shape;331;p21"/>
          <p:cNvPicPr preferRelativeResize="0"/>
          <p:nvPr/>
        </p:nvPicPr>
        <p:blipFill>
          <a:blip r:embed="rId3">
            <a:alphaModFix/>
          </a:blip>
          <a:stretch>
            <a:fillRect/>
          </a:stretch>
        </p:blipFill>
        <p:spPr>
          <a:xfrm>
            <a:off x="4781275" y="2506700"/>
            <a:ext cx="3448050" cy="105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