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3"/>
  </p:notesMasterIdLst>
  <p:sldIdLst>
    <p:sldId id="383" r:id="rId2"/>
    <p:sldId id="368" r:id="rId3"/>
    <p:sldId id="359" r:id="rId4"/>
    <p:sldId id="360" r:id="rId5"/>
    <p:sldId id="361" r:id="rId6"/>
    <p:sldId id="314" r:id="rId7"/>
    <p:sldId id="318" r:id="rId8"/>
    <p:sldId id="323" r:id="rId9"/>
    <p:sldId id="321" r:id="rId10"/>
    <p:sldId id="322" r:id="rId11"/>
    <p:sldId id="325" r:id="rId12"/>
    <p:sldId id="326" r:id="rId13"/>
    <p:sldId id="327" r:id="rId14"/>
    <p:sldId id="328" r:id="rId15"/>
    <p:sldId id="332" r:id="rId16"/>
    <p:sldId id="333" r:id="rId17"/>
    <p:sldId id="386" r:id="rId18"/>
    <p:sldId id="331" r:id="rId19"/>
    <p:sldId id="382" r:id="rId20"/>
    <p:sldId id="329" r:id="rId21"/>
    <p:sldId id="379" r:id="rId22"/>
    <p:sldId id="330" r:id="rId23"/>
    <p:sldId id="380" r:id="rId24"/>
    <p:sldId id="334" r:id="rId25"/>
    <p:sldId id="373" r:id="rId26"/>
    <p:sldId id="336" r:id="rId27"/>
    <p:sldId id="337" r:id="rId28"/>
    <p:sldId id="352" r:id="rId29"/>
    <p:sldId id="381" r:id="rId30"/>
    <p:sldId id="345" r:id="rId31"/>
    <p:sldId id="350" r:id="rId32"/>
    <p:sldId id="338" r:id="rId33"/>
    <p:sldId id="351" r:id="rId34"/>
    <p:sldId id="387" r:id="rId35"/>
    <p:sldId id="339" r:id="rId36"/>
    <p:sldId id="341" r:id="rId37"/>
    <p:sldId id="342" r:id="rId38"/>
    <p:sldId id="353" r:id="rId39"/>
    <p:sldId id="343" r:id="rId40"/>
    <p:sldId id="354" r:id="rId41"/>
    <p:sldId id="344" r:id="rId42"/>
    <p:sldId id="355" r:id="rId43"/>
    <p:sldId id="356" r:id="rId44"/>
    <p:sldId id="346" r:id="rId45"/>
    <p:sldId id="357" r:id="rId46"/>
    <p:sldId id="347" r:id="rId47"/>
    <p:sldId id="374" r:id="rId48"/>
    <p:sldId id="376" r:id="rId49"/>
    <p:sldId id="377" r:id="rId50"/>
    <p:sldId id="378" r:id="rId51"/>
    <p:sldId id="38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DFF"/>
    <a:srgbClr val="E1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6" autoAdjust="0"/>
    <p:restoredTop sz="94249" autoAdjust="0"/>
  </p:normalViewPr>
  <p:slideViewPr>
    <p:cSldViewPr>
      <p:cViewPr>
        <p:scale>
          <a:sx n="69" d="100"/>
          <a:sy n="69" d="100"/>
        </p:scale>
        <p:origin x="1416" y="132"/>
      </p:cViewPr>
      <p:guideLst>
        <p:guide orient="horz" pos="2160"/>
        <p:guide pos="2880"/>
      </p:guideLst>
    </p:cSldViewPr>
  </p:slideViewPr>
  <p:outlineViewPr>
    <p:cViewPr>
      <p:scale>
        <a:sx n="33" d="100"/>
        <a:sy n="33" d="100"/>
      </p:scale>
      <p:origin x="0" y="186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5DF4754-E548-4DBC-9F7E-C2B10F441FE6}" type="datetimeFigureOut">
              <a:rPr lang="en-US"/>
              <a:pPr>
                <a:defRPr/>
              </a:pPr>
              <a:t>12/20/2022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8DA7D21-27D7-4E96-A515-C25C022C205F}" type="slidenum">
              <a:rPr lang="en-US"/>
              <a:pPr>
                <a:defRPr/>
              </a:pPr>
              <a:t>‹#›</a:t>
            </a:fld>
            <a:endParaRPr lang="en-US"/>
          </a:p>
        </p:txBody>
      </p:sp>
    </p:spTree>
    <p:extLst>
      <p:ext uri="{BB962C8B-B14F-4D97-AF65-F5344CB8AC3E}">
        <p14:creationId xmlns:p14="http://schemas.microsoft.com/office/powerpoint/2010/main" val="1048650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2933EF-637E-44D9-A74A-D0BCC5F39983}"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866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A93D18-6196-4E5E-8866-E79881721DA4}" type="slidenum">
              <a:rPr lang="en-US"/>
              <a:pPr/>
              <a:t>15</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481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67196F-659A-4C69-A54E-BD46F1255E0E}" type="slidenum">
              <a:rPr lang="en-US"/>
              <a:pPr/>
              <a:t>16</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004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8DA7D21-27D7-4E96-A515-C25C022C205F}" type="slidenum">
              <a:rPr lang="en-US" smtClean="0"/>
              <a:pPr>
                <a:defRPr/>
              </a:pPr>
              <a:t>23</a:t>
            </a:fld>
            <a:endParaRPr lang="en-US"/>
          </a:p>
        </p:txBody>
      </p:sp>
    </p:spTree>
    <p:extLst>
      <p:ext uri="{BB962C8B-B14F-4D97-AF65-F5344CB8AC3E}">
        <p14:creationId xmlns:p14="http://schemas.microsoft.com/office/powerpoint/2010/main" val="136816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DA7D21-27D7-4E96-A515-C25C022C205F}" type="slidenum">
              <a:rPr lang="en-US" smtClean="0"/>
              <a:pPr>
                <a:defRPr/>
              </a:pPr>
              <a:t>36</a:t>
            </a:fld>
            <a:endParaRPr lang="en-US"/>
          </a:p>
        </p:txBody>
      </p:sp>
    </p:spTree>
    <p:extLst>
      <p:ext uri="{BB962C8B-B14F-4D97-AF65-F5344CB8AC3E}">
        <p14:creationId xmlns:p14="http://schemas.microsoft.com/office/powerpoint/2010/main" val="258286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41F2B49-98BA-4D3F-97E4-0E358AFB6530}" type="slidenum">
              <a:rPr lang="en-US" smtClean="0"/>
              <a:pPr/>
              <a:t>45</a:t>
            </a:fld>
            <a:endParaRPr lang="en-US"/>
          </a:p>
        </p:txBody>
      </p:sp>
    </p:spTree>
    <p:extLst>
      <p:ext uri="{BB962C8B-B14F-4D97-AF65-F5344CB8AC3E}">
        <p14:creationId xmlns:p14="http://schemas.microsoft.com/office/powerpoint/2010/main" val="49384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dirty="0"/>
              <a:t>Many ways to speed up and improve a GA-based application as knowledge about</a:t>
            </a:r>
            <a:r>
              <a:rPr lang="en-US" baseline="0" dirty="0"/>
              <a:t> the</a:t>
            </a:r>
            <a:r>
              <a:rPr lang="en-US" dirty="0"/>
              <a:t> problem domain is gained</a:t>
            </a:r>
          </a:p>
          <a:p>
            <a:r>
              <a:rPr lang="en-US" dirty="0"/>
              <a:t>Easy to exploit previous or alternate solutions</a:t>
            </a:r>
          </a:p>
          <a:p>
            <a:r>
              <a:rPr lang="en-US" dirty="0"/>
              <a:t>Flexible building blocks for hybrid applications</a:t>
            </a:r>
          </a:p>
          <a:p>
            <a:r>
              <a:rPr lang="en-US" dirty="0"/>
              <a:t>Substantial history and range of use</a:t>
            </a:r>
          </a:p>
          <a:p>
            <a:endParaRPr lang="en-GB" dirty="0"/>
          </a:p>
        </p:txBody>
      </p:sp>
      <p:sp>
        <p:nvSpPr>
          <p:cNvPr id="75780" name="Slide Number Placeholder 3"/>
          <p:cNvSpPr>
            <a:spLocks noGrp="1"/>
          </p:cNvSpPr>
          <p:nvPr>
            <p:ph type="sldNum" sz="quarter" idx="5"/>
          </p:nvPr>
        </p:nvSpPr>
        <p:spPr>
          <a:noFill/>
        </p:spPr>
        <p:txBody>
          <a:bodyPr/>
          <a:lstStyle/>
          <a:p>
            <a:fld id="{734354C2-2DA0-4C96-830C-10A12C06A1A8}" type="slidenum">
              <a:rPr lang="en-GB" smtClean="0"/>
              <a:pPr/>
              <a:t>46</a:t>
            </a:fld>
            <a:endParaRPr lang="en-GB"/>
          </a:p>
        </p:txBody>
      </p:sp>
    </p:spTree>
    <p:extLst>
      <p:ext uri="{BB962C8B-B14F-4D97-AF65-F5344CB8AC3E}">
        <p14:creationId xmlns:p14="http://schemas.microsoft.com/office/powerpoint/2010/main" val="787782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DA7D21-27D7-4E96-A515-C25C022C205F}" type="slidenum">
              <a:rPr lang="en-US" smtClean="0"/>
              <a:pPr>
                <a:defRPr/>
              </a:pPr>
              <a:t>47</a:t>
            </a:fld>
            <a:endParaRPr lang="en-US"/>
          </a:p>
        </p:txBody>
      </p:sp>
    </p:spTree>
    <p:extLst>
      <p:ext uri="{BB962C8B-B14F-4D97-AF65-F5344CB8AC3E}">
        <p14:creationId xmlns:p14="http://schemas.microsoft.com/office/powerpoint/2010/main" val="62951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125D9AB-066E-41DF-8BD1-C6402752CB1A}"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C5ECE2B7-6493-4BF4-966E-5FF1108F2EDC}" type="slidenum">
              <a:rPr lang="en-US" smtClean="0"/>
              <a:pPr>
                <a:defRPr/>
              </a:pPr>
              <a:t>‹#›</a:t>
            </a:fld>
            <a:endParaRPr lang="en-US"/>
          </a:p>
        </p:txBody>
      </p:sp>
    </p:spTree>
    <p:extLst>
      <p:ext uri="{BB962C8B-B14F-4D97-AF65-F5344CB8AC3E}">
        <p14:creationId xmlns:p14="http://schemas.microsoft.com/office/powerpoint/2010/main" val="279256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33372B2-C88F-46A9-B3A3-84E1122CFF33}"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33822225-133B-4DF4-96EB-7AE1D65EA761}" type="slidenum">
              <a:rPr lang="en-US" smtClean="0"/>
              <a:pPr>
                <a:defRPr/>
              </a:pPr>
              <a:t>‹#›</a:t>
            </a:fld>
            <a:endParaRPr lang="en-US"/>
          </a:p>
        </p:txBody>
      </p:sp>
    </p:spTree>
    <p:extLst>
      <p:ext uri="{BB962C8B-B14F-4D97-AF65-F5344CB8AC3E}">
        <p14:creationId xmlns:p14="http://schemas.microsoft.com/office/powerpoint/2010/main" val="26062320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33372B2-C88F-46A9-B3A3-84E1122CFF33}"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33822225-133B-4DF4-96EB-7AE1D65EA761}" type="slidenum">
              <a:rPr lang="en-US" smtClean="0"/>
              <a:pPr>
                <a:defRPr/>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43171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633372B2-C88F-46A9-B3A3-84E1122CFF33}"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3822225-133B-4DF4-96EB-7AE1D65EA761}" type="slidenum">
              <a:rPr lang="en-US" smtClean="0"/>
              <a:pPr>
                <a:defRPr/>
              </a:pPr>
              <a:t>‹#›</a:t>
            </a:fld>
            <a:endParaRPr lang="en-US"/>
          </a:p>
        </p:txBody>
      </p:sp>
    </p:spTree>
    <p:extLst>
      <p:ext uri="{BB962C8B-B14F-4D97-AF65-F5344CB8AC3E}">
        <p14:creationId xmlns:p14="http://schemas.microsoft.com/office/powerpoint/2010/main" val="21663505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633372B2-C88F-46A9-B3A3-84E1122CFF33}"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3822225-133B-4DF4-96EB-7AE1D65EA761}" type="slidenum">
              <a:rPr lang="en-US" smtClean="0"/>
              <a:pPr>
                <a:defRPr/>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86496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633372B2-C88F-46A9-B3A3-84E1122CFF33}"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33822225-133B-4DF4-96EB-7AE1D65EA761}" type="slidenum">
              <a:rPr lang="en-US" smtClean="0"/>
              <a:pPr>
                <a:defRPr/>
              </a:pPr>
              <a:t>‹#›</a:t>
            </a:fld>
            <a:endParaRPr lang="en-US"/>
          </a:p>
        </p:txBody>
      </p:sp>
    </p:spTree>
    <p:extLst>
      <p:ext uri="{BB962C8B-B14F-4D97-AF65-F5344CB8AC3E}">
        <p14:creationId xmlns:p14="http://schemas.microsoft.com/office/powerpoint/2010/main" val="36844599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42C5F7A-B9C1-4766-938F-F28AB3C9812C}"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6B90A07-216D-4E53-A1BE-64ED7E341B13}" type="slidenum">
              <a:rPr lang="en-US" smtClean="0"/>
              <a:pPr>
                <a:defRPr/>
              </a:pPr>
              <a:t>‹#›</a:t>
            </a:fld>
            <a:endParaRPr lang="en-US"/>
          </a:p>
        </p:txBody>
      </p:sp>
    </p:spTree>
    <p:extLst>
      <p:ext uri="{BB962C8B-B14F-4D97-AF65-F5344CB8AC3E}">
        <p14:creationId xmlns:p14="http://schemas.microsoft.com/office/powerpoint/2010/main" val="3799709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7A5E546-7BF5-4FDE-8ADF-550CA8CFDDAF}"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28A113D3-4AD8-4DBA-8636-3B05E0D248D0}" type="slidenum">
              <a:rPr lang="en-US" smtClean="0"/>
              <a:pPr>
                <a:defRPr/>
              </a:pPr>
              <a:t>‹#›</a:t>
            </a:fld>
            <a:endParaRPr lang="en-US"/>
          </a:p>
        </p:txBody>
      </p:sp>
    </p:spTree>
    <p:extLst>
      <p:ext uri="{BB962C8B-B14F-4D97-AF65-F5344CB8AC3E}">
        <p14:creationId xmlns:p14="http://schemas.microsoft.com/office/powerpoint/2010/main" val="2152441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872D430-F345-4452-9C6F-F2E8954D5D07}"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77BF6C0-2065-48D5-83C1-BBE86B56D113}" type="slidenum">
              <a:rPr lang="en-US" smtClean="0"/>
              <a:pPr>
                <a:defRPr/>
              </a:pPr>
              <a:t>‹#›</a:t>
            </a:fld>
            <a:endParaRPr lang="en-US"/>
          </a:p>
        </p:txBody>
      </p:sp>
    </p:spTree>
    <p:extLst>
      <p:ext uri="{BB962C8B-B14F-4D97-AF65-F5344CB8AC3E}">
        <p14:creationId xmlns:p14="http://schemas.microsoft.com/office/powerpoint/2010/main" val="27482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1A8493D-0F65-4679-A6C6-3E55E43A71F9}" type="datetime1">
              <a:rPr lang="en-US" smtClean="0"/>
              <a:pPr>
                <a:defRPr/>
              </a:pPr>
              <a:t>12/20/2022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6093DC3-2F3F-41A0-961D-5B2D00BE0E06}" type="slidenum">
              <a:rPr lang="en-US" smtClean="0"/>
              <a:pPr>
                <a:defRPr/>
              </a:pPr>
              <a:t>‹#›</a:t>
            </a:fld>
            <a:endParaRPr lang="en-US"/>
          </a:p>
        </p:txBody>
      </p:sp>
    </p:spTree>
    <p:extLst>
      <p:ext uri="{BB962C8B-B14F-4D97-AF65-F5344CB8AC3E}">
        <p14:creationId xmlns:p14="http://schemas.microsoft.com/office/powerpoint/2010/main" val="34243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90FC592-4DAC-422C-A5E4-1A90E776C930}"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28F9B818-B744-4CC3-88EB-46C6ED124A36}" type="slidenum">
              <a:rPr lang="en-US" smtClean="0"/>
              <a:pPr>
                <a:defRPr/>
              </a:pPr>
              <a:t>‹#›</a:t>
            </a:fld>
            <a:endParaRPr lang="en-US"/>
          </a:p>
        </p:txBody>
      </p:sp>
    </p:spTree>
    <p:extLst>
      <p:ext uri="{BB962C8B-B14F-4D97-AF65-F5344CB8AC3E}">
        <p14:creationId xmlns:p14="http://schemas.microsoft.com/office/powerpoint/2010/main" val="356177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8C1424C-6040-473A-A2B8-6D8E5D79CA26}" type="datetime1">
              <a:rPr lang="en-US" smtClean="0"/>
              <a:pPr>
                <a:defRPr/>
              </a:pPr>
              <a:t>12/20/2022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A34391DD-E60E-4C79-9C81-C83734B407D3}" type="slidenum">
              <a:rPr lang="en-US" smtClean="0"/>
              <a:pPr>
                <a:defRPr/>
              </a:pPr>
              <a:t>‹#›</a:t>
            </a:fld>
            <a:endParaRPr lang="en-US"/>
          </a:p>
        </p:txBody>
      </p:sp>
    </p:spTree>
    <p:extLst>
      <p:ext uri="{BB962C8B-B14F-4D97-AF65-F5344CB8AC3E}">
        <p14:creationId xmlns:p14="http://schemas.microsoft.com/office/powerpoint/2010/main" val="294860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1C4F5F0-60B9-4129-8F1E-481C039EA014}" type="datetime1">
              <a:rPr lang="en-US" smtClean="0"/>
              <a:pPr>
                <a:defRPr/>
              </a:pPr>
              <a:t>12/20/2022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B85A92DA-2847-4594-A155-8F59A47C9CA1}" type="slidenum">
              <a:rPr lang="en-US" smtClean="0"/>
              <a:pPr>
                <a:defRPr/>
              </a:pPr>
              <a:t>‹#›</a:t>
            </a:fld>
            <a:endParaRPr lang="en-US"/>
          </a:p>
        </p:txBody>
      </p:sp>
    </p:spTree>
    <p:extLst>
      <p:ext uri="{BB962C8B-B14F-4D97-AF65-F5344CB8AC3E}">
        <p14:creationId xmlns:p14="http://schemas.microsoft.com/office/powerpoint/2010/main" val="384544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2322965-CF84-478F-9668-CEDF87624DDA}" type="datetime1">
              <a:rPr lang="en-US" smtClean="0"/>
              <a:pPr>
                <a:defRPr/>
              </a:pPr>
              <a:t>12/20/2022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6E86DA88-A29F-446C-AFD5-2A2B630EE480}" type="slidenum">
              <a:rPr lang="en-US" smtClean="0"/>
              <a:pPr>
                <a:defRPr/>
              </a:pPr>
              <a:t>‹#›</a:t>
            </a:fld>
            <a:endParaRPr lang="en-US"/>
          </a:p>
        </p:txBody>
      </p:sp>
    </p:spTree>
    <p:extLst>
      <p:ext uri="{BB962C8B-B14F-4D97-AF65-F5344CB8AC3E}">
        <p14:creationId xmlns:p14="http://schemas.microsoft.com/office/powerpoint/2010/main" val="92951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1620BD-F9A7-4CA1-9419-34DBB66E0677}"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EBA95697-556E-452E-A9DA-36BE0626A514}" type="slidenum">
              <a:rPr lang="en-US" smtClean="0"/>
              <a:pPr>
                <a:defRPr/>
              </a:pPr>
              <a:t>‹#›</a:t>
            </a:fld>
            <a:endParaRPr lang="en-US"/>
          </a:p>
        </p:txBody>
      </p:sp>
    </p:spTree>
    <p:extLst>
      <p:ext uri="{BB962C8B-B14F-4D97-AF65-F5344CB8AC3E}">
        <p14:creationId xmlns:p14="http://schemas.microsoft.com/office/powerpoint/2010/main" val="19686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1BFF52F-4C8B-4958-A918-E87B4E4B03B5}" type="datetime1">
              <a:rPr lang="en-US" smtClean="0"/>
              <a:pPr>
                <a:defRPr/>
              </a:pPr>
              <a:t>12/20/2022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FDBF42D3-D688-46D4-A261-3ACD7BF797F5}" type="slidenum">
              <a:rPr lang="en-US" smtClean="0"/>
              <a:pPr>
                <a:defRPr/>
              </a:pPr>
              <a:t>‹#›</a:t>
            </a:fld>
            <a:endParaRPr lang="en-US"/>
          </a:p>
        </p:txBody>
      </p:sp>
    </p:spTree>
    <p:extLst>
      <p:ext uri="{BB962C8B-B14F-4D97-AF65-F5344CB8AC3E}">
        <p14:creationId xmlns:p14="http://schemas.microsoft.com/office/powerpoint/2010/main" val="146449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33372B2-C88F-46A9-B3A3-84E1122CFF33}" type="datetime1">
              <a:rPr lang="en-US" smtClean="0"/>
              <a:pPr>
                <a:defRPr/>
              </a:pPr>
              <a:t>12/20/2022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33822225-133B-4DF4-96EB-7AE1D65EA761}" type="slidenum">
              <a:rPr lang="en-US" smtClean="0"/>
              <a:pPr>
                <a:defRPr/>
              </a:pPr>
              <a:t>‹#›</a:t>
            </a:fld>
            <a:endParaRPr lang="en-US"/>
          </a:p>
        </p:txBody>
      </p:sp>
    </p:spTree>
    <p:extLst>
      <p:ext uri="{BB962C8B-B14F-4D97-AF65-F5344CB8AC3E}">
        <p14:creationId xmlns:p14="http://schemas.microsoft.com/office/powerpoint/2010/main" val="3173419361"/>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1</a:t>
            </a:fld>
            <a:endParaRPr lang="en-US" dirty="0"/>
          </a:p>
        </p:txBody>
      </p:sp>
      <p:pic>
        <p:nvPicPr>
          <p:cNvPr id="9220" name="Picture 4" descr="Bismillah PNG Images, Free Transparent Bismillah Download - Ki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5410200" cy="3657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9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457200"/>
            <a:ext cx="8229600" cy="1143000"/>
          </a:xfrm>
        </p:spPr>
        <p:txBody>
          <a:bodyPr/>
          <a:lstStyle/>
          <a:p>
            <a:pPr algn="ctr"/>
            <a:r>
              <a:rPr lang="en-US" altLang="ar-SA" b="1" dirty="0"/>
              <a:t>Genetic Algorithms</a:t>
            </a:r>
          </a:p>
        </p:txBody>
      </p:sp>
      <p:sp>
        <p:nvSpPr>
          <p:cNvPr id="4099" name="Rectangle 3"/>
          <p:cNvSpPr>
            <a:spLocks noGrp="1" noChangeArrowheads="1"/>
          </p:cNvSpPr>
          <p:nvPr>
            <p:ph idx="1"/>
          </p:nvPr>
        </p:nvSpPr>
        <p:spPr/>
        <p:txBody>
          <a:bodyPr>
            <a:normAutofit/>
          </a:bodyPr>
          <a:lstStyle/>
          <a:p>
            <a:pPr algn="just">
              <a:lnSpc>
                <a:spcPct val="80000"/>
              </a:lnSpc>
            </a:pPr>
            <a:r>
              <a:rPr lang="en-US" altLang="ar-SA" dirty="0">
                <a:solidFill>
                  <a:srgbClr val="000000"/>
                </a:solidFill>
                <a:latin typeface="Arial" pitchFamily="34" charset="0"/>
                <a:cs typeface="Arial" pitchFamily="34" charset="0"/>
              </a:rPr>
              <a:t>A genetic algorithm is an iterative procedure that represents its candidate solutions as strings of genes called chromosomes. </a:t>
            </a:r>
          </a:p>
          <a:p>
            <a:pPr algn="just">
              <a:lnSpc>
                <a:spcPct val="80000"/>
              </a:lnSpc>
              <a:buNone/>
            </a:pPr>
            <a:endParaRPr lang="ar-JO" sz="1200" b="1" dirty="0">
              <a:solidFill>
                <a:srgbClr val="000000"/>
              </a:solidFill>
              <a:effectLst/>
              <a:latin typeface="Arial" pitchFamily="34" charset="0"/>
              <a:cs typeface="Arial" pitchFamily="34" charset="0"/>
            </a:endParaRPr>
          </a:p>
          <a:p>
            <a:pPr algn="just"/>
            <a:r>
              <a:rPr lang="en-US" altLang="ar-SA" dirty="0">
                <a:solidFill>
                  <a:srgbClr val="000000"/>
                </a:solidFill>
                <a:latin typeface="Arial" pitchFamily="34" charset="0"/>
                <a:cs typeface="Arial" pitchFamily="34" charset="0"/>
              </a:rPr>
              <a:t>Genetic Algorithms are often used to improve the performance of other AI methods such as expert systems or neural networks.</a:t>
            </a:r>
          </a:p>
          <a:p>
            <a:pPr algn="just">
              <a:buNone/>
            </a:pPr>
            <a:endParaRPr lang="en-US" altLang="ar-SA" sz="1400" dirty="0">
              <a:solidFill>
                <a:srgbClr val="000000"/>
              </a:solidFill>
              <a:latin typeface="Arial" pitchFamily="34" charset="0"/>
              <a:cs typeface="Arial" pitchFamily="34" charset="0"/>
            </a:endParaRPr>
          </a:p>
          <a:p>
            <a:pPr algn="just"/>
            <a:r>
              <a:rPr lang="en-US" altLang="ar-SA" dirty="0">
                <a:solidFill>
                  <a:srgbClr val="000000"/>
                </a:solidFill>
                <a:latin typeface="Arial" pitchFamily="34" charset="0"/>
                <a:cs typeface="Arial" pitchFamily="34" charset="0"/>
              </a:rPr>
              <a:t>The method learns by producing offspring that are better and better as measured by a fitness function, which is a measure of the objective to be obtained (maximum or minimum).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228600" y="228600"/>
            <a:ext cx="8229600" cy="1143000"/>
          </a:xfrm>
        </p:spPr>
        <p:txBody>
          <a:bodyPr>
            <a:normAutofit/>
          </a:bodyPr>
          <a:lstStyle/>
          <a:p>
            <a:pPr algn="ctr"/>
            <a:r>
              <a:rPr lang="en-US" b="1" dirty="0"/>
              <a:t>Algorithm</a:t>
            </a:r>
          </a:p>
        </p:txBody>
      </p:sp>
      <p:sp>
        <p:nvSpPr>
          <p:cNvPr id="166915" name="Rectangle 3"/>
          <p:cNvSpPr>
            <a:spLocks noGrp="1" noChangeArrowheads="1"/>
          </p:cNvSpPr>
          <p:nvPr>
            <p:ph idx="1"/>
          </p:nvPr>
        </p:nvSpPr>
        <p:spPr>
          <a:xfrm>
            <a:off x="304800" y="1447800"/>
            <a:ext cx="8534400" cy="5257800"/>
          </a:xfrm>
        </p:spPr>
        <p:txBody>
          <a:bodyPr>
            <a:normAutofit/>
          </a:bodyPr>
          <a:lstStyle/>
          <a:p>
            <a:pPr>
              <a:lnSpc>
                <a:spcPct val="90000"/>
              </a:lnSpc>
              <a:buFontTx/>
              <a:buNone/>
            </a:pPr>
            <a:r>
              <a:rPr lang="en-US" dirty="0">
                <a:latin typeface="Arial" pitchFamily="34" charset="0"/>
                <a:cs typeface="Arial" pitchFamily="34" charset="0"/>
              </a:rPr>
              <a:t>BEGIN</a:t>
            </a:r>
          </a:p>
          <a:p>
            <a:pPr>
              <a:lnSpc>
                <a:spcPct val="90000"/>
              </a:lnSpc>
              <a:buFontTx/>
              <a:buNone/>
            </a:pPr>
            <a:r>
              <a:rPr lang="en-US" dirty="0">
                <a:latin typeface="Arial" pitchFamily="34" charset="0"/>
                <a:cs typeface="Arial" pitchFamily="34" charset="0"/>
              </a:rPr>
              <a:t>  Generate initial population;</a:t>
            </a:r>
          </a:p>
          <a:p>
            <a:pPr>
              <a:lnSpc>
                <a:spcPct val="90000"/>
              </a:lnSpc>
              <a:buFontTx/>
              <a:buNone/>
            </a:pPr>
            <a:r>
              <a:rPr lang="en-US" dirty="0">
                <a:latin typeface="Arial" pitchFamily="34" charset="0"/>
                <a:cs typeface="Arial" pitchFamily="34" charset="0"/>
              </a:rPr>
              <a:t>  Compute fitness of each individual;</a:t>
            </a:r>
          </a:p>
          <a:p>
            <a:pPr>
              <a:lnSpc>
                <a:spcPct val="90000"/>
              </a:lnSpc>
              <a:buFontTx/>
              <a:buNone/>
            </a:pPr>
            <a:r>
              <a:rPr lang="en-US" dirty="0">
                <a:latin typeface="Arial" pitchFamily="34" charset="0"/>
                <a:cs typeface="Arial" pitchFamily="34" charset="0"/>
              </a:rPr>
              <a:t>  REPEAT /* New generation /*</a:t>
            </a:r>
          </a:p>
          <a:p>
            <a:pPr>
              <a:lnSpc>
                <a:spcPct val="90000"/>
              </a:lnSpc>
              <a:buFontTx/>
              <a:buNone/>
            </a:pPr>
            <a:r>
              <a:rPr lang="en-US" dirty="0">
                <a:latin typeface="Arial" pitchFamily="34" charset="0"/>
                <a:cs typeface="Arial" pitchFamily="34" charset="0"/>
              </a:rPr>
              <a:t>    FOR </a:t>
            </a:r>
            <a:r>
              <a:rPr lang="en-US" dirty="0" err="1">
                <a:latin typeface="Arial" pitchFamily="34" charset="0"/>
                <a:cs typeface="Arial" pitchFamily="34" charset="0"/>
              </a:rPr>
              <a:t>population_size</a:t>
            </a:r>
            <a:r>
              <a:rPr lang="en-US" dirty="0">
                <a:latin typeface="Arial" pitchFamily="34" charset="0"/>
                <a:cs typeface="Arial" pitchFamily="34" charset="0"/>
              </a:rPr>
              <a:t> / 2 DO</a:t>
            </a:r>
          </a:p>
          <a:p>
            <a:pPr>
              <a:lnSpc>
                <a:spcPct val="90000"/>
              </a:lnSpc>
              <a:buFontTx/>
              <a:buNone/>
            </a:pPr>
            <a:r>
              <a:rPr lang="en-US" dirty="0">
                <a:latin typeface="Arial" pitchFamily="34" charset="0"/>
                <a:cs typeface="Arial" pitchFamily="34" charset="0"/>
              </a:rPr>
              <a:t>      Select two parents from old generation;</a:t>
            </a:r>
          </a:p>
          <a:p>
            <a:pPr>
              <a:lnSpc>
                <a:spcPct val="90000"/>
              </a:lnSpc>
              <a:buFontTx/>
              <a:buNone/>
            </a:pPr>
            <a:r>
              <a:rPr lang="en-US" dirty="0">
                <a:latin typeface="Arial" pitchFamily="34" charset="0"/>
                <a:cs typeface="Arial" pitchFamily="34" charset="0"/>
              </a:rPr>
              <a:t>       /* biased to the fitter ones */</a:t>
            </a:r>
          </a:p>
          <a:p>
            <a:pPr>
              <a:lnSpc>
                <a:spcPct val="90000"/>
              </a:lnSpc>
              <a:buFontTx/>
              <a:buNone/>
            </a:pPr>
            <a:r>
              <a:rPr lang="en-US" dirty="0">
                <a:latin typeface="Arial" pitchFamily="34" charset="0"/>
                <a:cs typeface="Arial" pitchFamily="34" charset="0"/>
              </a:rPr>
              <a:t>      Recombine parents for two offspring;</a:t>
            </a:r>
          </a:p>
          <a:p>
            <a:pPr>
              <a:lnSpc>
                <a:spcPct val="90000"/>
              </a:lnSpc>
              <a:buFontTx/>
              <a:buNone/>
            </a:pPr>
            <a:r>
              <a:rPr lang="en-US" dirty="0">
                <a:latin typeface="Arial" pitchFamily="34" charset="0"/>
                <a:cs typeface="Arial" pitchFamily="34" charset="0"/>
              </a:rPr>
              <a:t>      Compute fitness of offspring;</a:t>
            </a:r>
          </a:p>
          <a:p>
            <a:pPr>
              <a:lnSpc>
                <a:spcPct val="90000"/>
              </a:lnSpc>
              <a:buFontTx/>
              <a:buNone/>
            </a:pPr>
            <a:r>
              <a:rPr lang="en-US" dirty="0">
                <a:latin typeface="Arial" pitchFamily="34" charset="0"/>
                <a:cs typeface="Arial" pitchFamily="34" charset="0"/>
              </a:rPr>
              <a:t>      Insert offspring in new generation</a:t>
            </a:r>
          </a:p>
          <a:p>
            <a:pPr>
              <a:lnSpc>
                <a:spcPct val="90000"/>
              </a:lnSpc>
              <a:buFontTx/>
              <a:buNone/>
            </a:pPr>
            <a:r>
              <a:rPr lang="en-US" dirty="0">
                <a:latin typeface="Arial" pitchFamily="34" charset="0"/>
                <a:cs typeface="Arial" pitchFamily="34" charset="0"/>
              </a:rPr>
              <a:t>    END FOR</a:t>
            </a:r>
          </a:p>
          <a:p>
            <a:pPr>
              <a:lnSpc>
                <a:spcPct val="90000"/>
              </a:lnSpc>
              <a:buFontTx/>
              <a:buNone/>
            </a:pPr>
            <a:r>
              <a:rPr lang="en-US" dirty="0">
                <a:latin typeface="Arial" pitchFamily="34" charset="0"/>
                <a:cs typeface="Arial" pitchFamily="34" charset="0"/>
              </a:rPr>
              <a:t>  UNTIL population has converged</a:t>
            </a:r>
          </a:p>
          <a:p>
            <a:pPr>
              <a:lnSpc>
                <a:spcPct val="90000"/>
              </a:lnSpc>
              <a:buFontTx/>
              <a:buNone/>
            </a:pPr>
            <a:r>
              <a:rPr lang="en-US" dirty="0">
                <a:latin typeface="Arial" pitchFamily="34" charset="0"/>
                <a:cs typeface="Arial" pitchFamily="34" charset="0"/>
              </a:rPr>
              <a:t>END</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noFill/>
          <a:ln/>
        </p:spPr>
        <p:txBody>
          <a:bodyPr>
            <a:normAutofit fontScale="90000"/>
          </a:bodyPr>
          <a:lstStyle/>
          <a:p>
            <a:pPr algn="ctr"/>
            <a:r>
              <a:rPr lang="en-US" altLang="zh-TW" sz="4800" b="1" dirty="0"/>
              <a:t>Genetic learning algorithm</a:t>
            </a:r>
          </a:p>
        </p:txBody>
      </p:sp>
      <p:sp>
        <p:nvSpPr>
          <p:cNvPr id="63493" name="Rectangle 5"/>
          <p:cNvSpPr>
            <a:spLocks noGrp="1" noChangeArrowheads="1"/>
          </p:cNvSpPr>
          <p:nvPr>
            <p:ph idx="1"/>
          </p:nvPr>
        </p:nvSpPr>
        <p:spPr>
          <a:xfrm>
            <a:off x="0" y="1935480"/>
            <a:ext cx="9144000" cy="4389120"/>
          </a:xfrm>
          <a:noFill/>
          <a:ln/>
        </p:spPr>
        <p:txBody>
          <a:bodyPr>
            <a:noAutofit/>
          </a:bodyPr>
          <a:lstStyle/>
          <a:p>
            <a:r>
              <a:rPr lang="en-US" altLang="zh-TW" sz="2400" dirty="0">
                <a:latin typeface="Arial" pitchFamily="34" charset="0"/>
                <a:cs typeface="Arial" pitchFamily="34" charset="0"/>
              </a:rPr>
              <a:t>Step 1:	Initialize a population P of n elements as a potential   </a:t>
            </a:r>
          </a:p>
          <a:p>
            <a:pPr>
              <a:buNone/>
            </a:pPr>
            <a:r>
              <a:rPr lang="en-US" altLang="zh-TW" sz="2400" dirty="0">
                <a:latin typeface="Arial" pitchFamily="34" charset="0"/>
                <a:cs typeface="Arial" pitchFamily="34" charset="0"/>
              </a:rPr>
              <a:t>                    solution.</a:t>
            </a:r>
          </a:p>
          <a:p>
            <a:r>
              <a:rPr lang="en-US" altLang="zh-TW" sz="2400" dirty="0">
                <a:latin typeface="Arial" pitchFamily="34" charset="0"/>
                <a:cs typeface="Arial" pitchFamily="34" charset="0"/>
              </a:rPr>
              <a:t>Step 2:	Until a specified termination condition is satisfied:</a:t>
            </a:r>
          </a:p>
          <a:p>
            <a:pPr lvl="1"/>
            <a:r>
              <a:rPr lang="en-US" altLang="zh-TW" dirty="0">
                <a:latin typeface="Arial" pitchFamily="34" charset="0"/>
                <a:cs typeface="Arial" pitchFamily="34" charset="0"/>
              </a:rPr>
              <a:t>2a:	Use a fitness function to evaluate each element of </a:t>
            </a:r>
          </a:p>
          <a:p>
            <a:pPr lvl="1">
              <a:buNone/>
            </a:pPr>
            <a:r>
              <a:rPr lang="en-US" altLang="zh-TW" dirty="0">
                <a:latin typeface="Arial" pitchFamily="34" charset="0"/>
                <a:cs typeface="Arial" pitchFamily="34" charset="0"/>
              </a:rPr>
              <a:t>                the current solution. If an element passes the  </a:t>
            </a:r>
          </a:p>
          <a:p>
            <a:pPr lvl="1">
              <a:buNone/>
            </a:pPr>
            <a:r>
              <a:rPr lang="en-US" altLang="zh-TW" dirty="0">
                <a:latin typeface="Arial" pitchFamily="34" charset="0"/>
                <a:cs typeface="Arial" pitchFamily="34" charset="0"/>
              </a:rPr>
              <a:t>                fitness criteria, it remains in P.</a:t>
            </a:r>
          </a:p>
          <a:p>
            <a:pPr lvl="1"/>
            <a:r>
              <a:rPr lang="en-US" altLang="zh-TW" dirty="0">
                <a:latin typeface="Arial" pitchFamily="34" charset="0"/>
                <a:cs typeface="Arial" pitchFamily="34" charset="0"/>
              </a:rPr>
              <a:t>2b:	The population now contains m elements (m&lt;= n).   </a:t>
            </a:r>
          </a:p>
          <a:p>
            <a:pPr lvl="1">
              <a:buNone/>
            </a:pPr>
            <a:r>
              <a:rPr lang="en-US" altLang="zh-TW" dirty="0">
                <a:latin typeface="Arial" pitchFamily="34" charset="0"/>
                <a:cs typeface="Arial" pitchFamily="34" charset="0"/>
              </a:rPr>
              <a:t>                Use genetic operators to create (n – m) new  </a:t>
            </a:r>
          </a:p>
          <a:p>
            <a:pPr lvl="1">
              <a:buNone/>
            </a:pPr>
            <a:r>
              <a:rPr lang="en-US" altLang="zh-TW" dirty="0">
                <a:latin typeface="Arial" pitchFamily="34" charset="0"/>
                <a:cs typeface="Arial" pitchFamily="34" charset="0"/>
              </a:rPr>
              <a:t>                elements. Add the new elements to the population.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81000" y="381000"/>
            <a:ext cx="8229600" cy="1143000"/>
          </a:xfrm>
        </p:spPr>
        <p:txBody>
          <a:bodyPr>
            <a:normAutofit/>
          </a:bodyPr>
          <a:lstStyle/>
          <a:p>
            <a:pPr algn="ctr"/>
            <a:r>
              <a:rPr lang="en-US" b="1" dirty="0"/>
              <a:t>Conceptual Algorithm</a:t>
            </a:r>
          </a:p>
        </p:txBody>
      </p:sp>
      <p:grpSp>
        <p:nvGrpSpPr>
          <p:cNvPr id="2" name="Group 3"/>
          <p:cNvGrpSpPr>
            <a:grpSpLocks/>
          </p:cNvGrpSpPr>
          <p:nvPr/>
        </p:nvGrpSpPr>
        <p:grpSpPr bwMode="auto">
          <a:xfrm>
            <a:off x="1600200" y="2057400"/>
            <a:ext cx="7043738" cy="3905250"/>
            <a:chOff x="683" y="1227"/>
            <a:chExt cx="4437" cy="2460"/>
          </a:xfrm>
        </p:grpSpPr>
        <p:sp>
          <p:nvSpPr>
            <p:cNvPr id="174084" name="Rectangle 4"/>
            <p:cNvSpPr>
              <a:spLocks noChangeArrowheads="1"/>
            </p:cNvSpPr>
            <p:nvPr/>
          </p:nvSpPr>
          <p:spPr bwMode="auto">
            <a:xfrm>
              <a:off x="683" y="2432"/>
              <a:ext cx="575"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085" name="AutoShape 5"/>
            <p:cNvSpPr>
              <a:spLocks noChangeArrowheads="1"/>
            </p:cNvSpPr>
            <p:nvPr/>
          </p:nvSpPr>
          <p:spPr bwMode="auto">
            <a:xfrm>
              <a:off x="1166" y="2239"/>
              <a:ext cx="1834" cy="426"/>
            </a:xfrm>
            <a:prstGeom prst="diamond">
              <a:avLst/>
            </a:prstGeom>
            <a:solidFill>
              <a:srgbClr val="008080"/>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74086" name="AutoShape 6"/>
            <p:cNvSpPr>
              <a:spLocks noChangeArrowheads="1"/>
            </p:cNvSpPr>
            <p:nvPr/>
          </p:nvSpPr>
          <p:spPr bwMode="auto">
            <a:xfrm>
              <a:off x="1314" y="1227"/>
              <a:ext cx="1581" cy="256"/>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74087" name="WordArt 7"/>
            <p:cNvSpPr>
              <a:spLocks noChangeArrowheads="1" noChangeShapeType="1" noTextEdit="1"/>
            </p:cNvSpPr>
            <p:nvPr/>
          </p:nvSpPr>
          <p:spPr bwMode="auto">
            <a:xfrm>
              <a:off x="1433" y="1287"/>
              <a:ext cx="1330" cy="14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Initialize Population</a:t>
              </a:r>
            </a:p>
          </p:txBody>
        </p:sp>
        <p:sp>
          <p:nvSpPr>
            <p:cNvPr id="174088" name="AutoShape 8"/>
            <p:cNvSpPr>
              <a:spLocks noChangeArrowheads="1"/>
            </p:cNvSpPr>
            <p:nvPr/>
          </p:nvSpPr>
          <p:spPr bwMode="auto">
            <a:xfrm>
              <a:off x="1321" y="1741"/>
              <a:ext cx="1581" cy="256"/>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74089" name="AutoShape 9"/>
            <p:cNvSpPr>
              <a:spLocks noChangeArrowheads="1"/>
            </p:cNvSpPr>
            <p:nvPr/>
          </p:nvSpPr>
          <p:spPr bwMode="auto">
            <a:xfrm>
              <a:off x="1287" y="2897"/>
              <a:ext cx="1581" cy="256"/>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74090" name="AutoShape 10"/>
            <p:cNvSpPr>
              <a:spLocks noChangeArrowheads="1"/>
            </p:cNvSpPr>
            <p:nvPr/>
          </p:nvSpPr>
          <p:spPr bwMode="auto">
            <a:xfrm>
              <a:off x="3539" y="2870"/>
              <a:ext cx="1581" cy="256"/>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74091" name="WordArt 11"/>
            <p:cNvSpPr>
              <a:spLocks noChangeArrowheads="1" noChangeShapeType="1" noTextEdit="1"/>
            </p:cNvSpPr>
            <p:nvPr/>
          </p:nvSpPr>
          <p:spPr bwMode="auto">
            <a:xfrm>
              <a:off x="1419" y="2383"/>
              <a:ext cx="1330" cy="145"/>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satisfy constraints ?</a:t>
              </a:r>
            </a:p>
          </p:txBody>
        </p:sp>
        <p:sp>
          <p:nvSpPr>
            <p:cNvPr id="174092" name="AutoShape 12"/>
            <p:cNvSpPr>
              <a:spLocks noChangeArrowheads="1"/>
            </p:cNvSpPr>
            <p:nvPr/>
          </p:nvSpPr>
          <p:spPr bwMode="auto">
            <a:xfrm>
              <a:off x="1280" y="3431"/>
              <a:ext cx="1581" cy="256"/>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74093" name="AutoShape 13"/>
            <p:cNvSpPr>
              <a:spLocks noChangeArrowheads="1"/>
            </p:cNvSpPr>
            <p:nvPr/>
          </p:nvSpPr>
          <p:spPr bwMode="auto">
            <a:xfrm>
              <a:off x="2040" y="1484"/>
              <a:ext cx="80" cy="271"/>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endParaRPr lang="en-US"/>
            </a:p>
          </p:txBody>
        </p:sp>
        <p:sp>
          <p:nvSpPr>
            <p:cNvPr id="174094" name="AutoShape 14"/>
            <p:cNvSpPr>
              <a:spLocks noChangeArrowheads="1"/>
            </p:cNvSpPr>
            <p:nvPr/>
          </p:nvSpPr>
          <p:spPr bwMode="auto">
            <a:xfrm>
              <a:off x="2037" y="2664"/>
              <a:ext cx="86" cy="239"/>
            </a:xfrm>
            <a:prstGeom prst="downArrow">
              <a:avLst>
                <a:gd name="adj1" fmla="val 50000"/>
                <a:gd name="adj2" fmla="val 69477"/>
              </a:avLst>
            </a:prstGeom>
            <a:solidFill>
              <a:schemeClr val="accent1"/>
            </a:solidFill>
            <a:ln w="9525">
              <a:solidFill>
                <a:schemeClr val="tx1"/>
              </a:solidFill>
              <a:miter lim="800000"/>
              <a:headEnd/>
              <a:tailEnd/>
            </a:ln>
            <a:effectLst/>
          </p:spPr>
          <p:txBody>
            <a:bodyPr wrap="none" anchor="ctr"/>
            <a:lstStyle/>
            <a:p>
              <a:endParaRPr lang="en-US"/>
            </a:p>
          </p:txBody>
        </p:sp>
        <p:sp>
          <p:nvSpPr>
            <p:cNvPr id="174095" name="AutoShape 15"/>
            <p:cNvSpPr>
              <a:spLocks noChangeArrowheads="1"/>
            </p:cNvSpPr>
            <p:nvPr/>
          </p:nvSpPr>
          <p:spPr bwMode="auto">
            <a:xfrm>
              <a:off x="2042" y="1998"/>
              <a:ext cx="86" cy="239"/>
            </a:xfrm>
            <a:prstGeom prst="downArrow">
              <a:avLst>
                <a:gd name="adj1" fmla="val 50000"/>
                <a:gd name="adj2" fmla="val 69477"/>
              </a:avLst>
            </a:prstGeom>
            <a:solidFill>
              <a:schemeClr val="accent1"/>
            </a:solidFill>
            <a:ln w="9525">
              <a:solidFill>
                <a:schemeClr val="tx1"/>
              </a:solidFill>
              <a:miter lim="800000"/>
              <a:headEnd/>
              <a:tailEnd/>
            </a:ln>
            <a:effectLst/>
          </p:spPr>
          <p:txBody>
            <a:bodyPr wrap="none" anchor="ctr"/>
            <a:lstStyle/>
            <a:p>
              <a:endParaRPr lang="en-US"/>
            </a:p>
          </p:txBody>
        </p:sp>
        <p:sp>
          <p:nvSpPr>
            <p:cNvPr id="174096" name="AutoShape 16"/>
            <p:cNvSpPr>
              <a:spLocks noChangeArrowheads="1"/>
            </p:cNvSpPr>
            <p:nvPr/>
          </p:nvSpPr>
          <p:spPr bwMode="auto">
            <a:xfrm>
              <a:off x="2878" y="2968"/>
              <a:ext cx="664" cy="72"/>
            </a:xfrm>
            <a:prstGeom prst="rightArrow">
              <a:avLst>
                <a:gd name="adj1" fmla="val 50000"/>
                <a:gd name="adj2" fmla="val 230556"/>
              </a:avLst>
            </a:prstGeom>
            <a:solidFill>
              <a:schemeClr val="accent1"/>
            </a:solidFill>
            <a:ln w="9525">
              <a:solidFill>
                <a:schemeClr val="tx1"/>
              </a:solidFill>
              <a:miter lim="800000"/>
              <a:headEnd/>
              <a:tailEnd/>
            </a:ln>
            <a:effectLst/>
          </p:spPr>
          <p:txBody>
            <a:bodyPr wrap="none" anchor="ctr"/>
            <a:lstStyle/>
            <a:p>
              <a:endParaRPr lang="en-US"/>
            </a:p>
          </p:txBody>
        </p:sp>
        <p:sp>
          <p:nvSpPr>
            <p:cNvPr id="174097" name="Rectangle 17"/>
            <p:cNvSpPr>
              <a:spLocks noChangeArrowheads="1"/>
            </p:cNvSpPr>
            <p:nvPr/>
          </p:nvSpPr>
          <p:spPr bwMode="auto">
            <a:xfrm>
              <a:off x="4277" y="1826"/>
              <a:ext cx="54" cy="1033"/>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098" name="Rectangle 18"/>
            <p:cNvSpPr>
              <a:spLocks noChangeArrowheads="1"/>
            </p:cNvSpPr>
            <p:nvPr/>
          </p:nvSpPr>
          <p:spPr bwMode="auto">
            <a:xfrm>
              <a:off x="3032" y="1826"/>
              <a:ext cx="1284" cy="47"/>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099" name="AutoShape 19"/>
            <p:cNvSpPr>
              <a:spLocks noChangeArrowheads="1"/>
            </p:cNvSpPr>
            <p:nvPr/>
          </p:nvSpPr>
          <p:spPr bwMode="auto">
            <a:xfrm>
              <a:off x="2910" y="1805"/>
              <a:ext cx="345" cy="87"/>
            </a:xfrm>
            <a:prstGeom prst="leftArrow">
              <a:avLst>
                <a:gd name="adj1" fmla="val 50000"/>
                <a:gd name="adj2" fmla="val 99138"/>
              </a:avLst>
            </a:prstGeom>
            <a:solidFill>
              <a:schemeClr val="accent1"/>
            </a:solidFill>
            <a:ln w="9525">
              <a:solidFill>
                <a:schemeClr val="tx1"/>
              </a:solidFill>
              <a:miter lim="800000"/>
              <a:headEnd/>
              <a:tailEnd/>
            </a:ln>
            <a:effectLst/>
          </p:spPr>
          <p:txBody>
            <a:bodyPr wrap="none" anchor="ctr"/>
            <a:lstStyle/>
            <a:p>
              <a:endParaRPr lang="en-US"/>
            </a:p>
          </p:txBody>
        </p:sp>
        <p:sp>
          <p:nvSpPr>
            <p:cNvPr id="174100" name="WordArt 20"/>
            <p:cNvSpPr>
              <a:spLocks noChangeArrowheads="1" noChangeShapeType="1" noTextEdit="1"/>
            </p:cNvSpPr>
            <p:nvPr/>
          </p:nvSpPr>
          <p:spPr bwMode="auto">
            <a:xfrm>
              <a:off x="1511" y="1815"/>
              <a:ext cx="1219" cy="9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Evaluate Fitness</a:t>
              </a:r>
            </a:p>
          </p:txBody>
        </p:sp>
        <p:sp>
          <p:nvSpPr>
            <p:cNvPr id="174101" name="Rectangle 21"/>
            <p:cNvSpPr>
              <a:spLocks noChangeArrowheads="1"/>
            </p:cNvSpPr>
            <p:nvPr/>
          </p:nvSpPr>
          <p:spPr bwMode="auto">
            <a:xfrm>
              <a:off x="683" y="2432"/>
              <a:ext cx="54" cy="111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4102" name="AutoShape 22"/>
            <p:cNvSpPr>
              <a:spLocks noChangeArrowheads="1"/>
            </p:cNvSpPr>
            <p:nvPr/>
          </p:nvSpPr>
          <p:spPr bwMode="auto">
            <a:xfrm>
              <a:off x="690" y="3503"/>
              <a:ext cx="587" cy="79"/>
            </a:xfrm>
            <a:prstGeom prst="rightArrow">
              <a:avLst>
                <a:gd name="adj1" fmla="val 50000"/>
                <a:gd name="adj2" fmla="val 185759"/>
              </a:avLst>
            </a:prstGeom>
            <a:solidFill>
              <a:schemeClr val="accent1"/>
            </a:solidFill>
            <a:ln w="9525">
              <a:solidFill>
                <a:schemeClr val="tx1"/>
              </a:solidFill>
              <a:miter lim="800000"/>
              <a:headEnd/>
              <a:tailEnd/>
            </a:ln>
            <a:effectLst/>
          </p:spPr>
          <p:txBody>
            <a:bodyPr wrap="none" anchor="ctr"/>
            <a:lstStyle/>
            <a:p>
              <a:endParaRPr lang="en-US"/>
            </a:p>
          </p:txBody>
        </p:sp>
        <p:sp>
          <p:nvSpPr>
            <p:cNvPr id="174103" name="WordArt 23"/>
            <p:cNvSpPr>
              <a:spLocks noChangeArrowheads="1" noChangeShapeType="1" noTextEdit="1"/>
            </p:cNvSpPr>
            <p:nvPr/>
          </p:nvSpPr>
          <p:spPr bwMode="auto">
            <a:xfrm>
              <a:off x="1440" y="2982"/>
              <a:ext cx="1219" cy="9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Select Survivors</a:t>
              </a:r>
            </a:p>
          </p:txBody>
        </p:sp>
        <p:sp>
          <p:nvSpPr>
            <p:cNvPr id="174104" name="WordArt 24"/>
            <p:cNvSpPr>
              <a:spLocks noChangeArrowheads="1" noChangeShapeType="1" noTextEdit="1"/>
            </p:cNvSpPr>
            <p:nvPr/>
          </p:nvSpPr>
          <p:spPr bwMode="auto">
            <a:xfrm>
              <a:off x="1452" y="3510"/>
              <a:ext cx="1219" cy="119"/>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Output Results</a:t>
              </a:r>
            </a:p>
          </p:txBody>
        </p:sp>
        <p:sp>
          <p:nvSpPr>
            <p:cNvPr id="174105" name="WordArt 25"/>
            <p:cNvSpPr>
              <a:spLocks noChangeArrowheads="1" noChangeShapeType="1" noTextEdit="1"/>
            </p:cNvSpPr>
            <p:nvPr/>
          </p:nvSpPr>
          <p:spPr bwMode="auto">
            <a:xfrm>
              <a:off x="3581" y="2949"/>
              <a:ext cx="1483" cy="133"/>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Randomly Vary Individuals</a:t>
              </a:r>
            </a:p>
          </p:txBody>
        </p:sp>
        <p:sp>
          <p:nvSpPr>
            <p:cNvPr id="174106" name="WordArt 26"/>
            <p:cNvSpPr>
              <a:spLocks noChangeArrowheads="1" noChangeShapeType="1" noTextEdit="1"/>
            </p:cNvSpPr>
            <p:nvPr/>
          </p:nvSpPr>
          <p:spPr bwMode="auto">
            <a:xfrm>
              <a:off x="877" y="2292"/>
              <a:ext cx="272" cy="101"/>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Yes</a:t>
              </a:r>
            </a:p>
          </p:txBody>
        </p:sp>
        <p:sp>
          <p:nvSpPr>
            <p:cNvPr id="174107" name="WordArt 27"/>
            <p:cNvSpPr>
              <a:spLocks noChangeArrowheads="1" noChangeShapeType="1" noTextEdit="1"/>
            </p:cNvSpPr>
            <p:nvPr/>
          </p:nvSpPr>
          <p:spPr bwMode="auto">
            <a:xfrm>
              <a:off x="2160" y="2710"/>
              <a:ext cx="214" cy="10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381000"/>
            <a:ext cx="10058400" cy="1143000"/>
          </a:xfrm>
        </p:spPr>
        <p:txBody>
          <a:bodyPr>
            <a:noAutofit/>
          </a:bodyPr>
          <a:lstStyle/>
          <a:p>
            <a:pPr algn="ctr"/>
            <a:r>
              <a:rPr lang="en-US" altLang="zh-TW" sz="3600" b="1" dirty="0"/>
              <a:t>Digitalized Genetic knowledge representation</a:t>
            </a:r>
          </a:p>
        </p:txBody>
      </p:sp>
      <p:sp>
        <p:nvSpPr>
          <p:cNvPr id="59395" name="Rectangle 3"/>
          <p:cNvSpPr>
            <a:spLocks noGrp="1" noChangeArrowheads="1"/>
          </p:cNvSpPr>
          <p:nvPr>
            <p:ph idx="1"/>
          </p:nvPr>
        </p:nvSpPr>
        <p:spPr/>
        <p:txBody>
          <a:bodyPr/>
          <a:lstStyle/>
          <a:p>
            <a:pPr algn="just"/>
            <a:r>
              <a:rPr lang="en-US" altLang="zh-TW" dirty="0">
                <a:latin typeface="Arial" pitchFamily="34" charset="0"/>
                <a:cs typeface="Arial" pitchFamily="34" charset="0"/>
              </a:rPr>
              <a:t>A common technique for representing genetic knowledge is to transform elements into binary strings. </a:t>
            </a:r>
          </a:p>
          <a:p>
            <a:pPr algn="just"/>
            <a:endParaRPr lang="en-US" altLang="zh-TW" dirty="0">
              <a:latin typeface="Arial" pitchFamily="34" charset="0"/>
              <a:cs typeface="Arial" pitchFamily="34" charset="0"/>
            </a:endParaRPr>
          </a:p>
          <a:p>
            <a:pPr algn="just"/>
            <a:r>
              <a:rPr lang="en-US" altLang="zh-TW" dirty="0">
                <a:latin typeface="Arial" pitchFamily="34" charset="0"/>
                <a:cs typeface="Arial" pitchFamily="34" charset="0"/>
              </a:rPr>
              <a:t>For example, we can represent income range as a string of two bits for assigning “00” to 20-30k, “01” to 30-40k, and “11” to 50-60k.</a:t>
            </a:r>
          </a:p>
          <a:p>
            <a:pPr>
              <a:buFontTx/>
              <a:buNone/>
            </a:pPr>
            <a:endParaRPr lang="en-US" altLang="zh-TW"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ctr"/>
            <a:r>
              <a:rPr lang="en-US" dirty="0"/>
              <a:t>Key terms </a:t>
            </a:r>
          </a:p>
        </p:txBody>
      </p:sp>
      <p:sp>
        <p:nvSpPr>
          <p:cNvPr id="59395" name="Rectangle 3"/>
          <p:cNvSpPr>
            <a:spLocks noGrp="1" noChangeArrowheads="1"/>
          </p:cNvSpPr>
          <p:nvPr>
            <p:ph idx="1"/>
          </p:nvPr>
        </p:nvSpPr>
        <p:spPr>
          <a:xfrm>
            <a:off x="1600200" y="1905000"/>
            <a:ext cx="6591985" cy="3472822"/>
          </a:xfrm>
        </p:spPr>
        <p:txBody>
          <a:bodyPr>
            <a:normAutofit/>
          </a:bodyPr>
          <a:lstStyle/>
          <a:p>
            <a:pPr>
              <a:lnSpc>
                <a:spcPct val="90000"/>
              </a:lnSpc>
            </a:pPr>
            <a:r>
              <a:rPr lang="en-US" b="1" dirty="0">
                <a:latin typeface="Arial" pitchFamily="34" charset="0"/>
                <a:cs typeface="Arial" pitchFamily="34" charset="0"/>
              </a:rPr>
              <a:t>Individual</a:t>
            </a:r>
            <a:r>
              <a:rPr lang="en-US" dirty="0">
                <a:latin typeface="Arial" pitchFamily="34" charset="0"/>
                <a:cs typeface="Arial" pitchFamily="34" charset="0"/>
              </a:rPr>
              <a:t> - Any possible solution </a:t>
            </a:r>
          </a:p>
          <a:p>
            <a:pPr>
              <a:lnSpc>
                <a:spcPct val="90000"/>
              </a:lnSpc>
              <a:buNone/>
            </a:pPr>
            <a:endParaRPr lang="en-US" dirty="0">
              <a:latin typeface="Arial" pitchFamily="34" charset="0"/>
              <a:cs typeface="Arial" pitchFamily="34" charset="0"/>
            </a:endParaRPr>
          </a:p>
          <a:p>
            <a:pPr>
              <a:lnSpc>
                <a:spcPct val="90000"/>
              </a:lnSpc>
            </a:pPr>
            <a:r>
              <a:rPr lang="en-US" b="1" dirty="0">
                <a:latin typeface="Arial" pitchFamily="34" charset="0"/>
                <a:cs typeface="Arial" pitchFamily="34" charset="0"/>
              </a:rPr>
              <a:t>Population</a:t>
            </a:r>
            <a:r>
              <a:rPr lang="en-US" dirty="0">
                <a:latin typeface="Arial" pitchFamily="34" charset="0"/>
                <a:cs typeface="Arial" pitchFamily="34" charset="0"/>
              </a:rPr>
              <a:t> - Group of all </a:t>
            </a:r>
            <a:r>
              <a:rPr lang="en-US" i="1" dirty="0">
                <a:latin typeface="Arial" pitchFamily="34" charset="0"/>
                <a:cs typeface="Arial" pitchFamily="34" charset="0"/>
              </a:rPr>
              <a:t>individuals</a:t>
            </a:r>
            <a:r>
              <a:rPr lang="en-US" dirty="0">
                <a:latin typeface="Arial" pitchFamily="34" charset="0"/>
                <a:cs typeface="Arial" pitchFamily="34" charset="0"/>
              </a:rPr>
              <a:t> </a:t>
            </a:r>
          </a:p>
          <a:p>
            <a:pPr>
              <a:lnSpc>
                <a:spcPct val="90000"/>
              </a:lnSpc>
              <a:buNone/>
            </a:pPr>
            <a:endParaRPr lang="en-US" dirty="0">
              <a:latin typeface="Arial" pitchFamily="34" charset="0"/>
              <a:cs typeface="Arial" pitchFamily="34" charset="0"/>
            </a:endParaRPr>
          </a:p>
          <a:p>
            <a:pPr>
              <a:lnSpc>
                <a:spcPct val="90000"/>
              </a:lnSpc>
            </a:pPr>
            <a:r>
              <a:rPr lang="en-US" b="1" dirty="0">
                <a:latin typeface="Arial" pitchFamily="34" charset="0"/>
                <a:cs typeface="Arial" pitchFamily="34" charset="0"/>
              </a:rPr>
              <a:t>Search Space</a:t>
            </a:r>
            <a:r>
              <a:rPr lang="en-US" dirty="0">
                <a:latin typeface="Arial" pitchFamily="34" charset="0"/>
                <a:cs typeface="Arial" pitchFamily="34" charset="0"/>
              </a:rPr>
              <a:t> - All possible solutions to the problem </a:t>
            </a:r>
          </a:p>
          <a:p>
            <a:pPr>
              <a:lnSpc>
                <a:spcPct val="90000"/>
              </a:lnSpc>
              <a:buNone/>
            </a:pPr>
            <a:endParaRPr lang="en-US" dirty="0">
              <a:latin typeface="Arial" pitchFamily="34" charset="0"/>
              <a:cs typeface="Arial" pitchFamily="34" charset="0"/>
            </a:endParaRPr>
          </a:p>
          <a:p>
            <a:pPr>
              <a:lnSpc>
                <a:spcPct val="90000"/>
              </a:lnSpc>
            </a:pPr>
            <a:r>
              <a:rPr lang="en-US" b="1" dirty="0">
                <a:latin typeface="Arial" pitchFamily="34" charset="0"/>
                <a:cs typeface="Arial" pitchFamily="34" charset="0"/>
              </a:rPr>
              <a:t>Locus</a:t>
            </a:r>
            <a:r>
              <a:rPr lang="en-US" dirty="0">
                <a:latin typeface="Arial" pitchFamily="34" charset="0"/>
                <a:cs typeface="Arial" pitchFamily="34" charset="0"/>
              </a:rPr>
              <a:t> - The position of a </a:t>
            </a:r>
            <a:r>
              <a:rPr lang="en-US" i="1" dirty="0">
                <a:latin typeface="Arial" pitchFamily="34" charset="0"/>
                <a:cs typeface="Arial" pitchFamily="34" charset="0"/>
              </a:rPr>
              <a:t>gene</a:t>
            </a:r>
            <a:r>
              <a:rPr lang="en-US" dirty="0">
                <a:latin typeface="Arial" pitchFamily="34" charset="0"/>
                <a:cs typeface="Arial" pitchFamily="34" charset="0"/>
              </a:rPr>
              <a:t> on the </a:t>
            </a:r>
            <a:r>
              <a:rPr lang="en-US" i="1" dirty="0">
                <a:latin typeface="Arial" pitchFamily="34" charset="0"/>
                <a:cs typeface="Arial" pitchFamily="34" charset="0"/>
              </a:rPr>
              <a:t>chromosome</a:t>
            </a:r>
            <a:r>
              <a:rPr lang="en-US" dirty="0">
                <a:latin typeface="Arial" pitchFamily="34" charset="0"/>
                <a:cs typeface="Arial" pitchFamily="34" charset="0"/>
              </a:rPr>
              <a:t> </a:t>
            </a:r>
          </a:p>
          <a:p>
            <a:pPr>
              <a:lnSpc>
                <a:spcPct val="90000"/>
              </a:lnSpc>
              <a:buNone/>
            </a:pPr>
            <a:endParaRPr lang="en-US" dirty="0">
              <a:latin typeface="Arial" pitchFamily="34" charset="0"/>
              <a:cs typeface="Arial" pitchFamily="34" charset="0"/>
            </a:endParaRPr>
          </a:p>
          <a:p>
            <a:pPr>
              <a:lnSpc>
                <a:spcPct val="90000"/>
              </a:lnSpc>
            </a:pPr>
            <a:r>
              <a:rPr lang="en-US" b="1" dirty="0">
                <a:latin typeface="Arial" pitchFamily="34" charset="0"/>
                <a:cs typeface="Arial" pitchFamily="34" charset="0"/>
              </a:rPr>
              <a:t>Genome</a:t>
            </a:r>
            <a:r>
              <a:rPr lang="en-US" dirty="0">
                <a:latin typeface="Arial" pitchFamily="34" charset="0"/>
                <a:cs typeface="Arial" pitchFamily="34" charset="0"/>
              </a:rPr>
              <a:t> - Collection of all </a:t>
            </a:r>
            <a:r>
              <a:rPr lang="en-US" i="1" dirty="0">
                <a:latin typeface="Arial" pitchFamily="34" charset="0"/>
                <a:cs typeface="Arial" pitchFamily="34" charset="0"/>
              </a:rPr>
              <a:t>chromosomes</a:t>
            </a:r>
            <a:r>
              <a:rPr lang="en-US" dirty="0">
                <a:latin typeface="Arial" pitchFamily="34" charset="0"/>
                <a:cs typeface="Arial" pitchFamily="34" charset="0"/>
              </a:rPr>
              <a:t> for an </a:t>
            </a:r>
            <a:r>
              <a:rPr lang="en-US" i="1" dirty="0">
                <a:latin typeface="Arial" pitchFamily="34" charset="0"/>
                <a:cs typeface="Arial" pitchFamily="34" charset="0"/>
              </a:rPr>
              <a:t>individual</a:t>
            </a:r>
            <a:r>
              <a:rPr lang="en-US" dirty="0">
                <a:latin typeface="Arial" pitchFamily="34" charset="0"/>
                <a:cs typeface="Arial" pitchFamily="34" charset="0"/>
              </a:rPr>
              <a:t> </a:t>
            </a:r>
          </a:p>
        </p:txBody>
      </p:sp>
    </p:spTree>
    <p:extLst>
      <p:ext uri="{BB962C8B-B14F-4D97-AF65-F5344CB8AC3E}">
        <p14:creationId xmlns:p14="http://schemas.microsoft.com/office/powerpoint/2010/main" val="82033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685800"/>
            <a:ext cx="10210800" cy="1143000"/>
          </a:xfrm>
        </p:spPr>
        <p:txBody>
          <a:bodyPr>
            <a:noAutofit/>
          </a:bodyPr>
          <a:lstStyle/>
          <a:p>
            <a:pPr algn="ctr"/>
            <a:r>
              <a:rPr lang="en-US" sz="4500" b="1" dirty="0">
                <a:effectLst/>
              </a:rPr>
              <a:t>Chromosome, Genes and Genomes</a:t>
            </a:r>
          </a:p>
        </p:txBody>
      </p:sp>
      <p:pic>
        <p:nvPicPr>
          <p:cNvPr id="119812" name="Picture 4"/>
          <p:cNvPicPr>
            <a:picLocks noChangeAspect="1" noChangeArrowheads="1"/>
          </p:cNvPicPr>
          <p:nvPr/>
        </p:nvPicPr>
        <p:blipFill>
          <a:blip r:embed="rId3" cstate="print"/>
          <a:srcRect/>
          <a:stretch>
            <a:fillRect/>
          </a:stretch>
        </p:blipFill>
        <p:spPr bwMode="auto">
          <a:xfrm>
            <a:off x="1143000" y="2286000"/>
            <a:ext cx="6400800" cy="35972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3E69-9560-39B1-162D-906E83ECFDAC}"/>
              </a:ext>
            </a:extLst>
          </p:cNvPr>
          <p:cNvSpPr>
            <a:spLocks noGrp="1"/>
          </p:cNvSpPr>
          <p:nvPr>
            <p:ph type="title"/>
          </p:nvPr>
        </p:nvSpPr>
        <p:spPr>
          <a:xfrm>
            <a:off x="1524000" y="609600"/>
            <a:ext cx="6589199" cy="1280890"/>
          </a:xfrm>
        </p:spPr>
        <p:txBody>
          <a:bodyPr/>
          <a:lstStyle/>
          <a:p>
            <a:r>
              <a:rPr lang="en-GB" dirty="0"/>
              <a:t>    </a:t>
            </a:r>
            <a:br>
              <a:rPr lang="en-GB" dirty="0"/>
            </a:br>
            <a:r>
              <a:rPr lang="en-GB" dirty="0"/>
              <a:t>     </a:t>
            </a:r>
            <a:r>
              <a:rPr lang="en-GB" b="1" dirty="0"/>
              <a:t>Genetic Operator</a:t>
            </a:r>
          </a:p>
        </p:txBody>
      </p:sp>
      <p:sp>
        <p:nvSpPr>
          <p:cNvPr id="3" name="Content Placeholder 2">
            <a:extLst>
              <a:ext uri="{FF2B5EF4-FFF2-40B4-BE49-F238E27FC236}">
                <a16:creationId xmlns:a16="http://schemas.microsoft.com/office/drawing/2014/main" id="{F27ED39D-864D-5E94-0125-C98044086998}"/>
              </a:ext>
            </a:extLst>
          </p:cNvPr>
          <p:cNvSpPr>
            <a:spLocks noGrp="1"/>
          </p:cNvSpPr>
          <p:nvPr>
            <p:ph idx="1"/>
          </p:nvPr>
        </p:nvSpPr>
        <p:spPr>
          <a:xfrm>
            <a:off x="1371600" y="2286000"/>
            <a:ext cx="6591985" cy="3777622"/>
          </a:xfrm>
        </p:spPr>
        <p:txBody>
          <a:bodyPr>
            <a:normAutofit fontScale="70000" lnSpcReduction="20000"/>
          </a:bodyPr>
          <a:lstStyle/>
          <a:p>
            <a:pPr marL="0" indent="0">
              <a:buNone/>
            </a:pPr>
            <a:r>
              <a:rPr lang="en-US" b="0" i="0" dirty="0">
                <a:solidFill>
                  <a:srgbClr val="000000"/>
                </a:solidFill>
                <a:effectLst/>
                <a:latin typeface="Leaguemono"/>
              </a:rPr>
              <a:t>        “</a:t>
            </a:r>
            <a:r>
              <a:rPr lang="en-US" sz="2800" b="0" i="0" dirty="0">
                <a:solidFill>
                  <a:srgbClr val="000000"/>
                </a:solidFill>
                <a:effectLst/>
                <a:latin typeface="Leaguemono"/>
              </a:rPr>
              <a:t>A genetic operator is a function that is used to create a</a:t>
            </a:r>
          </a:p>
          <a:p>
            <a:pPr marL="0" indent="0">
              <a:buNone/>
            </a:pPr>
            <a:r>
              <a:rPr lang="en-US" sz="2800" b="0" i="0" dirty="0">
                <a:solidFill>
                  <a:srgbClr val="000000"/>
                </a:solidFill>
                <a:effectLst/>
                <a:latin typeface="Leaguemono"/>
              </a:rPr>
              <a:t>          new  individual in a population of individuals for a </a:t>
            </a:r>
          </a:p>
          <a:p>
            <a:pPr marL="0" indent="0">
              <a:buNone/>
            </a:pPr>
            <a:r>
              <a:rPr lang="en-US" sz="2800" b="0" i="0" dirty="0">
                <a:solidFill>
                  <a:srgbClr val="000000"/>
                </a:solidFill>
                <a:effectLst/>
                <a:latin typeface="Leaguemono"/>
              </a:rPr>
              <a:t>                                    genetic  algorithm</a:t>
            </a:r>
            <a:r>
              <a:rPr lang="en-US" sz="2800" dirty="0">
                <a:solidFill>
                  <a:srgbClr val="000000"/>
                </a:solidFill>
                <a:latin typeface="Leaguemono"/>
              </a:rPr>
              <a:t>”</a:t>
            </a:r>
            <a:endParaRPr lang="en-US" sz="2400" b="0" i="0" dirty="0">
              <a:solidFill>
                <a:srgbClr val="000000"/>
              </a:solidFill>
              <a:effectLst/>
              <a:latin typeface="Leaguemono"/>
            </a:endParaRPr>
          </a:p>
          <a:p>
            <a:endParaRPr lang="en-US" sz="2000" b="1" i="0" dirty="0">
              <a:solidFill>
                <a:srgbClr val="000000"/>
              </a:solidFill>
              <a:effectLst/>
              <a:latin typeface="Leaguemono"/>
            </a:endParaRPr>
          </a:p>
          <a:p>
            <a:r>
              <a:rPr lang="en-US" sz="2900" b="1" i="0" dirty="0">
                <a:solidFill>
                  <a:srgbClr val="000000"/>
                </a:solidFill>
                <a:effectLst/>
                <a:latin typeface="Leaguemono"/>
              </a:rPr>
              <a:t>Types</a:t>
            </a:r>
          </a:p>
          <a:p>
            <a:pPr>
              <a:buFont typeface="+mj-lt"/>
              <a:buAutoNum type="arabicPeriod"/>
            </a:pPr>
            <a:r>
              <a:rPr lang="en-US" sz="2900" dirty="0">
                <a:solidFill>
                  <a:srgbClr val="000000"/>
                </a:solidFill>
                <a:latin typeface="Leaguemono"/>
              </a:rPr>
              <a:t> Selection</a:t>
            </a:r>
          </a:p>
          <a:p>
            <a:pPr>
              <a:buFont typeface="+mj-lt"/>
              <a:buAutoNum type="arabicPeriod"/>
            </a:pPr>
            <a:r>
              <a:rPr lang="en-US" sz="2900" dirty="0">
                <a:solidFill>
                  <a:srgbClr val="000000"/>
                </a:solidFill>
                <a:latin typeface="Leaguemono"/>
              </a:rPr>
              <a:t>Crossover</a:t>
            </a:r>
          </a:p>
          <a:p>
            <a:pPr>
              <a:buFont typeface="+mj-lt"/>
              <a:buAutoNum type="arabicPeriod"/>
            </a:pPr>
            <a:r>
              <a:rPr lang="en-US" sz="2900" dirty="0">
                <a:solidFill>
                  <a:srgbClr val="000000"/>
                </a:solidFill>
                <a:latin typeface="Leaguemono"/>
              </a:rPr>
              <a:t>Mutation</a:t>
            </a:r>
          </a:p>
          <a:p>
            <a:pPr>
              <a:buFont typeface="+mj-lt"/>
              <a:buAutoNum type="arabicPeriod"/>
            </a:pPr>
            <a:endParaRPr lang="en-US" sz="2000" dirty="0">
              <a:solidFill>
                <a:srgbClr val="000000"/>
              </a:solidFill>
              <a:latin typeface="Leaguemono"/>
            </a:endParaRPr>
          </a:p>
          <a:p>
            <a:pPr marL="0" indent="0">
              <a:buNone/>
            </a:pPr>
            <a:endParaRPr lang="en-US" sz="2000" dirty="0">
              <a:solidFill>
                <a:srgbClr val="000000"/>
              </a:solidFill>
              <a:latin typeface="Leaguemono"/>
            </a:endParaRPr>
          </a:p>
          <a:p>
            <a:pPr marL="0" indent="0">
              <a:buNone/>
            </a:pPr>
            <a:r>
              <a:rPr lang="en-US" sz="1800" dirty="0">
                <a:solidFill>
                  <a:srgbClr val="000000"/>
                </a:solidFill>
                <a:latin typeface="Leaguemono"/>
              </a:rPr>
              <a:t> </a:t>
            </a:r>
          </a:p>
          <a:p>
            <a:pPr>
              <a:buFont typeface="+mj-lt"/>
              <a:buAutoNum type="arabicPeriod"/>
            </a:pPr>
            <a:endParaRPr lang="en-GB" dirty="0"/>
          </a:p>
        </p:txBody>
      </p:sp>
      <p:sp>
        <p:nvSpPr>
          <p:cNvPr id="4" name="Slide Number Placeholder 3">
            <a:extLst>
              <a:ext uri="{FF2B5EF4-FFF2-40B4-BE49-F238E27FC236}">
                <a16:creationId xmlns:a16="http://schemas.microsoft.com/office/drawing/2014/main" id="{F84AC2A9-2515-8A73-CCCD-AE9F916CC311}"/>
              </a:ext>
            </a:extLst>
          </p:cNvPr>
          <p:cNvSpPr>
            <a:spLocks noGrp="1"/>
          </p:cNvSpPr>
          <p:nvPr>
            <p:ph type="sldNum" sz="quarter" idx="12"/>
          </p:nvPr>
        </p:nvSpPr>
        <p:spPr/>
        <p:txBody>
          <a:bodyPr/>
          <a:lstStyle/>
          <a:p>
            <a:pPr>
              <a:defRPr/>
            </a:pPr>
            <a:fld id="{677BF6C0-2065-48D5-83C1-BBE86B56D113}" type="slidenum">
              <a:rPr lang="en-US" smtClean="0"/>
              <a:pPr>
                <a:defRPr/>
              </a:pPr>
              <a:t>17</a:t>
            </a:fld>
            <a:endParaRPr lang="en-US"/>
          </a:p>
        </p:txBody>
      </p:sp>
    </p:spTree>
    <p:extLst>
      <p:ext uri="{BB962C8B-B14F-4D97-AF65-F5344CB8AC3E}">
        <p14:creationId xmlns:p14="http://schemas.microsoft.com/office/powerpoint/2010/main" val="22405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altLang="zh-TW" b="1" dirty="0"/>
              <a:t>Genetic operator - Selection</a:t>
            </a:r>
          </a:p>
        </p:txBody>
      </p:sp>
      <p:sp>
        <p:nvSpPr>
          <p:cNvPr id="57347" name="Rectangle 3"/>
          <p:cNvSpPr>
            <a:spLocks noGrp="1" noChangeArrowheads="1"/>
          </p:cNvSpPr>
          <p:nvPr>
            <p:ph idx="1"/>
          </p:nvPr>
        </p:nvSpPr>
        <p:spPr/>
        <p:txBody>
          <a:bodyPr/>
          <a:lstStyle/>
          <a:p>
            <a:pPr algn="just"/>
            <a:r>
              <a:rPr lang="en-US" altLang="zh-TW" dirty="0">
                <a:latin typeface="Arial" pitchFamily="34" charset="0"/>
                <a:cs typeface="Arial" pitchFamily="34" charset="0"/>
              </a:rPr>
              <a:t>Selection is to replace to-be-deleted elements by copies of elements that pass the fitness test with high scores.</a:t>
            </a:r>
          </a:p>
          <a:p>
            <a:pPr algn="just"/>
            <a:endParaRPr lang="en-US" altLang="zh-TW" dirty="0">
              <a:latin typeface="Arial" pitchFamily="34" charset="0"/>
              <a:cs typeface="Arial" pitchFamily="34" charset="0"/>
            </a:endParaRPr>
          </a:p>
          <a:p>
            <a:pPr algn="just"/>
            <a:r>
              <a:rPr lang="en-US" altLang="zh-TW" dirty="0">
                <a:latin typeface="Arial" pitchFamily="34" charset="0"/>
                <a:cs typeface="Arial" pitchFamily="34" charset="0"/>
              </a:rPr>
              <a:t>With selection, the overall fitness of the population is guaranteed to increase.</a:t>
            </a:r>
          </a:p>
          <a:p>
            <a:pPr algn="just"/>
            <a:endParaRPr lang="en-US" altLang="zh-TW" dirty="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19</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57150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36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19200"/>
            <a:ext cx="6600451" cy="2262781"/>
          </a:xfrm>
        </p:spPr>
        <p:txBody>
          <a:bodyPr/>
          <a:lstStyle/>
          <a:p>
            <a:r>
              <a:rPr lang="en-US" dirty="0"/>
              <a:t>Genetic Algorithm</a:t>
            </a:r>
          </a:p>
        </p:txBody>
      </p:sp>
      <p:sp>
        <p:nvSpPr>
          <p:cNvPr id="4" name="Slide Number Placeholder 3"/>
          <p:cNvSpPr>
            <a:spLocks noGrp="1"/>
          </p:cNvSpPr>
          <p:nvPr>
            <p:ph type="sldNum" sz="quarter" idx="12"/>
          </p:nvPr>
        </p:nvSpPr>
        <p:spPr/>
        <p:txBody>
          <a:bodyPr/>
          <a:lstStyle/>
          <a:p>
            <a:pPr>
              <a:defRPr/>
            </a:pPr>
            <a:fld id="{C5ECE2B7-6493-4BF4-966E-5FF1108F2EDC}" type="slidenum">
              <a:rPr lang="en-US" smtClean="0"/>
              <a:pPr>
                <a:defRPr/>
              </a:pPr>
              <a:t>2</a:t>
            </a:fld>
            <a:endParaRPr lang="en-US"/>
          </a:p>
        </p:txBody>
      </p:sp>
      <p:sp>
        <p:nvSpPr>
          <p:cNvPr id="3" name="Rectangle 2"/>
          <p:cNvSpPr/>
          <p:nvPr/>
        </p:nvSpPr>
        <p:spPr>
          <a:xfrm>
            <a:off x="1447800" y="5157355"/>
            <a:ext cx="4572000" cy="1200329"/>
          </a:xfrm>
          <a:prstGeom prst="rect">
            <a:avLst/>
          </a:prstGeom>
        </p:spPr>
        <p:txBody>
          <a:bodyPr>
            <a:spAutoFit/>
          </a:bodyPr>
          <a:lstStyle/>
          <a:p>
            <a:r>
              <a:rPr lang="en-GB" dirty="0"/>
              <a:t> </a:t>
            </a:r>
            <a:r>
              <a:rPr lang="en-GB" b="1" u="sng" dirty="0">
                <a:solidFill>
                  <a:schemeClr val="accent2">
                    <a:lumMod val="50000"/>
                  </a:schemeClr>
                </a:solidFill>
                <a:latin typeface="Times New Roman" panose="02020603050405020304" pitchFamily="18" charset="0"/>
                <a:cs typeface="Times New Roman" panose="02020603050405020304" pitchFamily="18" charset="0"/>
              </a:rPr>
              <a:t>Presenter’s NAME</a:t>
            </a:r>
          </a:p>
          <a:p>
            <a:pPr marL="285750" indent="-285750">
              <a:buFont typeface="Wingdings" panose="05000000000000000000" pitchFamily="2" charset="2"/>
              <a:buChar char="§"/>
            </a:pPr>
            <a:r>
              <a:rPr lang="en-GB" b="1" dirty="0">
                <a:solidFill>
                  <a:schemeClr val="accent2">
                    <a:lumMod val="50000"/>
                  </a:schemeClr>
                </a:solidFill>
                <a:latin typeface="Times New Roman" panose="02020603050405020304" pitchFamily="18" charset="0"/>
                <a:cs typeface="Times New Roman" panose="02020603050405020304" pitchFamily="18" charset="0"/>
              </a:rPr>
              <a:t> </a:t>
            </a:r>
            <a:r>
              <a:rPr lang="en-GB" b="1" i="1" dirty="0">
                <a:solidFill>
                  <a:schemeClr val="accent2">
                    <a:lumMod val="50000"/>
                  </a:schemeClr>
                </a:solidFill>
                <a:latin typeface="Times New Roman" panose="02020603050405020304" pitchFamily="18" charset="0"/>
                <a:cs typeface="Times New Roman" panose="02020603050405020304" pitchFamily="18" charset="0"/>
              </a:rPr>
              <a:t>Aiman Rashid (21-arid-539)</a:t>
            </a:r>
          </a:p>
          <a:p>
            <a:pPr marL="285750" indent="-285750">
              <a:buFont typeface="Wingdings" panose="05000000000000000000" pitchFamily="2" charset="2"/>
              <a:buChar char="§"/>
            </a:pPr>
            <a:r>
              <a:rPr lang="en-GB" b="1" i="1" dirty="0">
                <a:solidFill>
                  <a:schemeClr val="accent2">
                    <a:lumMod val="50000"/>
                  </a:schemeClr>
                </a:solidFill>
                <a:latin typeface="Times New Roman" panose="02020603050405020304" pitchFamily="18" charset="0"/>
                <a:cs typeface="Times New Roman" panose="02020603050405020304" pitchFamily="18" charset="0"/>
              </a:rPr>
              <a:t>Parveen Kausar (21-arid-915)</a:t>
            </a:r>
          </a:p>
          <a:p>
            <a:pPr marL="285750" indent="-285750">
              <a:buFont typeface="Wingdings" panose="05000000000000000000" pitchFamily="2" charset="2"/>
              <a:buChar char="§"/>
            </a:pPr>
            <a:r>
              <a:rPr lang="en-GB" b="1" i="1" dirty="0">
                <a:solidFill>
                  <a:schemeClr val="accent2">
                    <a:lumMod val="50000"/>
                  </a:schemeClr>
                </a:solidFill>
                <a:latin typeface="Times New Roman" panose="02020603050405020304" pitchFamily="18" charset="0"/>
                <a:cs typeface="Times New Roman" panose="02020603050405020304" pitchFamily="18" charset="0"/>
              </a:rPr>
              <a:t>Mehak Murtaza  (21-arid-595</a:t>
            </a:r>
            <a:r>
              <a:rPr lang="en-GB" i="1"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7158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pPr algn="ctr"/>
            <a:r>
              <a:rPr lang="en-US" altLang="zh-TW" b="1" dirty="0">
                <a:latin typeface="Arial" pitchFamily="34" charset="0"/>
                <a:cs typeface="Arial" pitchFamily="34" charset="0"/>
              </a:rPr>
              <a:t>Genetic Operator - Crossover</a:t>
            </a:r>
          </a:p>
        </p:txBody>
      </p:sp>
      <p:sp>
        <p:nvSpPr>
          <p:cNvPr id="55299" name="Rectangle 3"/>
          <p:cNvSpPr>
            <a:spLocks noGrp="1" noChangeArrowheads="1"/>
          </p:cNvSpPr>
          <p:nvPr>
            <p:ph idx="1"/>
          </p:nvPr>
        </p:nvSpPr>
        <p:spPr/>
        <p:txBody>
          <a:bodyPr/>
          <a:lstStyle/>
          <a:p>
            <a:pPr algn="just"/>
            <a:r>
              <a:rPr lang="en-US" altLang="zh-TW" dirty="0">
                <a:latin typeface="Arial" pitchFamily="34" charset="0"/>
                <a:cs typeface="Arial" pitchFamily="34" charset="0"/>
              </a:rPr>
              <a:t>The elements most often used for crossover are those intended to be eliminated from the population.</a:t>
            </a:r>
          </a:p>
          <a:p>
            <a:pPr algn="just">
              <a:buNone/>
            </a:pPr>
            <a:endParaRPr lang="en-US" altLang="zh-TW" dirty="0">
              <a:latin typeface="Arial" pitchFamily="34" charset="0"/>
              <a:cs typeface="Arial" pitchFamily="34" charset="0"/>
            </a:endParaRPr>
          </a:p>
          <a:p>
            <a:pPr algn="just"/>
            <a:r>
              <a:rPr lang="en-US" altLang="zh-TW" dirty="0">
                <a:latin typeface="Arial" pitchFamily="34" charset="0"/>
                <a:cs typeface="Arial" pitchFamily="34" charset="0"/>
              </a:rPr>
              <a:t>Crossover forms new elements for the population by combining parts of two elements currently in the population.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21</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571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523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a:r>
              <a:rPr lang="en-US" altLang="zh-TW" b="1" dirty="0"/>
              <a:t>Genetic operator - Mutation</a:t>
            </a:r>
          </a:p>
        </p:txBody>
      </p:sp>
      <p:sp>
        <p:nvSpPr>
          <p:cNvPr id="56323" name="Rectangle 3"/>
          <p:cNvSpPr>
            <a:spLocks noGrp="1" noChangeArrowheads="1"/>
          </p:cNvSpPr>
          <p:nvPr>
            <p:ph idx="1"/>
          </p:nvPr>
        </p:nvSpPr>
        <p:spPr/>
        <p:txBody>
          <a:bodyPr/>
          <a:lstStyle/>
          <a:p>
            <a:pPr algn="just"/>
            <a:r>
              <a:rPr lang="en-US" altLang="zh-TW" dirty="0">
                <a:latin typeface="Arial" pitchFamily="34" charset="0"/>
                <a:cs typeface="Arial" pitchFamily="34" charset="0"/>
              </a:rPr>
              <a:t>Mutation is carefully applied to elements chosen for elimination.</a:t>
            </a:r>
          </a:p>
          <a:p>
            <a:pPr algn="just"/>
            <a:endParaRPr lang="en-US" altLang="zh-TW" dirty="0">
              <a:latin typeface="Arial" pitchFamily="34" charset="0"/>
              <a:cs typeface="Arial" pitchFamily="34" charset="0"/>
            </a:endParaRPr>
          </a:p>
          <a:p>
            <a:pPr algn="just"/>
            <a:r>
              <a:rPr lang="en-US" altLang="zh-TW" dirty="0">
                <a:latin typeface="Arial" pitchFamily="34" charset="0"/>
                <a:cs typeface="Arial" pitchFamily="34" charset="0"/>
              </a:rPr>
              <a:t>Mutation can be applied by randomly flipping bits (or attribute values) within a single element.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23</a:t>
            </a:fld>
            <a:endParaRPr lang="en-US"/>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94360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29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82562" y="0"/>
            <a:ext cx="9144000" cy="909638"/>
          </a:xfrm>
        </p:spPr>
        <p:txBody>
          <a:bodyPr>
            <a:normAutofit fontScale="90000"/>
          </a:bodyPr>
          <a:lstStyle/>
          <a:p>
            <a:pPr algn="ctr"/>
            <a:r>
              <a:rPr lang="en-US" sz="4800" b="1" dirty="0"/>
              <a:t>Genetic Algorithm Introduction</a:t>
            </a:r>
            <a:endParaRPr kumimoji="0" lang="en-US" sz="4800" b="1" dirty="0">
              <a:solidFill>
                <a:schemeClr val="tx1"/>
              </a:solidFill>
            </a:endParaRPr>
          </a:p>
        </p:txBody>
      </p:sp>
      <p:sp>
        <p:nvSpPr>
          <p:cNvPr id="165891" name="Rectangle 3"/>
          <p:cNvSpPr>
            <a:spLocks noGrp="1" noChangeArrowheads="1"/>
          </p:cNvSpPr>
          <p:nvPr>
            <p:ph idx="1"/>
          </p:nvPr>
        </p:nvSpPr>
        <p:spPr>
          <a:xfrm>
            <a:off x="228600" y="1371600"/>
            <a:ext cx="8732838" cy="5257800"/>
          </a:xfrm>
        </p:spPr>
        <p:txBody>
          <a:bodyPr>
            <a:noAutofit/>
          </a:bodyPr>
          <a:lstStyle/>
          <a:p>
            <a:r>
              <a:rPr lang="en-US" sz="2400" dirty="0">
                <a:latin typeface="Arial" pitchFamily="34" charset="0"/>
                <a:cs typeface="Arial" pitchFamily="34" charset="0"/>
              </a:rPr>
              <a:t>Inspired by </a:t>
            </a:r>
            <a:r>
              <a:rPr lang="en-US" sz="2400" dirty="0">
                <a:solidFill>
                  <a:srgbClr val="FF0000"/>
                </a:solidFill>
                <a:latin typeface="Arial" pitchFamily="34" charset="0"/>
                <a:cs typeface="Arial" pitchFamily="34" charset="0"/>
              </a:rPr>
              <a:t>natural evolution</a:t>
            </a:r>
          </a:p>
          <a:p>
            <a:r>
              <a:rPr lang="en-US" sz="2400" dirty="0">
                <a:solidFill>
                  <a:srgbClr val="FF0000"/>
                </a:solidFill>
                <a:latin typeface="Arial" pitchFamily="34" charset="0"/>
                <a:cs typeface="Arial" pitchFamily="34" charset="0"/>
              </a:rPr>
              <a:t>Population </a:t>
            </a:r>
            <a:r>
              <a:rPr lang="en-US" sz="2400" dirty="0">
                <a:latin typeface="Arial" pitchFamily="34" charset="0"/>
                <a:cs typeface="Arial" pitchFamily="34" charset="0"/>
              </a:rPr>
              <a:t>of individuals</a:t>
            </a:r>
          </a:p>
          <a:p>
            <a:pPr lvl="1"/>
            <a:r>
              <a:rPr lang="en-US" dirty="0">
                <a:latin typeface="Arial" pitchFamily="34" charset="0"/>
                <a:cs typeface="Arial" pitchFamily="34" charset="0"/>
              </a:rPr>
              <a:t>Individual is feasible solution to problem</a:t>
            </a:r>
          </a:p>
          <a:p>
            <a:r>
              <a:rPr lang="en-US" sz="2400" dirty="0">
                <a:latin typeface="Arial" pitchFamily="34" charset="0"/>
                <a:cs typeface="Arial" pitchFamily="34" charset="0"/>
              </a:rPr>
              <a:t>Each individual is characterized by a </a:t>
            </a:r>
            <a:r>
              <a:rPr lang="en-US" sz="2400" dirty="0">
                <a:solidFill>
                  <a:srgbClr val="FF0000"/>
                </a:solidFill>
                <a:latin typeface="Arial" pitchFamily="34" charset="0"/>
                <a:cs typeface="Arial" pitchFamily="34" charset="0"/>
              </a:rPr>
              <a:t>Fitness function</a:t>
            </a:r>
          </a:p>
          <a:p>
            <a:pPr lvl="1"/>
            <a:r>
              <a:rPr lang="en-US" dirty="0">
                <a:latin typeface="Arial" pitchFamily="34" charset="0"/>
                <a:cs typeface="Arial" pitchFamily="34" charset="0"/>
              </a:rPr>
              <a:t>Higher fitness is better solution</a:t>
            </a:r>
          </a:p>
          <a:p>
            <a:r>
              <a:rPr lang="en-US" sz="2400" dirty="0">
                <a:latin typeface="Arial" pitchFamily="34" charset="0"/>
                <a:cs typeface="Arial" pitchFamily="34" charset="0"/>
              </a:rPr>
              <a:t>Based on their fitness, parents are selected to reproduce </a:t>
            </a:r>
            <a:r>
              <a:rPr lang="en-US" sz="2400" dirty="0">
                <a:solidFill>
                  <a:srgbClr val="FF0000"/>
                </a:solidFill>
                <a:latin typeface="Arial" pitchFamily="34" charset="0"/>
                <a:cs typeface="Arial" pitchFamily="34" charset="0"/>
              </a:rPr>
              <a:t>offspring</a:t>
            </a:r>
            <a:r>
              <a:rPr lang="en-US" sz="2400" dirty="0">
                <a:latin typeface="Arial" pitchFamily="34" charset="0"/>
                <a:cs typeface="Arial" pitchFamily="34" charset="0"/>
              </a:rPr>
              <a:t> for a new </a:t>
            </a:r>
            <a:r>
              <a:rPr lang="en-US" sz="2400" dirty="0">
                <a:solidFill>
                  <a:srgbClr val="FF0000"/>
                </a:solidFill>
                <a:latin typeface="Arial" pitchFamily="34" charset="0"/>
                <a:cs typeface="Arial" pitchFamily="34" charset="0"/>
              </a:rPr>
              <a:t>generation</a:t>
            </a:r>
          </a:p>
          <a:p>
            <a:pPr lvl="1"/>
            <a:r>
              <a:rPr lang="en-US" dirty="0">
                <a:latin typeface="Arial" pitchFamily="34" charset="0"/>
                <a:cs typeface="Arial" pitchFamily="34" charset="0"/>
              </a:rPr>
              <a:t>Fitter individuals have more chance to reproduce</a:t>
            </a:r>
          </a:p>
          <a:p>
            <a:pPr lvl="1"/>
            <a:r>
              <a:rPr lang="en-US" dirty="0">
                <a:latin typeface="Arial" pitchFamily="34" charset="0"/>
                <a:cs typeface="Arial" pitchFamily="34" charset="0"/>
              </a:rPr>
              <a:t>New generation has same size as old generation; old generation dies</a:t>
            </a:r>
          </a:p>
          <a:p>
            <a:r>
              <a:rPr lang="en-US" sz="2400" dirty="0">
                <a:latin typeface="Arial" pitchFamily="34" charset="0"/>
                <a:cs typeface="Arial" pitchFamily="34" charset="0"/>
              </a:rPr>
              <a:t>Offspring has </a:t>
            </a:r>
            <a:r>
              <a:rPr lang="en-US" sz="2400" dirty="0">
                <a:solidFill>
                  <a:srgbClr val="FF0000"/>
                </a:solidFill>
                <a:latin typeface="Arial" pitchFamily="34" charset="0"/>
                <a:cs typeface="Arial" pitchFamily="34" charset="0"/>
              </a:rPr>
              <a:t>combination</a:t>
            </a:r>
            <a:r>
              <a:rPr lang="en-US" sz="2400" dirty="0">
                <a:latin typeface="Arial" pitchFamily="34" charset="0"/>
                <a:cs typeface="Arial" pitchFamily="34" charset="0"/>
              </a:rPr>
              <a:t> of properties of two parents</a:t>
            </a:r>
          </a:p>
          <a:p>
            <a:r>
              <a:rPr lang="en-US" sz="2400" dirty="0">
                <a:latin typeface="Arial" pitchFamily="34" charset="0"/>
                <a:cs typeface="Arial" pitchFamily="34" charset="0"/>
              </a:rPr>
              <a:t>If well designed, population will </a:t>
            </a:r>
            <a:r>
              <a:rPr lang="en-US" sz="2400" dirty="0">
                <a:solidFill>
                  <a:srgbClr val="FF0000"/>
                </a:solidFill>
                <a:latin typeface="Arial" pitchFamily="34" charset="0"/>
                <a:cs typeface="Arial" pitchFamily="34" charset="0"/>
              </a:rPr>
              <a:t>converge </a:t>
            </a:r>
            <a:r>
              <a:rPr lang="en-US" sz="2400" dirty="0">
                <a:latin typeface="Arial" pitchFamily="34" charset="0"/>
                <a:cs typeface="Arial" pitchFamily="34" charset="0"/>
              </a:rPr>
              <a:t>to optimal solution</a:t>
            </a:r>
            <a:r>
              <a:rPr lang="en-US" sz="2400" dirty="0">
                <a:solidFill>
                  <a:schemeClr val="hlink"/>
                </a:solidFill>
                <a:latin typeface="Arial" pitchFamily="34" charset="0"/>
                <a:cs typeface="Arial" pitchFamily="34" charset="0"/>
              </a:rPr>
              <a:t> </a:t>
            </a:r>
            <a:endParaRPr lang="en-US" sz="2400" dirty="0">
              <a:latin typeface="Arial" pitchFamily="34" charset="0"/>
              <a:cs typeface="Arial" pitchFamily="34" charset="0"/>
            </a:endParaRPr>
          </a:p>
        </p:txBody>
      </p:sp>
    </p:spTree>
  </p:cSld>
  <p:clrMapOvr>
    <a:masterClrMapping/>
  </p:clrMapOvr>
  <p:transition spd="med">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848" y="279825"/>
            <a:ext cx="26035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6"/>
          <p:cNvSpPr>
            <a:spLocks noChangeArrowheads="1"/>
          </p:cNvSpPr>
          <p:nvPr/>
        </p:nvSpPr>
        <p:spPr bwMode="auto">
          <a:xfrm>
            <a:off x="2639934" y="1310073"/>
            <a:ext cx="2509838" cy="555585"/>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marL="171450" indent="-171450" algn="ctr">
              <a:buFont typeface="Arial" pitchFamily="34" charset="0"/>
              <a:buChar char="•"/>
            </a:pPr>
            <a:endParaRPr lang="en-US" sz="3200"/>
          </a:p>
        </p:txBody>
      </p:sp>
      <p:sp>
        <p:nvSpPr>
          <p:cNvPr id="12" name="AutoShape 6"/>
          <p:cNvSpPr>
            <a:spLocks noChangeArrowheads="1"/>
          </p:cNvSpPr>
          <p:nvPr/>
        </p:nvSpPr>
        <p:spPr bwMode="auto">
          <a:xfrm>
            <a:off x="2692050" y="6163285"/>
            <a:ext cx="2509838" cy="555585"/>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marL="171450" indent="-171450" algn="ctr">
              <a:buFont typeface="Arial" pitchFamily="34" charset="0"/>
              <a:buChar char="•"/>
            </a:pPr>
            <a:endParaRPr lang="en-US" sz="3200"/>
          </a:p>
        </p:txBody>
      </p:sp>
      <p:sp>
        <p:nvSpPr>
          <p:cNvPr id="13" name="AutoShape 6"/>
          <p:cNvSpPr>
            <a:spLocks noChangeArrowheads="1"/>
          </p:cNvSpPr>
          <p:nvPr/>
        </p:nvSpPr>
        <p:spPr bwMode="auto">
          <a:xfrm>
            <a:off x="2613547" y="3210149"/>
            <a:ext cx="2509838" cy="555585"/>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r>
              <a:rPr lang="en-US" sz="2400" b="1" kern="10" dirty="0">
                <a:ln w="9525">
                  <a:solidFill>
                    <a:srgbClr val="000000"/>
                  </a:solidFill>
                  <a:round/>
                  <a:headEnd/>
                  <a:tailEnd/>
                </a:ln>
                <a:solidFill>
                  <a:srgbClr val="FFFFFF"/>
                </a:solidFill>
                <a:latin typeface="Arial Black"/>
              </a:rPr>
              <a:t>  Crossover</a:t>
            </a:r>
          </a:p>
        </p:txBody>
      </p:sp>
      <p:sp>
        <p:nvSpPr>
          <p:cNvPr id="14" name="AutoShape 6"/>
          <p:cNvSpPr>
            <a:spLocks noChangeArrowheads="1"/>
          </p:cNvSpPr>
          <p:nvPr/>
        </p:nvSpPr>
        <p:spPr bwMode="auto">
          <a:xfrm>
            <a:off x="2647001" y="4123849"/>
            <a:ext cx="2509838" cy="555585"/>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r>
              <a:rPr lang="en-US" sz="2800" kern="10" dirty="0">
                <a:ln w="9525">
                  <a:solidFill>
                    <a:srgbClr val="000000"/>
                  </a:solidFill>
                  <a:round/>
                  <a:headEnd/>
                  <a:tailEnd/>
                </a:ln>
                <a:solidFill>
                  <a:srgbClr val="FFFFFF"/>
                </a:solidFill>
                <a:latin typeface="Arial Black"/>
              </a:rPr>
              <a:t>  </a:t>
            </a:r>
            <a:r>
              <a:rPr lang="en-US" sz="2400" kern="10" dirty="0">
                <a:ln w="9525">
                  <a:solidFill>
                    <a:srgbClr val="000000"/>
                  </a:solidFill>
                  <a:round/>
                  <a:headEnd/>
                  <a:tailEnd/>
                </a:ln>
                <a:solidFill>
                  <a:srgbClr val="FFFFFF"/>
                </a:solidFill>
                <a:latin typeface="Arial Black"/>
              </a:rPr>
              <a:t>Mutation</a:t>
            </a:r>
          </a:p>
        </p:txBody>
      </p:sp>
      <p:sp>
        <p:nvSpPr>
          <p:cNvPr id="15" name="AutoShape 6"/>
          <p:cNvSpPr>
            <a:spLocks noChangeArrowheads="1"/>
          </p:cNvSpPr>
          <p:nvPr/>
        </p:nvSpPr>
        <p:spPr bwMode="auto">
          <a:xfrm>
            <a:off x="2639934" y="2271262"/>
            <a:ext cx="2509838" cy="555585"/>
          </a:xfrm>
          <a:prstGeom prst="roundRect">
            <a:avLst>
              <a:gd name="adj" fmla="val 16667"/>
            </a:avLst>
          </a:prstGeom>
          <a:solidFill>
            <a:srgbClr val="008080"/>
          </a:solidFill>
          <a:ln w="9525">
            <a:solidFill>
              <a:schemeClr val="tx1"/>
            </a:solidFill>
            <a:round/>
            <a:headEnd/>
            <a:tailEnd/>
          </a:ln>
          <a:effectLst>
            <a:outerShdw dist="107763" dir="2700000" algn="ctr" rotWithShape="0">
              <a:schemeClr val="bg2"/>
            </a:outerShdw>
          </a:effectLst>
        </p:spPr>
        <p:txBody>
          <a:bodyPr wrap="none" anchor="ctr"/>
          <a:lstStyle/>
          <a:p>
            <a:pPr algn="ctr"/>
            <a:r>
              <a:rPr lang="en-US" sz="2400" kern="10" dirty="0">
                <a:ln w="9525">
                  <a:solidFill>
                    <a:srgbClr val="000000"/>
                  </a:solidFill>
                  <a:round/>
                  <a:headEnd/>
                  <a:tailEnd/>
                </a:ln>
                <a:solidFill>
                  <a:srgbClr val="FFFFFF"/>
                </a:solidFill>
                <a:latin typeface="Arial Black"/>
              </a:rPr>
              <a:t>Selection</a:t>
            </a:r>
          </a:p>
        </p:txBody>
      </p:sp>
      <p:sp>
        <p:nvSpPr>
          <p:cNvPr id="16" name="AutoShape 13"/>
          <p:cNvSpPr>
            <a:spLocks noChangeArrowheads="1"/>
          </p:cNvSpPr>
          <p:nvPr/>
        </p:nvSpPr>
        <p:spPr bwMode="auto">
          <a:xfrm flipH="1">
            <a:off x="3794570" y="925939"/>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17" name="AutoShape 13"/>
          <p:cNvSpPr>
            <a:spLocks noChangeArrowheads="1"/>
          </p:cNvSpPr>
          <p:nvPr/>
        </p:nvSpPr>
        <p:spPr bwMode="auto">
          <a:xfrm flipH="1">
            <a:off x="3768183" y="1887127"/>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19" name="AutoShape 13"/>
          <p:cNvSpPr>
            <a:spLocks noChangeArrowheads="1"/>
          </p:cNvSpPr>
          <p:nvPr/>
        </p:nvSpPr>
        <p:spPr bwMode="auto">
          <a:xfrm flipH="1">
            <a:off x="3728901" y="4679434"/>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20" name="AutoShape 13"/>
          <p:cNvSpPr>
            <a:spLocks noChangeArrowheads="1"/>
          </p:cNvSpPr>
          <p:nvPr/>
        </p:nvSpPr>
        <p:spPr bwMode="auto">
          <a:xfrm flipH="1">
            <a:off x="3746403" y="3765734"/>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21" name="AutoShape 13"/>
          <p:cNvSpPr>
            <a:spLocks noChangeArrowheads="1"/>
          </p:cNvSpPr>
          <p:nvPr/>
        </p:nvSpPr>
        <p:spPr bwMode="auto">
          <a:xfrm flipH="1">
            <a:off x="3749325" y="2826014"/>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22" name="AutoShape 5"/>
          <p:cNvSpPr>
            <a:spLocks noChangeArrowheads="1"/>
          </p:cNvSpPr>
          <p:nvPr/>
        </p:nvSpPr>
        <p:spPr bwMode="auto">
          <a:xfrm>
            <a:off x="2412728" y="5063569"/>
            <a:ext cx="2911475" cy="676275"/>
          </a:xfrm>
          <a:prstGeom prst="diamond">
            <a:avLst/>
          </a:prstGeom>
          <a:solidFill>
            <a:srgbClr val="008080"/>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3" name="AutoShape 13"/>
          <p:cNvSpPr>
            <a:spLocks noChangeArrowheads="1"/>
          </p:cNvSpPr>
          <p:nvPr/>
        </p:nvSpPr>
        <p:spPr bwMode="auto">
          <a:xfrm flipH="1">
            <a:off x="3757031" y="5779150"/>
            <a:ext cx="200567" cy="384135"/>
          </a:xfrm>
          <a:prstGeom prst="downArrow">
            <a:avLst>
              <a:gd name="adj1" fmla="val 50000"/>
              <a:gd name="adj2" fmla="val 84688"/>
            </a:avLst>
          </a:prstGeom>
          <a:solidFill>
            <a:schemeClr val="accent1"/>
          </a:solidFill>
          <a:ln w="9525">
            <a:solidFill>
              <a:schemeClr val="tx1"/>
            </a:solidFill>
            <a:miter lim="800000"/>
            <a:headEnd/>
            <a:tailEnd/>
          </a:ln>
          <a:effectLst/>
        </p:spPr>
        <p:txBody>
          <a:bodyPr wrap="none" anchor="ctr"/>
          <a:lstStyle/>
          <a:p>
            <a:pPr marL="171450" indent="-171450" algn="ctr">
              <a:buFont typeface="Arial" pitchFamily="34" charset="0"/>
              <a:buChar char="•"/>
            </a:pPr>
            <a:endParaRPr lang="en-US" sz="3200"/>
          </a:p>
        </p:txBody>
      </p:sp>
      <p:sp>
        <p:nvSpPr>
          <p:cNvPr id="24" name="Rectangle 4"/>
          <p:cNvSpPr>
            <a:spLocks noChangeArrowheads="1"/>
          </p:cNvSpPr>
          <p:nvPr/>
        </p:nvSpPr>
        <p:spPr bwMode="auto">
          <a:xfrm>
            <a:off x="1428960" y="5401706"/>
            <a:ext cx="1032262" cy="45719"/>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4"/>
          <p:cNvSpPr>
            <a:spLocks noChangeArrowheads="1"/>
          </p:cNvSpPr>
          <p:nvPr/>
        </p:nvSpPr>
        <p:spPr bwMode="auto">
          <a:xfrm>
            <a:off x="1399296" y="1111317"/>
            <a:ext cx="2395273" cy="45719"/>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4"/>
          <p:cNvSpPr>
            <a:spLocks noChangeArrowheads="1"/>
          </p:cNvSpPr>
          <p:nvPr/>
        </p:nvSpPr>
        <p:spPr bwMode="auto">
          <a:xfrm rot="5400000">
            <a:off x="-734471" y="3267941"/>
            <a:ext cx="4313249" cy="45719"/>
          </a:xfrm>
          <a:prstGeom prst="rect">
            <a:avLst/>
          </a:prstGeom>
          <a:solidFill>
            <a:schemeClr val="accent1"/>
          </a:solidFill>
          <a:ln w="9525">
            <a:solidFill>
              <a:schemeClr val="tx1"/>
            </a:solidFill>
            <a:miter lim="800000"/>
            <a:headEnd/>
            <a:tailEnd/>
          </a:ln>
          <a:effectLst/>
        </p:spPr>
        <p:txBody>
          <a:bodyPr wrap="none" anchor="ctr"/>
          <a:lstStyle/>
          <a:p>
            <a:endParaRPr lang="en-US"/>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245" y="5063569"/>
            <a:ext cx="360363"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WordArt 27"/>
          <p:cNvSpPr>
            <a:spLocks noChangeArrowheads="1" noChangeShapeType="1" noTextEdit="1"/>
          </p:cNvSpPr>
          <p:nvPr/>
        </p:nvSpPr>
        <p:spPr bwMode="auto">
          <a:xfrm>
            <a:off x="3968750" y="5779150"/>
            <a:ext cx="339725" cy="256125"/>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YES</a:t>
            </a:r>
          </a:p>
        </p:txBody>
      </p:sp>
      <p:pic>
        <p:nvPicPr>
          <p:cNvPr id="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521" y="5255040"/>
            <a:ext cx="1965325" cy="29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WordArt 20"/>
          <p:cNvSpPr>
            <a:spLocks noChangeArrowheads="1" noChangeShapeType="1" noTextEdit="1"/>
          </p:cNvSpPr>
          <p:nvPr/>
        </p:nvSpPr>
        <p:spPr bwMode="auto">
          <a:xfrm>
            <a:off x="3056130" y="1497224"/>
            <a:ext cx="1878013" cy="182301"/>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Evaluate Fitness</a:t>
            </a:r>
          </a:p>
        </p:txBody>
      </p:sp>
      <p:sp>
        <p:nvSpPr>
          <p:cNvPr id="37" name="WordArt 7"/>
          <p:cNvSpPr>
            <a:spLocks noChangeArrowheads="1" noChangeShapeType="1" noTextEdit="1"/>
          </p:cNvSpPr>
          <p:nvPr/>
        </p:nvSpPr>
        <p:spPr bwMode="auto">
          <a:xfrm>
            <a:off x="2891282" y="445537"/>
            <a:ext cx="2111375" cy="314687"/>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Initialize Population</a:t>
            </a:r>
          </a:p>
        </p:txBody>
      </p:sp>
      <p:sp>
        <p:nvSpPr>
          <p:cNvPr id="38" name="WordArt 24"/>
          <p:cNvSpPr>
            <a:spLocks noChangeArrowheads="1" noChangeShapeType="1" noTextEdit="1"/>
          </p:cNvSpPr>
          <p:nvPr/>
        </p:nvSpPr>
        <p:spPr bwMode="auto">
          <a:xfrm>
            <a:off x="2982310" y="6311947"/>
            <a:ext cx="1935163" cy="25826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Output Results</a:t>
            </a:r>
          </a:p>
        </p:txBody>
      </p:sp>
    </p:spTree>
    <p:extLst>
      <p:ext uri="{BB962C8B-B14F-4D97-AF65-F5344CB8AC3E}">
        <p14:creationId xmlns:p14="http://schemas.microsoft.com/office/powerpoint/2010/main" val="12021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20713"/>
            <a:ext cx="7772400" cy="641350"/>
          </a:xfrm>
        </p:spPr>
        <p:txBody>
          <a:bodyPr>
            <a:noAutofit/>
          </a:bodyPr>
          <a:lstStyle/>
          <a:p>
            <a:pPr algn="ctr" rtl="0"/>
            <a:r>
              <a:rPr lang="en-US" sz="4800" b="1" dirty="0">
                <a:solidFill>
                  <a:srgbClr val="FF0000"/>
                </a:solidFill>
              </a:rPr>
              <a:t>1) </a:t>
            </a:r>
            <a:r>
              <a:rPr lang="en-US" sz="4800" b="1" dirty="0"/>
              <a:t>Representation (encoding)</a:t>
            </a:r>
          </a:p>
        </p:txBody>
      </p:sp>
      <p:sp>
        <p:nvSpPr>
          <p:cNvPr id="26628" name="Rectangle 4"/>
          <p:cNvSpPr>
            <a:spLocks noGrp="1" noChangeArrowheads="1"/>
          </p:cNvSpPr>
          <p:nvPr>
            <p:ph idx="1"/>
          </p:nvPr>
        </p:nvSpPr>
        <p:spPr>
          <a:xfrm>
            <a:off x="685800" y="1700212"/>
            <a:ext cx="7772400" cy="4929187"/>
          </a:xfrm>
          <a:noFill/>
          <a:ln/>
        </p:spPr>
        <p:txBody>
          <a:bodyPr lIns="90488" tIns="44450" rIns="90488" bIns="44450">
            <a:normAutofit/>
          </a:bodyPr>
          <a:lstStyle/>
          <a:p>
            <a:pPr algn="l" rtl="0">
              <a:buFontTx/>
              <a:buNone/>
            </a:pPr>
            <a:endParaRPr lang="en-US" sz="2400" dirty="0">
              <a:latin typeface="Arial" pitchFamily="34" charset="0"/>
              <a:cs typeface="Arial" pitchFamily="34" charset="0"/>
            </a:endParaRPr>
          </a:p>
          <a:p>
            <a:pPr algn="l" rtl="0">
              <a:buFontTx/>
              <a:buNone/>
            </a:pPr>
            <a:r>
              <a:rPr lang="en-US" sz="2400" dirty="0">
                <a:latin typeface="Arial" pitchFamily="34" charset="0"/>
                <a:cs typeface="Arial" pitchFamily="34" charset="0"/>
              </a:rPr>
              <a:t>Possible individual’s encoding</a:t>
            </a:r>
          </a:p>
          <a:p>
            <a:pPr lvl="1" algn="l" rtl="0"/>
            <a:r>
              <a:rPr lang="en-US" sz="1700" dirty="0">
                <a:latin typeface="Arial" pitchFamily="34" charset="0"/>
                <a:cs typeface="Arial" pitchFamily="34" charset="0"/>
              </a:rPr>
              <a:t>Bit strings                                         (0101 ... 1100)</a:t>
            </a:r>
          </a:p>
          <a:p>
            <a:pPr lvl="1" algn="l" rtl="0"/>
            <a:endParaRPr lang="en-US" dirty="0">
              <a:latin typeface="Arial" pitchFamily="34" charset="0"/>
              <a:cs typeface="Arial" pitchFamily="34" charset="0"/>
            </a:endParaRPr>
          </a:p>
          <a:p>
            <a:pPr marL="457200" lvl="1" indent="0" algn="l" rtl="0">
              <a:buNone/>
            </a:pPr>
            <a:endParaRPr lang="en-US" dirty="0">
              <a:latin typeface="Arial" pitchFamily="34" charset="0"/>
              <a:cs typeface="Arial" pitchFamily="34" charset="0"/>
            </a:endParaRPr>
          </a:p>
          <a:p>
            <a:pPr lvl="1" algn="l" rtl="0"/>
            <a:r>
              <a:rPr lang="en-US" sz="1900" dirty="0">
                <a:latin typeface="Arial" pitchFamily="34" charset="0"/>
                <a:cs typeface="Arial" pitchFamily="34" charset="0"/>
              </a:rPr>
              <a:t>Real numbers                     (43.2 -33.1 ... 0.0 89.2) </a:t>
            </a:r>
          </a:p>
          <a:p>
            <a:pPr lvl="1" algn="l" rtl="0"/>
            <a:endParaRPr lang="en-US" dirty="0">
              <a:latin typeface="Arial" pitchFamily="34" charset="0"/>
              <a:cs typeface="Arial" pitchFamily="34" charset="0"/>
            </a:endParaRPr>
          </a:p>
          <a:p>
            <a:pPr lvl="1" algn="l" rtl="0"/>
            <a:endParaRPr lang="en-US" dirty="0">
              <a:latin typeface="Arial" pitchFamily="34" charset="0"/>
              <a:cs typeface="Arial" pitchFamily="34" charset="0"/>
            </a:endParaRPr>
          </a:p>
          <a:p>
            <a:pPr lvl="1"/>
            <a:r>
              <a:rPr lang="en-US" sz="1700" dirty="0">
                <a:latin typeface="Arial" pitchFamily="34" charset="0"/>
                <a:cs typeface="Arial" pitchFamily="34" charset="0"/>
              </a:rPr>
              <a:t>Permutations of element     (E11 E3 E7 ... E1 E15)</a:t>
            </a:r>
          </a:p>
          <a:p>
            <a:pPr lvl="1" algn="l" rtl="0"/>
            <a:endParaRPr lang="en-US" dirty="0">
              <a:latin typeface="Arial" pitchFamily="34" charset="0"/>
              <a:cs typeface="Arial" pitchFamily="34" charset="0"/>
            </a:endParaRPr>
          </a:p>
          <a:p>
            <a:pPr lvl="1"/>
            <a:endParaRPr lang="en-US" dirty="0">
              <a:latin typeface="Arial" pitchFamily="34" charset="0"/>
              <a:cs typeface="Arial" pitchFamily="34" charset="0"/>
            </a:endParaRPr>
          </a:p>
          <a:p>
            <a:pPr marL="457200" lvl="1" indent="0">
              <a:buNone/>
            </a:pPr>
            <a:endParaRPr lang="en-US" dirty="0">
              <a:latin typeface="Arial" pitchFamily="34" charset="0"/>
              <a:cs typeface="Arial" pitchFamily="34" charset="0"/>
            </a:endParaRPr>
          </a:p>
          <a:p>
            <a:pPr lvl="1" algn="l" rtl="0"/>
            <a:endParaRPr lang="en-US" dirty="0">
              <a:latin typeface="Arial" pitchFamily="34" charset="0"/>
              <a:cs typeface="Arial" pitchFamily="34" charset="0"/>
            </a:endParaRPr>
          </a:p>
          <a:p>
            <a:pPr lvl="1" algn="l" rtl="0">
              <a:buNone/>
            </a:pPr>
            <a:endParaRPr lang="en-US" dirty="0">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473" y="3176154"/>
            <a:ext cx="5715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746" y="4267200"/>
            <a:ext cx="5715000" cy="58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5410200"/>
            <a:ext cx="5555673" cy="52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620713"/>
            <a:ext cx="7772400" cy="641350"/>
          </a:xfrm>
        </p:spPr>
        <p:txBody>
          <a:bodyPr>
            <a:noAutofit/>
          </a:bodyPr>
          <a:lstStyle/>
          <a:p>
            <a:pPr algn="ctr"/>
            <a:r>
              <a:rPr lang="en-US" b="1" dirty="0"/>
              <a:t>2) Initialization</a:t>
            </a:r>
          </a:p>
        </p:txBody>
      </p:sp>
      <p:sp>
        <p:nvSpPr>
          <p:cNvPr id="29700" name="Text Box 4"/>
          <p:cNvSpPr txBox="1">
            <a:spLocks noChangeArrowheads="1"/>
          </p:cNvSpPr>
          <p:nvPr/>
        </p:nvSpPr>
        <p:spPr bwMode="auto">
          <a:xfrm>
            <a:off x="304800" y="1676400"/>
            <a:ext cx="8534400" cy="3693319"/>
          </a:xfrm>
          <a:prstGeom prst="rect">
            <a:avLst/>
          </a:prstGeom>
          <a:noFill/>
          <a:ln w="9525">
            <a:noFill/>
            <a:miter lim="800000"/>
            <a:headEnd/>
            <a:tailEnd/>
          </a:ln>
          <a:effectLst/>
        </p:spPr>
        <p:txBody>
          <a:bodyPr wrap="square">
            <a:spAutoFit/>
          </a:bodyPr>
          <a:lstStyle/>
          <a:p>
            <a:pPr algn="l" rtl="0"/>
            <a:r>
              <a:rPr lang="en-US" sz="2600" dirty="0">
                <a:latin typeface="Arial" charset="0"/>
                <a:cs typeface="Arial" charset="0"/>
              </a:rPr>
              <a:t>Start with a population of randomly 	generated individuals, </a:t>
            </a:r>
          </a:p>
          <a:p>
            <a:pPr algn="l" rtl="0"/>
            <a:r>
              <a:rPr lang="en-US" sz="2600" dirty="0">
                <a:latin typeface="Arial" charset="0"/>
                <a:cs typeface="Arial" charset="0"/>
              </a:rPr>
              <a:t>           or </a:t>
            </a:r>
          </a:p>
          <a:p>
            <a:pPr algn="l" rtl="0"/>
            <a:r>
              <a:rPr lang="en-US" sz="2600" dirty="0">
                <a:latin typeface="Arial" charset="0"/>
                <a:cs typeface="Arial" charset="0"/>
              </a:rPr>
              <a:t>use  A previously saved population</a:t>
            </a:r>
          </a:p>
          <a:p>
            <a:pPr algn="l" rtl="0"/>
            <a:r>
              <a:rPr lang="en-US" sz="2600" dirty="0">
                <a:latin typeface="Arial" charset="0"/>
                <a:cs typeface="Arial" charset="0"/>
              </a:rPr>
              <a:t>           or</a:t>
            </a:r>
          </a:p>
          <a:p>
            <a:pPr algn="l" rtl="0"/>
            <a:r>
              <a:rPr lang="en-US" sz="2600" dirty="0">
                <a:latin typeface="Arial" charset="0"/>
                <a:cs typeface="Arial" charset="0"/>
              </a:rPr>
              <a:t> A set of solutions provided by a human expert</a:t>
            </a:r>
          </a:p>
          <a:p>
            <a:pPr algn="l" rtl="0"/>
            <a:r>
              <a:rPr lang="en-US" sz="2600" dirty="0">
                <a:latin typeface="Arial" charset="0"/>
                <a:cs typeface="Arial" charset="0"/>
              </a:rPr>
              <a:t>             or</a:t>
            </a:r>
          </a:p>
          <a:p>
            <a:pPr algn="l" rtl="0"/>
            <a:r>
              <a:rPr lang="en-US" sz="2600" dirty="0">
                <a:latin typeface="Arial" charset="0"/>
                <a:cs typeface="Arial" charset="0"/>
              </a:rPr>
              <a:t>- A set of solutions provided by another heuristic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549275"/>
            <a:ext cx="7772400" cy="641350"/>
          </a:xfrm>
        </p:spPr>
        <p:txBody>
          <a:bodyPr>
            <a:noAutofit/>
          </a:bodyPr>
          <a:lstStyle/>
          <a:p>
            <a:pPr algn="ctr" rtl="0"/>
            <a:r>
              <a:rPr lang="en-US" b="1" dirty="0"/>
              <a:t>Example (selection2)</a:t>
            </a:r>
          </a:p>
        </p:txBody>
      </p:sp>
      <p:sp>
        <p:nvSpPr>
          <p:cNvPr id="37891" name="Text Box 3"/>
          <p:cNvSpPr txBox="1">
            <a:spLocks noChangeArrowheads="1"/>
          </p:cNvSpPr>
          <p:nvPr/>
        </p:nvSpPr>
        <p:spPr bwMode="auto">
          <a:xfrm>
            <a:off x="381000" y="1600200"/>
            <a:ext cx="8534400" cy="5093702"/>
          </a:xfrm>
          <a:prstGeom prst="rect">
            <a:avLst/>
          </a:prstGeom>
          <a:noFill/>
          <a:ln w="9525">
            <a:noFill/>
            <a:miter lim="800000"/>
            <a:headEnd/>
            <a:tailEnd/>
          </a:ln>
          <a:effectLst/>
        </p:spPr>
        <p:txBody>
          <a:bodyPr wrap="square">
            <a:spAutoFit/>
          </a:bodyPr>
          <a:lstStyle/>
          <a:p>
            <a:pPr algn="just" rtl="0">
              <a:spcBef>
                <a:spcPct val="50000"/>
              </a:spcBef>
            </a:pPr>
            <a:r>
              <a:rPr lang="en-US" sz="2600" dirty="0">
                <a:latin typeface="Arial" charset="0"/>
                <a:cs typeface="Arial" charset="0"/>
              </a:rPr>
              <a:t>Suppose that, after performing selection, we get the following population:</a:t>
            </a:r>
          </a:p>
          <a:p>
            <a:pPr algn="just" rtl="0">
              <a:spcBef>
                <a:spcPct val="50000"/>
              </a:spcBef>
            </a:pPr>
            <a:r>
              <a:rPr lang="en-US" sz="2600" dirty="0">
                <a:latin typeface="Arial" charset="0"/>
                <a:cs typeface="Arial" charset="0"/>
              </a:rPr>
              <a:t>		</a:t>
            </a:r>
            <a:r>
              <a:rPr lang="en-US" sz="2600" i="1" dirty="0">
                <a:cs typeface="Times New Roman" pitchFamily="18" charset="0"/>
              </a:rPr>
              <a:t>s</a:t>
            </a:r>
            <a:r>
              <a:rPr lang="en-US" sz="2600" baseline="-25000" dirty="0">
                <a:cs typeface="Times New Roman" pitchFamily="18" charset="0"/>
              </a:rPr>
              <a:t>1</a:t>
            </a:r>
            <a:r>
              <a:rPr lang="en-US" sz="2600" dirty="0">
                <a:cs typeface="Times New Roman" pitchFamily="18" charset="0"/>
              </a:rPr>
              <a:t>` = 1111010101	(</a:t>
            </a:r>
            <a:r>
              <a:rPr lang="en-US" sz="2600" i="1" dirty="0">
                <a:cs typeface="Times New Roman" pitchFamily="18" charset="0"/>
              </a:rPr>
              <a:t>s</a:t>
            </a:r>
            <a:r>
              <a:rPr lang="en-US" sz="2600" baseline="-25000" dirty="0">
                <a:cs typeface="Times New Roman" pitchFamily="18" charset="0"/>
              </a:rPr>
              <a:t>1</a:t>
            </a:r>
            <a:r>
              <a:rPr lang="en-US" sz="2600" dirty="0">
                <a:cs typeface="Times New Roman" pitchFamily="18" charset="0"/>
              </a:rPr>
              <a:t>)</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2</a:t>
            </a:r>
            <a:r>
              <a:rPr lang="en-US" sz="2600" dirty="0">
                <a:cs typeface="Times New Roman" pitchFamily="18" charset="0"/>
              </a:rPr>
              <a:t>` = 1110110101	(</a:t>
            </a:r>
            <a:r>
              <a:rPr lang="en-US" sz="2600" i="1" dirty="0">
                <a:cs typeface="Times New Roman" pitchFamily="18" charset="0"/>
              </a:rPr>
              <a:t>s</a:t>
            </a:r>
            <a:r>
              <a:rPr lang="en-US" sz="2600" baseline="-25000" dirty="0">
                <a:cs typeface="Times New Roman" pitchFamily="18" charset="0"/>
              </a:rPr>
              <a:t>3</a:t>
            </a:r>
            <a:r>
              <a:rPr lang="en-US" sz="2600" dirty="0">
                <a:cs typeface="Times New Roman" pitchFamily="18" charset="0"/>
              </a:rPr>
              <a:t>)</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3</a:t>
            </a:r>
            <a:r>
              <a:rPr lang="en-US" sz="2600" dirty="0">
                <a:cs typeface="Times New Roman" pitchFamily="18" charset="0"/>
              </a:rPr>
              <a:t>` = 1110111101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4</a:t>
            </a:r>
            <a:r>
              <a:rPr lang="en-US" sz="2600" dirty="0">
                <a:cs typeface="Times New Roman" pitchFamily="18" charset="0"/>
              </a:rPr>
              <a:t>` = 0111000101 	(</a:t>
            </a:r>
            <a:r>
              <a:rPr lang="en-US" sz="2600" i="1" dirty="0">
                <a:cs typeface="Times New Roman" pitchFamily="18" charset="0"/>
              </a:rPr>
              <a:t>s</a:t>
            </a:r>
            <a:r>
              <a:rPr lang="en-US" sz="2600" baseline="-25000" dirty="0">
                <a:cs typeface="Times New Roman" pitchFamily="18" charset="0"/>
              </a:rPr>
              <a:t>2</a:t>
            </a:r>
            <a:r>
              <a:rPr lang="en-US" sz="2600" dirty="0">
                <a:cs typeface="Times New Roman" pitchFamily="18" charset="0"/>
              </a:rPr>
              <a:t>)</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 = 0100010011 	(</a:t>
            </a:r>
            <a:r>
              <a:rPr lang="en-US" sz="2600" i="1" dirty="0">
                <a:cs typeface="Times New Roman" pitchFamily="18" charset="0"/>
              </a:rPr>
              <a:t>s</a:t>
            </a:r>
            <a:r>
              <a:rPr lang="en-US" sz="2600" baseline="-25000" dirty="0">
                <a:cs typeface="Times New Roman" pitchFamily="18" charset="0"/>
              </a:rPr>
              <a:t>4</a:t>
            </a:r>
            <a:r>
              <a:rPr lang="en-US" sz="2600" dirty="0">
                <a:cs typeface="Times New Roman" pitchFamily="18" charset="0"/>
              </a:rPr>
              <a:t>)</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6</a:t>
            </a:r>
            <a:r>
              <a:rPr lang="en-US" sz="2600" dirty="0">
                <a:cs typeface="Times New Roman" pitchFamily="18" charset="0"/>
              </a:rPr>
              <a:t>` = 1110111101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a:t>
            </a:r>
          </a:p>
          <a:p>
            <a:pPr algn="just" rtl="0">
              <a:spcBef>
                <a:spcPct val="50000"/>
              </a:spcBef>
            </a:pPr>
            <a:endParaRPr lang="en-US" sz="2600" dirty="0">
              <a:latin typeface="Arial"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29</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2133600"/>
            <a:ext cx="52959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40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pPr algn="ctr"/>
            <a:r>
              <a:rPr lang="en-US" b="1" dirty="0">
                <a:cs typeface="Times New Roman" pitchFamily="18" charset="0"/>
              </a:rPr>
              <a:t>Outline</a:t>
            </a:r>
            <a:endParaRPr lang="en-US" dirty="0"/>
          </a:p>
        </p:txBody>
      </p:sp>
      <p:sp>
        <p:nvSpPr>
          <p:cNvPr id="3" name="Content Placeholder 2"/>
          <p:cNvSpPr>
            <a:spLocks noGrp="1"/>
          </p:cNvSpPr>
          <p:nvPr>
            <p:ph idx="1"/>
          </p:nvPr>
        </p:nvSpPr>
        <p:spPr>
          <a:xfrm>
            <a:off x="914400" y="1295400"/>
            <a:ext cx="7315200" cy="5257800"/>
          </a:xfrm>
        </p:spPr>
        <p:txBody>
          <a:bodyPr>
            <a:normAutofit/>
          </a:bodyPr>
          <a:lstStyle/>
          <a:p>
            <a:r>
              <a:rPr lang="en-US" dirty="0">
                <a:latin typeface="Arial" pitchFamily="34" charset="0"/>
                <a:cs typeface="Arial" pitchFamily="34" charset="0"/>
              </a:rPr>
              <a:t>Evolutionary Computing</a:t>
            </a:r>
            <a:endParaRPr lang="en-US" sz="1200" dirty="0">
              <a:latin typeface="Arial" pitchFamily="34" charset="0"/>
              <a:cs typeface="Arial" pitchFamily="34" charset="0"/>
            </a:endParaRPr>
          </a:p>
          <a:p>
            <a:r>
              <a:rPr lang="en-US" dirty="0">
                <a:latin typeface="Arial" pitchFamily="34" charset="0"/>
                <a:cs typeface="Arial" pitchFamily="34" charset="0"/>
              </a:rPr>
              <a:t>What is G.A?</a:t>
            </a:r>
            <a:endParaRPr lang="en-US" sz="1400" dirty="0">
              <a:latin typeface="Arial" pitchFamily="34" charset="0"/>
              <a:cs typeface="Arial" pitchFamily="34" charset="0"/>
            </a:endParaRPr>
          </a:p>
          <a:p>
            <a:r>
              <a:rPr lang="en-US" dirty="0">
                <a:latin typeface="Arial" pitchFamily="34" charset="0"/>
                <a:cs typeface="Arial" pitchFamily="34" charset="0"/>
              </a:rPr>
              <a:t>G.A  Algorithm</a:t>
            </a:r>
            <a:endParaRPr lang="en-US" sz="1200" dirty="0">
              <a:latin typeface="Arial" pitchFamily="34" charset="0"/>
              <a:cs typeface="Arial" pitchFamily="34" charset="0"/>
            </a:endParaRPr>
          </a:p>
          <a:p>
            <a:r>
              <a:rPr lang="en-US" dirty="0">
                <a:latin typeface="Arial" pitchFamily="34" charset="0"/>
                <a:cs typeface="Arial" pitchFamily="34" charset="0"/>
              </a:rPr>
              <a:t>G.A Operators</a:t>
            </a:r>
            <a:endParaRPr lang="en-US" sz="1400" dirty="0">
              <a:latin typeface="Arial" pitchFamily="34" charset="0"/>
              <a:cs typeface="Arial" pitchFamily="34" charset="0"/>
            </a:endParaRPr>
          </a:p>
          <a:p>
            <a:r>
              <a:rPr lang="en-US" dirty="0">
                <a:latin typeface="Arial" pitchFamily="34" charset="0"/>
                <a:cs typeface="Arial" pitchFamily="34" charset="0"/>
              </a:rPr>
              <a:t>G.A Example</a:t>
            </a:r>
          </a:p>
          <a:p>
            <a:r>
              <a:rPr lang="en-US" dirty="0">
                <a:latin typeface="Arial" pitchFamily="34" charset="0"/>
                <a:cs typeface="Arial" pitchFamily="34" charset="0"/>
              </a:rPr>
              <a:t>G.A Benefits</a:t>
            </a:r>
          </a:p>
          <a:p>
            <a:r>
              <a:rPr lang="en-US" dirty="0">
                <a:latin typeface="Arial" pitchFamily="34" charset="0"/>
                <a:cs typeface="Arial" pitchFamily="34" charset="0"/>
              </a:rPr>
              <a:t>G.A Limitations</a:t>
            </a:r>
          </a:p>
          <a:p>
            <a:r>
              <a:rPr lang="en-US" dirty="0">
                <a:latin typeface="Arial" pitchFamily="34" charset="0"/>
                <a:cs typeface="Arial" pitchFamily="34" charset="0"/>
              </a:rPr>
              <a:t>Why we use G.A</a:t>
            </a:r>
          </a:p>
          <a:p>
            <a:r>
              <a:rPr lang="en-US" dirty="0">
                <a:latin typeface="Arial" pitchFamily="34" charset="0"/>
                <a:cs typeface="Arial" pitchFamily="34" charset="0"/>
              </a:rPr>
              <a:t>G.A Applications</a:t>
            </a:r>
          </a:p>
          <a:p>
            <a:r>
              <a:rPr lang="en-US" dirty="0">
                <a:latin typeface="Arial" pitchFamily="34" charset="0"/>
                <a:cs typeface="Arial" pitchFamily="34" charset="0"/>
              </a:rPr>
              <a:t>G.A 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838200"/>
            <a:ext cx="9601200" cy="641350"/>
          </a:xfrm>
        </p:spPr>
        <p:txBody>
          <a:bodyPr>
            <a:noAutofit/>
          </a:bodyPr>
          <a:lstStyle/>
          <a:p>
            <a:pPr algn="ctr" rtl="0"/>
            <a:r>
              <a:rPr lang="en-US" b="1" dirty="0">
                <a:solidFill>
                  <a:srgbClr val="00B0F0"/>
                </a:solidFill>
              </a:rPr>
              <a:t>3) Evaluation (fitness function)</a:t>
            </a:r>
          </a:p>
        </p:txBody>
      </p:sp>
      <p:sp>
        <p:nvSpPr>
          <p:cNvPr id="52227" name="Rectangle 3"/>
          <p:cNvSpPr>
            <a:spLocks noGrp="1" noChangeArrowheads="1"/>
          </p:cNvSpPr>
          <p:nvPr>
            <p:ph idx="1"/>
          </p:nvPr>
        </p:nvSpPr>
        <p:spPr>
          <a:xfrm>
            <a:off x="304800" y="1600200"/>
            <a:ext cx="8839200" cy="4343400"/>
          </a:xfrm>
        </p:spPr>
        <p:txBody>
          <a:bodyPr>
            <a:normAutofit/>
          </a:bodyPr>
          <a:lstStyle/>
          <a:p>
            <a:pPr algn="just" rtl="0"/>
            <a:r>
              <a:rPr lang="en-US" sz="2800" dirty="0"/>
              <a:t>Solution is only as good as the evaluation function; choosing a good one is often the hardest part</a:t>
            </a:r>
          </a:p>
          <a:p>
            <a:pPr algn="just" rtl="0">
              <a:buNone/>
            </a:pPr>
            <a:endParaRPr lang="en-US" sz="2800" dirty="0"/>
          </a:p>
          <a:p>
            <a:pPr algn="just" rtl="0"/>
            <a:r>
              <a:rPr lang="en-US" sz="2800" dirty="0"/>
              <a:t>Similar-encoded solutions should have a similar fitness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47700" y="304800"/>
            <a:ext cx="7772400" cy="641350"/>
          </a:xfrm>
        </p:spPr>
        <p:txBody>
          <a:bodyPr>
            <a:noAutofit/>
          </a:bodyPr>
          <a:lstStyle/>
          <a:p>
            <a:pPr algn="ctr" rtl="0"/>
            <a:r>
              <a:rPr lang="en-US" sz="2800" b="1" dirty="0"/>
              <a:t>Example (initialization &amp; fitness function)</a:t>
            </a:r>
          </a:p>
        </p:txBody>
      </p:sp>
      <p:sp>
        <p:nvSpPr>
          <p:cNvPr id="35843" name="Text Box 3"/>
          <p:cNvSpPr txBox="1">
            <a:spLocks noChangeArrowheads="1"/>
          </p:cNvSpPr>
          <p:nvPr/>
        </p:nvSpPr>
        <p:spPr bwMode="auto">
          <a:xfrm>
            <a:off x="304800" y="1447799"/>
            <a:ext cx="8763000" cy="4970591"/>
          </a:xfrm>
          <a:prstGeom prst="rect">
            <a:avLst/>
          </a:prstGeom>
          <a:noFill/>
          <a:ln w="9525">
            <a:noFill/>
            <a:miter lim="800000"/>
            <a:headEnd/>
            <a:tailEnd/>
          </a:ln>
          <a:effectLst/>
        </p:spPr>
        <p:txBody>
          <a:bodyPr wrap="square">
            <a:spAutoFit/>
          </a:bodyPr>
          <a:lstStyle/>
          <a:p>
            <a:pPr algn="just" rtl="0">
              <a:spcBef>
                <a:spcPct val="50000"/>
              </a:spcBef>
            </a:pPr>
            <a:r>
              <a:rPr lang="en-US" sz="2800" dirty="0"/>
              <a:t>We toss a fair coin 60 times and get the following initial population:</a:t>
            </a:r>
          </a:p>
          <a:p>
            <a:pPr algn="just" rtl="0">
              <a:spcBef>
                <a:spcPct val="50000"/>
              </a:spcBef>
            </a:pPr>
            <a:r>
              <a:rPr lang="en-US" dirty="0"/>
              <a:t>		</a:t>
            </a:r>
          </a:p>
          <a:p>
            <a:pPr algn="just" rtl="0">
              <a:spcBef>
                <a:spcPct val="50000"/>
              </a:spcBef>
            </a:pPr>
            <a:r>
              <a:rPr lang="en-US" i="1" dirty="0"/>
              <a:t>		s</a:t>
            </a:r>
            <a:r>
              <a:rPr lang="en-US" baseline="-25000" dirty="0"/>
              <a:t>1</a:t>
            </a:r>
            <a:r>
              <a:rPr lang="en-US" dirty="0"/>
              <a:t> = 1111010101	</a:t>
            </a:r>
            <a:r>
              <a:rPr lang="en-US" i="1" dirty="0"/>
              <a:t>f </a:t>
            </a:r>
            <a:r>
              <a:rPr lang="en-US" dirty="0"/>
              <a:t>(</a:t>
            </a:r>
            <a:r>
              <a:rPr lang="en-US" i="1" dirty="0"/>
              <a:t>s</a:t>
            </a:r>
            <a:r>
              <a:rPr lang="en-US" baseline="-25000" dirty="0"/>
              <a:t>1</a:t>
            </a:r>
            <a:r>
              <a:rPr lang="en-US" dirty="0"/>
              <a:t>) = 7</a:t>
            </a:r>
          </a:p>
          <a:p>
            <a:pPr algn="just" rtl="0">
              <a:spcBef>
                <a:spcPct val="50000"/>
              </a:spcBef>
            </a:pPr>
            <a:r>
              <a:rPr lang="en-US" dirty="0"/>
              <a:t>		</a:t>
            </a:r>
            <a:r>
              <a:rPr lang="en-US" i="1" dirty="0"/>
              <a:t>s</a:t>
            </a:r>
            <a:r>
              <a:rPr lang="en-US" baseline="-25000" dirty="0"/>
              <a:t>2</a:t>
            </a:r>
            <a:r>
              <a:rPr lang="en-US" dirty="0"/>
              <a:t> = 0111000101	</a:t>
            </a:r>
            <a:r>
              <a:rPr lang="en-US" i="1" dirty="0"/>
              <a:t>f </a:t>
            </a:r>
            <a:r>
              <a:rPr lang="en-US" dirty="0"/>
              <a:t>(</a:t>
            </a:r>
            <a:r>
              <a:rPr lang="en-US" i="1" dirty="0"/>
              <a:t>s</a:t>
            </a:r>
            <a:r>
              <a:rPr lang="en-US" baseline="-25000" dirty="0"/>
              <a:t>2</a:t>
            </a:r>
            <a:r>
              <a:rPr lang="en-US" dirty="0"/>
              <a:t>) = 5</a:t>
            </a:r>
          </a:p>
          <a:p>
            <a:pPr algn="just" rtl="0">
              <a:spcBef>
                <a:spcPct val="50000"/>
              </a:spcBef>
            </a:pPr>
            <a:r>
              <a:rPr lang="en-US" dirty="0"/>
              <a:t>		</a:t>
            </a:r>
            <a:r>
              <a:rPr lang="en-US" i="1" dirty="0"/>
              <a:t>s</a:t>
            </a:r>
            <a:r>
              <a:rPr lang="en-US" baseline="-25000" dirty="0"/>
              <a:t>3</a:t>
            </a:r>
            <a:r>
              <a:rPr lang="en-US" dirty="0"/>
              <a:t> = 1110110101	</a:t>
            </a:r>
            <a:r>
              <a:rPr lang="en-US" i="1" dirty="0"/>
              <a:t>f </a:t>
            </a:r>
            <a:r>
              <a:rPr lang="en-US" dirty="0"/>
              <a:t>(</a:t>
            </a:r>
            <a:r>
              <a:rPr lang="en-US" i="1" dirty="0"/>
              <a:t>s</a:t>
            </a:r>
            <a:r>
              <a:rPr lang="en-US" baseline="-25000" dirty="0"/>
              <a:t>3</a:t>
            </a:r>
            <a:r>
              <a:rPr lang="en-US" dirty="0"/>
              <a:t>) = 7</a:t>
            </a:r>
          </a:p>
          <a:p>
            <a:pPr algn="just" rtl="0">
              <a:spcBef>
                <a:spcPct val="50000"/>
              </a:spcBef>
            </a:pPr>
            <a:r>
              <a:rPr lang="en-US" dirty="0"/>
              <a:t>		</a:t>
            </a:r>
            <a:r>
              <a:rPr lang="en-US" i="1" dirty="0"/>
              <a:t>s</a:t>
            </a:r>
            <a:r>
              <a:rPr lang="en-US" baseline="-25000" dirty="0"/>
              <a:t>4</a:t>
            </a:r>
            <a:r>
              <a:rPr lang="en-US" dirty="0"/>
              <a:t> = 0100010011	</a:t>
            </a:r>
            <a:r>
              <a:rPr lang="en-US" i="1" dirty="0"/>
              <a:t>f </a:t>
            </a:r>
            <a:r>
              <a:rPr lang="en-US" dirty="0"/>
              <a:t>(</a:t>
            </a:r>
            <a:r>
              <a:rPr lang="en-US" i="1" dirty="0"/>
              <a:t>s</a:t>
            </a:r>
            <a:r>
              <a:rPr lang="en-US" baseline="-25000" dirty="0"/>
              <a:t>4</a:t>
            </a:r>
            <a:r>
              <a:rPr lang="en-US" dirty="0"/>
              <a:t>) = 4</a:t>
            </a:r>
          </a:p>
          <a:p>
            <a:pPr algn="just" rtl="0">
              <a:spcBef>
                <a:spcPct val="50000"/>
              </a:spcBef>
            </a:pPr>
            <a:r>
              <a:rPr lang="en-US" dirty="0"/>
              <a:t>		</a:t>
            </a:r>
            <a:r>
              <a:rPr lang="en-US" i="1" dirty="0"/>
              <a:t>s</a:t>
            </a:r>
            <a:r>
              <a:rPr lang="en-US" baseline="-25000" dirty="0"/>
              <a:t>5</a:t>
            </a:r>
            <a:r>
              <a:rPr lang="en-US" dirty="0"/>
              <a:t> = 1110111101	</a:t>
            </a:r>
            <a:r>
              <a:rPr lang="en-US" i="1" dirty="0"/>
              <a:t>f </a:t>
            </a:r>
            <a:r>
              <a:rPr lang="en-US" dirty="0"/>
              <a:t>(</a:t>
            </a:r>
            <a:r>
              <a:rPr lang="en-US" i="1" dirty="0"/>
              <a:t>s</a:t>
            </a:r>
            <a:r>
              <a:rPr lang="en-US" baseline="-25000" dirty="0"/>
              <a:t>5</a:t>
            </a:r>
            <a:r>
              <a:rPr lang="en-US" dirty="0"/>
              <a:t>) = 8</a:t>
            </a:r>
          </a:p>
          <a:p>
            <a:pPr algn="just" rtl="0">
              <a:spcBef>
                <a:spcPct val="50000"/>
              </a:spcBef>
            </a:pPr>
            <a:r>
              <a:rPr lang="en-US" dirty="0"/>
              <a:t>		</a:t>
            </a:r>
            <a:r>
              <a:rPr lang="en-US" i="1" dirty="0"/>
              <a:t>s</a:t>
            </a:r>
            <a:r>
              <a:rPr lang="en-US" baseline="-25000" dirty="0"/>
              <a:t>6</a:t>
            </a:r>
            <a:r>
              <a:rPr lang="en-US" dirty="0"/>
              <a:t> = 0100110000	</a:t>
            </a:r>
            <a:r>
              <a:rPr lang="en-US" i="1" dirty="0"/>
              <a:t>f </a:t>
            </a:r>
            <a:r>
              <a:rPr lang="en-US" dirty="0"/>
              <a:t>(</a:t>
            </a:r>
            <a:r>
              <a:rPr lang="en-US" i="1" dirty="0"/>
              <a:t>s</a:t>
            </a:r>
            <a:r>
              <a:rPr lang="en-US" baseline="-25000" dirty="0"/>
              <a:t>6</a:t>
            </a:r>
            <a:r>
              <a:rPr lang="en-US" dirty="0"/>
              <a:t>) = 3</a:t>
            </a:r>
          </a:p>
          <a:p>
            <a:pPr algn="just" rtl="0">
              <a:spcBef>
                <a:spcPct val="50000"/>
              </a:spcBef>
            </a:pPr>
            <a:r>
              <a:rPr lang="en-US" dirty="0"/>
              <a:t>In first solution with name S1 , first four times head comes so we assign 1111 and then tail we assign 0,same ten times we make a chromosome of bit of strings</a:t>
            </a:r>
          </a:p>
          <a:p>
            <a:pPr algn="just" rtl="0">
              <a:spcBef>
                <a:spcPct val="50000"/>
              </a:spcBef>
            </a:pPr>
            <a:r>
              <a:rPr lang="en-US" dirty="0">
                <a:ea typeface="Arial Unicode MS" pitchFamily="34" charset="-128"/>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685800" y="622300"/>
            <a:ext cx="7848600" cy="641350"/>
          </a:xfrm>
        </p:spPr>
        <p:txBody>
          <a:bodyPr>
            <a:noAutofit/>
          </a:bodyPr>
          <a:lstStyle/>
          <a:p>
            <a:pPr algn="ctr" rtl="0"/>
            <a:r>
              <a:rPr lang="en-US" b="1" dirty="0"/>
              <a:t>4 ) Selection</a:t>
            </a:r>
          </a:p>
        </p:txBody>
      </p:sp>
      <p:sp>
        <p:nvSpPr>
          <p:cNvPr id="30725" name="Rectangle 5"/>
          <p:cNvSpPr>
            <a:spLocks noGrp="1" noChangeArrowheads="1"/>
          </p:cNvSpPr>
          <p:nvPr>
            <p:ph idx="1"/>
          </p:nvPr>
        </p:nvSpPr>
        <p:spPr>
          <a:xfrm>
            <a:off x="685800" y="1485900"/>
            <a:ext cx="8001000" cy="3455988"/>
          </a:xfrm>
        </p:spPr>
        <p:txBody>
          <a:bodyPr>
            <a:normAutofit/>
          </a:bodyPr>
          <a:lstStyle/>
          <a:p>
            <a:pPr algn="l" rtl="0">
              <a:lnSpc>
                <a:spcPct val="90000"/>
              </a:lnSpc>
            </a:pPr>
            <a:endParaRPr lang="en-US" dirty="0">
              <a:solidFill>
                <a:srgbClr val="FFFF66"/>
              </a:solidFill>
              <a:latin typeface="Arial" pitchFamily="34" charset="0"/>
              <a:cs typeface="Arial" pitchFamily="34" charset="0"/>
              <a:sym typeface="Wingdings" pitchFamily="2" charset="2"/>
            </a:endParaRPr>
          </a:p>
          <a:p>
            <a:pPr algn="l" rtl="0">
              <a:lnSpc>
                <a:spcPct val="90000"/>
              </a:lnSpc>
            </a:pPr>
            <a:r>
              <a:rPr lang="en-US" dirty="0">
                <a:solidFill>
                  <a:srgbClr val="FF0000"/>
                </a:solidFill>
                <a:latin typeface="Arial" pitchFamily="34" charset="0"/>
                <a:cs typeface="Arial" pitchFamily="34" charset="0"/>
                <a:sym typeface="Wingdings" pitchFamily="2" charset="2"/>
              </a:rPr>
              <a:t>Purpose</a:t>
            </a:r>
            <a:r>
              <a:rPr lang="en-US" dirty="0">
                <a:latin typeface="Arial" pitchFamily="34" charset="0"/>
                <a:cs typeface="Arial" pitchFamily="34" charset="0"/>
                <a:sym typeface="Wingdings" pitchFamily="2" charset="2"/>
              </a:rPr>
              <a:t>: to focus the search in promising regions of the space</a:t>
            </a:r>
          </a:p>
          <a:p>
            <a:pPr algn="l" rtl="0">
              <a:lnSpc>
                <a:spcPct val="90000"/>
              </a:lnSpc>
              <a:buNone/>
            </a:pPr>
            <a:endParaRPr lang="en-US" dirty="0">
              <a:latin typeface="Arial" pitchFamily="34" charset="0"/>
              <a:cs typeface="Arial" pitchFamily="34" charset="0"/>
              <a:sym typeface="Wingdings" pitchFamily="2" charset="2"/>
            </a:endParaRPr>
          </a:p>
          <a:p>
            <a:pPr algn="l" rtl="0">
              <a:lnSpc>
                <a:spcPct val="90000"/>
              </a:lnSpc>
            </a:pPr>
            <a:r>
              <a:rPr lang="en-US" dirty="0">
                <a:solidFill>
                  <a:srgbClr val="FF0000"/>
                </a:solidFill>
                <a:latin typeface="Arial" pitchFamily="34" charset="0"/>
                <a:cs typeface="Arial" pitchFamily="34" charset="0"/>
                <a:sym typeface="Wingdings" pitchFamily="2" charset="2"/>
              </a:rPr>
              <a:t>Inspiration: </a:t>
            </a:r>
            <a:r>
              <a:rPr lang="en-US" dirty="0">
                <a:latin typeface="Arial" pitchFamily="34" charset="0"/>
                <a:cs typeface="Arial" pitchFamily="34" charset="0"/>
                <a:sym typeface="Wingdings" pitchFamily="2" charset="2"/>
              </a:rPr>
              <a:t>Darwin’s “survival of the fittest”</a:t>
            </a:r>
          </a:p>
          <a:p>
            <a:pPr algn="l" rtl="0">
              <a:lnSpc>
                <a:spcPct val="90000"/>
              </a:lnSpc>
              <a:buNone/>
            </a:pPr>
            <a:endParaRPr lang="en-US" dirty="0">
              <a:latin typeface="Arial" pitchFamily="34" charset="0"/>
              <a:cs typeface="Arial" pitchFamily="34" charset="0"/>
              <a:sym typeface="Wingdings" pitchFamily="2"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20713"/>
            <a:ext cx="7486650" cy="641350"/>
          </a:xfrm>
        </p:spPr>
        <p:txBody>
          <a:bodyPr>
            <a:noAutofit/>
          </a:bodyPr>
          <a:lstStyle/>
          <a:p>
            <a:pPr algn="ctr" rtl="0"/>
            <a:r>
              <a:rPr lang="en-US" b="1" dirty="0"/>
              <a:t>Example (selection1)</a:t>
            </a:r>
          </a:p>
        </p:txBody>
      </p:sp>
      <p:sp>
        <p:nvSpPr>
          <p:cNvPr id="36867" name="Text Box 3"/>
          <p:cNvSpPr txBox="1">
            <a:spLocks noChangeArrowheads="1"/>
          </p:cNvSpPr>
          <p:nvPr/>
        </p:nvSpPr>
        <p:spPr bwMode="auto">
          <a:xfrm>
            <a:off x="609600" y="1752600"/>
            <a:ext cx="7924800" cy="457200"/>
          </a:xfrm>
          <a:prstGeom prst="rect">
            <a:avLst/>
          </a:prstGeom>
          <a:noFill/>
          <a:ln w="9525">
            <a:noFill/>
            <a:miter lim="800000"/>
            <a:headEnd/>
            <a:tailEnd/>
          </a:ln>
          <a:effectLst/>
        </p:spPr>
        <p:txBody>
          <a:bodyPr>
            <a:spAutoFit/>
          </a:bodyPr>
          <a:lstStyle/>
          <a:p>
            <a:pPr algn="l" rtl="0">
              <a:spcBef>
                <a:spcPct val="50000"/>
              </a:spcBef>
            </a:pPr>
            <a:endParaRPr lang="en-US"/>
          </a:p>
        </p:txBody>
      </p:sp>
      <p:sp>
        <p:nvSpPr>
          <p:cNvPr id="36868" name="Text Box 4"/>
          <p:cNvSpPr txBox="1">
            <a:spLocks noChangeArrowheads="1"/>
          </p:cNvSpPr>
          <p:nvPr/>
        </p:nvSpPr>
        <p:spPr bwMode="auto">
          <a:xfrm>
            <a:off x="762000" y="1905000"/>
            <a:ext cx="7848600" cy="519113"/>
          </a:xfrm>
          <a:prstGeom prst="rect">
            <a:avLst/>
          </a:prstGeom>
          <a:noFill/>
          <a:ln w="9525">
            <a:noFill/>
            <a:miter lim="800000"/>
            <a:headEnd/>
            <a:tailEnd/>
          </a:ln>
          <a:effectLst/>
        </p:spPr>
        <p:txBody>
          <a:bodyPr>
            <a:spAutoFit/>
          </a:bodyPr>
          <a:lstStyle/>
          <a:p>
            <a:pPr algn="l">
              <a:spcBef>
                <a:spcPct val="50000"/>
              </a:spcBef>
            </a:pPr>
            <a:endParaRPr lang="en-US" sz="2800">
              <a:latin typeface="Arial" charset="0"/>
              <a:cs typeface="Arial" charset="0"/>
            </a:endParaRPr>
          </a:p>
        </p:txBody>
      </p:sp>
      <p:sp>
        <p:nvSpPr>
          <p:cNvPr id="36869" name="Text Box 5"/>
          <p:cNvSpPr txBox="1">
            <a:spLocks noChangeArrowheads="1"/>
          </p:cNvSpPr>
          <p:nvPr/>
        </p:nvSpPr>
        <p:spPr bwMode="auto">
          <a:xfrm>
            <a:off x="304800" y="1752600"/>
            <a:ext cx="8686800" cy="946150"/>
          </a:xfrm>
          <a:prstGeom prst="rect">
            <a:avLst/>
          </a:prstGeom>
          <a:noFill/>
          <a:ln w="9525">
            <a:noFill/>
            <a:miter lim="800000"/>
            <a:headEnd/>
            <a:tailEnd/>
          </a:ln>
          <a:effectLst/>
        </p:spPr>
        <p:txBody>
          <a:bodyPr>
            <a:spAutoFit/>
          </a:bodyPr>
          <a:lstStyle/>
          <a:p>
            <a:pPr algn="l" rtl="0">
              <a:spcBef>
                <a:spcPct val="50000"/>
              </a:spcBef>
            </a:pPr>
            <a:r>
              <a:rPr lang="en-US" sz="2800" dirty="0">
                <a:latin typeface="Arial" charset="0"/>
                <a:cs typeface="Arial" charset="0"/>
              </a:rPr>
              <a:t>Next we apply </a:t>
            </a:r>
            <a:r>
              <a:rPr lang="en-US" sz="2800" dirty="0">
                <a:solidFill>
                  <a:srgbClr val="FF0000"/>
                </a:solidFill>
                <a:latin typeface="Arial" charset="0"/>
                <a:cs typeface="Arial" charset="0"/>
              </a:rPr>
              <a:t>fitness</a:t>
            </a:r>
            <a:r>
              <a:rPr lang="en-US" sz="2800" dirty="0">
                <a:latin typeface="Arial" charset="0"/>
                <a:cs typeface="Arial" charset="0"/>
              </a:rPr>
              <a:t> proportionate selection with the roulette wheel method:</a:t>
            </a:r>
          </a:p>
        </p:txBody>
      </p:sp>
      <p:sp>
        <p:nvSpPr>
          <p:cNvPr id="36871" name="Line 7"/>
          <p:cNvSpPr>
            <a:spLocks noChangeShapeType="1"/>
          </p:cNvSpPr>
          <p:nvPr/>
        </p:nvSpPr>
        <p:spPr bwMode="auto">
          <a:xfrm>
            <a:off x="5943600" y="3505200"/>
            <a:ext cx="0" cy="2438400"/>
          </a:xfrm>
          <a:prstGeom prst="line">
            <a:avLst/>
          </a:prstGeom>
          <a:noFill/>
          <a:ln w="9525">
            <a:solidFill>
              <a:schemeClr val="tx1"/>
            </a:solidFill>
            <a:round/>
            <a:headEnd/>
            <a:tailEnd/>
          </a:ln>
          <a:effectLst/>
        </p:spPr>
        <p:txBody>
          <a:bodyPr/>
          <a:lstStyle/>
          <a:p>
            <a:endParaRPr lang="en-US"/>
          </a:p>
        </p:txBody>
      </p:sp>
      <p:sp>
        <p:nvSpPr>
          <p:cNvPr id="36876" name="Text Box 12"/>
          <p:cNvSpPr txBox="1">
            <a:spLocks noChangeArrowheads="1"/>
          </p:cNvSpPr>
          <p:nvPr/>
        </p:nvSpPr>
        <p:spPr bwMode="auto">
          <a:xfrm>
            <a:off x="5562600" y="3657600"/>
            <a:ext cx="184150" cy="457200"/>
          </a:xfrm>
          <a:prstGeom prst="rect">
            <a:avLst/>
          </a:prstGeom>
          <a:noFill/>
          <a:ln w="9525">
            <a:noFill/>
            <a:miter lim="800000"/>
            <a:headEnd/>
            <a:tailEnd/>
          </a:ln>
          <a:effectLst/>
        </p:spPr>
        <p:txBody>
          <a:bodyPr wrap="none">
            <a:spAutoFit/>
          </a:bodyPr>
          <a:lstStyle/>
          <a:p>
            <a:pPr algn="l" rtl="0" eaLnBrk="0" hangingPunct="0"/>
            <a:endParaRPr kumimoji="1" lang="en-US"/>
          </a:p>
        </p:txBody>
      </p:sp>
      <p:sp>
        <p:nvSpPr>
          <p:cNvPr id="36870" name="Oval 6"/>
          <p:cNvSpPr>
            <a:spLocks noChangeArrowheads="1"/>
          </p:cNvSpPr>
          <p:nvPr/>
        </p:nvSpPr>
        <p:spPr bwMode="auto">
          <a:xfrm>
            <a:off x="4800600" y="3505200"/>
            <a:ext cx="2362200" cy="2438400"/>
          </a:xfrm>
          <a:prstGeom prst="ellipse">
            <a:avLst/>
          </a:prstGeom>
          <a:solidFill>
            <a:srgbClr val="FFFF00"/>
          </a:solidFill>
          <a:ln w="9525">
            <a:solidFill>
              <a:schemeClr val="tx1"/>
            </a:solidFill>
            <a:round/>
            <a:headEnd/>
            <a:tailEnd/>
          </a:ln>
          <a:effectLst/>
        </p:spPr>
        <p:txBody>
          <a:bodyPr wrap="none" anchor="ctr"/>
          <a:lstStyle/>
          <a:p>
            <a:pPr algn="l" rtl="0" eaLnBrk="0" hangingPunct="0"/>
            <a:endParaRPr kumimoji="1" lang="en-US" dirty="0">
              <a:solidFill>
                <a:srgbClr val="FF0000"/>
              </a:solidFill>
            </a:endParaRPr>
          </a:p>
        </p:txBody>
      </p:sp>
      <p:sp>
        <p:nvSpPr>
          <p:cNvPr id="36872" name="Line 8"/>
          <p:cNvSpPr>
            <a:spLocks noChangeShapeType="1"/>
          </p:cNvSpPr>
          <p:nvPr/>
        </p:nvSpPr>
        <p:spPr bwMode="auto">
          <a:xfrm flipV="1">
            <a:off x="5943600" y="3581400"/>
            <a:ext cx="457200" cy="1066800"/>
          </a:xfrm>
          <a:prstGeom prst="line">
            <a:avLst/>
          </a:prstGeom>
          <a:noFill/>
          <a:ln w="9525">
            <a:solidFill>
              <a:schemeClr val="bg2"/>
            </a:solidFill>
            <a:round/>
            <a:headEnd/>
            <a:tailEnd/>
          </a:ln>
          <a:effectLst/>
        </p:spPr>
        <p:txBody>
          <a:bodyPr/>
          <a:lstStyle/>
          <a:p>
            <a:endParaRPr lang="en-US"/>
          </a:p>
        </p:txBody>
      </p:sp>
      <p:sp>
        <p:nvSpPr>
          <p:cNvPr id="36873" name="Line 9"/>
          <p:cNvSpPr>
            <a:spLocks noChangeShapeType="1"/>
          </p:cNvSpPr>
          <p:nvPr/>
        </p:nvSpPr>
        <p:spPr bwMode="auto">
          <a:xfrm flipV="1">
            <a:off x="5943600" y="3962400"/>
            <a:ext cx="990600" cy="685800"/>
          </a:xfrm>
          <a:prstGeom prst="line">
            <a:avLst/>
          </a:prstGeom>
          <a:noFill/>
          <a:ln w="9525">
            <a:solidFill>
              <a:schemeClr val="bg2"/>
            </a:solidFill>
            <a:round/>
            <a:headEnd/>
            <a:tailEnd/>
          </a:ln>
          <a:effectLst/>
        </p:spPr>
        <p:txBody>
          <a:bodyPr/>
          <a:lstStyle/>
          <a:p>
            <a:endParaRPr lang="en-US"/>
          </a:p>
        </p:txBody>
      </p:sp>
      <p:sp>
        <p:nvSpPr>
          <p:cNvPr id="36874" name="Line 10"/>
          <p:cNvSpPr>
            <a:spLocks noChangeShapeType="1"/>
          </p:cNvSpPr>
          <p:nvPr/>
        </p:nvSpPr>
        <p:spPr bwMode="auto">
          <a:xfrm>
            <a:off x="5943600" y="4648200"/>
            <a:ext cx="685800" cy="1066800"/>
          </a:xfrm>
          <a:prstGeom prst="line">
            <a:avLst/>
          </a:prstGeom>
          <a:noFill/>
          <a:ln w="9525">
            <a:solidFill>
              <a:schemeClr val="bg2"/>
            </a:solidFill>
            <a:round/>
            <a:headEnd/>
            <a:tailEnd/>
          </a:ln>
          <a:effectLst/>
        </p:spPr>
        <p:txBody>
          <a:bodyPr/>
          <a:lstStyle/>
          <a:p>
            <a:endParaRPr lang="en-US"/>
          </a:p>
        </p:txBody>
      </p:sp>
      <p:sp>
        <p:nvSpPr>
          <p:cNvPr id="36875" name="Line 11"/>
          <p:cNvSpPr>
            <a:spLocks noChangeShapeType="1"/>
          </p:cNvSpPr>
          <p:nvPr/>
        </p:nvSpPr>
        <p:spPr bwMode="auto">
          <a:xfrm flipH="1" flipV="1">
            <a:off x="5257800" y="3810000"/>
            <a:ext cx="685800" cy="838200"/>
          </a:xfrm>
          <a:prstGeom prst="line">
            <a:avLst/>
          </a:prstGeom>
          <a:noFill/>
          <a:ln w="9525">
            <a:solidFill>
              <a:schemeClr val="bg2"/>
            </a:solidFill>
            <a:round/>
            <a:headEnd/>
            <a:tailEnd/>
          </a:ln>
          <a:effectLst/>
        </p:spPr>
        <p:txBody>
          <a:bodyPr/>
          <a:lstStyle/>
          <a:p>
            <a:endParaRPr lang="en-US"/>
          </a:p>
        </p:txBody>
      </p:sp>
      <p:sp>
        <p:nvSpPr>
          <p:cNvPr id="36877" name="Text Box 13"/>
          <p:cNvSpPr txBox="1">
            <a:spLocks noChangeArrowheads="1"/>
          </p:cNvSpPr>
          <p:nvPr/>
        </p:nvSpPr>
        <p:spPr bwMode="auto">
          <a:xfrm>
            <a:off x="6324600" y="37338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solidFill>
                  <a:srgbClr val="FF0000"/>
                </a:solidFill>
              </a:rPr>
              <a:t>2</a:t>
            </a:r>
          </a:p>
        </p:txBody>
      </p:sp>
      <p:sp>
        <p:nvSpPr>
          <p:cNvPr id="36878" name="Text Box 14"/>
          <p:cNvSpPr txBox="1">
            <a:spLocks noChangeArrowheads="1"/>
          </p:cNvSpPr>
          <p:nvPr/>
        </p:nvSpPr>
        <p:spPr bwMode="auto">
          <a:xfrm>
            <a:off x="5715000" y="3745468"/>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solidFill>
                  <a:srgbClr val="FF0000"/>
                </a:solidFill>
              </a:rPr>
              <a:t>1</a:t>
            </a:r>
          </a:p>
        </p:txBody>
      </p:sp>
      <p:sp>
        <p:nvSpPr>
          <p:cNvPr id="36879" name="Text Box 15"/>
          <p:cNvSpPr txBox="1">
            <a:spLocks noChangeArrowheads="1"/>
          </p:cNvSpPr>
          <p:nvPr/>
        </p:nvSpPr>
        <p:spPr bwMode="auto">
          <a:xfrm>
            <a:off x="5257800" y="39624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dirty="0">
                <a:solidFill>
                  <a:srgbClr val="FF0000"/>
                </a:solidFill>
              </a:rPr>
              <a:t>n</a:t>
            </a:r>
          </a:p>
        </p:txBody>
      </p:sp>
      <p:sp>
        <p:nvSpPr>
          <p:cNvPr id="36880" name="Text Box 16"/>
          <p:cNvSpPr txBox="1">
            <a:spLocks noChangeArrowheads="1"/>
          </p:cNvSpPr>
          <p:nvPr/>
        </p:nvSpPr>
        <p:spPr bwMode="auto">
          <a:xfrm>
            <a:off x="6553200" y="4572000"/>
            <a:ext cx="381000" cy="369332"/>
          </a:xfrm>
          <a:prstGeom prst="rect">
            <a:avLst/>
          </a:prstGeom>
          <a:noFill/>
          <a:ln w="9525">
            <a:noFill/>
            <a:miter lim="800000"/>
            <a:headEnd/>
            <a:tailEnd/>
          </a:ln>
          <a:effectLst/>
        </p:spPr>
        <p:txBody>
          <a:bodyPr>
            <a:spAutoFit/>
          </a:bodyPr>
          <a:lstStyle/>
          <a:p>
            <a:pPr algn="l" rtl="0" eaLnBrk="0" hangingPunct="0">
              <a:spcBef>
                <a:spcPct val="50000"/>
              </a:spcBef>
            </a:pPr>
            <a:r>
              <a:rPr kumimoji="1" lang="en-US">
                <a:solidFill>
                  <a:srgbClr val="FF0000"/>
                </a:solidFill>
              </a:rPr>
              <a:t>3</a:t>
            </a:r>
          </a:p>
        </p:txBody>
      </p:sp>
      <p:sp>
        <p:nvSpPr>
          <p:cNvPr id="36882" name="Line 18"/>
          <p:cNvSpPr>
            <a:spLocks noChangeShapeType="1"/>
          </p:cNvSpPr>
          <p:nvPr/>
        </p:nvSpPr>
        <p:spPr bwMode="auto">
          <a:xfrm flipH="1">
            <a:off x="6705600" y="3886200"/>
            <a:ext cx="838200" cy="533400"/>
          </a:xfrm>
          <a:prstGeom prst="line">
            <a:avLst/>
          </a:prstGeom>
          <a:noFill/>
          <a:ln w="38100">
            <a:solidFill>
              <a:schemeClr val="folHlink"/>
            </a:solidFill>
            <a:round/>
            <a:headEnd/>
            <a:tailEnd type="triangle" w="med" len="med"/>
          </a:ln>
          <a:effectLst/>
        </p:spPr>
        <p:txBody>
          <a:bodyPr/>
          <a:lstStyle/>
          <a:p>
            <a:endParaRPr lang="en-US"/>
          </a:p>
        </p:txBody>
      </p:sp>
      <p:sp>
        <p:nvSpPr>
          <p:cNvPr id="36883" name="Text Box 19"/>
          <p:cNvSpPr txBox="1">
            <a:spLocks noChangeArrowheads="1"/>
          </p:cNvSpPr>
          <p:nvPr/>
        </p:nvSpPr>
        <p:spPr bwMode="auto">
          <a:xfrm>
            <a:off x="7543800" y="3654425"/>
            <a:ext cx="1371600" cy="1069975"/>
          </a:xfrm>
          <a:prstGeom prst="rect">
            <a:avLst/>
          </a:prstGeom>
          <a:noFill/>
          <a:ln w="9525">
            <a:noFill/>
            <a:miter lim="800000"/>
            <a:headEnd/>
            <a:tailEnd/>
          </a:ln>
          <a:effectLst/>
        </p:spPr>
        <p:txBody>
          <a:bodyPr>
            <a:spAutoFit/>
          </a:bodyPr>
          <a:lstStyle/>
          <a:p>
            <a:pPr algn="l" rtl="0" eaLnBrk="0" hangingPunct="0">
              <a:spcBef>
                <a:spcPct val="50000"/>
              </a:spcBef>
            </a:pPr>
            <a:r>
              <a:rPr kumimoji="1" lang="en-US" sz="1600"/>
              <a:t>Area is Proportional to fitness value</a:t>
            </a:r>
          </a:p>
        </p:txBody>
      </p:sp>
      <p:grpSp>
        <p:nvGrpSpPr>
          <p:cNvPr id="2" name="Group 35"/>
          <p:cNvGrpSpPr>
            <a:grpSpLocks/>
          </p:cNvGrpSpPr>
          <p:nvPr/>
        </p:nvGrpSpPr>
        <p:grpSpPr bwMode="auto">
          <a:xfrm>
            <a:off x="4267200" y="2362199"/>
            <a:ext cx="3810000" cy="784225"/>
            <a:chOff x="144" y="1872"/>
            <a:chExt cx="2400" cy="494"/>
          </a:xfrm>
        </p:grpSpPr>
        <p:sp>
          <p:nvSpPr>
            <p:cNvPr id="36884" name="Text Box 20"/>
            <p:cNvSpPr txBox="1">
              <a:spLocks noChangeArrowheads="1"/>
            </p:cNvSpPr>
            <p:nvPr/>
          </p:nvSpPr>
          <p:spPr bwMode="auto">
            <a:xfrm>
              <a:off x="144" y="1872"/>
              <a:ext cx="2400" cy="494"/>
            </a:xfrm>
            <a:prstGeom prst="rect">
              <a:avLst/>
            </a:prstGeom>
            <a:solidFill>
              <a:srgbClr val="FFFF66"/>
            </a:solidFill>
            <a:ln w="9525">
              <a:noFill/>
              <a:miter lim="800000"/>
              <a:headEnd/>
              <a:tailEnd/>
            </a:ln>
            <a:effectLst/>
          </p:spPr>
          <p:txBody>
            <a:bodyPr>
              <a:spAutoFit/>
            </a:bodyPr>
            <a:lstStyle/>
            <a:p>
              <a:pPr algn="l" rtl="0">
                <a:spcBef>
                  <a:spcPct val="50000"/>
                </a:spcBef>
              </a:pPr>
              <a:r>
                <a:rPr lang="en-US" dirty="0">
                  <a:solidFill>
                    <a:srgbClr val="FF0000"/>
                  </a:solidFill>
                  <a:latin typeface="Arial" charset="0"/>
                  <a:cs typeface="Arial" charset="0"/>
                </a:rPr>
                <a:t>Individual </a:t>
              </a:r>
              <a:r>
                <a:rPr lang="en-US" i="1" dirty="0" err="1">
                  <a:solidFill>
                    <a:srgbClr val="FF0000"/>
                  </a:solidFill>
                  <a:cs typeface="Times New Roman" pitchFamily="18" charset="0"/>
                </a:rPr>
                <a:t>i</a:t>
              </a:r>
              <a:r>
                <a:rPr lang="en-US" dirty="0">
                  <a:solidFill>
                    <a:srgbClr val="FF0000"/>
                  </a:solidFill>
                  <a:latin typeface="Arial" charset="0"/>
                  <a:cs typeface="Arial" charset="0"/>
                </a:rPr>
                <a:t> will have a </a:t>
              </a:r>
            </a:p>
            <a:p>
              <a:pPr algn="l" rtl="0">
                <a:spcBef>
                  <a:spcPct val="50000"/>
                </a:spcBef>
              </a:pPr>
              <a:r>
                <a:rPr lang="en-US" dirty="0">
                  <a:solidFill>
                    <a:srgbClr val="FF0000"/>
                  </a:solidFill>
                  <a:latin typeface="Arial" charset="0"/>
                  <a:cs typeface="Arial" charset="0"/>
                </a:rPr>
                <a:t>probability to be chosen </a:t>
              </a:r>
            </a:p>
          </p:txBody>
        </p:sp>
        <p:graphicFrame>
          <p:nvGraphicFramePr>
            <p:cNvPr id="81920" name="Object 0"/>
            <p:cNvGraphicFramePr>
              <a:graphicFrameLocks noChangeAspect="1"/>
            </p:cNvGraphicFramePr>
            <p:nvPr/>
          </p:nvGraphicFramePr>
          <p:xfrm>
            <a:off x="2112" y="1872"/>
            <a:ext cx="320" cy="336"/>
          </p:xfrm>
          <a:graphic>
            <a:graphicData uri="http://schemas.openxmlformats.org/presentationml/2006/ole">
              <mc:AlternateContent xmlns:mc="http://schemas.openxmlformats.org/markup-compatibility/2006">
                <mc:Choice xmlns:v="urn:schemas-microsoft-com:vml" Requires="v">
                  <p:oleObj name="Equation" r:id="rId2" imgW="507960" imgH="533160" progId="">
                    <p:embed/>
                  </p:oleObj>
                </mc:Choice>
                <mc:Fallback>
                  <p:oleObj name="Equation" r:id="rId2" imgW="507960" imgH="5331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1872"/>
                          <a:ext cx="320" cy="336"/>
                        </a:xfrm>
                        <a:prstGeom prst="rect">
                          <a:avLst/>
                        </a:prstGeom>
                        <a:solidFill>
                          <a:srgbClr val="FFFF66"/>
                        </a:solidFill>
                      </p:spPr>
                    </p:pic>
                  </p:oleObj>
                </mc:Fallback>
              </mc:AlternateContent>
            </a:graphicData>
          </a:graphic>
        </p:graphicFrame>
      </p:grpSp>
      <p:sp>
        <p:nvSpPr>
          <p:cNvPr id="36893" name="Line 29"/>
          <p:cNvSpPr>
            <a:spLocks noChangeShapeType="1"/>
          </p:cNvSpPr>
          <p:nvPr/>
        </p:nvSpPr>
        <p:spPr bwMode="auto">
          <a:xfrm flipH="1">
            <a:off x="5562600" y="4648200"/>
            <a:ext cx="381000" cy="1143000"/>
          </a:xfrm>
          <a:prstGeom prst="line">
            <a:avLst/>
          </a:prstGeom>
          <a:noFill/>
          <a:ln w="9525">
            <a:solidFill>
              <a:schemeClr val="bg2"/>
            </a:solidFill>
            <a:round/>
            <a:headEnd/>
            <a:tailEnd/>
          </a:ln>
          <a:effectLst/>
        </p:spPr>
        <p:txBody>
          <a:bodyPr wrap="none"/>
          <a:lstStyle/>
          <a:p>
            <a:endParaRPr lang="en-US"/>
          </a:p>
        </p:txBody>
      </p:sp>
      <p:sp>
        <p:nvSpPr>
          <p:cNvPr id="36896" name="Rectangle 32"/>
          <p:cNvSpPr>
            <a:spLocks noChangeArrowheads="1"/>
          </p:cNvSpPr>
          <p:nvPr/>
        </p:nvSpPr>
        <p:spPr bwMode="auto">
          <a:xfrm>
            <a:off x="5867400" y="5334000"/>
            <a:ext cx="304800" cy="228600"/>
          </a:xfrm>
          <a:prstGeom prst="rect">
            <a:avLst/>
          </a:prstGeom>
          <a:solidFill>
            <a:srgbClr val="FFFF66"/>
          </a:solidFill>
          <a:ln w="9525">
            <a:solidFill>
              <a:srgbClr val="FFFF66"/>
            </a:solidFill>
            <a:miter lim="800000"/>
            <a:headEnd/>
            <a:tailEnd/>
          </a:ln>
          <a:effectLst/>
        </p:spPr>
        <p:txBody>
          <a:bodyPr wrap="none" anchor="ctr"/>
          <a:lstStyle/>
          <a:p>
            <a:r>
              <a:rPr lang="en-US" dirty="0">
                <a:solidFill>
                  <a:srgbClr val="FF0000"/>
                </a:solidFill>
              </a:rPr>
              <a:t>4</a:t>
            </a:r>
          </a:p>
        </p:txBody>
      </p:sp>
      <p:sp>
        <p:nvSpPr>
          <p:cNvPr id="36898" name="Line 34"/>
          <p:cNvSpPr>
            <a:spLocks noChangeShapeType="1"/>
          </p:cNvSpPr>
          <p:nvPr/>
        </p:nvSpPr>
        <p:spPr bwMode="auto">
          <a:xfrm flipH="1" flipV="1">
            <a:off x="4953000" y="4114800"/>
            <a:ext cx="990600" cy="533400"/>
          </a:xfrm>
          <a:prstGeom prst="line">
            <a:avLst/>
          </a:prstGeom>
          <a:noFill/>
          <a:ln w="9525">
            <a:solidFill>
              <a:schemeClr val="bg2"/>
            </a:solidFill>
            <a:round/>
            <a:headEnd/>
            <a:tailEnd/>
          </a:ln>
          <a:effectLst/>
        </p:spPr>
        <p:txBody>
          <a:bodyPr wrap="none"/>
          <a:lstStyle/>
          <a:p>
            <a:endParaRPr lang="en-US"/>
          </a:p>
        </p:txBody>
      </p:sp>
      <p:sp>
        <p:nvSpPr>
          <p:cNvPr id="36900" name="Text Box 36"/>
          <p:cNvSpPr txBox="1">
            <a:spLocks noChangeArrowheads="1"/>
          </p:cNvSpPr>
          <p:nvPr/>
        </p:nvSpPr>
        <p:spPr bwMode="auto">
          <a:xfrm>
            <a:off x="381000" y="3429000"/>
            <a:ext cx="41910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36901" name="Text Box 37"/>
          <p:cNvSpPr txBox="1">
            <a:spLocks noChangeArrowheads="1"/>
          </p:cNvSpPr>
          <p:nvPr/>
        </p:nvSpPr>
        <p:spPr bwMode="auto">
          <a:xfrm>
            <a:off x="395288" y="3429000"/>
            <a:ext cx="4495800" cy="2654300"/>
          </a:xfrm>
          <a:prstGeom prst="rect">
            <a:avLst/>
          </a:prstGeom>
          <a:noFill/>
          <a:ln w="9525">
            <a:noFill/>
            <a:miter lim="800000"/>
            <a:headEnd/>
            <a:tailEnd/>
          </a:ln>
          <a:effectLst/>
        </p:spPr>
        <p:txBody>
          <a:bodyPr>
            <a:spAutoFit/>
          </a:bodyPr>
          <a:lstStyle/>
          <a:p>
            <a:pPr algn="l" rtl="0">
              <a:spcBef>
                <a:spcPct val="50000"/>
              </a:spcBef>
            </a:pPr>
            <a:r>
              <a:rPr lang="en-US" sz="2800">
                <a:latin typeface="Arial" charset="0"/>
                <a:cs typeface="Arial" charset="0"/>
              </a:rPr>
              <a:t>We repeat the extraction as many times as the number of individuals we need to have the same parent population size      (6 in our case)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3">
                <a:extLst>
                  <a:ext uri="{FF2B5EF4-FFF2-40B4-BE49-F238E27FC236}">
                    <a16:creationId xmlns:a16="http://schemas.microsoft.com/office/drawing/2014/main" id="{E9226A63-5556-1D09-92FA-93FEBCEA31E2}"/>
                  </a:ext>
                </a:extLst>
              </p:cNvPr>
              <p:cNvSpPr>
                <a:spLocks noGrp="1"/>
              </p:cNvSpPr>
              <p:nvPr>
                <p:ph type="title"/>
              </p:nvPr>
            </p:nvSpPr>
            <p:spPr>
              <a:xfrm>
                <a:off x="852903" y="3117466"/>
                <a:ext cx="2629584" cy="3194052"/>
              </a:xfrm>
            </p:spPr>
            <p:txBody>
              <a:bodyPr>
                <a:normAutofit fontScale="90000"/>
              </a:bodyPr>
              <a:lstStyle/>
              <a:p>
                <a:r>
                  <a:rPr lang="en-US" sz="2800" b="1" dirty="0">
                    <a:solidFill>
                      <a:srgbClr val="00B0F0"/>
                    </a:solidFill>
                  </a:rPr>
                  <a:t>pi</a:t>
                </a:r>
                <a:r>
                  <a:rPr lang="en-US" sz="2800" dirty="0">
                    <a:solidFill>
                      <a:schemeClr val="tx1"/>
                    </a:solidFill>
                  </a:rPr>
                  <a:t>=string that selected </a:t>
                </a:r>
                <a:r>
                  <a:rPr lang="en-US" sz="2800" b="1" dirty="0">
                    <a:solidFill>
                      <a:srgbClr val="00B0F0"/>
                    </a:solidFill>
                  </a:rPr>
                  <a:t>fi</a:t>
                </a:r>
                <a:r>
                  <a:rPr lang="en-US" sz="2800" dirty="0">
                    <a:solidFill>
                      <a:schemeClr val="tx1"/>
                    </a:solidFill>
                  </a:rPr>
                  <a:t>=fitness of that individual</a:t>
                </a:r>
                <a:br>
                  <a:rPr lang="en-US" sz="2800" dirty="0">
                    <a:solidFill>
                      <a:schemeClr val="tx1"/>
                    </a:solidFill>
                  </a:rPr>
                </a:br>
                <a14:m>
                  <m:oMath xmlns:m="http://schemas.openxmlformats.org/officeDocument/2006/math">
                    <m:nary>
                      <m:naryPr>
                        <m:chr m:val="∑"/>
                        <m:ctrlPr>
                          <a:rPr lang="en-US" b="1" smtClean="0">
                            <a:solidFill>
                              <a:srgbClr val="00B0F0"/>
                            </a:solidFill>
                            <a:latin typeface="Cambria Math" panose="02040503050406030204" pitchFamily="18" charset="0"/>
                          </a:rPr>
                        </m:ctrlPr>
                      </m:naryPr>
                      <m:sub>
                        <m:r>
                          <m:rPr>
                            <m:brk m:alnAt="23"/>
                          </m:rPr>
                          <a:rPr lang="en-US" b="1" i="0">
                            <a:solidFill>
                              <a:srgbClr val="00B0F0"/>
                            </a:solidFill>
                            <a:latin typeface="Cambria Math" panose="02040503050406030204" pitchFamily="18" charset="0"/>
                          </a:rPr>
                          <m:t>𝐢</m:t>
                        </m:r>
                        <m:r>
                          <a:rPr lang="en-US" b="1" i="0">
                            <a:solidFill>
                              <a:srgbClr val="00B0F0"/>
                            </a:solidFill>
                            <a:latin typeface="Cambria Math" panose="02040503050406030204" pitchFamily="18" charset="0"/>
                          </a:rPr>
                          <m:t>=</m:t>
                        </m:r>
                        <m:r>
                          <a:rPr lang="en-US" b="1" i="0">
                            <a:solidFill>
                              <a:srgbClr val="00B0F0"/>
                            </a:solidFill>
                            <a:latin typeface="Cambria Math" panose="02040503050406030204" pitchFamily="18" charset="0"/>
                          </a:rPr>
                          <m:t>𝟎</m:t>
                        </m:r>
                      </m:sub>
                      <m:sup>
                        <m:r>
                          <a:rPr lang="en-US" b="1" i="0">
                            <a:solidFill>
                              <a:srgbClr val="00B0F0"/>
                            </a:solidFill>
                            <a:latin typeface="Cambria Math" panose="02040503050406030204" pitchFamily="18" charset="0"/>
                          </a:rPr>
                          <m:t>𝐧</m:t>
                        </m:r>
                      </m:sup>
                      <m:e>
                        <m:r>
                          <a:rPr lang="en-US" b="1" i="0">
                            <a:solidFill>
                              <a:srgbClr val="00B0F0"/>
                            </a:solidFill>
                            <a:latin typeface="Cambria Math" panose="02040503050406030204" pitchFamily="18" charset="0"/>
                          </a:rPr>
                          <m:t>𝐟𝐢</m:t>
                        </m:r>
                      </m:e>
                    </m:nary>
                    <m:r>
                      <a:rPr lang="en-US" b="1" i="0" smtClean="0">
                        <a:solidFill>
                          <a:schemeClr val="tx1"/>
                        </a:solidFill>
                        <a:latin typeface="Cambria Math" panose="02040503050406030204" pitchFamily="18" charset="0"/>
                      </a:rPr>
                      <m:t>=</m:t>
                    </m:r>
                  </m:oMath>
                </a14:m>
                <a:r>
                  <a:rPr lang="en-US" sz="2800" dirty="0">
                    <a:solidFill>
                      <a:schemeClr val="tx1"/>
                    </a:solidFill>
                  </a:rPr>
                  <a:t>sum of all individual fitness</a:t>
                </a:r>
                <a:br>
                  <a:rPr lang="en-US" sz="2000" dirty="0">
                    <a:solidFill>
                      <a:schemeClr val="tx1"/>
                    </a:solidFill>
                  </a:rPr>
                </a:br>
                <a:endParaRPr lang="en-US" dirty="0"/>
              </a:p>
            </p:txBody>
          </p:sp>
        </mc:Choice>
        <mc:Fallback>
          <p:sp>
            <p:nvSpPr>
              <p:cNvPr id="4" name="Title 3">
                <a:extLst>
                  <a:ext uri="{FF2B5EF4-FFF2-40B4-BE49-F238E27FC236}">
                    <a16:creationId xmlns:a16="http://schemas.microsoft.com/office/drawing/2014/main" id="{E9226A63-5556-1D09-92FA-93FEBCEA31E2}"/>
                  </a:ext>
                </a:extLst>
              </p:cNvPr>
              <p:cNvSpPr>
                <a:spLocks noGrp="1" noRot="1" noChangeAspect="1" noMove="1" noResize="1" noEditPoints="1" noAdjustHandles="1" noChangeArrowheads="1" noChangeShapeType="1" noTextEdit="1"/>
              </p:cNvSpPr>
              <p:nvPr>
                <p:ph type="title"/>
              </p:nvPr>
            </p:nvSpPr>
            <p:spPr>
              <a:xfrm>
                <a:off x="852903" y="3117466"/>
                <a:ext cx="2629584" cy="3194052"/>
              </a:xfrm>
              <a:blipFill>
                <a:blip r:embed="rId2"/>
                <a:stretch>
                  <a:fillRect l="-3944" r="-4872"/>
                </a:stretch>
              </a:blipFill>
            </p:spPr>
            <p:txBody>
              <a:bodyPr/>
              <a:lstStyle/>
              <a:p>
                <a:r>
                  <a:rPr lang="en-US">
                    <a:noFill/>
                  </a:rPr>
                  <a:t> </a:t>
                </a:r>
              </a:p>
            </p:txBody>
          </p:sp>
        </mc:Fallback>
      </mc:AlternateContent>
      <p:pic>
        <p:nvPicPr>
          <p:cNvPr id="18" name="Content Placeholder 17" descr="Text, letter&#10;&#10;Description automatically generated">
            <a:extLst>
              <a:ext uri="{FF2B5EF4-FFF2-40B4-BE49-F238E27FC236}">
                <a16:creationId xmlns:a16="http://schemas.microsoft.com/office/drawing/2014/main" id="{34BD4DC1-4CEE-6C24-351F-502DEF4A36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6200" y="970345"/>
            <a:ext cx="4876800" cy="5471159"/>
          </a:xfrm>
        </p:spPr>
      </p:pic>
      <mc:AlternateContent xmlns:mc="http://schemas.openxmlformats.org/markup-compatibility/2006">
        <mc:Choice xmlns:a14="http://schemas.microsoft.com/office/drawing/2010/main" Requires="a14">
          <p:sp>
            <p:nvSpPr>
              <p:cNvPr id="9" name="Text Placeholder 8">
                <a:extLst>
                  <a:ext uri="{FF2B5EF4-FFF2-40B4-BE49-F238E27FC236}">
                    <a16:creationId xmlns:a16="http://schemas.microsoft.com/office/drawing/2014/main" id="{6C1A5198-A372-D83D-622D-B7B445F45CC6}"/>
                  </a:ext>
                </a:extLst>
              </p:cNvPr>
              <p:cNvSpPr>
                <a:spLocks noGrp="1"/>
              </p:cNvSpPr>
              <p:nvPr>
                <p:ph type="body" sz="half" idx="2"/>
              </p:nvPr>
            </p:nvSpPr>
            <p:spPr>
              <a:xfrm>
                <a:off x="609600" y="1152908"/>
                <a:ext cx="3116190" cy="2276092"/>
              </a:xfrm>
            </p:spPr>
            <p:txBody>
              <a:bodyPr>
                <a:noAutofit/>
              </a:bodyPr>
              <a:lstStyle/>
              <a:p>
                <a:r>
                  <a:rPr lang="en-US" sz="3600" b="1" dirty="0">
                    <a:solidFill>
                      <a:srgbClr val="00B0F0"/>
                    </a:solidFill>
                  </a:rPr>
                  <a:t>Pi=</a:t>
                </a:r>
                <a14:m>
                  <m:oMath xmlns:m="http://schemas.openxmlformats.org/officeDocument/2006/math">
                    <m:f>
                      <m:fPr>
                        <m:ctrlPr>
                          <a:rPr lang="en-US" sz="3600" b="1" i="1" smtClean="0">
                            <a:solidFill>
                              <a:srgbClr val="00B0F0"/>
                            </a:solidFill>
                            <a:latin typeface="Cambria Math" panose="02040503050406030204" pitchFamily="18" charset="0"/>
                          </a:rPr>
                        </m:ctrlPr>
                      </m:fPr>
                      <m:num>
                        <m:r>
                          <m:rPr>
                            <m:nor/>
                          </m:rPr>
                          <a:rPr lang="en-US" sz="3600" b="1" dirty="0">
                            <a:solidFill>
                              <a:srgbClr val="00B0F0"/>
                            </a:solidFill>
                          </a:rPr>
                          <m:t>fi</m:t>
                        </m:r>
                      </m:num>
                      <m:den>
                        <m:d>
                          <m:dPr>
                            <m:ctrlPr>
                              <a:rPr lang="en-US" sz="3600" b="1" i="1" smtClean="0">
                                <a:solidFill>
                                  <a:srgbClr val="00B0F0"/>
                                </a:solidFill>
                                <a:latin typeface="Cambria Math" panose="02040503050406030204" pitchFamily="18" charset="0"/>
                              </a:rPr>
                            </m:ctrlPr>
                          </m:dPr>
                          <m:e>
                            <m:nary>
                              <m:naryPr>
                                <m:chr m:val="∑"/>
                                <m:ctrlPr>
                                  <a:rPr lang="en-US" sz="3600" b="1" i="1" smtClean="0">
                                    <a:solidFill>
                                      <a:srgbClr val="00B0F0"/>
                                    </a:solidFill>
                                    <a:latin typeface="Cambria Math" panose="02040503050406030204" pitchFamily="18" charset="0"/>
                                  </a:rPr>
                                </m:ctrlPr>
                              </m:naryPr>
                              <m:sub>
                                <m:r>
                                  <m:rPr>
                                    <m:brk m:alnAt="23"/>
                                  </m:rPr>
                                  <a:rPr lang="en-US" sz="3600" b="1" i="1" smtClean="0">
                                    <a:solidFill>
                                      <a:srgbClr val="00B0F0"/>
                                    </a:solidFill>
                                    <a:latin typeface="Cambria Math" panose="02040503050406030204" pitchFamily="18" charset="0"/>
                                  </a:rPr>
                                  <m:t>𝒊</m:t>
                                </m:r>
                                <m:r>
                                  <a:rPr lang="en-US" sz="3600" b="1" i="1" smtClean="0">
                                    <a:solidFill>
                                      <a:srgbClr val="00B0F0"/>
                                    </a:solidFill>
                                    <a:latin typeface="Cambria Math" panose="02040503050406030204" pitchFamily="18" charset="0"/>
                                  </a:rPr>
                                  <m:t>=</m:t>
                                </m:r>
                                <m:r>
                                  <a:rPr lang="en-US" sz="3600" b="1" i="1" smtClean="0">
                                    <a:solidFill>
                                      <a:srgbClr val="00B0F0"/>
                                    </a:solidFill>
                                    <a:latin typeface="Cambria Math" panose="02040503050406030204" pitchFamily="18" charset="0"/>
                                  </a:rPr>
                                  <m:t>𝟎</m:t>
                                </m:r>
                              </m:sub>
                              <m:sup>
                                <m:r>
                                  <a:rPr lang="en-US" sz="3600" b="1" i="1" smtClean="0">
                                    <a:solidFill>
                                      <a:srgbClr val="00B0F0"/>
                                    </a:solidFill>
                                    <a:latin typeface="Cambria Math" panose="02040503050406030204" pitchFamily="18" charset="0"/>
                                  </a:rPr>
                                  <m:t>𝒏</m:t>
                                </m:r>
                              </m:sup>
                              <m:e>
                                <m:r>
                                  <a:rPr lang="en-US" sz="3600" b="1" i="1" smtClean="0">
                                    <a:solidFill>
                                      <a:srgbClr val="00B0F0"/>
                                    </a:solidFill>
                                    <a:latin typeface="Cambria Math" panose="02040503050406030204" pitchFamily="18" charset="0"/>
                                  </a:rPr>
                                  <m:t>𝒇𝒊</m:t>
                                </m:r>
                              </m:e>
                            </m:nary>
                          </m:e>
                        </m:d>
                      </m:den>
                    </m:f>
                  </m:oMath>
                </a14:m>
                <a:endParaRPr lang="en-US" sz="3600" b="1" dirty="0">
                  <a:solidFill>
                    <a:srgbClr val="00B0F0"/>
                  </a:solidFill>
                </a:endParaRPr>
              </a:p>
              <a:p>
                <a:r>
                  <a:rPr lang="en-US" sz="2000" b="1" dirty="0">
                    <a:solidFill>
                      <a:srgbClr val="00B0F0"/>
                    </a:solidFill>
                  </a:rPr>
                  <a:t>Fitness function:</a:t>
                </a:r>
              </a:p>
            </p:txBody>
          </p:sp>
        </mc:Choice>
        <mc:Fallback>
          <p:sp>
            <p:nvSpPr>
              <p:cNvPr id="9" name="Text Placeholder 8">
                <a:extLst>
                  <a:ext uri="{FF2B5EF4-FFF2-40B4-BE49-F238E27FC236}">
                    <a16:creationId xmlns:a16="http://schemas.microsoft.com/office/drawing/2014/main" id="{6C1A5198-A372-D83D-622D-B7B445F45CC6}"/>
                  </a:ext>
                </a:extLst>
              </p:cNvPr>
              <p:cNvSpPr>
                <a:spLocks noGrp="1" noRot="1" noChangeAspect="1" noMove="1" noResize="1" noEditPoints="1" noAdjustHandles="1" noChangeArrowheads="1" noChangeShapeType="1" noTextEdit="1"/>
              </p:cNvSpPr>
              <p:nvPr>
                <p:ph type="body" sz="half" idx="2"/>
              </p:nvPr>
            </p:nvSpPr>
            <p:spPr>
              <a:xfrm>
                <a:off x="609600" y="1152908"/>
                <a:ext cx="3116190" cy="2276092"/>
              </a:xfrm>
              <a:blipFill>
                <a:blip r:embed="rId4"/>
                <a:stretch>
                  <a:fillRect l="-587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399FEB07-55BA-2C24-082C-B7FE3633D91C}"/>
              </a:ext>
            </a:extLst>
          </p:cNvPr>
          <p:cNvSpPr>
            <a:spLocks noGrp="1"/>
          </p:cNvSpPr>
          <p:nvPr>
            <p:ph type="sldNum" sz="quarter" idx="12"/>
          </p:nvPr>
        </p:nvSpPr>
        <p:spPr/>
        <p:txBody>
          <a:bodyPr/>
          <a:lstStyle/>
          <a:p>
            <a:pPr>
              <a:defRPr/>
            </a:pPr>
            <a:fld id="{B85A92DA-2847-4594-A155-8F59A47C9CA1}" type="slidenum">
              <a:rPr lang="en-US" smtClean="0"/>
              <a:pPr>
                <a:defRPr/>
              </a:pPr>
              <a:t>34</a:t>
            </a:fld>
            <a:endParaRPr lang="en-US"/>
          </a:p>
        </p:txBody>
      </p:sp>
      <p:sp>
        <p:nvSpPr>
          <p:cNvPr id="19" name="TextBox 18">
            <a:extLst>
              <a:ext uri="{FF2B5EF4-FFF2-40B4-BE49-F238E27FC236}">
                <a16:creationId xmlns:a16="http://schemas.microsoft.com/office/drawing/2014/main" id="{0CC830A9-1850-58B7-8FD9-CAAC89D606D1}"/>
              </a:ext>
            </a:extLst>
          </p:cNvPr>
          <p:cNvSpPr txBox="1"/>
          <p:nvPr/>
        </p:nvSpPr>
        <p:spPr>
          <a:xfrm>
            <a:off x="2742327" y="2323617"/>
            <a:ext cx="1143873" cy="276999"/>
          </a:xfrm>
          <a:prstGeom prst="rect">
            <a:avLst/>
          </a:prstGeom>
          <a:noFill/>
        </p:spPr>
        <p:txBody>
          <a:bodyPr wrap="square" lIns="0" tIns="0" rIns="0" bIns="0" rtlCol="0">
            <a:spAutoFit/>
          </a:bodyPr>
          <a:lstStyle/>
          <a:p>
            <a:r>
              <a:rPr lang="en-US" b="1" dirty="0"/>
              <a:t>F=(x^2</a:t>
            </a:r>
            <a:r>
              <a:rPr lang="en-US" dirty="0"/>
              <a:t>)</a:t>
            </a:r>
          </a:p>
        </p:txBody>
      </p:sp>
    </p:spTree>
    <p:extLst>
      <p:ext uri="{BB962C8B-B14F-4D97-AF65-F5344CB8AC3E}">
        <p14:creationId xmlns:p14="http://schemas.microsoft.com/office/powerpoint/2010/main" val="267027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81000"/>
            <a:ext cx="8229600" cy="1143000"/>
          </a:xfrm>
        </p:spPr>
        <p:txBody>
          <a:bodyPr>
            <a:normAutofit/>
          </a:bodyPr>
          <a:lstStyle/>
          <a:p>
            <a:pPr lvl="0" algn="ctr"/>
            <a:r>
              <a:rPr lang="en-US" b="1" dirty="0"/>
              <a:t>5 ) Reproduction</a:t>
            </a:r>
            <a:endParaRPr lang="en-US" dirty="0"/>
          </a:p>
        </p:txBody>
      </p:sp>
      <p:sp>
        <p:nvSpPr>
          <p:cNvPr id="97283" name="Rectangle 3"/>
          <p:cNvSpPr>
            <a:spLocks noGrp="1" noChangeArrowheads="1"/>
          </p:cNvSpPr>
          <p:nvPr>
            <p:ph idx="1"/>
          </p:nvPr>
        </p:nvSpPr>
        <p:spPr>
          <a:xfrm>
            <a:off x="228600" y="1524000"/>
            <a:ext cx="8732838" cy="5334000"/>
          </a:xfrm>
        </p:spPr>
        <p:txBody>
          <a:bodyPr>
            <a:noAutofit/>
          </a:bodyPr>
          <a:lstStyle/>
          <a:p>
            <a:r>
              <a:rPr lang="en-US" dirty="0">
                <a:latin typeface="Arial" pitchFamily="34" charset="0"/>
                <a:cs typeface="Arial" pitchFamily="34" charset="0"/>
              </a:rPr>
              <a:t>Reproduction operators</a:t>
            </a:r>
          </a:p>
          <a:p>
            <a:pPr lvl="1"/>
            <a:r>
              <a:rPr lang="en-US" sz="2600" dirty="0">
                <a:latin typeface="Arial" pitchFamily="34" charset="0"/>
                <a:cs typeface="Arial" pitchFamily="34" charset="0"/>
              </a:rPr>
              <a:t>Crossover</a:t>
            </a:r>
          </a:p>
          <a:p>
            <a:pPr lvl="1"/>
            <a:r>
              <a:rPr lang="en-US" sz="2600" dirty="0">
                <a:latin typeface="Arial" pitchFamily="34" charset="0"/>
                <a:cs typeface="Arial" pitchFamily="34" charset="0"/>
              </a:rPr>
              <a:t>Mutation</a:t>
            </a:r>
          </a:p>
          <a:p>
            <a:r>
              <a:rPr lang="en-US" b="1" dirty="0">
                <a:latin typeface="Arial" pitchFamily="34" charset="0"/>
                <a:cs typeface="Arial" pitchFamily="34" charset="0"/>
              </a:rPr>
              <a:t>Crossover</a:t>
            </a:r>
          </a:p>
          <a:p>
            <a:pPr lvl="1"/>
            <a:r>
              <a:rPr lang="en-US" sz="2600" dirty="0">
                <a:latin typeface="Arial" pitchFamily="34" charset="0"/>
                <a:cs typeface="Arial" pitchFamily="34" charset="0"/>
              </a:rPr>
              <a:t>Two parents produce two offspring</a:t>
            </a:r>
          </a:p>
          <a:p>
            <a:pPr lvl="1"/>
            <a:r>
              <a:rPr lang="en-US" sz="2600" dirty="0">
                <a:latin typeface="Arial" pitchFamily="34" charset="0"/>
                <a:cs typeface="Arial" pitchFamily="34" charset="0"/>
              </a:rPr>
              <a:t>Generally the chance of crossover is between 0.6 and 1.0</a:t>
            </a:r>
          </a:p>
          <a:p>
            <a:r>
              <a:rPr lang="en-US" b="1" dirty="0">
                <a:latin typeface="Arial" pitchFamily="34" charset="0"/>
                <a:cs typeface="Arial" pitchFamily="34" charset="0"/>
              </a:rPr>
              <a:t>Mutation</a:t>
            </a:r>
          </a:p>
          <a:p>
            <a:pPr lvl="1"/>
            <a:r>
              <a:rPr lang="en-US" sz="2600" dirty="0">
                <a:latin typeface="Arial" pitchFamily="34" charset="0"/>
                <a:cs typeface="Arial" pitchFamily="34" charset="0"/>
              </a:rPr>
              <a:t>There is a chance that a gene of a child is changed randomly</a:t>
            </a:r>
          </a:p>
          <a:p>
            <a:pPr lvl="1"/>
            <a:r>
              <a:rPr lang="en-US" sz="2600" dirty="0">
                <a:latin typeface="Arial" pitchFamily="34" charset="0"/>
                <a:cs typeface="Arial" pitchFamily="34" charset="0"/>
              </a:rPr>
              <a:t>Generally the chance of mutation is low (e.g. 0.001)</a:t>
            </a:r>
          </a:p>
          <a:p>
            <a:pPr lvl="1"/>
            <a:endParaRPr lang="en-US" sz="2600" dirty="0">
              <a:latin typeface="Arial" pitchFamily="34" charset="0"/>
              <a:cs typeface="Arial" pitchFamily="34" charset="0"/>
            </a:endParaRPr>
          </a:p>
          <a:p>
            <a:pPr lvl="1">
              <a:buNone/>
            </a:pPr>
            <a:endParaRPr lang="en-US" sz="2600"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219200" y="838200"/>
            <a:ext cx="6589199" cy="1447800"/>
          </a:xfrm>
        </p:spPr>
        <p:txBody>
          <a:bodyPr>
            <a:noAutofit/>
          </a:bodyPr>
          <a:lstStyle/>
          <a:p>
            <a:pPr marL="571500" indent="-571500" algn="ctr">
              <a:buFont typeface="Arial" pitchFamily="34" charset="0"/>
              <a:buChar char="•"/>
            </a:pPr>
            <a:r>
              <a:rPr lang="en-US" b="1" dirty="0">
                <a:solidFill>
                  <a:srgbClr val="00B0F0"/>
                </a:solidFill>
              </a:rPr>
              <a:t>Reproduction Operators</a:t>
            </a:r>
          </a:p>
        </p:txBody>
      </p:sp>
      <p:sp>
        <p:nvSpPr>
          <p:cNvPr id="98307" name="Rectangle 3"/>
          <p:cNvSpPr>
            <a:spLocks noGrp="1" noChangeArrowheads="1"/>
          </p:cNvSpPr>
          <p:nvPr>
            <p:ph idx="1"/>
          </p:nvPr>
        </p:nvSpPr>
        <p:spPr>
          <a:xfrm>
            <a:off x="228600" y="2286000"/>
            <a:ext cx="8732838" cy="4013200"/>
          </a:xfrm>
        </p:spPr>
        <p:txBody>
          <a:bodyPr>
            <a:normAutofit/>
          </a:bodyPr>
          <a:lstStyle/>
          <a:p>
            <a:r>
              <a:rPr lang="en-US" b="1" dirty="0">
                <a:latin typeface="Arial" pitchFamily="34" charset="0"/>
                <a:cs typeface="Arial" pitchFamily="34" charset="0"/>
              </a:rPr>
              <a:t>1) Crossover</a:t>
            </a:r>
          </a:p>
          <a:p>
            <a:pPr>
              <a:buNone/>
            </a:pPr>
            <a:endParaRPr lang="en-US" dirty="0">
              <a:latin typeface="Arial" pitchFamily="34" charset="0"/>
              <a:cs typeface="Arial" pitchFamily="34" charset="0"/>
            </a:endParaRPr>
          </a:p>
          <a:p>
            <a:pPr lvl="1"/>
            <a:r>
              <a:rPr lang="en-US" sz="2600" dirty="0">
                <a:latin typeface="Arial" pitchFamily="34" charset="0"/>
                <a:cs typeface="Arial" pitchFamily="34" charset="0"/>
              </a:rPr>
              <a:t>Generating offspring from two selected parents</a:t>
            </a:r>
          </a:p>
          <a:p>
            <a:pPr lvl="2"/>
            <a:r>
              <a:rPr lang="en-US" sz="2600" dirty="0">
                <a:latin typeface="Arial" pitchFamily="34" charset="0"/>
                <a:cs typeface="Arial" pitchFamily="34" charset="0"/>
              </a:rPr>
              <a:t>Single point crossover</a:t>
            </a:r>
          </a:p>
          <a:p>
            <a:pPr lvl="2"/>
            <a:r>
              <a:rPr lang="en-US" sz="2600" dirty="0">
                <a:latin typeface="Arial" pitchFamily="34" charset="0"/>
                <a:cs typeface="Arial" pitchFamily="34" charset="0"/>
              </a:rPr>
              <a:t>Two point crossover (Multi point crossover)</a:t>
            </a:r>
          </a:p>
          <a:p>
            <a:pPr lvl="2">
              <a:buNone/>
            </a:pPr>
            <a:endParaRPr lang="en-US" sz="2600" dirty="0">
              <a:latin typeface="Arial"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228600" y="152400"/>
            <a:ext cx="8229600" cy="1143000"/>
          </a:xfrm>
        </p:spPr>
        <p:txBody>
          <a:bodyPr>
            <a:normAutofit/>
          </a:bodyPr>
          <a:lstStyle/>
          <a:p>
            <a:pPr algn="ctr"/>
            <a:r>
              <a:rPr lang="en-US" sz="4800" b="1" dirty="0"/>
              <a:t>One-point crossover </a:t>
            </a:r>
          </a:p>
        </p:txBody>
      </p:sp>
      <p:sp>
        <p:nvSpPr>
          <p:cNvPr id="177155" name="Rectangle 3"/>
          <p:cNvSpPr>
            <a:spLocks noGrp="1" noChangeArrowheads="1"/>
          </p:cNvSpPr>
          <p:nvPr>
            <p:ph idx="1"/>
          </p:nvPr>
        </p:nvSpPr>
        <p:spPr>
          <a:xfrm>
            <a:off x="171450" y="1222375"/>
            <a:ext cx="8732838" cy="5284788"/>
          </a:xfrm>
        </p:spPr>
        <p:txBody>
          <a:bodyPr/>
          <a:lstStyle/>
          <a:p>
            <a:pPr algn="just"/>
            <a:r>
              <a:rPr lang="en-US" dirty="0">
                <a:latin typeface="Arial" pitchFamily="34" charset="0"/>
                <a:cs typeface="Arial" pitchFamily="34" charset="0"/>
              </a:rPr>
              <a:t>Randomly one position in the chromosomes is chosen</a:t>
            </a:r>
          </a:p>
          <a:p>
            <a:pPr algn="just"/>
            <a:r>
              <a:rPr lang="en-US" dirty="0">
                <a:latin typeface="Arial" pitchFamily="34" charset="0"/>
                <a:cs typeface="Arial" pitchFamily="34" charset="0"/>
              </a:rPr>
              <a:t>Child 1 is head of chromosome of parent 1 with tail of chromosome of parent 2</a:t>
            </a:r>
          </a:p>
          <a:p>
            <a:pPr algn="just"/>
            <a:r>
              <a:rPr lang="en-US" dirty="0">
                <a:latin typeface="Arial" pitchFamily="34" charset="0"/>
                <a:cs typeface="Arial" pitchFamily="34" charset="0"/>
              </a:rPr>
              <a:t>Child 2 is head of 2 with tail of 1</a:t>
            </a: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p:txBody>
      </p:sp>
      <p:sp>
        <p:nvSpPr>
          <p:cNvPr id="177171" name="Text Box 19"/>
          <p:cNvSpPr txBox="1">
            <a:spLocks noChangeArrowheads="1"/>
          </p:cNvSpPr>
          <p:nvPr/>
        </p:nvSpPr>
        <p:spPr bwMode="auto">
          <a:xfrm>
            <a:off x="2209800" y="3276600"/>
            <a:ext cx="3055937" cy="304800"/>
          </a:xfrm>
          <a:prstGeom prst="rect">
            <a:avLst/>
          </a:prstGeom>
          <a:noFill/>
          <a:ln w="12700">
            <a:noFill/>
            <a:miter lim="800000"/>
            <a:headEnd type="none" w="sm" len="sm"/>
            <a:tailEnd type="none" w="sm" len="sm"/>
          </a:ln>
          <a:effectLst/>
        </p:spPr>
        <p:txBody>
          <a:bodyPr>
            <a:spAutoFit/>
          </a:bodyPr>
          <a:lstStyle/>
          <a:p>
            <a:pPr>
              <a:spcBef>
                <a:spcPct val="50000"/>
              </a:spcBef>
            </a:pPr>
            <a:r>
              <a:rPr lang="en-US" sz="1400" dirty="0"/>
              <a:t>Randomly chosen position</a:t>
            </a:r>
          </a:p>
        </p:txBody>
      </p:sp>
      <p:pic>
        <p:nvPicPr>
          <p:cNvPr id="5121" name="Picture 1"/>
          <p:cNvPicPr>
            <a:picLocks noChangeAspect="1" noChangeArrowheads="1"/>
          </p:cNvPicPr>
          <p:nvPr/>
        </p:nvPicPr>
        <p:blipFill>
          <a:blip r:embed="rId2" cstate="print"/>
          <a:srcRect/>
          <a:stretch>
            <a:fillRect/>
          </a:stretch>
        </p:blipFill>
        <p:spPr bwMode="auto">
          <a:xfrm>
            <a:off x="1524000" y="3810000"/>
            <a:ext cx="5229225" cy="1362075"/>
          </a:xfrm>
          <a:prstGeom prst="rect">
            <a:avLst/>
          </a:prstGeom>
          <a:noFill/>
          <a:ln w="9525">
            <a:noFill/>
            <a:miter lim="800000"/>
            <a:headEnd/>
            <a:tailEnd/>
          </a:ln>
          <a:effectLst/>
        </p:spPr>
      </p:pic>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11188" y="549275"/>
            <a:ext cx="7489825" cy="641350"/>
          </a:xfrm>
        </p:spPr>
        <p:txBody>
          <a:bodyPr>
            <a:noAutofit/>
          </a:bodyPr>
          <a:lstStyle/>
          <a:p>
            <a:pPr algn="ctr" rtl="0"/>
            <a:r>
              <a:rPr lang="en-US" b="1" dirty="0"/>
              <a:t>Example (crossover1)</a:t>
            </a:r>
          </a:p>
        </p:txBody>
      </p:sp>
      <p:sp>
        <p:nvSpPr>
          <p:cNvPr id="38915" name="Text Box 1027"/>
          <p:cNvSpPr txBox="1">
            <a:spLocks noChangeArrowheads="1"/>
          </p:cNvSpPr>
          <p:nvPr/>
        </p:nvSpPr>
        <p:spPr bwMode="auto">
          <a:xfrm>
            <a:off x="304800" y="1609725"/>
            <a:ext cx="8839200" cy="3739485"/>
          </a:xfrm>
          <a:prstGeom prst="rect">
            <a:avLst/>
          </a:prstGeom>
          <a:noFill/>
          <a:ln w="9525">
            <a:noFill/>
            <a:miter lim="800000"/>
            <a:headEnd/>
            <a:tailEnd/>
          </a:ln>
          <a:effectLst/>
        </p:spPr>
        <p:txBody>
          <a:bodyPr wrap="square">
            <a:spAutoFit/>
          </a:bodyPr>
          <a:lstStyle/>
          <a:p>
            <a:pPr algn="just" rtl="0">
              <a:spcBef>
                <a:spcPct val="50000"/>
              </a:spcBef>
              <a:buFont typeface="Arial" pitchFamily="34" charset="0"/>
              <a:buChar char="•"/>
            </a:pPr>
            <a:r>
              <a:rPr lang="en-US" sz="2800" dirty="0">
                <a:latin typeface="Arial" charset="0"/>
                <a:cs typeface="Arial" charset="0"/>
              </a:rPr>
              <a:t>Next we mate strings for crossover. </a:t>
            </a:r>
          </a:p>
          <a:p>
            <a:pPr algn="just" rtl="0">
              <a:spcBef>
                <a:spcPct val="50000"/>
              </a:spcBef>
            </a:pPr>
            <a:endParaRPr lang="en-US" sz="2800" dirty="0">
              <a:latin typeface="Arial" charset="0"/>
              <a:cs typeface="Arial" charset="0"/>
            </a:endParaRPr>
          </a:p>
          <a:p>
            <a:pPr algn="just" rtl="0">
              <a:spcBef>
                <a:spcPct val="50000"/>
              </a:spcBef>
              <a:buFont typeface="Arial" pitchFamily="34" charset="0"/>
              <a:buChar char="•"/>
            </a:pPr>
            <a:r>
              <a:rPr lang="en-US" sz="2800" dirty="0">
                <a:latin typeface="Arial" charset="0"/>
                <a:cs typeface="Arial" charset="0"/>
              </a:rPr>
              <a:t>Suppose that we decide to actually perform crossover only for couples (</a:t>
            </a:r>
            <a:r>
              <a:rPr lang="en-US" i="1" dirty="0">
                <a:latin typeface="Arial" charset="0"/>
                <a:cs typeface="Arial" charset="0"/>
              </a:rPr>
              <a:t>s</a:t>
            </a:r>
            <a:r>
              <a:rPr lang="en-US" baseline="-25000" dirty="0">
                <a:latin typeface="Arial" charset="0"/>
                <a:cs typeface="Arial" charset="0"/>
              </a:rPr>
              <a:t>1</a:t>
            </a:r>
            <a:r>
              <a:rPr lang="en-US" dirty="0">
                <a:latin typeface="Arial" charset="0"/>
                <a:cs typeface="Arial" charset="0"/>
              </a:rPr>
              <a:t>`, </a:t>
            </a:r>
            <a:r>
              <a:rPr lang="en-US" i="1" dirty="0">
                <a:latin typeface="Arial" charset="0"/>
                <a:cs typeface="Arial" charset="0"/>
              </a:rPr>
              <a:t>s</a:t>
            </a:r>
            <a:r>
              <a:rPr lang="en-US" baseline="-25000" dirty="0">
                <a:latin typeface="Arial" charset="0"/>
                <a:cs typeface="Arial" charset="0"/>
              </a:rPr>
              <a:t>2</a:t>
            </a:r>
            <a:r>
              <a:rPr lang="en-US" dirty="0">
                <a:latin typeface="Arial" charset="0"/>
                <a:cs typeface="Arial" charset="0"/>
              </a:rPr>
              <a:t>`) and </a:t>
            </a:r>
            <a:r>
              <a:rPr lang="en-US" sz="2800" dirty="0">
                <a:latin typeface="Arial" charset="0"/>
                <a:cs typeface="Arial" charset="0"/>
              </a:rPr>
              <a:t>(</a:t>
            </a:r>
            <a:r>
              <a:rPr lang="en-US" i="1" dirty="0">
                <a:latin typeface="Arial" charset="0"/>
                <a:cs typeface="Arial" charset="0"/>
              </a:rPr>
              <a:t>s</a:t>
            </a:r>
            <a:r>
              <a:rPr lang="en-US" baseline="-25000" dirty="0">
                <a:latin typeface="Arial" charset="0"/>
                <a:cs typeface="Arial" charset="0"/>
              </a:rPr>
              <a:t>5</a:t>
            </a:r>
            <a:r>
              <a:rPr lang="en-US" dirty="0">
                <a:latin typeface="Arial" charset="0"/>
                <a:cs typeface="Arial" charset="0"/>
              </a:rPr>
              <a:t>`, </a:t>
            </a:r>
            <a:r>
              <a:rPr lang="en-US" i="1" dirty="0">
                <a:latin typeface="Arial" charset="0"/>
                <a:cs typeface="Arial" charset="0"/>
              </a:rPr>
              <a:t>s</a:t>
            </a:r>
            <a:r>
              <a:rPr lang="en-US" baseline="-25000" dirty="0">
                <a:latin typeface="Arial" charset="0"/>
                <a:cs typeface="Arial" charset="0"/>
              </a:rPr>
              <a:t>6</a:t>
            </a:r>
            <a:r>
              <a:rPr lang="en-US" dirty="0">
                <a:latin typeface="Arial" charset="0"/>
                <a:cs typeface="Arial" charset="0"/>
              </a:rPr>
              <a:t>`).</a:t>
            </a:r>
          </a:p>
          <a:p>
            <a:pPr algn="just" rtl="0">
              <a:spcBef>
                <a:spcPct val="50000"/>
              </a:spcBef>
            </a:pPr>
            <a:endParaRPr lang="en-US" dirty="0">
              <a:latin typeface="Arial" charset="0"/>
              <a:cs typeface="Arial" charset="0"/>
            </a:endParaRPr>
          </a:p>
          <a:p>
            <a:pPr algn="just" rtl="0">
              <a:spcBef>
                <a:spcPct val="50000"/>
              </a:spcBef>
              <a:buFont typeface="Arial" pitchFamily="34" charset="0"/>
              <a:buChar char="•"/>
            </a:pPr>
            <a:r>
              <a:rPr lang="en-US" sz="2800" dirty="0">
                <a:latin typeface="Arial" charset="0"/>
                <a:cs typeface="Arial" charset="0"/>
              </a:rPr>
              <a:t> For each couple, we randomly extract a crossover point, for instance </a:t>
            </a:r>
            <a:r>
              <a:rPr lang="en-US" sz="2800" dirty="0">
                <a:solidFill>
                  <a:srgbClr val="FF0000"/>
                </a:solidFill>
                <a:latin typeface="Arial" charset="0"/>
                <a:cs typeface="Arial" charset="0"/>
              </a:rPr>
              <a:t>2 </a:t>
            </a:r>
            <a:r>
              <a:rPr lang="en-US" sz="2800" dirty="0">
                <a:latin typeface="Arial" charset="0"/>
                <a:cs typeface="Arial" charset="0"/>
              </a:rPr>
              <a:t>for the first and </a:t>
            </a:r>
            <a:r>
              <a:rPr lang="en-US" sz="2800" dirty="0">
                <a:solidFill>
                  <a:srgbClr val="FF0000"/>
                </a:solidFill>
                <a:latin typeface="Arial" charset="0"/>
                <a:cs typeface="Arial" charset="0"/>
              </a:rPr>
              <a:t>5</a:t>
            </a:r>
            <a:r>
              <a:rPr lang="en-US" sz="2800" dirty="0">
                <a:latin typeface="Arial" charset="0"/>
                <a:cs typeface="Arial" charset="0"/>
              </a:rPr>
              <a:t> for the second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Two-point crossover</a:t>
            </a:r>
          </a:p>
        </p:txBody>
      </p:sp>
      <p:sp>
        <p:nvSpPr>
          <p:cNvPr id="3" name="Content Placeholder 2"/>
          <p:cNvSpPr>
            <a:spLocks noGrp="1"/>
          </p:cNvSpPr>
          <p:nvPr>
            <p:ph idx="1"/>
          </p:nvPr>
        </p:nvSpPr>
        <p:spPr/>
        <p:txBody>
          <a:bodyPr/>
          <a:lstStyle/>
          <a:p>
            <a:r>
              <a:rPr lang="en-US" dirty="0"/>
              <a:t>Randomly two positions in the chromosomes are chosen</a:t>
            </a:r>
          </a:p>
          <a:p>
            <a:r>
              <a:rPr lang="en-US" dirty="0"/>
              <a:t>Avoids that genes at the head and genes at the tail of a chromosome are always split when recombined</a:t>
            </a:r>
          </a:p>
          <a:p>
            <a:endParaRPr lang="en-US" dirty="0"/>
          </a:p>
        </p:txBody>
      </p:sp>
      <p:pic>
        <p:nvPicPr>
          <p:cNvPr id="4097" name="Picture 1"/>
          <p:cNvPicPr>
            <a:picLocks noChangeAspect="1" noChangeArrowheads="1"/>
          </p:cNvPicPr>
          <p:nvPr/>
        </p:nvPicPr>
        <p:blipFill>
          <a:blip r:embed="rId2" cstate="print"/>
          <a:srcRect/>
          <a:stretch>
            <a:fillRect/>
          </a:stretch>
        </p:blipFill>
        <p:spPr bwMode="auto">
          <a:xfrm>
            <a:off x="838200" y="3962400"/>
            <a:ext cx="8305800" cy="21717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Evolutionary Computation</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Evolutionary Computation is the field of study devoted to the design, development, and analysis is problem solvers based on natural selection (simulated evolution).</a:t>
            </a:r>
          </a:p>
          <a:p>
            <a:r>
              <a:rPr lang="en-US" sz="2400" dirty="0"/>
              <a:t>Evolution has proven to be a powerful search process.</a:t>
            </a:r>
          </a:p>
          <a:p>
            <a:r>
              <a:rPr lang="en-US" sz="2400" dirty="0"/>
              <a:t>Evolutionary Computation has been successfully applied to a wide range of problems including:</a:t>
            </a:r>
          </a:p>
          <a:p>
            <a:pPr lvl="1"/>
            <a:r>
              <a:rPr lang="en-US" sz="2000" dirty="0"/>
              <a:t>Aircraft Design,</a:t>
            </a:r>
          </a:p>
          <a:p>
            <a:pPr lvl="1"/>
            <a:r>
              <a:rPr lang="en-US" sz="2000" dirty="0"/>
              <a:t>Routing in Communications Networks,</a:t>
            </a:r>
          </a:p>
          <a:p>
            <a:pPr lvl="1"/>
            <a:r>
              <a:rPr lang="en-US" sz="2000" dirty="0"/>
              <a:t>Tracking Wind shear,</a:t>
            </a:r>
          </a:p>
          <a:p>
            <a:pPr lvl="1"/>
            <a:r>
              <a:rPr lang="en-US" sz="2000" dirty="0"/>
              <a:t>Game Playing (Checkers [</a:t>
            </a:r>
            <a:r>
              <a:rPr lang="en-US" sz="2000" dirty="0" err="1"/>
              <a:t>Fogel</a:t>
            </a:r>
            <a:r>
              <a:rPr lang="en-US" sz="2000" dirty="0"/>
              <a:t>])</a:t>
            </a:r>
          </a:p>
          <a:p>
            <a:endParaRPr lang="en-US" dirty="0"/>
          </a:p>
        </p:txBody>
      </p:sp>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860425"/>
            <a:ext cx="7772400" cy="641350"/>
          </a:xfrm>
        </p:spPr>
        <p:txBody>
          <a:bodyPr>
            <a:noAutofit/>
          </a:bodyPr>
          <a:lstStyle/>
          <a:p>
            <a:pPr algn="ctr" rtl="0"/>
            <a:r>
              <a:rPr lang="en-US" sz="4800" b="1" dirty="0"/>
              <a:t>Example (crossover2)</a:t>
            </a:r>
          </a:p>
        </p:txBody>
      </p:sp>
      <p:grpSp>
        <p:nvGrpSpPr>
          <p:cNvPr id="2" name="Group 15"/>
          <p:cNvGrpSpPr>
            <a:grpSpLocks/>
          </p:cNvGrpSpPr>
          <p:nvPr/>
        </p:nvGrpSpPr>
        <p:grpSpPr bwMode="auto">
          <a:xfrm>
            <a:off x="609600" y="1765300"/>
            <a:ext cx="7156450" cy="2994026"/>
            <a:chOff x="384" y="1056"/>
            <a:chExt cx="4508" cy="1886"/>
          </a:xfrm>
        </p:grpSpPr>
        <p:sp>
          <p:nvSpPr>
            <p:cNvPr id="39940" name="Text Box 4"/>
            <p:cNvSpPr txBox="1">
              <a:spLocks noChangeArrowheads="1"/>
            </p:cNvSpPr>
            <p:nvPr/>
          </p:nvSpPr>
          <p:spPr bwMode="auto">
            <a:xfrm>
              <a:off x="432" y="1392"/>
              <a:ext cx="2112" cy="494"/>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a:t>
              </a:r>
              <a:r>
                <a:rPr lang="en-US" dirty="0">
                  <a:solidFill>
                    <a:srgbClr val="FF0000"/>
                  </a:solidFill>
                  <a:cs typeface="Times New Roman" pitchFamily="18" charset="0"/>
                </a:rPr>
                <a:t>11010101</a:t>
              </a:r>
            </a:p>
            <a:p>
              <a:pPr algn="l" rtl="0">
                <a:spcBef>
                  <a:spcPct val="50000"/>
                </a:spcBef>
              </a:pPr>
              <a:r>
                <a:rPr lang="en-US" dirty="0">
                  <a:solidFill>
                    <a:srgbClr val="FF0000"/>
                  </a:solidFill>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11</a:t>
              </a:r>
              <a:r>
                <a:rPr lang="en-US" dirty="0">
                  <a:solidFill>
                    <a:srgbClr val="FF0000"/>
                  </a:solidFill>
                  <a:cs typeface="Times New Roman" pitchFamily="18" charset="0"/>
                </a:rPr>
                <a:t>10110101</a:t>
              </a:r>
              <a:r>
                <a:rPr lang="en-US" dirty="0">
                  <a:cs typeface="Times New Roman" pitchFamily="18" charset="0"/>
                </a:rPr>
                <a:t> </a:t>
              </a:r>
            </a:p>
          </p:txBody>
        </p:sp>
        <p:sp>
          <p:nvSpPr>
            <p:cNvPr id="39941" name="Text Box 5"/>
            <p:cNvSpPr txBox="1">
              <a:spLocks noChangeArrowheads="1"/>
            </p:cNvSpPr>
            <p:nvPr/>
          </p:nvSpPr>
          <p:spPr bwMode="auto">
            <a:xfrm>
              <a:off x="2640" y="1392"/>
              <a:ext cx="2160" cy="494"/>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a:t>
              </a:r>
              <a:r>
                <a:rPr lang="en-US" dirty="0">
                  <a:solidFill>
                    <a:srgbClr val="FF0000"/>
                  </a:solidFill>
                  <a:cs typeface="Times New Roman" pitchFamily="18" charset="0"/>
                </a:rPr>
                <a:t>10011</a:t>
              </a:r>
              <a:r>
                <a:rPr lang="en-US" dirty="0">
                  <a:cs typeface="Times New Roman" pitchFamily="18" charset="0"/>
                </a:rPr>
                <a:t> </a:t>
              </a:r>
            </a:p>
            <a:p>
              <a:pPr algn="l" rtl="0">
                <a:spcBef>
                  <a:spcPct val="50000"/>
                </a:spcBef>
              </a:pP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11101</a:t>
              </a:r>
              <a:r>
                <a:rPr lang="en-US" dirty="0">
                  <a:solidFill>
                    <a:srgbClr val="FF0000"/>
                  </a:solidFill>
                  <a:cs typeface="Times New Roman" pitchFamily="18" charset="0"/>
                </a:rPr>
                <a:t>11101</a:t>
              </a:r>
            </a:p>
          </p:txBody>
        </p:sp>
        <p:sp>
          <p:nvSpPr>
            <p:cNvPr id="39943" name="Text Box 7"/>
            <p:cNvSpPr txBox="1">
              <a:spLocks noChangeArrowheads="1"/>
            </p:cNvSpPr>
            <p:nvPr/>
          </p:nvSpPr>
          <p:spPr bwMode="auto">
            <a:xfrm>
              <a:off x="432" y="1056"/>
              <a:ext cx="1536" cy="288"/>
            </a:xfrm>
            <a:prstGeom prst="rect">
              <a:avLst/>
            </a:prstGeom>
            <a:noFill/>
            <a:ln w="9525">
              <a:noFill/>
              <a:miter lim="800000"/>
              <a:headEnd/>
              <a:tailEnd/>
            </a:ln>
            <a:effectLst/>
          </p:spPr>
          <p:txBody>
            <a:bodyPr>
              <a:spAutoFit/>
            </a:bodyPr>
            <a:lstStyle/>
            <a:p>
              <a:pPr>
                <a:spcBef>
                  <a:spcPct val="50000"/>
                </a:spcBef>
              </a:pPr>
              <a:endParaRPr lang="en-US"/>
            </a:p>
          </p:txBody>
        </p:sp>
        <p:sp>
          <p:nvSpPr>
            <p:cNvPr id="39944" name="Text Box 8"/>
            <p:cNvSpPr txBox="1">
              <a:spLocks noChangeArrowheads="1"/>
            </p:cNvSpPr>
            <p:nvPr/>
          </p:nvSpPr>
          <p:spPr bwMode="auto">
            <a:xfrm>
              <a:off x="384" y="1056"/>
              <a:ext cx="2016" cy="327"/>
            </a:xfrm>
            <a:prstGeom prst="rect">
              <a:avLst/>
            </a:prstGeom>
            <a:noFill/>
            <a:ln w="9525">
              <a:noFill/>
              <a:miter lim="800000"/>
              <a:headEnd/>
              <a:tailEnd/>
            </a:ln>
            <a:effectLst/>
          </p:spPr>
          <p:txBody>
            <a:bodyPr>
              <a:spAutoFit/>
            </a:bodyPr>
            <a:lstStyle/>
            <a:p>
              <a:pPr algn="l" rtl="0">
                <a:spcBef>
                  <a:spcPct val="50000"/>
                </a:spcBef>
              </a:pPr>
              <a:r>
                <a:rPr lang="en-US" sz="2800" dirty="0">
                  <a:latin typeface="Arial" charset="0"/>
                  <a:cs typeface="Arial" charset="0"/>
                </a:rPr>
                <a:t>Before crossover:</a:t>
              </a:r>
            </a:p>
          </p:txBody>
        </p:sp>
        <p:sp>
          <p:nvSpPr>
            <p:cNvPr id="39946" name="Text Box 10"/>
            <p:cNvSpPr txBox="1">
              <a:spLocks noChangeArrowheads="1"/>
            </p:cNvSpPr>
            <p:nvPr/>
          </p:nvSpPr>
          <p:spPr bwMode="auto">
            <a:xfrm>
              <a:off x="384" y="2064"/>
              <a:ext cx="1824" cy="327"/>
            </a:xfrm>
            <a:prstGeom prst="rect">
              <a:avLst/>
            </a:prstGeom>
            <a:noFill/>
            <a:ln w="9525">
              <a:noFill/>
              <a:miter lim="800000"/>
              <a:headEnd/>
              <a:tailEnd/>
            </a:ln>
            <a:effectLst/>
          </p:spPr>
          <p:txBody>
            <a:bodyPr>
              <a:spAutoFit/>
            </a:bodyPr>
            <a:lstStyle/>
            <a:p>
              <a:pPr algn="l" rtl="0">
                <a:spcBef>
                  <a:spcPct val="50000"/>
                </a:spcBef>
              </a:pPr>
              <a:r>
                <a:rPr lang="en-US" sz="2800">
                  <a:latin typeface="Arial" charset="0"/>
                  <a:cs typeface="Arial" charset="0"/>
                </a:rPr>
                <a:t>After crossover:</a:t>
              </a:r>
            </a:p>
          </p:txBody>
        </p:sp>
        <p:sp>
          <p:nvSpPr>
            <p:cNvPr id="39948" name="Text Box 12"/>
            <p:cNvSpPr txBox="1">
              <a:spLocks noChangeArrowheads="1"/>
            </p:cNvSpPr>
            <p:nvPr/>
          </p:nvSpPr>
          <p:spPr bwMode="auto">
            <a:xfrm>
              <a:off x="384" y="2448"/>
              <a:ext cx="2208" cy="494"/>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1</a:t>
              </a:r>
              <a:r>
                <a:rPr lang="en-US" dirty="0">
                  <a:cs typeface="Times New Roman" pitchFamily="18" charset="0"/>
                </a:rPr>
                <a:t>`` = 11</a:t>
              </a:r>
              <a:r>
                <a:rPr lang="en-US" dirty="0">
                  <a:solidFill>
                    <a:srgbClr val="FF0000"/>
                  </a:solidFill>
                  <a:cs typeface="Times New Roman" pitchFamily="18" charset="0"/>
                </a:rPr>
                <a:t>10110101</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2</a:t>
              </a:r>
              <a:r>
                <a:rPr lang="en-US" dirty="0">
                  <a:cs typeface="Times New Roman" pitchFamily="18" charset="0"/>
                </a:rPr>
                <a:t>`` = 11</a:t>
              </a:r>
              <a:r>
                <a:rPr lang="en-US" dirty="0">
                  <a:solidFill>
                    <a:srgbClr val="FF0000"/>
                  </a:solidFill>
                  <a:cs typeface="Times New Roman" pitchFamily="18" charset="0"/>
                </a:rPr>
                <a:t>11010101 </a:t>
              </a:r>
            </a:p>
          </p:txBody>
        </p:sp>
        <p:sp>
          <p:nvSpPr>
            <p:cNvPr id="39949" name="Text Box 13"/>
            <p:cNvSpPr txBox="1">
              <a:spLocks noChangeArrowheads="1"/>
            </p:cNvSpPr>
            <p:nvPr/>
          </p:nvSpPr>
          <p:spPr bwMode="auto">
            <a:xfrm>
              <a:off x="2640" y="2448"/>
              <a:ext cx="2252" cy="494"/>
            </a:xfrm>
            <a:prstGeom prst="rect">
              <a:avLst/>
            </a:prstGeom>
            <a:noFill/>
            <a:ln w="9525">
              <a:noFill/>
              <a:miter lim="800000"/>
              <a:headEnd/>
              <a:tailEnd/>
            </a:ln>
            <a:effectLst/>
          </p:spPr>
          <p:txBody>
            <a:bodyPr wrap="square">
              <a:spAutoFit/>
            </a:bodyPr>
            <a:lstStyle/>
            <a:p>
              <a:pPr algn="l" rtl="0">
                <a:spcBef>
                  <a:spcPct val="50000"/>
                </a:spcBef>
              </a:pPr>
              <a:r>
                <a:rPr lang="en-US" i="1" dirty="0">
                  <a:cs typeface="Times New Roman" pitchFamily="18" charset="0"/>
                </a:rPr>
                <a:t>s</a:t>
              </a:r>
              <a:r>
                <a:rPr lang="en-US" baseline="-25000" dirty="0">
                  <a:cs typeface="Times New Roman" pitchFamily="18" charset="0"/>
                </a:rPr>
                <a:t>5</a:t>
              </a:r>
              <a:r>
                <a:rPr lang="en-US" dirty="0">
                  <a:cs typeface="Times New Roman" pitchFamily="18" charset="0"/>
                </a:rPr>
                <a:t>`` = 01000</a:t>
              </a:r>
              <a:r>
                <a:rPr lang="en-US" dirty="0">
                  <a:solidFill>
                    <a:srgbClr val="FF0000"/>
                  </a:solidFill>
                  <a:cs typeface="Times New Roman" pitchFamily="18" charset="0"/>
                </a:rPr>
                <a:t>11101</a:t>
              </a:r>
            </a:p>
            <a:p>
              <a:pPr algn="l" rtl="0">
                <a:spcBef>
                  <a:spcPct val="50000"/>
                </a:spcBef>
              </a:pPr>
              <a:r>
                <a:rPr lang="en-US" dirty="0">
                  <a:cs typeface="Times New Roman" pitchFamily="18" charset="0"/>
                </a:rPr>
                <a:t> </a:t>
              </a:r>
              <a:r>
                <a:rPr lang="en-US" i="1" dirty="0">
                  <a:cs typeface="Times New Roman" pitchFamily="18" charset="0"/>
                </a:rPr>
                <a:t>s</a:t>
              </a:r>
              <a:r>
                <a:rPr lang="en-US" baseline="-25000" dirty="0">
                  <a:cs typeface="Times New Roman" pitchFamily="18" charset="0"/>
                </a:rPr>
                <a:t>6</a:t>
              </a:r>
              <a:r>
                <a:rPr lang="en-US" dirty="0">
                  <a:cs typeface="Times New Roman" pitchFamily="18" charset="0"/>
                </a:rPr>
                <a:t>`` = 11101</a:t>
              </a:r>
              <a:r>
                <a:rPr lang="en-US" dirty="0">
                  <a:solidFill>
                    <a:srgbClr val="FF0000"/>
                  </a:solidFill>
                  <a:cs typeface="Times New Roman" pitchFamily="18" charset="0"/>
                </a:rPr>
                <a:t>10011</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6589199" cy="1280890"/>
          </a:xfrm>
        </p:spPr>
        <p:txBody>
          <a:bodyPr>
            <a:normAutofit fontScale="90000"/>
          </a:bodyPr>
          <a:lstStyle/>
          <a:p>
            <a:pPr algn="ctr"/>
            <a:r>
              <a:rPr lang="en-US" b="1" dirty="0">
                <a:solidFill>
                  <a:srgbClr val="00B0F0"/>
                </a:solidFill>
              </a:rPr>
              <a:t>Reproduction Operators </a:t>
            </a:r>
            <a:r>
              <a:rPr lang="en-US" b="1" dirty="0">
                <a:solidFill>
                  <a:srgbClr val="00B0F0"/>
                </a:solidFill>
                <a:latin typeface="Arial" pitchFamily="34" charset="0"/>
                <a:cs typeface="Arial" pitchFamily="34" charset="0"/>
              </a:rPr>
              <a:t>Mutation</a:t>
            </a:r>
            <a:r>
              <a:rPr lang="en-US" dirty="0">
                <a:solidFill>
                  <a:srgbClr val="00B0F0"/>
                </a:solidFill>
                <a:latin typeface="Arial" pitchFamily="34" charset="0"/>
                <a:cs typeface="Arial" pitchFamily="34" charset="0"/>
              </a:rPr>
              <a:t> </a:t>
            </a:r>
            <a:br>
              <a:rPr lang="en-US" dirty="0">
                <a:latin typeface="Arial" pitchFamily="34" charset="0"/>
                <a:cs typeface="Arial" pitchFamily="34" charset="0"/>
              </a:rPr>
            </a:br>
            <a:endParaRPr lang="en-US" b="1" dirty="0">
              <a:solidFill>
                <a:srgbClr val="00B0F0"/>
              </a:solidFill>
            </a:endParaRPr>
          </a:p>
        </p:txBody>
      </p:sp>
      <p:pic>
        <p:nvPicPr>
          <p:cNvPr id="48130" name="Picture 2"/>
          <p:cNvPicPr>
            <a:picLocks noChangeAspect="1" noChangeArrowheads="1"/>
          </p:cNvPicPr>
          <p:nvPr/>
        </p:nvPicPr>
        <p:blipFill>
          <a:blip r:embed="rId2" cstate="print"/>
          <a:srcRect/>
          <a:stretch>
            <a:fillRect/>
          </a:stretch>
        </p:blipFill>
        <p:spPr bwMode="auto">
          <a:xfrm>
            <a:off x="914400" y="2057400"/>
            <a:ext cx="7579593" cy="39814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457200" y="333375"/>
            <a:ext cx="7772400" cy="641350"/>
          </a:xfrm>
        </p:spPr>
        <p:txBody>
          <a:bodyPr>
            <a:noAutofit/>
          </a:bodyPr>
          <a:lstStyle/>
          <a:p>
            <a:pPr algn="ctr" rtl="0"/>
            <a:r>
              <a:rPr lang="en-US" b="1" dirty="0"/>
              <a:t>Example (mutation1)</a:t>
            </a:r>
          </a:p>
        </p:txBody>
      </p:sp>
      <p:sp>
        <p:nvSpPr>
          <p:cNvPr id="40963" name="Text Box 1027"/>
          <p:cNvSpPr txBox="1">
            <a:spLocks noChangeArrowheads="1"/>
          </p:cNvSpPr>
          <p:nvPr/>
        </p:nvSpPr>
        <p:spPr bwMode="auto">
          <a:xfrm>
            <a:off x="457200" y="1090613"/>
            <a:ext cx="8305800" cy="5493812"/>
          </a:xfrm>
          <a:prstGeom prst="rect">
            <a:avLst/>
          </a:prstGeom>
          <a:noFill/>
          <a:ln w="9525">
            <a:noFill/>
            <a:miter lim="800000"/>
            <a:headEnd/>
            <a:tailEnd/>
          </a:ln>
          <a:effectLst/>
        </p:spPr>
        <p:txBody>
          <a:bodyPr>
            <a:spAutoFit/>
          </a:bodyPr>
          <a:lstStyle/>
          <a:p>
            <a:pPr algn="just" rtl="0">
              <a:spcBef>
                <a:spcPct val="50000"/>
              </a:spcBef>
            </a:pPr>
            <a:r>
              <a:rPr lang="en-US" sz="2600" dirty="0">
                <a:latin typeface="Arial" charset="0"/>
                <a:cs typeface="Arial" charset="0"/>
              </a:rPr>
              <a:t>The final step is to apply random mutation: for each bit that we are to copy to the new population we allow a small probability of error (for instance 0.1)</a:t>
            </a:r>
          </a:p>
          <a:p>
            <a:pPr algn="just" rtl="0">
              <a:spcBef>
                <a:spcPct val="50000"/>
              </a:spcBef>
            </a:pPr>
            <a:r>
              <a:rPr lang="en-US" sz="2600" dirty="0">
                <a:latin typeface="Arial" charset="0"/>
                <a:cs typeface="Arial" charset="0"/>
              </a:rPr>
              <a:t>Before applying mutation:</a:t>
            </a:r>
          </a:p>
          <a:p>
            <a:pPr algn="just" rtl="0">
              <a:spcBef>
                <a:spcPct val="50000"/>
              </a:spcBef>
            </a:pPr>
            <a:r>
              <a:rPr lang="en-US" sz="2600" dirty="0">
                <a:latin typeface="Arial" charset="0"/>
                <a:cs typeface="Arial" charset="0"/>
              </a:rPr>
              <a:t>		 </a:t>
            </a:r>
            <a:r>
              <a:rPr lang="en-US" sz="2600" i="1" dirty="0">
                <a:cs typeface="Times New Roman" pitchFamily="18" charset="0"/>
              </a:rPr>
              <a:t>s</a:t>
            </a:r>
            <a:r>
              <a:rPr lang="en-US" sz="2600" baseline="-25000" dirty="0">
                <a:cs typeface="Times New Roman" pitchFamily="18" charset="0"/>
              </a:rPr>
              <a:t>1</a:t>
            </a:r>
            <a:r>
              <a:rPr lang="en-US" sz="2600" dirty="0">
                <a:cs typeface="Times New Roman" pitchFamily="18" charset="0"/>
              </a:rPr>
              <a:t>`` = 11101</a:t>
            </a:r>
            <a:r>
              <a:rPr lang="en-US" sz="2600" dirty="0">
                <a:solidFill>
                  <a:srgbClr val="FF0000"/>
                </a:solidFill>
                <a:cs typeface="Times New Roman" pitchFamily="18" charset="0"/>
              </a:rPr>
              <a:t>1</a:t>
            </a:r>
            <a:r>
              <a:rPr lang="en-US" sz="2600" dirty="0">
                <a:cs typeface="Times New Roman" pitchFamily="18" charset="0"/>
              </a:rPr>
              <a:t>0101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2</a:t>
            </a:r>
            <a:r>
              <a:rPr lang="en-US" sz="2600" dirty="0">
                <a:cs typeface="Times New Roman" pitchFamily="18" charset="0"/>
              </a:rPr>
              <a:t>`` = 1111</a:t>
            </a:r>
            <a:r>
              <a:rPr lang="en-US" sz="2600" dirty="0">
                <a:solidFill>
                  <a:srgbClr val="FF0000"/>
                </a:solidFill>
                <a:cs typeface="Times New Roman" pitchFamily="18" charset="0"/>
              </a:rPr>
              <a:t>0</a:t>
            </a:r>
            <a:r>
              <a:rPr lang="en-US" sz="2600" dirty="0">
                <a:cs typeface="Times New Roman" pitchFamily="18" charset="0"/>
              </a:rPr>
              <a:t>1010</a:t>
            </a:r>
            <a:r>
              <a:rPr lang="en-US" sz="2600" dirty="0">
                <a:solidFill>
                  <a:srgbClr val="FF0000"/>
                </a:solidFill>
                <a:cs typeface="Times New Roman" pitchFamily="18" charset="0"/>
              </a:rPr>
              <a:t>1</a:t>
            </a:r>
            <a:r>
              <a:rPr lang="en-US" sz="2600" dirty="0">
                <a:cs typeface="Times New Roman" pitchFamily="18" charset="0"/>
              </a:rPr>
              <a:t>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3</a:t>
            </a:r>
            <a:r>
              <a:rPr lang="en-US" sz="2600" dirty="0">
                <a:cs typeface="Times New Roman" pitchFamily="18" charset="0"/>
              </a:rPr>
              <a:t>`` = 11101</a:t>
            </a:r>
            <a:r>
              <a:rPr lang="en-US" sz="2600" dirty="0">
                <a:solidFill>
                  <a:srgbClr val="FF0000"/>
                </a:solidFill>
                <a:cs typeface="Times New Roman" pitchFamily="18" charset="0"/>
              </a:rPr>
              <a:t>1</a:t>
            </a:r>
            <a:r>
              <a:rPr lang="en-US" sz="2600" dirty="0">
                <a:cs typeface="Times New Roman" pitchFamily="18" charset="0"/>
              </a:rPr>
              <a:t>11</a:t>
            </a:r>
            <a:r>
              <a:rPr lang="en-US" sz="2600" dirty="0">
                <a:solidFill>
                  <a:srgbClr val="FF0000"/>
                </a:solidFill>
                <a:cs typeface="Times New Roman" pitchFamily="18" charset="0"/>
              </a:rPr>
              <a:t>0</a:t>
            </a:r>
            <a:r>
              <a:rPr lang="en-US" sz="2600" dirty="0">
                <a:cs typeface="Times New Roman" pitchFamily="18" charset="0"/>
              </a:rPr>
              <a:t>1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4</a:t>
            </a:r>
            <a:r>
              <a:rPr lang="en-US" sz="2600" dirty="0">
                <a:cs typeface="Times New Roman" pitchFamily="18" charset="0"/>
              </a:rPr>
              <a:t>`` = 0111000101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 = 0100011101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6</a:t>
            </a:r>
            <a:r>
              <a:rPr lang="en-US" sz="2600" dirty="0">
                <a:cs typeface="Times New Roman" pitchFamily="18" charset="0"/>
              </a:rPr>
              <a:t>`` = 11101100</a:t>
            </a:r>
            <a:r>
              <a:rPr lang="en-US" sz="2600" dirty="0">
                <a:solidFill>
                  <a:srgbClr val="FF0000"/>
                </a:solidFill>
                <a:cs typeface="Times New Roman" pitchFamily="18" charset="0"/>
              </a:rPr>
              <a:t>1</a:t>
            </a:r>
            <a:r>
              <a:rPr lang="en-US" sz="2600" dirty="0">
                <a:cs typeface="Times New Roman" pitchFamily="18" charset="0"/>
              </a:rPr>
              <a:t>1	</a:t>
            </a:r>
            <a:endParaRPr lang="en-US" sz="2600" dirty="0">
              <a:latin typeface="Arial" charset="0"/>
              <a:cs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6172200" cy="641350"/>
          </a:xfrm>
        </p:spPr>
        <p:txBody>
          <a:bodyPr>
            <a:noAutofit/>
          </a:bodyPr>
          <a:lstStyle/>
          <a:p>
            <a:pPr algn="ctr" rtl="0"/>
            <a:r>
              <a:rPr lang="en-US" sz="4800" b="1" dirty="0"/>
              <a:t>Example (mutation2)</a:t>
            </a:r>
          </a:p>
        </p:txBody>
      </p:sp>
      <p:sp>
        <p:nvSpPr>
          <p:cNvPr id="41987" name="Text Box 3"/>
          <p:cNvSpPr txBox="1">
            <a:spLocks noChangeArrowheads="1"/>
          </p:cNvSpPr>
          <p:nvPr/>
        </p:nvSpPr>
        <p:spPr bwMode="auto">
          <a:xfrm>
            <a:off x="609600" y="1600201"/>
            <a:ext cx="7924800" cy="5293757"/>
          </a:xfrm>
          <a:prstGeom prst="rect">
            <a:avLst/>
          </a:prstGeom>
          <a:noFill/>
          <a:ln w="9525">
            <a:noFill/>
            <a:miter lim="800000"/>
            <a:headEnd/>
            <a:tailEnd/>
          </a:ln>
          <a:effectLst/>
        </p:spPr>
        <p:txBody>
          <a:bodyPr wrap="square">
            <a:spAutoFit/>
          </a:bodyPr>
          <a:lstStyle/>
          <a:p>
            <a:pPr algn="just" rtl="0">
              <a:spcBef>
                <a:spcPct val="50000"/>
              </a:spcBef>
            </a:pPr>
            <a:r>
              <a:rPr lang="en-US" sz="2600" dirty="0">
                <a:latin typeface="Arial" charset="0"/>
                <a:cs typeface="Arial" charset="0"/>
              </a:rPr>
              <a:t>After applying mutation:</a:t>
            </a:r>
          </a:p>
          <a:p>
            <a:pPr algn="just" rtl="0">
              <a:spcBef>
                <a:spcPct val="50000"/>
              </a:spcBef>
            </a:pPr>
            <a:r>
              <a:rPr lang="en-US" sz="2600" dirty="0">
                <a:latin typeface="Arial" charset="0"/>
                <a:cs typeface="Arial" charset="0"/>
              </a:rPr>
              <a:t>	</a:t>
            </a:r>
            <a:r>
              <a:rPr lang="en-US" sz="2600" i="1" dirty="0">
                <a:cs typeface="Times New Roman" pitchFamily="18" charset="0"/>
              </a:rPr>
              <a:t>s</a:t>
            </a:r>
            <a:r>
              <a:rPr lang="en-US" sz="2600" baseline="-25000" dirty="0">
                <a:cs typeface="Times New Roman" pitchFamily="18" charset="0"/>
              </a:rPr>
              <a:t>1</a:t>
            </a:r>
            <a:r>
              <a:rPr lang="en-US" sz="2600" dirty="0">
                <a:cs typeface="Times New Roman" pitchFamily="18" charset="0"/>
              </a:rPr>
              <a:t>``` = 11101</a:t>
            </a:r>
            <a:r>
              <a:rPr lang="en-US" sz="2600" dirty="0">
                <a:solidFill>
                  <a:srgbClr val="FF0000"/>
                </a:solidFill>
                <a:cs typeface="Times New Roman" pitchFamily="18" charset="0"/>
              </a:rPr>
              <a:t>0</a:t>
            </a:r>
            <a:r>
              <a:rPr lang="en-US" sz="2600" dirty="0">
                <a:cs typeface="Times New Roman" pitchFamily="18" charset="0"/>
              </a:rPr>
              <a:t>0101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1</a:t>
            </a:r>
            <a:r>
              <a:rPr lang="en-US" sz="2600" dirty="0">
                <a:cs typeface="Times New Roman" pitchFamily="18" charset="0"/>
              </a:rPr>
              <a:t>``` ) = 6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2</a:t>
            </a:r>
            <a:r>
              <a:rPr lang="en-US" sz="2600" dirty="0">
                <a:cs typeface="Times New Roman" pitchFamily="18" charset="0"/>
              </a:rPr>
              <a:t>``` = 1111</a:t>
            </a:r>
            <a:r>
              <a:rPr lang="en-US" sz="2600" dirty="0">
                <a:solidFill>
                  <a:srgbClr val="FF0000"/>
                </a:solidFill>
                <a:cs typeface="Times New Roman" pitchFamily="18" charset="0"/>
              </a:rPr>
              <a:t>1</a:t>
            </a:r>
            <a:r>
              <a:rPr lang="en-US" sz="2600" dirty="0">
                <a:cs typeface="Times New Roman" pitchFamily="18" charset="0"/>
              </a:rPr>
              <a:t>1010</a:t>
            </a:r>
            <a:r>
              <a:rPr lang="en-US" sz="2600" dirty="0">
                <a:solidFill>
                  <a:srgbClr val="FF0000"/>
                </a:solidFill>
                <a:cs typeface="Times New Roman" pitchFamily="18" charset="0"/>
              </a:rPr>
              <a:t>0</a:t>
            </a:r>
            <a:r>
              <a:rPr lang="en-US" sz="2600" dirty="0">
                <a:solidFill>
                  <a:schemeClr val="hlink"/>
                </a:solidFill>
                <a:cs typeface="Times New Roman" pitchFamily="18" charset="0"/>
              </a:rPr>
              <a:t>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2</a:t>
            </a:r>
            <a:r>
              <a:rPr lang="en-US" sz="2600" dirty="0">
                <a:cs typeface="Times New Roman" pitchFamily="18" charset="0"/>
              </a:rPr>
              <a:t>``` ) = 7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3</a:t>
            </a:r>
            <a:r>
              <a:rPr lang="en-US" sz="2600" dirty="0">
                <a:cs typeface="Times New Roman" pitchFamily="18" charset="0"/>
              </a:rPr>
              <a:t>``` = 11101</a:t>
            </a:r>
            <a:r>
              <a:rPr lang="en-US" sz="2600" dirty="0">
                <a:solidFill>
                  <a:srgbClr val="FF0000"/>
                </a:solidFill>
                <a:cs typeface="Times New Roman" pitchFamily="18" charset="0"/>
              </a:rPr>
              <a:t>0</a:t>
            </a:r>
            <a:r>
              <a:rPr lang="en-US" sz="2600" dirty="0">
                <a:cs typeface="Times New Roman" pitchFamily="18" charset="0"/>
              </a:rPr>
              <a:t>11</a:t>
            </a:r>
            <a:r>
              <a:rPr lang="en-US" sz="2600" dirty="0">
                <a:solidFill>
                  <a:srgbClr val="FF0000"/>
                </a:solidFill>
                <a:cs typeface="Times New Roman" pitchFamily="18" charset="0"/>
              </a:rPr>
              <a:t>1</a:t>
            </a:r>
            <a:r>
              <a:rPr lang="en-US" sz="2600" dirty="0">
                <a:cs typeface="Times New Roman" pitchFamily="18" charset="0"/>
              </a:rPr>
              <a:t>1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3</a:t>
            </a:r>
            <a:r>
              <a:rPr lang="en-US" sz="2600" dirty="0">
                <a:cs typeface="Times New Roman" pitchFamily="18" charset="0"/>
              </a:rPr>
              <a:t>``` ) = 8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4</a:t>
            </a:r>
            <a:r>
              <a:rPr lang="en-US" sz="2600" dirty="0">
                <a:cs typeface="Times New Roman" pitchFamily="18" charset="0"/>
              </a:rPr>
              <a:t>``` = 0111000101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4</a:t>
            </a:r>
            <a:r>
              <a:rPr lang="en-US" sz="2600" dirty="0">
                <a:cs typeface="Times New Roman" pitchFamily="18" charset="0"/>
              </a:rPr>
              <a:t>``` ) = 5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 = 0100011101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5</a:t>
            </a:r>
            <a:r>
              <a:rPr lang="en-US" sz="2600" dirty="0">
                <a:cs typeface="Times New Roman" pitchFamily="18" charset="0"/>
              </a:rPr>
              <a:t>``` ) = 5 	</a:t>
            </a:r>
          </a:p>
          <a:p>
            <a:pPr algn="just" rtl="0">
              <a:spcBef>
                <a:spcPct val="50000"/>
              </a:spcBef>
            </a:pP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6</a:t>
            </a:r>
            <a:r>
              <a:rPr lang="en-US" sz="2600" dirty="0">
                <a:cs typeface="Times New Roman" pitchFamily="18" charset="0"/>
              </a:rPr>
              <a:t>``` = 11101100</a:t>
            </a:r>
            <a:r>
              <a:rPr lang="en-US" sz="2600" dirty="0">
                <a:solidFill>
                  <a:srgbClr val="FF0000"/>
                </a:solidFill>
                <a:cs typeface="Times New Roman" pitchFamily="18" charset="0"/>
              </a:rPr>
              <a:t>0</a:t>
            </a:r>
            <a:r>
              <a:rPr lang="en-US" sz="2600" dirty="0">
                <a:cs typeface="Times New Roman" pitchFamily="18" charset="0"/>
              </a:rPr>
              <a:t>1	</a:t>
            </a:r>
            <a:r>
              <a:rPr lang="en-US" sz="2600" i="1" dirty="0">
                <a:cs typeface="Times New Roman" pitchFamily="18" charset="0"/>
              </a:rPr>
              <a:t>f</a:t>
            </a:r>
            <a:r>
              <a:rPr lang="en-US" sz="2600" dirty="0">
                <a:cs typeface="Times New Roman" pitchFamily="18" charset="0"/>
              </a:rPr>
              <a:t> (</a:t>
            </a:r>
            <a:r>
              <a:rPr lang="en-US" sz="2600" i="1" dirty="0">
                <a:cs typeface="Times New Roman" pitchFamily="18" charset="0"/>
              </a:rPr>
              <a:t>s</a:t>
            </a:r>
            <a:r>
              <a:rPr lang="en-US" sz="2600" baseline="-25000" dirty="0">
                <a:cs typeface="Times New Roman" pitchFamily="18" charset="0"/>
              </a:rPr>
              <a:t>6</a:t>
            </a:r>
            <a:r>
              <a:rPr lang="en-US" sz="2600" dirty="0">
                <a:cs typeface="Times New Roman" pitchFamily="18" charset="0"/>
              </a:rPr>
              <a:t>``` ) = 6 	</a:t>
            </a:r>
          </a:p>
          <a:p>
            <a:pPr algn="just" rtl="0">
              <a:spcBef>
                <a:spcPct val="50000"/>
              </a:spcBef>
            </a:pPr>
            <a:r>
              <a:rPr lang="en-US" sz="2600" dirty="0">
                <a:latin typeface="Arial" charset="0"/>
                <a:cs typeface="Times New Roman" pitchFamily="18" charset="0"/>
              </a:rPr>
              <a:t>Total number of 1’s after mutations are 37</a:t>
            </a:r>
            <a:endParaRPr lang="en-US" sz="2600" dirty="0">
              <a:latin typeface="Arial" charset="0"/>
              <a:cs typeface="Arial" charset="0"/>
            </a:endParaRPr>
          </a:p>
          <a:p>
            <a:pPr algn="just" rtl="0">
              <a:spcBef>
                <a:spcPct val="50000"/>
              </a:spcBef>
            </a:pPr>
            <a:endParaRPr lang="en-US" sz="2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860425"/>
            <a:ext cx="7270750" cy="641350"/>
          </a:xfrm>
        </p:spPr>
        <p:txBody>
          <a:bodyPr>
            <a:noAutofit/>
          </a:bodyPr>
          <a:lstStyle/>
          <a:p>
            <a:pPr algn="ctr" rtl="0"/>
            <a:r>
              <a:rPr lang="en-US" b="1" dirty="0"/>
              <a:t>6) Termination condition</a:t>
            </a:r>
          </a:p>
        </p:txBody>
      </p:sp>
      <p:sp>
        <p:nvSpPr>
          <p:cNvPr id="53251" name="Rectangle 3"/>
          <p:cNvSpPr>
            <a:spLocks noGrp="1" noChangeArrowheads="1"/>
          </p:cNvSpPr>
          <p:nvPr>
            <p:ph idx="1"/>
          </p:nvPr>
        </p:nvSpPr>
        <p:spPr>
          <a:xfrm>
            <a:off x="323850" y="1916112"/>
            <a:ext cx="8458200" cy="4560887"/>
          </a:xfrm>
        </p:spPr>
        <p:txBody>
          <a:bodyPr>
            <a:normAutofit/>
          </a:bodyPr>
          <a:lstStyle/>
          <a:p>
            <a:pPr algn="ctr" rtl="0">
              <a:buFontTx/>
              <a:buNone/>
            </a:pPr>
            <a:endParaRPr lang="en-US" sz="2400" dirty="0">
              <a:latin typeface="Arial" pitchFamily="34" charset="0"/>
              <a:cs typeface="Arial" pitchFamily="34" charset="0"/>
            </a:endParaRPr>
          </a:p>
          <a:p>
            <a:pPr algn="l" rtl="0"/>
            <a:r>
              <a:rPr lang="en-US" sz="2400" dirty="0">
                <a:latin typeface="Arial" pitchFamily="34" charset="0"/>
                <a:cs typeface="Arial" pitchFamily="34" charset="0"/>
              </a:rPr>
              <a:t>A pre-determined number of generations or time has elapsed</a:t>
            </a:r>
          </a:p>
          <a:p>
            <a:pPr algn="l" rtl="0">
              <a:buNone/>
            </a:pPr>
            <a:endParaRPr lang="en-US" sz="2400" dirty="0">
              <a:latin typeface="Arial" pitchFamily="34" charset="0"/>
              <a:cs typeface="Arial" pitchFamily="34" charset="0"/>
            </a:endParaRPr>
          </a:p>
          <a:p>
            <a:pPr algn="l" rtl="0"/>
            <a:r>
              <a:rPr lang="en-US" sz="2400" dirty="0">
                <a:latin typeface="Arial" pitchFamily="34" charset="0"/>
                <a:cs typeface="Arial" pitchFamily="34" charset="0"/>
              </a:rPr>
              <a:t>A satisfactory solution has been achieved</a:t>
            </a:r>
          </a:p>
          <a:p>
            <a:pPr algn="l" rtl="0">
              <a:buNone/>
            </a:pPr>
            <a:endParaRPr lang="en-US" sz="2400" dirty="0">
              <a:latin typeface="Arial" pitchFamily="34" charset="0"/>
              <a:cs typeface="Arial" pitchFamily="34" charset="0"/>
            </a:endParaRPr>
          </a:p>
          <a:p>
            <a:pPr algn="l" rtl="0"/>
            <a:r>
              <a:rPr lang="en-US" sz="2400" dirty="0">
                <a:latin typeface="Arial" pitchFamily="34" charset="0"/>
                <a:cs typeface="Arial" pitchFamily="34" charset="0"/>
              </a:rPr>
              <a:t>No improvement in solution quality has taken place for a pre-determined number of generations</a:t>
            </a:r>
          </a:p>
          <a:p>
            <a:pPr algn="l" rtl="0"/>
            <a:endParaRPr lang="en-US" sz="2400" dirty="0">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46163" y="860425"/>
            <a:ext cx="6550025" cy="641350"/>
          </a:xfrm>
        </p:spPr>
        <p:txBody>
          <a:bodyPr>
            <a:noAutofit/>
          </a:bodyPr>
          <a:lstStyle/>
          <a:p>
            <a:pPr algn="ctr" rtl="0"/>
            <a:r>
              <a:rPr lang="en-US" b="1" dirty="0"/>
              <a:t>Example</a:t>
            </a:r>
          </a:p>
        </p:txBody>
      </p:sp>
      <p:sp>
        <p:nvSpPr>
          <p:cNvPr id="43011" name="Text Box 3"/>
          <p:cNvSpPr txBox="1">
            <a:spLocks noChangeArrowheads="1"/>
          </p:cNvSpPr>
          <p:nvPr/>
        </p:nvSpPr>
        <p:spPr bwMode="auto">
          <a:xfrm>
            <a:off x="609600" y="2133600"/>
            <a:ext cx="7491413" cy="2492990"/>
          </a:xfrm>
          <a:prstGeom prst="rect">
            <a:avLst/>
          </a:prstGeom>
          <a:noFill/>
          <a:ln w="9525">
            <a:noFill/>
            <a:miter lim="800000"/>
            <a:headEnd/>
            <a:tailEnd/>
          </a:ln>
          <a:effectLst/>
        </p:spPr>
        <p:txBody>
          <a:bodyPr>
            <a:spAutoFit/>
          </a:bodyPr>
          <a:lstStyle/>
          <a:p>
            <a:pPr algn="just" rtl="0">
              <a:spcBef>
                <a:spcPct val="50000"/>
              </a:spcBef>
            </a:pPr>
            <a:r>
              <a:rPr lang="en-US" sz="2600" dirty="0">
                <a:latin typeface="Arial" charset="0"/>
                <a:cs typeface="Arial" charset="0"/>
              </a:rPr>
              <a:t>In one generation, the total population fitness changed from 34 to 37, thus improved by ~9%</a:t>
            </a:r>
          </a:p>
          <a:p>
            <a:pPr algn="just" rtl="0">
              <a:spcBef>
                <a:spcPct val="50000"/>
              </a:spcBef>
            </a:pPr>
            <a:endParaRPr lang="en-US" sz="2600" dirty="0">
              <a:latin typeface="Arial" charset="0"/>
              <a:cs typeface="Arial" charset="0"/>
            </a:endParaRPr>
          </a:p>
          <a:p>
            <a:pPr algn="just" rtl="0">
              <a:spcBef>
                <a:spcPct val="50000"/>
              </a:spcBef>
            </a:pPr>
            <a:r>
              <a:rPr lang="en-US" sz="2600" dirty="0">
                <a:latin typeface="Arial" charset="0"/>
                <a:cs typeface="Arial" charset="0"/>
              </a:rPr>
              <a:t>At this point, we go through the same process all over again, until a stopping criterion is met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tle 3"/>
          <p:cNvSpPr>
            <a:spLocks noGrp="1"/>
          </p:cNvSpPr>
          <p:nvPr>
            <p:ph type="title"/>
          </p:nvPr>
        </p:nvSpPr>
        <p:spPr>
          <a:xfrm>
            <a:off x="228600" y="381000"/>
            <a:ext cx="8229600" cy="1143000"/>
          </a:xfrm>
        </p:spPr>
        <p:txBody>
          <a:bodyPr>
            <a:normAutofit/>
          </a:bodyPr>
          <a:lstStyle/>
          <a:p>
            <a:pPr algn="ctr"/>
            <a:r>
              <a:rPr lang="en-US" sz="4400" b="1" dirty="0"/>
              <a:t>Benefits of GAs</a:t>
            </a:r>
            <a:endParaRPr lang="en-GB" sz="4400" b="1" dirty="0"/>
          </a:p>
        </p:txBody>
      </p:sp>
      <p:sp>
        <p:nvSpPr>
          <p:cNvPr id="51202" name="Rectangle 3"/>
          <p:cNvSpPr>
            <a:spLocks noGrp="1" noChangeArrowheads="1"/>
          </p:cNvSpPr>
          <p:nvPr>
            <p:ph idx="1"/>
          </p:nvPr>
        </p:nvSpPr>
        <p:spPr>
          <a:xfrm>
            <a:off x="457200" y="1676400"/>
            <a:ext cx="8229600" cy="4937125"/>
          </a:xfrm>
          <a:noFill/>
        </p:spPr>
        <p:txBody>
          <a:bodyPr>
            <a:normAutofit/>
          </a:bodyPr>
          <a:lstStyle/>
          <a:p>
            <a:r>
              <a:rPr lang="en-US" dirty="0"/>
              <a:t>Concept is easy to understand</a:t>
            </a:r>
          </a:p>
          <a:p>
            <a:endParaRPr lang="en-US" dirty="0"/>
          </a:p>
          <a:p>
            <a:r>
              <a:rPr lang="en-US" dirty="0"/>
              <a:t>Supports multi-objective optimization</a:t>
            </a:r>
          </a:p>
          <a:p>
            <a:endParaRPr lang="en-US" dirty="0"/>
          </a:p>
          <a:p>
            <a:r>
              <a:rPr lang="en-US" dirty="0"/>
              <a:t>Always an answer; answer gets better with time</a:t>
            </a:r>
          </a:p>
          <a:p>
            <a:pPr marL="0" indent="0">
              <a:buNone/>
            </a:pP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 of  GAs</a:t>
            </a:r>
            <a:endParaRPr lang="en-US" dirty="0"/>
          </a:p>
        </p:txBody>
      </p:sp>
      <p:sp>
        <p:nvSpPr>
          <p:cNvPr id="3" name="Content Placeholder 2"/>
          <p:cNvSpPr>
            <a:spLocks noGrp="1"/>
          </p:cNvSpPr>
          <p:nvPr>
            <p:ph idx="1"/>
          </p:nvPr>
        </p:nvSpPr>
        <p:spPr>
          <a:xfrm>
            <a:off x="1295400" y="1981200"/>
            <a:ext cx="6591985" cy="3777622"/>
          </a:xfrm>
        </p:spPr>
        <p:txBody>
          <a:bodyPr/>
          <a:lstStyle/>
          <a:p>
            <a:r>
              <a:rPr lang="en-US" dirty="0"/>
              <a:t>They can be difficult to debug. </a:t>
            </a:r>
          </a:p>
          <a:p>
            <a:r>
              <a:rPr lang="en-US" dirty="0"/>
              <a:t>Genetic algorithms are often criticized for being too slow</a:t>
            </a:r>
          </a:p>
          <a:p>
            <a:r>
              <a:rPr lang="en-US" dirty="0"/>
              <a:t>They are not effective in solving simple problems.</a:t>
            </a:r>
          </a:p>
          <a:p>
            <a:r>
              <a:rPr lang="en-US" dirty="0"/>
              <a:t>Lack of proper implementation may make the algorithm converge to a solution that is not optimal</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47</a:t>
            </a:fld>
            <a:endParaRPr lang="en-US"/>
          </a:p>
        </p:txBody>
      </p:sp>
    </p:spTree>
    <p:extLst>
      <p:ext uri="{BB962C8B-B14F-4D97-AF65-F5344CB8AC3E}">
        <p14:creationId xmlns:p14="http://schemas.microsoft.com/office/powerpoint/2010/main" val="3025193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400" b="1" dirty="0"/>
              <a:t>Why we use Genetic Algorithms instead of traditional AI algorithm?/need of genetic algorithm</a:t>
            </a:r>
            <a:endParaRPr lang="en-US" sz="2400" dirty="0"/>
          </a:p>
        </p:txBody>
      </p:sp>
      <p:sp>
        <p:nvSpPr>
          <p:cNvPr id="6" name="Content Placeholder 5"/>
          <p:cNvSpPr>
            <a:spLocks noGrp="1"/>
          </p:cNvSpPr>
          <p:nvPr>
            <p:ph idx="1"/>
          </p:nvPr>
        </p:nvSpPr>
        <p:spPr/>
        <p:txBody>
          <a:bodyPr/>
          <a:lstStyle/>
          <a:p>
            <a:r>
              <a:rPr lang="en-US" dirty="0"/>
              <a:t>Provide optimization over large space state</a:t>
            </a:r>
          </a:p>
          <a:p>
            <a:r>
              <a:rPr lang="en-US" dirty="0"/>
              <a:t>Unlike traditional AI, they do not break on slight change in input or presence of noise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33822225-133B-4DF4-96EB-7AE1D65EA761}" type="slidenum">
              <a:rPr lang="en-US" smtClean="0"/>
              <a:pPr>
                <a:defRPr/>
              </a:pPr>
              <a:t>48</a:t>
            </a:fld>
            <a:endParaRPr lang="en-US" dirty="0"/>
          </a:p>
        </p:txBody>
      </p:sp>
    </p:spTree>
    <p:extLst>
      <p:ext uri="{BB962C8B-B14F-4D97-AF65-F5344CB8AC3E}">
        <p14:creationId xmlns:p14="http://schemas.microsoft.com/office/powerpoint/2010/main" val="34420441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6589199" cy="1280890"/>
          </a:xfrm>
        </p:spPr>
        <p:txBody>
          <a:bodyPr>
            <a:normAutofit fontScale="90000"/>
          </a:bodyPr>
          <a:lstStyle/>
          <a:p>
            <a:r>
              <a:rPr lang="en-US" sz="4400" b="1" dirty="0"/>
              <a:t>Application of GA</a:t>
            </a:r>
            <a:br>
              <a:rPr lang="en-US" sz="1300"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Genetic algorithms are applied in the following fields:</a:t>
            </a:r>
          </a:p>
          <a:p>
            <a:pPr marL="0" indent="0">
              <a:buNone/>
            </a:pPr>
            <a:br>
              <a:rPr lang="en-US" dirty="0"/>
            </a:br>
            <a:endParaRPr lang="en-US" dirty="0"/>
          </a:p>
          <a:p>
            <a:r>
              <a:rPr lang="en-US" b="1" dirty="0"/>
              <a:t>Transport:</a:t>
            </a:r>
            <a:r>
              <a:rPr lang="en-US" dirty="0"/>
              <a:t> Genetic algorithms are used in the traveling salesman problem to develop transport plans that reduce the cost of travel and the time taken. They are also used to develop an efficient way of delivering products.</a:t>
            </a:r>
          </a:p>
          <a:p>
            <a:r>
              <a:rPr lang="en-US" b="1" dirty="0"/>
              <a:t>Image Processing</a:t>
            </a:r>
            <a:r>
              <a:rPr lang="en-US" dirty="0"/>
              <a:t> − GAs are used for various digital image processing (DIP) tasks as well like dense pixel matching</a:t>
            </a:r>
          </a:p>
          <a:p>
            <a:r>
              <a:rPr lang="en-US" b="1" dirty="0"/>
              <a:t>Scheduling applications</a:t>
            </a:r>
            <a:r>
              <a:rPr lang="en-US" dirty="0"/>
              <a:t> − GAs are used to solve various scheduling problems as well, particularly the time tabling problem.</a:t>
            </a:r>
          </a:p>
          <a:p>
            <a:endParaRPr lang="en-US" dirty="0"/>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49</a:t>
            </a:fld>
            <a:endParaRPr lang="en-US"/>
          </a:p>
        </p:txBody>
      </p:sp>
    </p:spTree>
    <p:extLst>
      <p:ext uri="{BB962C8B-B14F-4D97-AF65-F5344CB8AC3E}">
        <p14:creationId xmlns:p14="http://schemas.microsoft.com/office/powerpoint/2010/main" val="493459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sz="2800" dirty="0"/>
              <a:t>Robotics,</a:t>
            </a:r>
          </a:p>
          <a:p>
            <a:r>
              <a:rPr lang="en-US" sz="2800" dirty="0"/>
              <a:t>Air Traffic Control,</a:t>
            </a:r>
          </a:p>
          <a:p>
            <a:r>
              <a:rPr lang="en-US" sz="2800" dirty="0"/>
              <a:t>Design,</a:t>
            </a:r>
          </a:p>
          <a:p>
            <a:r>
              <a:rPr lang="en-US" sz="2800" dirty="0"/>
              <a:t>Network Security</a:t>
            </a:r>
          </a:p>
          <a:p>
            <a:r>
              <a:rPr lang="en-US" sz="2800" dirty="0"/>
              <a:t>Scheduling,</a:t>
            </a:r>
          </a:p>
          <a:p>
            <a:r>
              <a:rPr lang="en-US" sz="2800" dirty="0"/>
              <a:t>Machine Learning,</a:t>
            </a:r>
          </a:p>
          <a:p>
            <a:r>
              <a:rPr lang="en-US" sz="2800" dirty="0"/>
              <a:t>Pattern Recognition,</a:t>
            </a:r>
          </a:p>
          <a:p>
            <a:r>
              <a:rPr lang="en-US" sz="2800" dirty="0"/>
              <a:t>VLSI Circuit Layout,</a:t>
            </a:r>
          </a:p>
          <a:p>
            <a:r>
              <a:rPr lang="en-US" sz="2800" dirty="0"/>
              <a:t>Strike Force Allocation,</a:t>
            </a:r>
          </a:p>
          <a:p>
            <a:r>
              <a:rPr lang="en-US" sz="2800" dirty="0"/>
              <a:t>Function Optimization</a:t>
            </a:r>
          </a:p>
          <a:p>
            <a:endParaRPr lang="en-US" dirty="0"/>
          </a:p>
        </p:txBody>
      </p:sp>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295400" y="1752600"/>
            <a:ext cx="6591985" cy="3777622"/>
          </a:xfrm>
        </p:spPr>
        <p:txBody>
          <a:bodyPr/>
          <a:lstStyle/>
          <a:p>
            <a:r>
              <a:rPr lang="en-US" dirty="0"/>
              <a:t>The genetic algorithm is a method for </a:t>
            </a:r>
            <a:r>
              <a:rPr lang="en-US" b="1" dirty="0"/>
              <a:t>solving both constrained and unconstrained optimization problems that is based on natural selection, the process that drives biological evolution</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50</a:t>
            </a:fld>
            <a:endParaRPr lang="en-US"/>
          </a:p>
        </p:txBody>
      </p:sp>
    </p:spTree>
    <p:extLst>
      <p:ext uri="{BB962C8B-B14F-4D97-AF65-F5344CB8AC3E}">
        <p14:creationId xmlns:p14="http://schemas.microsoft.com/office/powerpoint/2010/main" val="384260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77BF6C0-2065-48D5-83C1-BBE86B56D113}" type="slidenum">
              <a:rPr lang="en-US" smtClean="0"/>
              <a:pPr>
                <a:defRPr/>
              </a:pPr>
              <a:t>51</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722812" cy="37782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2480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EC.jpg"/>
          <p:cNvPicPr>
            <a:picLocks noGrp="1" noChangeAspect="1"/>
          </p:cNvPicPr>
          <p:nvPr>
            <p:ph idx="1"/>
          </p:nvPr>
        </p:nvPicPr>
        <p:blipFill>
          <a:blip r:embed="rId2" cstate="print"/>
          <a:stretch>
            <a:fillRect/>
          </a:stretch>
        </p:blipFill>
        <p:spPr>
          <a:xfrm>
            <a:off x="1943100" y="2597117"/>
            <a:ext cx="6591300" cy="2851215"/>
          </a:xfrm>
        </p:spPr>
      </p:pic>
      <p:sp>
        <p:nvSpPr>
          <p:cNvPr id="13315" name="Rectangle 2"/>
          <p:cNvSpPr>
            <a:spLocks noChangeArrowheads="1"/>
          </p:cNvSpPr>
          <p:nvPr/>
        </p:nvSpPr>
        <p:spPr bwMode="auto">
          <a:xfrm>
            <a:off x="304800" y="1295400"/>
            <a:ext cx="8458200" cy="1200150"/>
          </a:xfrm>
          <a:prstGeom prst="rect">
            <a:avLst/>
          </a:prstGeom>
          <a:noFill/>
          <a:ln w="9525">
            <a:noFill/>
            <a:miter lim="800000"/>
            <a:headEnd/>
            <a:tailEnd/>
          </a:ln>
        </p:spPr>
        <p:txBody>
          <a:bodyPr>
            <a:spAutoFit/>
          </a:bodyPr>
          <a:lstStyle/>
          <a:p>
            <a:pPr algn="just"/>
            <a:r>
              <a:rPr lang="en-US" sz="2400" dirty="0"/>
              <a:t>Evolutionary computing algorithms are very common and used by many researchers in their research to solve the optimization problems. </a:t>
            </a:r>
          </a:p>
        </p:txBody>
      </p:sp>
      <p:sp>
        <p:nvSpPr>
          <p:cNvPr id="4" name="Rectangle 2"/>
          <p:cNvSpPr>
            <a:spLocks noChangeArrowheads="1"/>
          </p:cNvSpPr>
          <p:nvPr/>
        </p:nvSpPr>
        <p:spPr bwMode="auto">
          <a:xfrm>
            <a:off x="0" y="228600"/>
            <a:ext cx="9144000" cy="707886"/>
          </a:xfrm>
          <a:prstGeom prst="rect">
            <a:avLst/>
          </a:prstGeom>
          <a:noFill/>
          <a:ln w="9525">
            <a:noFill/>
            <a:miter lim="800000"/>
            <a:headEnd/>
            <a:tailEnd/>
          </a:ln>
        </p:spPr>
        <p:txBody>
          <a:bodyPr wrap="square">
            <a:spAutoFit/>
          </a:bodyPr>
          <a:lstStyle/>
          <a:p>
            <a:pPr algn="ctr"/>
            <a:r>
              <a:rPr lang="en-US" sz="4000" b="1" dirty="0">
                <a:solidFill>
                  <a:schemeClr val="tx2"/>
                </a:solidFill>
                <a:latin typeface="+mj-lt"/>
              </a:rPr>
              <a:t>Evolutionary Computing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sz="4000" dirty="0"/>
            </a:br>
            <a:r>
              <a:rPr lang="en-US" dirty="0"/>
              <a:t>Genetic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ctr"/>
            <a:r>
              <a:rPr lang="en-US" b="1" dirty="0"/>
              <a:t>What is GA</a:t>
            </a:r>
          </a:p>
        </p:txBody>
      </p:sp>
      <p:sp>
        <p:nvSpPr>
          <p:cNvPr id="56323" name="Rectangle 3"/>
          <p:cNvSpPr>
            <a:spLocks noGrp="1" noChangeArrowheads="1"/>
          </p:cNvSpPr>
          <p:nvPr>
            <p:ph idx="1"/>
          </p:nvPr>
        </p:nvSpPr>
        <p:spPr/>
        <p:txBody>
          <a:bodyPr>
            <a:normAutofit/>
          </a:bodyPr>
          <a:lstStyle/>
          <a:p>
            <a:pPr algn="just">
              <a:lnSpc>
                <a:spcPct val="90000"/>
              </a:lnSpc>
            </a:pPr>
            <a:r>
              <a:rPr lang="en-US" dirty="0">
                <a:latin typeface="Arial" pitchFamily="34" charset="0"/>
                <a:cs typeface="Arial" pitchFamily="34" charset="0"/>
              </a:rPr>
              <a:t>Genetic algorithms are implemented as a computer simulation in which a population of abstract representations (called chromosomes or the genotype or the genome) of candidate solutions (called individuals, creatures, or phenotypes) to an optimization problem evolves toward better solutions. </a:t>
            </a:r>
          </a:p>
          <a:p>
            <a:pPr algn="just">
              <a:lnSpc>
                <a:spcPct val="90000"/>
              </a:lnSpc>
            </a:pPr>
            <a:endParaRPr lang="en-US" dirty="0">
              <a:latin typeface="Arial" pitchFamily="34" charset="0"/>
              <a:cs typeface="Arial" pitchFamily="34" charset="0"/>
            </a:endParaRPr>
          </a:p>
          <a:p>
            <a:pPr algn="just">
              <a:lnSpc>
                <a:spcPct val="90000"/>
              </a:lnSpc>
            </a:pPr>
            <a:r>
              <a:rPr lang="en-US" dirty="0">
                <a:latin typeface="Arial" pitchFamily="34" charset="0"/>
                <a:cs typeface="Arial" pitchFamily="34" charset="0"/>
              </a:rPr>
              <a:t>Traditionally, solutions are represented in binary as strings of 0s and 1s, but other encodings are also possible.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altLang="ar-SA" b="1" dirty="0"/>
              <a:t>Genetic Algorithms</a:t>
            </a:r>
          </a:p>
        </p:txBody>
      </p:sp>
      <p:sp>
        <p:nvSpPr>
          <p:cNvPr id="3075" name="Rectangle 3"/>
          <p:cNvSpPr>
            <a:spLocks noGrp="1" noChangeArrowheads="1"/>
          </p:cNvSpPr>
          <p:nvPr>
            <p:ph idx="1"/>
          </p:nvPr>
        </p:nvSpPr>
        <p:spPr/>
        <p:txBody>
          <a:bodyPr>
            <a:noAutofit/>
          </a:bodyPr>
          <a:lstStyle/>
          <a:p>
            <a:pPr algn="just">
              <a:buFont typeface="Arial" pitchFamily="34" charset="0"/>
              <a:buChar char="•"/>
            </a:pPr>
            <a:r>
              <a:rPr lang="en-US" altLang="ar-SA" dirty="0">
                <a:latin typeface="Arial" pitchFamily="34" charset="0"/>
                <a:cs typeface="Arial" pitchFamily="34" charset="0"/>
              </a:rPr>
              <a:t>A genetic algorithm conceptually follows steps inspired by the biological processes of evolution.</a:t>
            </a:r>
          </a:p>
          <a:p>
            <a:pPr algn="just">
              <a:buFont typeface="Arial" pitchFamily="34" charset="0"/>
              <a:buChar char="•"/>
            </a:pPr>
            <a:r>
              <a:rPr lang="en-US" altLang="zh-TW" dirty="0">
                <a:latin typeface="Arial" pitchFamily="34" charset="0"/>
                <a:cs typeface="Arial" pitchFamily="34" charset="0"/>
              </a:rPr>
              <a:t>GA has been successfully applied to problems that are difficult to solve using conventional techniques such as scheduling problems, traveling salesperson problem, network routing problems and financial marketing.</a:t>
            </a:r>
          </a:p>
          <a:p>
            <a:pPr algn="just">
              <a:lnSpc>
                <a:spcPct val="90000"/>
              </a:lnSpc>
            </a:pPr>
            <a:r>
              <a:rPr lang="en-US" altLang="ar-SA" dirty="0">
                <a:solidFill>
                  <a:srgbClr val="000000"/>
                </a:solidFill>
                <a:latin typeface="Arial" pitchFamily="34" charset="0"/>
                <a:cs typeface="Arial" pitchFamily="34" charset="0"/>
              </a:rPr>
              <a:t>Genetic Algorithms follow the idea of </a:t>
            </a:r>
            <a:r>
              <a:rPr lang="en-US" altLang="ar-SA" b="1" dirty="0">
                <a:solidFill>
                  <a:srgbClr val="000000"/>
                </a:solidFill>
                <a:latin typeface="Arial" pitchFamily="34" charset="0"/>
                <a:cs typeface="Arial" pitchFamily="34" charset="0"/>
              </a:rPr>
              <a:t>SURVIVAL OF THE FITTEST</a:t>
            </a:r>
            <a:r>
              <a:rPr lang="en-US" altLang="ar-SA" dirty="0">
                <a:solidFill>
                  <a:srgbClr val="000000"/>
                </a:solidFill>
                <a:latin typeface="Arial" pitchFamily="34" charset="0"/>
                <a:cs typeface="Arial" pitchFamily="34" charset="0"/>
              </a:rPr>
              <a:t>- Better and better solutions evolve from previous generations until a near optimal solution is obtained.</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0</TotalTime>
  <Words>2173</Words>
  <Application>Microsoft Office PowerPoint</Application>
  <PresentationFormat>On-screen Show (4:3)</PresentationFormat>
  <Paragraphs>328</Paragraphs>
  <Slides>51</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Arial Black</vt:lpstr>
      <vt:lpstr>Calibri</vt:lpstr>
      <vt:lpstr>Cambria Math</vt:lpstr>
      <vt:lpstr>Century Gothic</vt:lpstr>
      <vt:lpstr>Leaguemono</vt:lpstr>
      <vt:lpstr>Times New Roman</vt:lpstr>
      <vt:lpstr>Wingdings</vt:lpstr>
      <vt:lpstr>Wingdings 3</vt:lpstr>
      <vt:lpstr>Wisp</vt:lpstr>
      <vt:lpstr>Equation</vt:lpstr>
      <vt:lpstr>PowerPoint Presentation</vt:lpstr>
      <vt:lpstr>Genetic Algorithm</vt:lpstr>
      <vt:lpstr>Outline</vt:lpstr>
      <vt:lpstr>Evolutionary Computation</vt:lpstr>
      <vt:lpstr>PowerPoint Presentation</vt:lpstr>
      <vt:lpstr>PowerPoint Presentation</vt:lpstr>
      <vt:lpstr> Genetic Algorithm</vt:lpstr>
      <vt:lpstr>What is GA</vt:lpstr>
      <vt:lpstr>Genetic Algorithms</vt:lpstr>
      <vt:lpstr>Genetic Algorithms</vt:lpstr>
      <vt:lpstr>Algorithm</vt:lpstr>
      <vt:lpstr>Genetic learning algorithm</vt:lpstr>
      <vt:lpstr>Conceptual Algorithm</vt:lpstr>
      <vt:lpstr>Digitalized Genetic knowledge representation</vt:lpstr>
      <vt:lpstr>Key terms </vt:lpstr>
      <vt:lpstr>Chromosome, Genes and Genomes</vt:lpstr>
      <vt:lpstr>          Genetic Operator</vt:lpstr>
      <vt:lpstr>Genetic operator - Selection</vt:lpstr>
      <vt:lpstr>PowerPoint Presentation</vt:lpstr>
      <vt:lpstr>Genetic Operator - Crossover</vt:lpstr>
      <vt:lpstr>PowerPoint Presentation</vt:lpstr>
      <vt:lpstr>Genetic operator - Mutation</vt:lpstr>
      <vt:lpstr>PowerPoint Presentation</vt:lpstr>
      <vt:lpstr>Genetic Algorithm Introduction</vt:lpstr>
      <vt:lpstr>PowerPoint Presentation</vt:lpstr>
      <vt:lpstr>1) Representation (encoding)</vt:lpstr>
      <vt:lpstr>2) Initialization</vt:lpstr>
      <vt:lpstr>Example (selection2)</vt:lpstr>
      <vt:lpstr>PowerPoint Presentation</vt:lpstr>
      <vt:lpstr>3) Evaluation (fitness function)</vt:lpstr>
      <vt:lpstr>Example (initialization &amp; fitness function)</vt:lpstr>
      <vt:lpstr>4 ) Selection</vt:lpstr>
      <vt:lpstr>Example (selection1)</vt:lpstr>
      <vt:lpstr>pi=string that selected fi=fitness of that individual ∑_(i=0)^n▒fi=sum of all individual fitness </vt:lpstr>
      <vt:lpstr>5 ) Reproduction</vt:lpstr>
      <vt:lpstr>Reproduction Operators</vt:lpstr>
      <vt:lpstr>One-point crossover </vt:lpstr>
      <vt:lpstr>Example (crossover1)</vt:lpstr>
      <vt:lpstr>Two-point crossover</vt:lpstr>
      <vt:lpstr>Example (crossover2)</vt:lpstr>
      <vt:lpstr>Reproduction Operators Mutation  </vt:lpstr>
      <vt:lpstr>Example (mutation1)</vt:lpstr>
      <vt:lpstr>Example (mutation2)</vt:lpstr>
      <vt:lpstr>6) Termination condition</vt:lpstr>
      <vt:lpstr>Example</vt:lpstr>
      <vt:lpstr>Benefits of GAs</vt:lpstr>
      <vt:lpstr>limitation of  GAs</vt:lpstr>
      <vt:lpstr>Why we use Genetic Algorithms instead of traditional AI algorithm?/need of genetic algorithm</vt:lpstr>
      <vt:lpstr>Application of GA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 Example</dc:title>
  <dc:creator>Qamar</dc:creator>
  <cp:lastModifiedBy>Mah Jabeen</cp:lastModifiedBy>
  <cp:revision>243</cp:revision>
  <dcterms:created xsi:type="dcterms:W3CDTF">2012-05-15T09:31:18Z</dcterms:created>
  <dcterms:modified xsi:type="dcterms:W3CDTF">2022-12-20T08:32:51Z</dcterms:modified>
</cp:coreProperties>
</file>