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25"/>
  </p:notesMasterIdLst>
  <p:handoutMasterIdLst>
    <p:handoutMasterId r:id="rId26"/>
  </p:handoutMasterIdLst>
  <p:sldIdLst>
    <p:sldId id="516" r:id="rId3"/>
    <p:sldId id="316" r:id="rId4"/>
    <p:sldId id="310" r:id="rId5"/>
    <p:sldId id="309" r:id="rId6"/>
    <p:sldId id="294" r:id="rId7"/>
    <p:sldId id="295" r:id="rId8"/>
    <p:sldId id="296" r:id="rId9"/>
    <p:sldId id="299" r:id="rId10"/>
    <p:sldId id="300" r:id="rId11"/>
    <p:sldId id="311" r:id="rId12"/>
    <p:sldId id="314" r:id="rId13"/>
    <p:sldId id="302" r:id="rId14"/>
    <p:sldId id="518" r:id="rId15"/>
    <p:sldId id="519" r:id="rId16"/>
    <p:sldId id="520" r:id="rId17"/>
    <p:sldId id="521" r:id="rId18"/>
    <p:sldId id="303" r:id="rId19"/>
    <p:sldId id="304" r:id="rId20"/>
    <p:sldId id="305" r:id="rId21"/>
    <p:sldId id="306" r:id="rId22"/>
    <p:sldId id="307" r:id="rId23"/>
    <p:sldId id="51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89320" autoAdjust="0"/>
  </p:normalViewPr>
  <p:slideViewPr>
    <p:cSldViewPr>
      <p:cViewPr varScale="1">
        <p:scale>
          <a:sx n="96" d="100"/>
          <a:sy n="96" d="100"/>
        </p:scale>
        <p:origin x="4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F3CFB-6522-46C8-8901-9ECC03D895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0629069-ED85-4D8D-A3EE-00EDC8B7BF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6AF10C-93FC-4BF3-9C3A-6614C9D0BE68}" type="datetimeFigureOut">
              <a:rPr lang="en-US" smtClean="0"/>
              <a:t>2/22/2022</a:t>
            </a:fld>
            <a:endParaRPr lang="en-US"/>
          </a:p>
        </p:txBody>
      </p:sp>
      <p:sp>
        <p:nvSpPr>
          <p:cNvPr id="4" name="Footer Placeholder 3">
            <a:extLst>
              <a:ext uri="{FF2B5EF4-FFF2-40B4-BE49-F238E27FC236}">
                <a16:creationId xmlns:a16="http://schemas.microsoft.com/office/drawing/2014/main" id="{B1B078A8-9333-44C5-A611-63B5EA4F21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A0D84-3C16-4D49-A15C-E782651D60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CD3978-AF17-4C5B-8675-86F8288F9D4B}" type="slidenum">
              <a:rPr lang="en-US" smtClean="0"/>
              <a:t>‹#›</a:t>
            </a:fld>
            <a:endParaRPr lang="en-US"/>
          </a:p>
        </p:txBody>
      </p:sp>
    </p:spTree>
    <p:extLst>
      <p:ext uri="{BB962C8B-B14F-4D97-AF65-F5344CB8AC3E}">
        <p14:creationId xmlns:p14="http://schemas.microsoft.com/office/powerpoint/2010/main" val="30135184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A4C36-0174-4F91-AD6C-BB28D87E0BA3}" type="datetimeFigureOut">
              <a:rPr lang="en-US" smtClean="0"/>
              <a:pPr/>
              <a:t>2/22/2022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E3BACE-9753-4288-81BF-CA0AA97B45CA}" type="slidenum">
              <a:rPr lang="en-US" smtClean="0"/>
              <a:pPr/>
              <a:t>‹#›</a:t>
            </a:fld>
            <a:endParaRPr lang="en-US"/>
          </a:p>
        </p:txBody>
      </p:sp>
    </p:spTree>
    <p:extLst>
      <p:ext uri="{BB962C8B-B14F-4D97-AF65-F5344CB8AC3E}">
        <p14:creationId xmlns:p14="http://schemas.microsoft.com/office/powerpoint/2010/main" val="376601373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B1C239A-A9E7-449D-871C-1A6D1F1C67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DEE1330-56CC-4E4A-87BB-3BFECCC7BD76}"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7171" name="Rectangle 2">
            <a:extLst>
              <a:ext uri="{FF2B5EF4-FFF2-40B4-BE49-F238E27FC236}">
                <a16:creationId xmlns:a16="http://schemas.microsoft.com/office/drawing/2014/main" id="{9B12CC6F-2E6A-474F-82BE-90AFED4966B6}"/>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FD0802D-D1DF-4E6E-80C7-BA1DDCF6E3D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 move always has the same result</a:t>
            </a:r>
          </a:p>
          <a:p>
            <a:r>
              <a:rPr lang="en-US" altLang="en-US"/>
              <a:t>zero-sum – one player wins and the other must loose (or tie)</a:t>
            </a:r>
          </a:p>
          <a:p>
            <a:r>
              <a:rPr lang="en-US" altLang="en-US"/>
              <a:t>perfect information – all information available to players (unlike cards)</a:t>
            </a:r>
          </a:p>
          <a:p>
            <a:r>
              <a:rPr lang="en-US" altLang="en-US"/>
              <a:t>games are interesting because they are too hard to solve</a:t>
            </a:r>
          </a:p>
          <a:p>
            <a:endParaRPr lang="en-US" altLang="en-US"/>
          </a:p>
          <a:p>
            <a:r>
              <a:rPr lang="en-US" altLang="en-US"/>
              <a:t>chess: branching factor 35 and there will be about 50 moves (need to make some decisions)</a:t>
            </a:r>
          </a:p>
          <a:p>
            <a:r>
              <a:rPr lang="en-US" altLang="en-US"/>
              <a:t>inefficiency is plenalized</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F577CA1A-AEB5-4D77-AFDE-B9BE29338E0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D409B5A-43F9-450A-944A-9BB9B1B10210}" type="slidenum">
              <a:rPr lang="en-US" altLang="en-US">
                <a:latin typeface="Arial" panose="020B0604020202020204" pitchFamily="34" charset="0"/>
              </a:rPr>
              <a:pPr/>
              <a:t>3</a:t>
            </a:fld>
            <a:endParaRPr lang="en-US" altLang="en-US">
              <a:latin typeface="Arial" panose="020B0604020202020204" pitchFamily="34" charset="0"/>
            </a:endParaRPr>
          </a:p>
        </p:txBody>
      </p:sp>
      <p:sp>
        <p:nvSpPr>
          <p:cNvPr id="9219" name="Rectangle 2">
            <a:extLst>
              <a:ext uri="{FF2B5EF4-FFF2-40B4-BE49-F238E27FC236}">
                <a16:creationId xmlns:a16="http://schemas.microsoft.com/office/drawing/2014/main" id="{E88DC1F2-4EEE-42EC-A3AC-D4AAE43549DD}"/>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A670667-0820-4857-A4B2-191ABDE3E9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 move always has the same result</a:t>
            </a:r>
          </a:p>
          <a:p>
            <a:r>
              <a:rPr lang="en-US" altLang="en-US"/>
              <a:t>zero-sum – one player wins and the other must loose (or tie)</a:t>
            </a:r>
          </a:p>
          <a:p>
            <a:r>
              <a:rPr lang="en-US" altLang="en-US"/>
              <a:t>perfect information – all information available to players (unlike cards)</a:t>
            </a:r>
          </a:p>
          <a:p>
            <a:r>
              <a:rPr lang="en-US" altLang="en-US"/>
              <a:t>games are interesting because they are too hard to solve</a:t>
            </a:r>
          </a:p>
          <a:p>
            <a:endParaRPr lang="en-US" altLang="en-US"/>
          </a:p>
          <a:p>
            <a:r>
              <a:rPr lang="en-US" altLang="en-US"/>
              <a:t>chess: branching factor 35 and there will be about 50 moves (need to make some decisions)</a:t>
            </a:r>
          </a:p>
          <a:p>
            <a:r>
              <a:rPr lang="en-US" altLang="en-US"/>
              <a:t>inefficiency is plenalized</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1CBC7C8-B8F0-46C2-93E4-DEA715CDC5D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C917FAB-A84F-48CE-B111-2DCD1BF63958}" type="slidenum">
              <a:rPr lang="en-US" altLang="en-US">
                <a:latin typeface="Arial" panose="020B0604020202020204" pitchFamily="34" charset="0"/>
              </a:rPr>
              <a:pPr/>
              <a:t>4</a:t>
            </a:fld>
            <a:endParaRPr lang="en-US" altLang="en-US">
              <a:latin typeface="Arial" panose="020B0604020202020204" pitchFamily="34" charset="0"/>
            </a:endParaRPr>
          </a:p>
        </p:txBody>
      </p:sp>
      <p:sp>
        <p:nvSpPr>
          <p:cNvPr id="11267" name="Rectangle 2">
            <a:extLst>
              <a:ext uri="{FF2B5EF4-FFF2-40B4-BE49-F238E27FC236}">
                <a16:creationId xmlns:a16="http://schemas.microsoft.com/office/drawing/2014/main" id="{170CA6AA-7734-4A4A-8861-9EE6DF449985}"/>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758C0C96-4844-44C2-81A9-E26D9FC2BD6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chess utility = +1, 0, -1</a:t>
            </a:r>
          </a:p>
          <a:p>
            <a:r>
              <a:rPr lang="en-US" altLang="en-US"/>
              <a:t>backgammon utility = -192 to +192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6B509109-E1A4-476B-882F-B210E5D6D8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FA5FB51-FD65-4A65-885A-4D0254FD0175}"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010DBC21-6AE8-414E-82E7-C6C4125139D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FA2DA25-5150-4695-971C-2C0001DEA16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deterministic, turn-taking, two-player, zero-sum games or perfect information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5E6BC77-80AC-4130-9C2D-0488887F7D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FB46B28-B3C4-4226-A3FC-80CE4D60DEBE}" type="slidenum">
              <a:rPr lang="en-US" altLang="en-US">
                <a:latin typeface="Arial" panose="020B0604020202020204" pitchFamily="34" charset="0"/>
              </a:rPr>
              <a:pPr/>
              <a:t>10</a:t>
            </a:fld>
            <a:endParaRPr lang="en-US" altLang="en-US">
              <a:latin typeface="Arial" panose="020B0604020202020204" pitchFamily="34" charset="0"/>
            </a:endParaRPr>
          </a:p>
        </p:txBody>
      </p:sp>
      <p:sp>
        <p:nvSpPr>
          <p:cNvPr id="19459" name="Rectangle 2">
            <a:extLst>
              <a:ext uri="{FF2B5EF4-FFF2-40B4-BE49-F238E27FC236}">
                <a16:creationId xmlns:a16="http://schemas.microsoft.com/office/drawing/2014/main" id="{1FA87F4A-D600-4E53-8DE6-0AF277AAFC70}"/>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7AACD40-B596-4826-AD12-8950169C72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minimax performs complete depth-first search of tree O(b^m) where max depth of tree = m and b legal moves at each point</a:t>
            </a:r>
          </a:p>
          <a:p>
            <a:r>
              <a:rPr lang="en-US" altLang="en-US"/>
              <a:t>for real games this time cost is totally impractical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F12B3D0-8D82-4C5C-8D44-E1AD4ED86A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98E8780-BA31-4AE5-8F44-7B9B6DEB6F26}"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23555" name="Rectangle 2">
            <a:extLst>
              <a:ext uri="{FF2B5EF4-FFF2-40B4-BE49-F238E27FC236}">
                <a16:creationId xmlns:a16="http://schemas.microsoft.com/office/drawing/2014/main" id="{1E0827F7-6442-4509-8EE1-23C1886D83F0}"/>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6028B2A-4256-4AE5-8ADF-52FC8650B4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optimal time – O(b^(m/2)) instead of O(b^m)</a:t>
            </a:r>
          </a:p>
          <a:p>
            <a:r>
              <a:rPr lang="en-US" altLang="en-US"/>
              <a:t>branching factor goes from b to sqrt(b)</a:t>
            </a:r>
          </a:p>
          <a:p>
            <a:endParaRPr lang="en-US" altLang="en-US"/>
          </a:p>
          <a:p>
            <a:r>
              <a:rPr lang="en-US" altLang="en-US"/>
              <a:t>order of nodes matters </a:t>
            </a:r>
          </a:p>
          <a:p>
            <a:r>
              <a:rPr lang="en-US" altLang="en-US"/>
              <a:t>random order: O(b^(3m/4))</a:t>
            </a:r>
          </a:p>
          <a:p>
            <a:r>
              <a:rPr lang="en-US" altLang="en-US"/>
              <a:t>chess: order (capture first, then threats, then forward moves, then backward moves) gets within factor of 2 of best case</a:t>
            </a:r>
          </a:p>
          <a:p>
            <a:r>
              <a:rPr lang="en-US" altLang="en-US"/>
              <a:t>adding dynamic ordering – try moves that were best last time brings close to theoretical limit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A0003-BF1F-48A7-B919-95DB61FCAD8E}" type="datetime1">
              <a:rPr lang="en-US" smtClean="0"/>
              <a:t>2/22/2022</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1066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5B3A7-4C2C-4EAD-BD5C-784B94D9171B}"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75250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4E096-CAA5-46DA-AAB7-4DAAE10EDE6F}"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03028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FC886D-6A4B-4E92-B30F-E86CF9A90B79}" type="datetime1">
              <a:rPr lang="en-US" smtClean="0"/>
              <a:t>2/22/2022</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153002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27400-90C7-49AD-8F79-5604E2830119}"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94597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1BFC8-A660-4154-BB5E-400E54ACCECA}"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499681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24B62-E14F-4B5A-B4A9-F776F632EB41}"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532661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425D09-72EE-43BE-B178-C183D3D35788}" type="datetime1">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231933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83B71C-2763-4797-AD3C-050B23716360}" type="datetime1">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222559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BADEE-E62C-440B-9029-94925F8BC01C}" type="datetime1">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86096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303F7EB-7863-4562-87BC-F8DF2E576AB2}"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6146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095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98273869-99E9-4E51-B768-5E25B199BB7D}" type="datetime1">
              <a:rPr lang="en-US" smtClean="0"/>
              <a:t>2/22/2022</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dirty="0"/>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75834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A5465-356E-446E-86CD-D0ADC8337629}"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76285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D72C4-8AD6-41C5-A33A-D1430D5815CC}"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2702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12DF01-8ABB-471E-B8E4-442B22236522}" type="datetime1">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1786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BB3E3D-1CCA-4A84-B5C6-815A16B96995}"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2492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22B2B-2948-41F8-8EE7-2E7ABFBE5034}" type="datetime1">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6862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12470-59A3-4016-A014-1A3DD95223FA}" type="datetime1">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86668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CC4F9-BDDD-4A0D-9C82-3BC34E9DE7C4}" type="datetime1">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5407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361CE9-8D0E-4F81-B638-3DC818BF5E05}" type="datetime1">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74438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634C0188-7E94-49E1-85D4-5E2614409E3A}" type="datetime1">
              <a:rPr lang="en-US" smtClean="0"/>
              <a:t>2/22/2022</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53415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04C9C3-CE4F-4EB7-95C7-F618DFC00C4A}" type="datetime1">
              <a:rPr lang="en-US" smtClean="0"/>
              <a:t>2/22/2022</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D2A1D3-94CF-4BE8-B9A0-75EFE4C74F95}"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1725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A0E0CE-F678-492B-BCC0-DAF29621FCF1}" type="datetime1">
              <a:rPr lang="en-US" smtClean="0"/>
              <a:t>2/22/2022</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D2A1D3-94CF-4BE8-B9A0-75EFE4C74F95}"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1496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891764"/>
            <a:ext cx="4963538" cy="1355750"/>
          </a:xfrm>
        </p:spPr>
        <p:txBody>
          <a:bodyPr>
            <a:normAutofit/>
          </a:bodyPr>
          <a:lstStyle/>
          <a:p>
            <a:pPr algn="l"/>
            <a:r>
              <a:rPr lang="en-US" sz="4300" dirty="0">
                <a:latin typeface="Arial" pitchFamily="34" charset="0"/>
                <a:cs typeface="Arial" pitchFamily="34" charset="0"/>
              </a:rPr>
              <a:t>Artificial Intelligence</a:t>
            </a:r>
          </a:p>
        </p:txBody>
      </p:sp>
      <p:sp>
        <p:nvSpPr>
          <p:cNvPr id="4" name="Subtitle 3"/>
          <p:cNvSpPr>
            <a:spLocks noGrp="1"/>
          </p:cNvSpPr>
          <p:nvPr>
            <p:ph type="subTitle" idx="1"/>
          </p:nvPr>
        </p:nvSpPr>
        <p:spPr>
          <a:xfrm>
            <a:off x="1143000" y="4154928"/>
            <a:ext cx="4963538" cy="911117"/>
          </a:xfrm>
        </p:spPr>
        <p:txBody>
          <a:bodyPr>
            <a:normAutofit lnSpcReduction="10000"/>
          </a:bodyPr>
          <a:lstStyle/>
          <a:p>
            <a:pPr algn="l"/>
            <a:r>
              <a:rPr lang="en-US" sz="1700" b="1" dirty="0"/>
              <a:t>CS-632</a:t>
            </a:r>
          </a:p>
          <a:p>
            <a:pPr algn="l"/>
            <a:r>
              <a:rPr lang="en-US" sz="1700" b="1" dirty="0"/>
              <a:t>Dr. </a:t>
            </a:r>
            <a:r>
              <a:rPr lang="en-US" sz="1700" b="1" dirty="0"/>
              <a:t>Ghulam Mustafa</a:t>
            </a:r>
            <a:endParaRPr lang="en-US" sz="1700" b="1" dirty="0"/>
          </a:p>
        </p:txBody>
      </p:sp>
      <p:pic>
        <p:nvPicPr>
          <p:cNvPr id="8" name="Graphic 7" descr="Head with Gears">
            <a:extLst>
              <a:ext uri="{FF2B5EF4-FFF2-40B4-BE49-F238E27FC236}">
                <a16:creationId xmlns:a16="http://schemas.microsoft.com/office/drawing/2014/main" id="{8FAB9BFF-42E5-4A69-AEE4-BFF612FDF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54593" y="1569639"/>
            <a:ext cx="2309347" cy="2309347"/>
          </a:xfrm>
          <a:prstGeom prst="rect">
            <a:avLst/>
          </a:prstGeom>
        </p:spPr>
      </p:pic>
      <p:sp>
        <p:nvSpPr>
          <p:cNvPr id="47" name="Subtitle 3">
            <a:extLst>
              <a:ext uri="{FF2B5EF4-FFF2-40B4-BE49-F238E27FC236}">
                <a16:creationId xmlns:a16="http://schemas.microsoft.com/office/drawing/2014/main" id="{E48426E1-0B35-456F-87D4-8ECD53A76315}"/>
              </a:ext>
            </a:extLst>
          </p:cNvPr>
          <p:cNvSpPr txBox="1">
            <a:spLocks/>
          </p:cNvSpPr>
          <p:nvPr/>
        </p:nvSpPr>
        <p:spPr>
          <a:xfrm>
            <a:off x="1143000" y="5510677"/>
            <a:ext cx="6366266" cy="9111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Arial" panose="020B0604020202020204"/>
                <a:ea typeface="+mn-ea"/>
                <a:cs typeface="+mn-cs"/>
              </a:rPr>
              <a:t>University Institute of Information Technology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Arial" panose="020B0604020202020204"/>
                <a:ea typeface="+mn-ea"/>
                <a:cs typeface="+mn-cs"/>
              </a:rPr>
              <a:t>PMAS-Arid Agriculture University Rawalpindi</a:t>
            </a:r>
          </a:p>
        </p:txBody>
      </p:sp>
      <p:sp>
        <p:nvSpPr>
          <p:cNvPr id="53" name="Title 1">
            <a:extLst>
              <a:ext uri="{FF2B5EF4-FFF2-40B4-BE49-F238E27FC236}">
                <a16:creationId xmlns:a16="http://schemas.microsoft.com/office/drawing/2014/main" id="{00130860-9A9C-41CE-80B2-D849D3CA4101}"/>
              </a:ext>
            </a:extLst>
          </p:cNvPr>
          <p:cNvSpPr txBox="1">
            <a:spLocks/>
          </p:cNvSpPr>
          <p:nvPr/>
        </p:nvSpPr>
        <p:spPr>
          <a:xfrm>
            <a:off x="990600" y="2692146"/>
            <a:ext cx="5486400" cy="911117"/>
          </a:xfrm>
          <a:prstGeom prst="rect">
            <a:avLst/>
          </a:prstGeom>
        </p:spPr>
        <p:txBody>
          <a:bodyPr vert="horz" lIns="91440" tIns="45720" rIns="91440" bIns="0" rtlCol="0" anchor="b">
            <a:normAutofit/>
          </a:bodyPr>
          <a:lstStyle>
            <a:lvl1pPr algn="ctr" defTabSz="685800" rtl="0" eaLnBrk="1" latinLnBrk="0" hangingPunct="1">
              <a:lnSpc>
                <a:spcPct val="90000"/>
              </a:lnSpc>
              <a:spcBef>
                <a:spcPct val="0"/>
              </a:spcBef>
              <a:buNone/>
              <a:defRPr sz="5400" b="0" i="0" kern="1200" cap="all">
                <a:solidFill>
                  <a:schemeClr val="accent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a:ln>
                  <a:noFill/>
                </a:ln>
                <a:solidFill>
                  <a:srgbClr val="FB8C29">
                    <a:lumMod val="75000"/>
                  </a:srgbClr>
                </a:solidFill>
                <a:effectLst/>
                <a:uLnTx/>
                <a:uFillTx/>
                <a:latin typeface="Arial" pitchFamily="34" charset="0"/>
                <a:ea typeface="+mj-ea"/>
                <a:cs typeface="Arial" pitchFamily="34" charset="0"/>
              </a:rPr>
              <a:t>Game trees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59B62860-6617-4CD2-A9EE-DC61ECCC9C5C}"/>
              </a:ext>
            </a:extLst>
          </p:cNvPr>
          <p:cNvSpPr>
            <a:spLocks noGrp="1" noChangeArrowheads="1"/>
          </p:cNvSpPr>
          <p:nvPr>
            <p:ph type="title"/>
          </p:nvPr>
        </p:nvSpPr>
        <p:spPr/>
        <p:txBody>
          <a:bodyPr/>
          <a:lstStyle/>
          <a:p>
            <a:r>
              <a:rPr lang="en-US" altLang="en-US"/>
              <a:t>Minimax Function</a:t>
            </a:r>
          </a:p>
        </p:txBody>
      </p:sp>
      <p:sp>
        <p:nvSpPr>
          <p:cNvPr id="18437" name="Rectangle 3">
            <a:extLst>
              <a:ext uri="{FF2B5EF4-FFF2-40B4-BE49-F238E27FC236}">
                <a16:creationId xmlns:a16="http://schemas.microsoft.com/office/drawing/2014/main" id="{2E4E7793-C9BE-44F3-8B56-BFD666E27D9A}"/>
              </a:ext>
            </a:extLst>
          </p:cNvPr>
          <p:cNvSpPr>
            <a:spLocks noGrp="1" noChangeArrowheads="1"/>
          </p:cNvSpPr>
          <p:nvPr>
            <p:ph type="body" idx="1"/>
          </p:nvPr>
        </p:nvSpPr>
        <p:spPr/>
        <p:txBody>
          <a:bodyPr>
            <a:normAutofit/>
          </a:bodyPr>
          <a:lstStyle/>
          <a:p>
            <a:r>
              <a:rPr lang="en-US" altLang="en-US" sz="2800" dirty="0"/>
              <a:t>MINIMAX-VALUE(</a:t>
            </a:r>
            <a:r>
              <a:rPr lang="en-US" altLang="en-US" sz="2800" i="1" dirty="0"/>
              <a:t>n</a:t>
            </a:r>
            <a:r>
              <a:rPr lang="en-US" altLang="en-US" sz="2800" dirty="0"/>
              <a:t>) =</a:t>
            </a:r>
          </a:p>
          <a:p>
            <a:pPr lvl="1"/>
            <a:r>
              <a:rPr lang="en-US" altLang="en-US" sz="2000" dirty="0"/>
              <a:t>UTILITY(</a:t>
            </a:r>
            <a:r>
              <a:rPr lang="en-US" altLang="en-US" sz="2000" i="1" dirty="0"/>
              <a:t>n</a:t>
            </a:r>
            <a:r>
              <a:rPr lang="en-US" altLang="en-US" sz="2000" dirty="0"/>
              <a:t>)                                                       </a:t>
            </a:r>
          </a:p>
          <a:p>
            <a:pPr marL="457200" lvl="1" indent="0">
              <a:buNone/>
            </a:pPr>
            <a:r>
              <a:rPr lang="en-US" altLang="en-US" sz="2000" dirty="0"/>
              <a:t>if </a:t>
            </a:r>
            <a:r>
              <a:rPr lang="en-US" altLang="en-US" sz="2000" i="1" dirty="0"/>
              <a:t>n</a:t>
            </a:r>
            <a:r>
              <a:rPr lang="en-US" altLang="en-US" sz="2000" dirty="0"/>
              <a:t> is a terminal state</a:t>
            </a:r>
          </a:p>
          <a:p>
            <a:pPr lvl="1"/>
            <a:r>
              <a:rPr lang="en-US" altLang="en-US" sz="2000" dirty="0" err="1"/>
              <a:t>max</a:t>
            </a:r>
            <a:r>
              <a:rPr lang="en-US" altLang="en-US" sz="2000" i="1" baseline="-25000" dirty="0" err="1"/>
              <a:t>s</a:t>
            </a:r>
            <a:r>
              <a:rPr lang="en-US" altLang="en-US" sz="2000" dirty="0"/>
              <a:t> </a:t>
            </a:r>
            <a:r>
              <a:rPr lang="en-US" altLang="en-US" sz="2000" baseline="-25000" dirty="0">
                <a:sym typeface="Symbol" panose="05050102010706020507" pitchFamily="18" charset="2"/>
              </a:rPr>
              <a:t></a:t>
            </a:r>
            <a:r>
              <a:rPr lang="en-US" altLang="en-US" sz="2000" baseline="-25000" dirty="0"/>
              <a:t> </a:t>
            </a:r>
            <a:r>
              <a:rPr lang="en-US" altLang="en-US" sz="2000" i="1" baseline="-25000" dirty="0"/>
              <a:t>Successors</a:t>
            </a:r>
            <a:r>
              <a:rPr lang="en-US" altLang="en-US" sz="2000" baseline="-25000" dirty="0"/>
              <a:t>(</a:t>
            </a:r>
            <a:r>
              <a:rPr lang="en-US" altLang="en-US" sz="2000" i="1" baseline="-25000" dirty="0"/>
              <a:t>n</a:t>
            </a:r>
            <a:r>
              <a:rPr lang="en-US" altLang="en-US" sz="2000" baseline="-25000" dirty="0"/>
              <a:t>)</a:t>
            </a:r>
            <a:r>
              <a:rPr lang="en-US" altLang="en-US" sz="2000" dirty="0"/>
              <a:t> MINIMAX-VALUE(s)          </a:t>
            </a:r>
          </a:p>
          <a:p>
            <a:pPr marL="457200" lvl="1" indent="0">
              <a:buNone/>
            </a:pPr>
            <a:r>
              <a:rPr lang="en-US" altLang="en-US" sz="2000" dirty="0"/>
              <a:t>if </a:t>
            </a:r>
            <a:r>
              <a:rPr lang="en-US" altLang="en-US" sz="2000" i="1" dirty="0"/>
              <a:t>n</a:t>
            </a:r>
            <a:r>
              <a:rPr lang="en-US" altLang="en-US" sz="2000" dirty="0"/>
              <a:t> is a MAX node</a:t>
            </a:r>
          </a:p>
          <a:p>
            <a:pPr lvl="1"/>
            <a:r>
              <a:rPr lang="en-US" altLang="en-US" sz="2000" dirty="0"/>
              <a:t>min</a:t>
            </a:r>
            <a:r>
              <a:rPr lang="en-US" altLang="en-US" sz="2000" i="1" baseline="-25000" dirty="0"/>
              <a:t>s</a:t>
            </a:r>
            <a:r>
              <a:rPr lang="en-US" altLang="en-US" sz="2000" dirty="0"/>
              <a:t> </a:t>
            </a:r>
            <a:r>
              <a:rPr lang="en-US" altLang="en-US" sz="2000" baseline="-25000" dirty="0">
                <a:sym typeface="Symbol" panose="05050102010706020507" pitchFamily="18" charset="2"/>
              </a:rPr>
              <a:t></a:t>
            </a:r>
            <a:r>
              <a:rPr lang="en-US" altLang="en-US" sz="2000" baseline="-25000" dirty="0"/>
              <a:t> </a:t>
            </a:r>
            <a:r>
              <a:rPr lang="en-US" altLang="en-US" sz="2000" i="1" baseline="-25000" dirty="0"/>
              <a:t>Successors</a:t>
            </a:r>
            <a:r>
              <a:rPr lang="en-US" altLang="en-US" sz="2000" baseline="-25000" dirty="0"/>
              <a:t>(</a:t>
            </a:r>
            <a:r>
              <a:rPr lang="en-US" altLang="en-US" sz="2000" i="1" baseline="-25000" dirty="0"/>
              <a:t>n</a:t>
            </a:r>
            <a:r>
              <a:rPr lang="en-US" altLang="en-US" sz="2000" baseline="-25000" dirty="0"/>
              <a:t>)</a:t>
            </a:r>
            <a:r>
              <a:rPr lang="en-US" altLang="en-US" sz="2000" dirty="0"/>
              <a:t> MINIMAX-VALUE(</a:t>
            </a:r>
            <a:r>
              <a:rPr lang="en-US" altLang="en-US" sz="2000" i="1" dirty="0"/>
              <a:t>s</a:t>
            </a:r>
            <a:r>
              <a:rPr lang="en-US" altLang="en-US" sz="2000" dirty="0"/>
              <a:t>)             </a:t>
            </a:r>
          </a:p>
          <a:p>
            <a:pPr marL="457200" lvl="1" indent="0">
              <a:buNone/>
            </a:pPr>
            <a:r>
              <a:rPr lang="en-US" altLang="en-US" sz="2000" dirty="0"/>
              <a:t>if </a:t>
            </a:r>
            <a:r>
              <a:rPr lang="en-US" altLang="en-US" sz="2000" i="1" dirty="0"/>
              <a:t>n</a:t>
            </a:r>
            <a:r>
              <a:rPr lang="en-US" altLang="en-US" sz="2000" dirty="0"/>
              <a:t> is a MIN node</a:t>
            </a:r>
            <a:endParaRPr lang="en-US" altLang="en-US" sz="2000" baseline="-25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0F317784-BDCB-4526-8CB0-57B0F6E9050D}"/>
              </a:ext>
            </a:extLst>
          </p:cNvPr>
          <p:cNvSpPr>
            <a:spLocks noGrp="1" noChangeArrowheads="1"/>
          </p:cNvSpPr>
          <p:nvPr>
            <p:ph type="title"/>
          </p:nvPr>
        </p:nvSpPr>
        <p:spPr/>
        <p:txBody>
          <a:bodyPr/>
          <a:lstStyle/>
          <a:p>
            <a:r>
              <a:rPr lang="en-US" altLang="en-US"/>
              <a:t>Searching Game Trees</a:t>
            </a:r>
          </a:p>
        </p:txBody>
      </p:sp>
      <p:sp>
        <p:nvSpPr>
          <p:cNvPr id="20485" name="Rectangle 3">
            <a:extLst>
              <a:ext uri="{FF2B5EF4-FFF2-40B4-BE49-F238E27FC236}">
                <a16:creationId xmlns:a16="http://schemas.microsoft.com/office/drawing/2014/main" id="{24B35B98-9AA1-483F-B8D3-D32C94BDDA69}"/>
              </a:ext>
            </a:extLst>
          </p:cNvPr>
          <p:cNvSpPr>
            <a:spLocks noGrp="1" noChangeArrowheads="1"/>
          </p:cNvSpPr>
          <p:nvPr>
            <p:ph type="body" idx="1"/>
          </p:nvPr>
        </p:nvSpPr>
        <p:spPr/>
        <p:txBody>
          <a:bodyPr>
            <a:normAutofit fontScale="77500" lnSpcReduction="20000"/>
          </a:bodyPr>
          <a:lstStyle/>
          <a:p>
            <a:r>
              <a:rPr lang="en-US" altLang="en-US" sz="2800"/>
              <a:t>Exhaustively searching a game tree is not usually a good idea.</a:t>
            </a:r>
          </a:p>
          <a:p>
            <a:r>
              <a:rPr lang="en-US" altLang="en-US" sz="2800"/>
              <a:t>Even for a game as simple as tic-tac-toe there are over 350,000 nodes in the complete game tree.</a:t>
            </a:r>
          </a:p>
          <a:p>
            <a:r>
              <a:rPr lang="en-US" altLang="en-US" sz="2800"/>
              <a:t>An additional problem is that the computer only gets to choose every other path through the tree – the opponent chooses the others.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D8548D78-3820-45E1-B553-B39DE11451DC}"/>
              </a:ext>
            </a:extLst>
          </p:cNvPr>
          <p:cNvSpPr>
            <a:spLocks noGrp="1" noChangeArrowheads="1"/>
          </p:cNvSpPr>
          <p:nvPr>
            <p:ph type="title"/>
          </p:nvPr>
        </p:nvSpPr>
        <p:spPr/>
        <p:txBody>
          <a:bodyPr/>
          <a:lstStyle/>
          <a:p>
            <a:r>
              <a:rPr lang="en-US" altLang="en-US"/>
              <a:t>Alpha-beta Pruning</a:t>
            </a:r>
          </a:p>
        </p:txBody>
      </p:sp>
      <p:sp>
        <p:nvSpPr>
          <p:cNvPr id="21509" name="Rectangle 3">
            <a:extLst>
              <a:ext uri="{FF2B5EF4-FFF2-40B4-BE49-F238E27FC236}">
                <a16:creationId xmlns:a16="http://schemas.microsoft.com/office/drawing/2014/main" id="{E74499C9-8263-4C2F-80BB-40A81A57FEC5}"/>
              </a:ext>
            </a:extLst>
          </p:cNvPr>
          <p:cNvSpPr>
            <a:spLocks noGrp="1" noChangeArrowheads="1"/>
          </p:cNvSpPr>
          <p:nvPr>
            <p:ph type="body" idx="1"/>
          </p:nvPr>
        </p:nvSpPr>
        <p:spPr/>
        <p:txBody>
          <a:bodyPr/>
          <a:lstStyle/>
          <a:p>
            <a:r>
              <a:rPr lang="en-US" altLang="en-US"/>
              <a:t>A method that can often cut off a half the game tree.</a:t>
            </a:r>
          </a:p>
          <a:p>
            <a:r>
              <a:rPr lang="en-US" altLang="en-US"/>
              <a:t>Based on the idea that if a move is clearly bad, there is no need to follow the consequences of it.</a:t>
            </a:r>
          </a:p>
          <a:p>
            <a:r>
              <a:rPr lang="en-US" altLang="en-US"/>
              <a:t>alpha – highest value we have found so far</a:t>
            </a:r>
          </a:p>
          <a:p>
            <a:r>
              <a:rPr lang="en-US" altLang="en-US"/>
              <a:t>beta – lowest value we have found so far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ED66-3FBF-4C19-BE9C-45991B21B8E3}"/>
              </a:ext>
            </a:extLst>
          </p:cNvPr>
          <p:cNvSpPr>
            <a:spLocks noGrp="1"/>
          </p:cNvSpPr>
          <p:nvPr>
            <p:ph type="title"/>
          </p:nvPr>
        </p:nvSpPr>
        <p:spPr/>
        <p:txBody>
          <a:bodyPr/>
          <a:lstStyle/>
          <a:p>
            <a:r>
              <a:rPr lang="en-US" dirty="0"/>
              <a:t>Alpha-beta pruning </a:t>
            </a:r>
            <a:r>
              <a:rPr lang="en-US" sz="1400" dirty="0"/>
              <a:t>(cont.)</a:t>
            </a:r>
            <a:endParaRPr lang="en-US" dirty="0"/>
          </a:p>
        </p:txBody>
      </p:sp>
      <p:sp>
        <p:nvSpPr>
          <p:cNvPr id="3" name="Content Placeholder 2">
            <a:extLst>
              <a:ext uri="{FF2B5EF4-FFF2-40B4-BE49-F238E27FC236}">
                <a16:creationId xmlns:a16="http://schemas.microsoft.com/office/drawing/2014/main" id="{EAA860F9-F090-4C60-84E1-0FAE2E2692A3}"/>
              </a:ext>
            </a:extLst>
          </p:cNvPr>
          <p:cNvSpPr>
            <a:spLocks noGrp="1"/>
          </p:cNvSpPr>
          <p:nvPr>
            <p:ph idx="1"/>
          </p:nvPr>
        </p:nvSpPr>
        <p:spPr/>
        <p:txBody>
          <a:bodyPr>
            <a:normAutofit fontScale="85000" lnSpcReduction="10000"/>
          </a:bodyPr>
          <a:lstStyle/>
          <a:p>
            <a:pPr algn="just"/>
            <a:r>
              <a:rPr lang="en-US" dirty="0"/>
              <a:t>In Minimax search algorithm, the number of game states are exponential in depth of the tree. </a:t>
            </a:r>
          </a:p>
          <a:p>
            <a:pPr algn="just"/>
            <a:r>
              <a:rPr lang="en-US" dirty="0"/>
              <a:t>We cannot eliminate the exponent, but we can cut it to half. </a:t>
            </a:r>
          </a:p>
          <a:p>
            <a:pPr algn="just"/>
            <a:r>
              <a:rPr lang="en-US" dirty="0"/>
              <a:t>Hence pruning is a technique by which without checking each node of the game tree we can compute the correct minimax decision. </a:t>
            </a:r>
          </a:p>
          <a:p>
            <a:pPr algn="just"/>
            <a:r>
              <a:rPr lang="en-US" dirty="0"/>
              <a:t>This involves two threshold parameter, Alpha and Beta for future expansion.</a:t>
            </a:r>
          </a:p>
          <a:p>
            <a:pPr algn="just"/>
            <a:r>
              <a:rPr lang="en-US" dirty="0"/>
              <a:t>So, it is called </a:t>
            </a:r>
            <a:r>
              <a:rPr lang="en-US" b="1" dirty="0"/>
              <a:t>alpha-beta pruning</a:t>
            </a:r>
            <a:r>
              <a:rPr lang="en-US" dirty="0"/>
              <a:t> or </a:t>
            </a:r>
            <a:r>
              <a:rPr lang="en-US" b="1" dirty="0"/>
              <a:t>Alpha-Beta Algorithm</a:t>
            </a:r>
            <a:r>
              <a:rPr lang="en-US" dirty="0"/>
              <a:t>.</a:t>
            </a:r>
          </a:p>
          <a:p>
            <a:pPr algn="just"/>
            <a:endParaRPr lang="en-US" dirty="0"/>
          </a:p>
        </p:txBody>
      </p:sp>
    </p:spTree>
    <p:extLst>
      <p:ext uri="{BB962C8B-B14F-4D97-AF65-F5344CB8AC3E}">
        <p14:creationId xmlns:p14="http://schemas.microsoft.com/office/powerpoint/2010/main" val="31087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288D-489E-4B21-92AE-B8D2A3861AE2}"/>
              </a:ext>
            </a:extLst>
          </p:cNvPr>
          <p:cNvSpPr>
            <a:spLocks noGrp="1"/>
          </p:cNvSpPr>
          <p:nvPr>
            <p:ph type="title"/>
          </p:nvPr>
        </p:nvSpPr>
        <p:spPr/>
        <p:txBody>
          <a:bodyPr/>
          <a:lstStyle/>
          <a:p>
            <a:r>
              <a:rPr lang="en-US" dirty="0"/>
              <a:t>Alpha-beta pruning </a:t>
            </a:r>
            <a:r>
              <a:rPr lang="en-US" sz="1400" dirty="0"/>
              <a:t>(cont.)</a:t>
            </a:r>
            <a:endParaRPr lang="en-US" dirty="0"/>
          </a:p>
        </p:txBody>
      </p:sp>
      <p:sp>
        <p:nvSpPr>
          <p:cNvPr id="3" name="Content Placeholder 2">
            <a:extLst>
              <a:ext uri="{FF2B5EF4-FFF2-40B4-BE49-F238E27FC236}">
                <a16:creationId xmlns:a16="http://schemas.microsoft.com/office/drawing/2014/main" id="{2D1F7946-BC44-4B32-8E7B-33A908EAC4A2}"/>
              </a:ext>
            </a:extLst>
          </p:cNvPr>
          <p:cNvSpPr>
            <a:spLocks noGrp="1"/>
          </p:cNvSpPr>
          <p:nvPr>
            <p:ph idx="1"/>
          </p:nvPr>
        </p:nvSpPr>
        <p:spPr/>
        <p:txBody>
          <a:bodyPr>
            <a:normAutofit fontScale="85000" lnSpcReduction="20000"/>
          </a:bodyPr>
          <a:lstStyle/>
          <a:p>
            <a:pPr algn="just"/>
            <a:r>
              <a:rPr lang="en-US" b="1" dirty="0"/>
              <a:t>Alpha:</a:t>
            </a:r>
            <a:r>
              <a:rPr lang="en-US" dirty="0"/>
              <a:t> The best (highest-value) choice we have found so far at any point along the path of Maximizer. The initial value of alpha is </a:t>
            </a:r>
            <a:r>
              <a:rPr lang="en-US" b="1" dirty="0"/>
              <a:t>-∞</a:t>
            </a:r>
            <a:r>
              <a:rPr lang="en-US" dirty="0"/>
              <a:t>.</a:t>
            </a:r>
            <a:endParaRPr lang="en-US" b="1" dirty="0"/>
          </a:p>
          <a:p>
            <a:pPr algn="just"/>
            <a:r>
              <a:rPr lang="en-US" b="1" dirty="0"/>
              <a:t>Beta:</a:t>
            </a:r>
            <a:r>
              <a:rPr lang="en-US" dirty="0"/>
              <a:t> The best (lowest-value) choice we have found so far at any point along the path of Minimizer. The initial value of beta is </a:t>
            </a:r>
            <a:r>
              <a:rPr lang="en-US" b="1" dirty="0"/>
              <a:t>+∞</a:t>
            </a:r>
            <a:r>
              <a:rPr lang="en-US" dirty="0"/>
              <a:t>.</a:t>
            </a:r>
          </a:p>
          <a:p>
            <a:pPr marL="0" indent="0" algn="just">
              <a:buNone/>
            </a:pPr>
            <a:r>
              <a:rPr lang="en-US" dirty="0"/>
              <a:t>The Alpha-beta pruning to a standard minimax algorithm returns the same move as the standard algorithm does, but it removes all the nodes which are not really affecting the final decision but making algorithm slow. Hence by pruning these nodes, it makes the algorithm fast.</a:t>
            </a:r>
          </a:p>
          <a:p>
            <a:pPr marL="0" indent="0" algn="just">
              <a:buNone/>
            </a:pPr>
            <a:endParaRPr lang="en-US" dirty="0"/>
          </a:p>
          <a:p>
            <a:pPr algn="just"/>
            <a:endParaRPr lang="en-US" dirty="0"/>
          </a:p>
        </p:txBody>
      </p:sp>
    </p:spTree>
    <p:extLst>
      <p:ext uri="{BB962C8B-B14F-4D97-AF65-F5344CB8AC3E}">
        <p14:creationId xmlns:p14="http://schemas.microsoft.com/office/powerpoint/2010/main" val="2447435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288D-489E-4B21-92AE-B8D2A3861AE2}"/>
              </a:ext>
            </a:extLst>
          </p:cNvPr>
          <p:cNvSpPr>
            <a:spLocks noGrp="1"/>
          </p:cNvSpPr>
          <p:nvPr>
            <p:ph type="title"/>
          </p:nvPr>
        </p:nvSpPr>
        <p:spPr/>
        <p:txBody>
          <a:bodyPr/>
          <a:lstStyle/>
          <a:p>
            <a:r>
              <a:rPr lang="en-US" dirty="0"/>
              <a:t>Alpha-beta pruning </a:t>
            </a:r>
            <a:r>
              <a:rPr lang="en-US" sz="1400" dirty="0"/>
              <a:t>(cont.)</a:t>
            </a:r>
            <a:endParaRPr lang="en-US" dirty="0"/>
          </a:p>
        </p:txBody>
      </p:sp>
      <p:sp>
        <p:nvSpPr>
          <p:cNvPr id="3" name="Content Placeholder 2">
            <a:extLst>
              <a:ext uri="{FF2B5EF4-FFF2-40B4-BE49-F238E27FC236}">
                <a16:creationId xmlns:a16="http://schemas.microsoft.com/office/drawing/2014/main" id="{2D1F7946-BC44-4B32-8E7B-33A908EAC4A2}"/>
              </a:ext>
            </a:extLst>
          </p:cNvPr>
          <p:cNvSpPr>
            <a:spLocks noGrp="1"/>
          </p:cNvSpPr>
          <p:nvPr>
            <p:ph idx="1"/>
          </p:nvPr>
        </p:nvSpPr>
        <p:spPr/>
        <p:txBody>
          <a:bodyPr>
            <a:normAutofit fontScale="92500" lnSpcReduction="20000"/>
          </a:bodyPr>
          <a:lstStyle/>
          <a:p>
            <a:pPr algn="just"/>
            <a:r>
              <a:rPr lang="en-US" dirty="0"/>
              <a:t>The main condition which required for alpha-beta pruning is: α&gt;=β</a:t>
            </a:r>
          </a:p>
          <a:p>
            <a:r>
              <a:rPr lang="en-US" dirty="0"/>
              <a:t>The Max player will only update the value of alpha.</a:t>
            </a:r>
          </a:p>
          <a:p>
            <a:r>
              <a:rPr lang="en-US" dirty="0"/>
              <a:t>The Min player will only update the value of beta.</a:t>
            </a:r>
          </a:p>
          <a:p>
            <a:r>
              <a:rPr lang="en-US" dirty="0"/>
              <a:t>While backtracking the tree, the node values will be passed to upper nodes instead of values of alpha and beta.</a:t>
            </a:r>
          </a:p>
          <a:p>
            <a:r>
              <a:rPr lang="en-US" dirty="0"/>
              <a:t>We will only pass the alpha, beta values to the child nodes.</a:t>
            </a:r>
          </a:p>
          <a:p>
            <a:pPr algn="just"/>
            <a:endParaRPr lang="en-US" dirty="0"/>
          </a:p>
        </p:txBody>
      </p:sp>
    </p:spTree>
    <p:extLst>
      <p:ext uri="{BB962C8B-B14F-4D97-AF65-F5344CB8AC3E}">
        <p14:creationId xmlns:p14="http://schemas.microsoft.com/office/powerpoint/2010/main" val="67250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288D-489E-4B21-92AE-B8D2A3861AE2}"/>
              </a:ext>
            </a:extLst>
          </p:cNvPr>
          <p:cNvSpPr>
            <a:spLocks noGrp="1"/>
          </p:cNvSpPr>
          <p:nvPr>
            <p:ph type="title"/>
          </p:nvPr>
        </p:nvSpPr>
        <p:spPr/>
        <p:txBody>
          <a:bodyPr/>
          <a:lstStyle/>
          <a:p>
            <a:r>
              <a:rPr lang="en-US" dirty="0"/>
              <a:t>Alpha-beta pruning </a:t>
            </a:r>
            <a:r>
              <a:rPr lang="en-US" sz="1400" dirty="0"/>
              <a:t>(cont.)</a:t>
            </a:r>
            <a:endParaRPr lang="en-US" dirty="0"/>
          </a:p>
        </p:txBody>
      </p:sp>
      <p:pic>
        <p:nvPicPr>
          <p:cNvPr id="4" name="Content Placeholder 3">
            <a:extLst>
              <a:ext uri="{FF2B5EF4-FFF2-40B4-BE49-F238E27FC236}">
                <a16:creationId xmlns:a16="http://schemas.microsoft.com/office/drawing/2014/main" id="{F3A6D9DE-E2C8-46D4-B93A-B359E5B49D62}"/>
              </a:ext>
            </a:extLst>
          </p:cNvPr>
          <p:cNvPicPr>
            <a:picLocks noGrp="1" noChangeAspect="1"/>
          </p:cNvPicPr>
          <p:nvPr>
            <p:ph idx="1"/>
          </p:nvPr>
        </p:nvPicPr>
        <p:blipFill>
          <a:blip r:embed="rId2"/>
          <a:stretch>
            <a:fillRect/>
          </a:stretch>
        </p:blipFill>
        <p:spPr>
          <a:xfrm>
            <a:off x="2111375" y="2371724"/>
            <a:ext cx="4914900" cy="3429000"/>
          </a:xfrm>
          <a:prstGeom prst="rect">
            <a:avLst/>
          </a:prstGeom>
        </p:spPr>
      </p:pic>
      <p:pic>
        <p:nvPicPr>
          <p:cNvPr id="5" name="Picture 4">
            <a:extLst>
              <a:ext uri="{FF2B5EF4-FFF2-40B4-BE49-F238E27FC236}">
                <a16:creationId xmlns:a16="http://schemas.microsoft.com/office/drawing/2014/main" id="{04627B7A-F0BE-4951-93BD-379553207042}"/>
              </a:ext>
            </a:extLst>
          </p:cNvPr>
          <p:cNvPicPr>
            <a:picLocks noChangeAspect="1"/>
          </p:cNvPicPr>
          <p:nvPr/>
        </p:nvPicPr>
        <p:blipFill>
          <a:blip r:embed="rId3"/>
          <a:stretch>
            <a:fillRect/>
          </a:stretch>
        </p:blipFill>
        <p:spPr>
          <a:xfrm>
            <a:off x="1611312" y="2076449"/>
            <a:ext cx="5915025" cy="4019550"/>
          </a:xfrm>
          <a:prstGeom prst="rect">
            <a:avLst/>
          </a:prstGeom>
        </p:spPr>
      </p:pic>
      <p:pic>
        <p:nvPicPr>
          <p:cNvPr id="6" name="Picture 5">
            <a:extLst>
              <a:ext uri="{FF2B5EF4-FFF2-40B4-BE49-F238E27FC236}">
                <a16:creationId xmlns:a16="http://schemas.microsoft.com/office/drawing/2014/main" id="{BD93C71B-48D0-4206-87DB-3969AEF12DC8}"/>
              </a:ext>
            </a:extLst>
          </p:cNvPr>
          <p:cNvPicPr>
            <a:picLocks noChangeAspect="1"/>
          </p:cNvPicPr>
          <p:nvPr/>
        </p:nvPicPr>
        <p:blipFill>
          <a:blip r:embed="rId4"/>
          <a:stretch>
            <a:fillRect/>
          </a:stretch>
        </p:blipFill>
        <p:spPr>
          <a:xfrm>
            <a:off x="1611312" y="1936246"/>
            <a:ext cx="5915025" cy="4159753"/>
          </a:xfrm>
          <a:prstGeom prst="rect">
            <a:avLst/>
          </a:prstGeom>
        </p:spPr>
      </p:pic>
      <p:pic>
        <p:nvPicPr>
          <p:cNvPr id="7" name="Picture 6">
            <a:extLst>
              <a:ext uri="{FF2B5EF4-FFF2-40B4-BE49-F238E27FC236}">
                <a16:creationId xmlns:a16="http://schemas.microsoft.com/office/drawing/2014/main" id="{5210BF45-35D9-403E-A053-E9A68D642E10}"/>
              </a:ext>
            </a:extLst>
          </p:cNvPr>
          <p:cNvPicPr>
            <a:picLocks noChangeAspect="1"/>
          </p:cNvPicPr>
          <p:nvPr/>
        </p:nvPicPr>
        <p:blipFill>
          <a:blip r:embed="rId5"/>
          <a:stretch>
            <a:fillRect/>
          </a:stretch>
        </p:blipFill>
        <p:spPr>
          <a:xfrm>
            <a:off x="1606314" y="1819930"/>
            <a:ext cx="5915025" cy="4276070"/>
          </a:xfrm>
          <a:prstGeom prst="rect">
            <a:avLst/>
          </a:prstGeom>
        </p:spPr>
      </p:pic>
      <p:pic>
        <p:nvPicPr>
          <p:cNvPr id="8" name="Picture 7">
            <a:extLst>
              <a:ext uri="{FF2B5EF4-FFF2-40B4-BE49-F238E27FC236}">
                <a16:creationId xmlns:a16="http://schemas.microsoft.com/office/drawing/2014/main" id="{F8BA2620-8450-4C3D-BA8E-440A3FACFDF6}"/>
              </a:ext>
            </a:extLst>
          </p:cNvPr>
          <p:cNvPicPr>
            <a:picLocks noChangeAspect="1"/>
          </p:cNvPicPr>
          <p:nvPr/>
        </p:nvPicPr>
        <p:blipFill>
          <a:blip r:embed="rId6"/>
          <a:stretch>
            <a:fillRect/>
          </a:stretch>
        </p:blipFill>
        <p:spPr>
          <a:xfrm>
            <a:off x="1600066" y="1781942"/>
            <a:ext cx="5915025" cy="4314057"/>
          </a:xfrm>
          <a:prstGeom prst="rect">
            <a:avLst/>
          </a:prstGeom>
        </p:spPr>
      </p:pic>
      <p:pic>
        <p:nvPicPr>
          <p:cNvPr id="9" name="Picture 8">
            <a:extLst>
              <a:ext uri="{FF2B5EF4-FFF2-40B4-BE49-F238E27FC236}">
                <a16:creationId xmlns:a16="http://schemas.microsoft.com/office/drawing/2014/main" id="{CEC4D38C-9AA1-43A8-A52D-43E8868618E4}"/>
              </a:ext>
            </a:extLst>
          </p:cNvPr>
          <p:cNvPicPr>
            <a:picLocks noChangeAspect="1"/>
          </p:cNvPicPr>
          <p:nvPr/>
        </p:nvPicPr>
        <p:blipFill>
          <a:blip r:embed="rId7"/>
          <a:stretch>
            <a:fillRect/>
          </a:stretch>
        </p:blipFill>
        <p:spPr>
          <a:xfrm>
            <a:off x="1593818" y="1891744"/>
            <a:ext cx="5915025" cy="4204256"/>
          </a:xfrm>
          <a:prstGeom prst="rect">
            <a:avLst/>
          </a:prstGeom>
        </p:spPr>
      </p:pic>
      <p:sp>
        <p:nvSpPr>
          <p:cNvPr id="10" name="Rectangle 9">
            <a:extLst>
              <a:ext uri="{FF2B5EF4-FFF2-40B4-BE49-F238E27FC236}">
                <a16:creationId xmlns:a16="http://schemas.microsoft.com/office/drawing/2014/main" id="{95BE99B4-9310-4470-A6AD-F5ED1D05917A}"/>
              </a:ext>
            </a:extLst>
          </p:cNvPr>
          <p:cNvSpPr/>
          <p:nvPr/>
        </p:nvSpPr>
        <p:spPr>
          <a:xfrm>
            <a:off x="152400" y="6403766"/>
            <a:ext cx="5486400" cy="369332"/>
          </a:xfrm>
          <a:prstGeom prst="rect">
            <a:avLst/>
          </a:prstGeom>
        </p:spPr>
        <p:txBody>
          <a:bodyPr wrap="square">
            <a:spAutoFit/>
          </a:bodyPr>
          <a:lstStyle/>
          <a:p>
            <a:r>
              <a:rPr lang="en-US" dirty="0"/>
              <a:t>https://www.javatpoint.com/ai-alpha-beta-pruning</a:t>
            </a:r>
          </a:p>
        </p:txBody>
      </p:sp>
    </p:spTree>
    <p:extLst>
      <p:ext uri="{BB962C8B-B14F-4D97-AF65-F5344CB8AC3E}">
        <p14:creationId xmlns:p14="http://schemas.microsoft.com/office/powerpoint/2010/main" val="200555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6E6DE5CC-00B8-47F5-A24D-1DC83B77BA78}"/>
              </a:ext>
            </a:extLst>
          </p:cNvPr>
          <p:cNvSpPr>
            <a:spLocks noGrp="1" noChangeArrowheads="1"/>
          </p:cNvSpPr>
          <p:nvPr>
            <p:ph type="title"/>
          </p:nvPr>
        </p:nvSpPr>
        <p:spPr/>
        <p:txBody>
          <a:bodyPr/>
          <a:lstStyle/>
          <a:p>
            <a:r>
              <a:rPr lang="en-US" altLang="en-US"/>
              <a:t>Alpha-beta Pruning – Example.</a:t>
            </a:r>
          </a:p>
        </p:txBody>
      </p:sp>
      <p:graphicFrame>
        <p:nvGraphicFramePr>
          <p:cNvPr id="22533" name="Object 3">
            <a:extLst>
              <a:ext uri="{FF2B5EF4-FFF2-40B4-BE49-F238E27FC236}">
                <a16:creationId xmlns:a16="http://schemas.microsoft.com/office/drawing/2014/main" id="{5E57CDB6-9AF4-41C5-B326-6E90A8EB3A06}"/>
              </a:ext>
            </a:extLst>
          </p:cNvPr>
          <p:cNvGraphicFramePr>
            <a:graphicFrameLocks noChangeAspect="1"/>
          </p:cNvGraphicFramePr>
          <p:nvPr/>
        </p:nvGraphicFramePr>
        <p:xfrm>
          <a:off x="304800" y="1905000"/>
          <a:ext cx="4572000" cy="3168650"/>
        </p:xfrm>
        <a:graphic>
          <a:graphicData uri="http://schemas.openxmlformats.org/presentationml/2006/ole">
            <mc:AlternateContent xmlns:mc="http://schemas.openxmlformats.org/markup-compatibility/2006">
              <mc:Choice xmlns:v="urn:schemas-microsoft-com:vml" Requires="v">
                <p:oleObj spid="_x0000_s2071" name="Bitmap Image" r:id="rId4" imgW="2638095" imgH="1828571" progId="Paint.Picture">
                  <p:embed/>
                </p:oleObj>
              </mc:Choice>
              <mc:Fallback>
                <p:oleObj name="Bitmap Image" r:id="rId4" imgW="2638095" imgH="1828571" progId="Paint.Picture">
                  <p:embed/>
                  <p:pic>
                    <p:nvPicPr>
                      <p:cNvPr id="22533" name="Object 3">
                        <a:extLst>
                          <a:ext uri="{FF2B5EF4-FFF2-40B4-BE49-F238E27FC236}">
                            <a16:creationId xmlns:a16="http://schemas.microsoft.com/office/drawing/2014/main" id="{5E57CDB6-9AF4-41C5-B326-6E90A8EB3A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05000"/>
                        <a:ext cx="45720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4" name="Rectangle 4">
            <a:extLst>
              <a:ext uri="{FF2B5EF4-FFF2-40B4-BE49-F238E27FC236}">
                <a16:creationId xmlns:a16="http://schemas.microsoft.com/office/drawing/2014/main" id="{C638C00C-E7E8-404A-9817-711310495F87}"/>
              </a:ext>
            </a:extLst>
          </p:cNvPr>
          <p:cNvSpPr>
            <a:spLocks noGrp="1" noChangeArrowheads="1"/>
          </p:cNvSpPr>
          <p:nvPr>
            <p:ph type="body" idx="1"/>
          </p:nvPr>
        </p:nvSpPr>
        <p:spPr>
          <a:xfrm>
            <a:off x="5707063" y="1981200"/>
            <a:ext cx="3319462" cy="4114800"/>
          </a:xfrm>
          <a:noFill/>
        </p:spPr>
        <p:txBody>
          <a:bodyPr/>
          <a:lstStyle/>
          <a:p>
            <a:pPr>
              <a:lnSpc>
                <a:spcPct val="90000"/>
              </a:lnSpc>
            </a:pPr>
            <a:r>
              <a:rPr lang="en-US" altLang="en-US"/>
              <a:t>In this tree, having examined the nodes with values 7 and 1 there is no need to examine the final node.</a:t>
            </a:r>
          </a:p>
          <a:p>
            <a:pPr>
              <a:lnSpc>
                <a:spcPct val="90000"/>
              </a:lnSpc>
            </a:pPr>
            <a:endParaRPr lang="en-US" altLang="en-US"/>
          </a:p>
        </p:txBody>
      </p:sp>
      <p:sp>
        <p:nvSpPr>
          <p:cNvPr id="22535" name="Text Box 5">
            <a:extLst>
              <a:ext uri="{FF2B5EF4-FFF2-40B4-BE49-F238E27FC236}">
                <a16:creationId xmlns:a16="http://schemas.microsoft.com/office/drawing/2014/main" id="{5892A80C-2E8F-4C4C-AC92-3BD88D218A2A}"/>
              </a:ext>
            </a:extLst>
          </p:cNvPr>
          <p:cNvSpPr txBox="1">
            <a:spLocks noChangeArrowheads="1"/>
          </p:cNvSpPr>
          <p:nvPr/>
        </p:nvSpPr>
        <p:spPr bwMode="auto">
          <a:xfrm>
            <a:off x="2803525" y="2057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3</a:t>
            </a:r>
          </a:p>
        </p:txBody>
      </p:sp>
      <p:sp>
        <p:nvSpPr>
          <p:cNvPr id="22536" name="Text Box 6">
            <a:extLst>
              <a:ext uri="{FF2B5EF4-FFF2-40B4-BE49-F238E27FC236}">
                <a16:creationId xmlns:a16="http://schemas.microsoft.com/office/drawing/2014/main" id="{65C606D9-2A7F-4093-B650-3117F681D805}"/>
              </a:ext>
            </a:extLst>
          </p:cNvPr>
          <p:cNvSpPr txBox="1">
            <a:spLocks noChangeArrowheads="1"/>
          </p:cNvSpPr>
          <p:nvPr/>
        </p:nvSpPr>
        <p:spPr bwMode="auto">
          <a:xfrm>
            <a:off x="288925" y="19431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max</a:t>
            </a:r>
          </a:p>
        </p:txBody>
      </p:sp>
      <p:sp>
        <p:nvSpPr>
          <p:cNvPr id="22537" name="Text Box 9">
            <a:extLst>
              <a:ext uri="{FF2B5EF4-FFF2-40B4-BE49-F238E27FC236}">
                <a16:creationId xmlns:a16="http://schemas.microsoft.com/office/drawing/2014/main" id="{023D61F2-2DA4-48AC-B4DE-8E7495A84FB1}"/>
              </a:ext>
            </a:extLst>
          </p:cNvPr>
          <p:cNvSpPr txBox="1">
            <a:spLocks noChangeArrowheads="1"/>
          </p:cNvSpPr>
          <p:nvPr/>
        </p:nvSpPr>
        <p:spPr bwMode="auto">
          <a:xfrm>
            <a:off x="304800" y="3048000"/>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min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0F3D6A2E-E3C3-4713-AF08-CDAF3EBA2354}"/>
              </a:ext>
            </a:extLst>
          </p:cNvPr>
          <p:cNvSpPr>
            <a:spLocks noGrp="1" noChangeArrowheads="1"/>
          </p:cNvSpPr>
          <p:nvPr>
            <p:ph type="title"/>
          </p:nvPr>
        </p:nvSpPr>
        <p:spPr/>
        <p:txBody>
          <a:bodyPr/>
          <a:lstStyle/>
          <a:p>
            <a:r>
              <a:rPr lang="en-US" altLang="en-US"/>
              <a:t>Checkers</a:t>
            </a:r>
          </a:p>
        </p:txBody>
      </p:sp>
      <p:sp>
        <p:nvSpPr>
          <p:cNvPr id="29701" name="Rectangle 3">
            <a:extLst>
              <a:ext uri="{FF2B5EF4-FFF2-40B4-BE49-F238E27FC236}">
                <a16:creationId xmlns:a16="http://schemas.microsoft.com/office/drawing/2014/main" id="{8E125F9B-6B0F-4C65-9545-2EAEAB477542}"/>
              </a:ext>
            </a:extLst>
          </p:cNvPr>
          <p:cNvSpPr>
            <a:spLocks noGrp="1" noChangeArrowheads="1"/>
          </p:cNvSpPr>
          <p:nvPr>
            <p:ph type="body" idx="1"/>
          </p:nvPr>
        </p:nvSpPr>
        <p:spPr/>
        <p:txBody>
          <a:bodyPr>
            <a:normAutofit fontScale="77500" lnSpcReduction="20000"/>
          </a:bodyPr>
          <a:lstStyle/>
          <a:p>
            <a:r>
              <a:rPr lang="en-US" altLang="en-US" sz="2800"/>
              <a:t>In 1959, Arthur Samuel creates a computer program that could play checkers to a high level using minimax and alpha-beta pruning.</a:t>
            </a:r>
          </a:p>
          <a:p>
            <a:r>
              <a:rPr lang="en-US" altLang="en-US" sz="2800"/>
              <a:t>Chinook, developed in Canada defeated the world champion:</a:t>
            </a:r>
          </a:p>
          <a:p>
            <a:pPr lvl="1"/>
            <a:r>
              <a:rPr lang="en-US" altLang="en-US" sz="2400"/>
              <a:t>Uses alpha-beta pruning.</a:t>
            </a:r>
          </a:p>
          <a:p>
            <a:pPr lvl="1"/>
            <a:r>
              <a:rPr lang="en-US" altLang="en-US" sz="2400"/>
              <a:t>Has a database of millions of end games.</a:t>
            </a:r>
          </a:p>
          <a:p>
            <a:pPr lvl="1"/>
            <a:r>
              <a:rPr lang="en-US" altLang="en-US" sz="2400"/>
              <a:t>Also has a database of openings.</a:t>
            </a:r>
          </a:p>
          <a:p>
            <a:pPr lvl="1"/>
            <a:r>
              <a:rPr lang="en-US" altLang="en-US" sz="2400"/>
              <a:t>Uses heuristics and knowledge about the game.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51B995D6-F5D8-4C20-AD84-5E3AD34C987B}"/>
              </a:ext>
            </a:extLst>
          </p:cNvPr>
          <p:cNvSpPr>
            <a:spLocks noGrp="1" noChangeArrowheads="1"/>
          </p:cNvSpPr>
          <p:nvPr>
            <p:ph type="title"/>
          </p:nvPr>
        </p:nvSpPr>
        <p:spPr/>
        <p:txBody>
          <a:bodyPr/>
          <a:lstStyle/>
          <a:p>
            <a:r>
              <a:rPr lang="en-US" altLang="en-US"/>
              <a:t>Chess</a:t>
            </a:r>
          </a:p>
        </p:txBody>
      </p:sp>
      <p:sp>
        <p:nvSpPr>
          <p:cNvPr id="30725" name="Rectangle 3">
            <a:extLst>
              <a:ext uri="{FF2B5EF4-FFF2-40B4-BE49-F238E27FC236}">
                <a16:creationId xmlns:a16="http://schemas.microsoft.com/office/drawing/2014/main" id="{3AA0EE7B-96F5-40BE-A1F3-09EEFC1E686F}"/>
              </a:ext>
            </a:extLst>
          </p:cNvPr>
          <p:cNvSpPr>
            <a:spLocks noGrp="1" noChangeArrowheads="1"/>
          </p:cNvSpPr>
          <p:nvPr>
            <p:ph type="body" idx="1"/>
          </p:nvPr>
        </p:nvSpPr>
        <p:spPr/>
        <p:txBody>
          <a:bodyPr>
            <a:normAutofit fontScale="85000" lnSpcReduction="20000"/>
          </a:bodyPr>
          <a:lstStyle/>
          <a:p>
            <a:r>
              <a:rPr lang="en-US" altLang="en-US" sz="2800"/>
              <a:t>In 1997, Deep Blue defeated world champion, Garry Kasparov.</a:t>
            </a:r>
          </a:p>
          <a:p>
            <a:r>
              <a:rPr lang="en-US" altLang="en-US" sz="2800"/>
              <a:t>This has not yet been repeated.</a:t>
            </a:r>
          </a:p>
          <a:p>
            <a:r>
              <a:rPr lang="en-US" altLang="en-US" sz="2800"/>
              <a:t>Current systems use parallel search, alpha-beta pruning, databases of openings and heuristics.</a:t>
            </a:r>
          </a:p>
          <a:p>
            <a:r>
              <a:rPr lang="en-US" altLang="en-US" sz="2800"/>
              <a:t>The deeper in a search tree the computer can search, the better it plays.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A89CEE3C-2DB6-41CA-A9AF-AA116790B291}"/>
              </a:ext>
            </a:extLst>
          </p:cNvPr>
          <p:cNvSpPr>
            <a:spLocks noGrp="1" noChangeArrowheads="1"/>
          </p:cNvSpPr>
          <p:nvPr>
            <p:ph type="title"/>
          </p:nvPr>
        </p:nvSpPr>
        <p:spPr/>
        <p:txBody>
          <a:bodyPr/>
          <a:lstStyle/>
          <a:p>
            <a:r>
              <a:rPr lang="en-US" altLang="en-US"/>
              <a:t>Games</a:t>
            </a:r>
          </a:p>
        </p:txBody>
      </p:sp>
      <p:sp>
        <p:nvSpPr>
          <p:cNvPr id="6149" name="Rectangle 3">
            <a:extLst>
              <a:ext uri="{FF2B5EF4-FFF2-40B4-BE49-F238E27FC236}">
                <a16:creationId xmlns:a16="http://schemas.microsoft.com/office/drawing/2014/main" id="{808BB7CF-1F57-446B-BBDB-7B375EF31370}"/>
              </a:ext>
            </a:extLst>
          </p:cNvPr>
          <p:cNvSpPr>
            <a:spLocks noGrp="1" noChangeArrowheads="1"/>
          </p:cNvSpPr>
          <p:nvPr>
            <p:ph type="body" idx="1"/>
          </p:nvPr>
        </p:nvSpPr>
        <p:spPr/>
        <p:txBody>
          <a:bodyPr>
            <a:normAutofit fontScale="85000" lnSpcReduction="10000"/>
          </a:bodyPr>
          <a:lstStyle/>
          <a:p>
            <a:pPr algn="just"/>
            <a:r>
              <a:rPr lang="en-US" altLang="en-US" sz="2400"/>
              <a:t> Competitive environments, in which the agents’ goals are in conﬂict, giving rise to adversarial search problems—often known as games.</a:t>
            </a:r>
          </a:p>
          <a:p>
            <a:pPr algn="just"/>
            <a:endParaRPr lang="en-US" altLang="en-US" sz="2400"/>
          </a:p>
          <a:p>
            <a:pPr algn="just"/>
            <a:r>
              <a:rPr lang="en-US" altLang="en-US" sz="2400"/>
              <a:t>Mathematical game theory, a branch of economics, views any multiagent environment as a game, provided that the impact of each agent on the others is “signiﬁcant,” regardless of whether the agents are cooperative or competitive.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69522D2F-A592-4E19-8B70-480A6691875F}"/>
              </a:ext>
            </a:extLst>
          </p:cNvPr>
          <p:cNvSpPr>
            <a:spLocks noGrp="1" noChangeArrowheads="1"/>
          </p:cNvSpPr>
          <p:nvPr>
            <p:ph type="title"/>
          </p:nvPr>
        </p:nvSpPr>
        <p:spPr/>
        <p:txBody>
          <a:bodyPr/>
          <a:lstStyle/>
          <a:p>
            <a:r>
              <a:rPr lang="en-US" altLang="en-US"/>
              <a:t>Go</a:t>
            </a:r>
          </a:p>
        </p:txBody>
      </p:sp>
      <p:sp>
        <p:nvSpPr>
          <p:cNvPr id="31749" name="Rectangle 3">
            <a:extLst>
              <a:ext uri="{FF2B5EF4-FFF2-40B4-BE49-F238E27FC236}">
                <a16:creationId xmlns:a16="http://schemas.microsoft.com/office/drawing/2014/main" id="{07D866DB-4B67-43FD-A2F8-EA54AFB5DD9B}"/>
              </a:ext>
            </a:extLst>
          </p:cNvPr>
          <p:cNvSpPr>
            <a:spLocks noGrp="1" noChangeArrowheads="1"/>
          </p:cNvSpPr>
          <p:nvPr>
            <p:ph type="body" idx="1"/>
          </p:nvPr>
        </p:nvSpPr>
        <p:spPr/>
        <p:txBody>
          <a:bodyPr>
            <a:normAutofit fontScale="92500" lnSpcReduction="20000"/>
          </a:bodyPr>
          <a:lstStyle/>
          <a:p>
            <a:pPr>
              <a:lnSpc>
                <a:spcPct val="90000"/>
              </a:lnSpc>
            </a:pPr>
            <a:r>
              <a:rPr lang="en-US" altLang="en-US" sz="2800"/>
              <a:t>Go is a complex game played on a 19x19 board.</a:t>
            </a:r>
          </a:p>
          <a:p>
            <a:pPr>
              <a:lnSpc>
                <a:spcPct val="90000"/>
              </a:lnSpc>
            </a:pPr>
            <a:r>
              <a:rPr lang="en-US" altLang="en-US" sz="2800"/>
              <a:t>Average branching factor in search tree around 360 (compared to 38 for chess).</a:t>
            </a:r>
          </a:p>
          <a:p>
            <a:pPr>
              <a:lnSpc>
                <a:spcPct val="90000"/>
              </a:lnSpc>
            </a:pPr>
            <a:r>
              <a:rPr lang="en-US" altLang="en-US" sz="2800"/>
              <a:t>The best computer programs cannot compete yet with the best human players.</a:t>
            </a:r>
          </a:p>
          <a:p>
            <a:pPr>
              <a:lnSpc>
                <a:spcPct val="90000"/>
              </a:lnSpc>
            </a:pPr>
            <a:r>
              <a:rPr lang="en-US" altLang="en-US" sz="2800"/>
              <a:t>Methods use pattern matching or selective search to explore the most appropriate parts of the search tree.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01D2A517-D783-446B-841C-A3700180B6B3}"/>
              </a:ext>
            </a:extLst>
          </p:cNvPr>
          <p:cNvSpPr>
            <a:spLocks noGrp="1" noChangeArrowheads="1"/>
          </p:cNvSpPr>
          <p:nvPr>
            <p:ph type="title"/>
          </p:nvPr>
        </p:nvSpPr>
        <p:spPr/>
        <p:txBody>
          <a:bodyPr/>
          <a:lstStyle/>
          <a:p>
            <a:r>
              <a:rPr lang="en-US" altLang="en-US"/>
              <a:t>Games of Chance</a:t>
            </a:r>
          </a:p>
        </p:txBody>
      </p:sp>
      <p:sp>
        <p:nvSpPr>
          <p:cNvPr id="32773" name="Rectangle 3">
            <a:extLst>
              <a:ext uri="{FF2B5EF4-FFF2-40B4-BE49-F238E27FC236}">
                <a16:creationId xmlns:a16="http://schemas.microsoft.com/office/drawing/2014/main" id="{306E154B-75FD-423D-93A5-10DC4FCAFE0A}"/>
              </a:ext>
            </a:extLst>
          </p:cNvPr>
          <p:cNvSpPr>
            <a:spLocks noGrp="1" noChangeArrowheads="1"/>
          </p:cNvSpPr>
          <p:nvPr>
            <p:ph type="body" idx="1"/>
          </p:nvPr>
        </p:nvSpPr>
        <p:spPr/>
        <p:txBody>
          <a:bodyPr/>
          <a:lstStyle/>
          <a:p>
            <a:pPr>
              <a:lnSpc>
                <a:spcPct val="90000"/>
              </a:lnSpc>
            </a:pPr>
            <a:r>
              <a:rPr lang="en-US" altLang="en-US"/>
              <a:t>The methods described so far do not work well with games of chance such as poker or backgammon.</a:t>
            </a:r>
          </a:p>
          <a:p>
            <a:pPr>
              <a:lnSpc>
                <a:spcPct val="90000"/>
              </a:lnSpc>
            </a:pPr>
            <a:r>
              <a:rPr lang="en-US" altLang="en-US"/>
              <a:t>Expectiminimax is a variant of minimax designed to deal with chance.</a:t>
            </a:r>
          </a:p>
          <a:p>
            <a:pPr>
              <a:lnSpc>
                <a:spcPct val="90000"/>
              </a:lnSpc>
            </a:pPr>
            <a:r>
              <a:rPr lang="en-US" altLang="en-US"/>
              <a:t>Nodes have expected values based on probabilities.</a:t>
            </a:r>
          </a:p>
          <a:p>
            <a:pPr>
              <a:lnSpc>
                <a:spcPct val="90000"/>
              </a:lnSpc>
            </a:pPr>
            <a:endParaRPr lang="en-US" altLang="en-US"/>
          </a:p>
          <a:p>
            <a:pPr lvl="1">
              <a:lnSpc>
                <a:spcPct val="90000"/>
              </a:lnSpc>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FBF086-A1A7-4B18-85BF-3397BD31D998}"/>
              </a:ext>
            </a:extLst>
          </p:cNvPr>
          <p:cNvSpPr/>
          <p:nvPr/>
        </p:nvSpPr>
        <p:spPr>
          <a:xfrm>
            <a:off x="2741917" y="2967335"/>
            <a:ext cx="3660169" cy="923330"/>
          </a:xfrm>
          <a:prstGeom prst="rect">
            <a:avLst/>
          </a:prstGeom>
          <a:noFill/>
        </p:spPr>
        <p:txBody>
          <a:bodyPr wrap="none" lIns="91440" tIns="45720" rIns="91440" bIns="45720">
            <a:spAutoFit/>
          </a:bodyPr>
          <a:lstStyle/>
          <a:p>
            <a:pPr algn="ctr"/>
            <a:r>
              <a:rPr lang="en-US" sz="5400" b="1" dirty="0">
                <a:ln w="13462">
                  <a:solidFill>
                    <a:schemeClr val="accent2">
                      <a:lumMod val="50000"/>
                    </a:schemeClr>
                  </a:solidFill>
                  <a:prstDash val="solid"/>
                </a:ln>
                <a:solidFill>
                  <a:schemeClr val="accent1">
                    <a:lumMod val="7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15531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84547CDC-D5DC-4AF3-A6E7-7231D65C71F5}"/>
              </a:ext>
            </a:extLst>
          </p:cNvPr>
          <p:cNvSpPr>
            <a:spLocks noGrp="1" noChangeArrowheads="1"/>
          </p:cNvSpPr>
          <p:nvPr>
            <p:ph type="title"/>
          </p:nvPr>
        </p:nvSpPr>
        <p:spPr/>
        <p:txBody>
          <a:bodyPr/>
          <a:lstStyle/>
          <a:p>
            <a:r>
              <a:rPr lang="en-US" altLang="en-US"/>
              <a:t>Kinds of Games</a:t>
            </a:r>
          </a:p>
        </p:txBody>
      </p:sp>
      <p:sp>
        <p:nvSpPr>
          <p:cNvPr id="147459" name="Rectangle 3">
            <a:extLst>
              <a:ext uri="{FF2B5EF4-FFF2-40B4-BE49-F238E27FC236}">
                <a16:creationId xmlns:a16="http://schemas.microsoft.com/office/drawing/2014/main" id="{59C9DB36-144A-46FF-A3DD-740B9B97323D}"/>
              </a:ext>
            </a:extLst>
          </p:cNvPr>
          <p:cNvSpPr>
            <a:spLocks noGrp="1" noChangeArrowheads="1"/>
          </p:cNvSpPr>
          <p:nvPr>
            <p:ph type="body" idx="1"/>
          </p:nvPr>
        </p:nvSpPr>
        <p:spPr/>
        <p:txBody>
          <a:bodyPr>
            <a:normAutofit fontScale="85000" lnSpcReduction="10000"/>
          </a:bodyPr>
          <a:lstStyle/>
          <a:p>
            <a:pPr>
              <a:defRPr/>
            </a:pPr>
            <a:r>
              <a:rPr lang="en-US" altLang="en-US" dirty="0"/>
              <a:t>Deterministic</a:t>
            </a:r>
          </a:p>
          <a:p>
            <a:pPr>
              <a:defRPr/>
            </a:pPr>
            <a:r>
              <a:rPr lang="en-US" altLang="en-US" dirty="0"/>
              <a:t>Turn-taking</a:t>
            </a:r>
          </a:p>
          <a:p>
            <a:pPr>
              <a:defRPr/>
            </a:pPr>
            <a:r>
              <a:rPr lang="en-US" altLang="en-US" dirty="0"/>
              <a:t>2-player</a:t>
            </a:r>
          </a:p>
          <a:p>
            <a:pPr>
              <a:defRPr/>
            </a:pPr>
            <a:r>
              <a:rPr lang="en-US" altLang="en-US" dirty="0"/>
              <a:t>Zero-sum</a:t>
            </a:r>
          </a:p>
          <a:p>
            <a:pPr>
              <a:defRPr/>
            </a:pPr>
            <a:r>
              <a:rPr lang="en-US" altLang="en-US" dirty="0"/>
              <a:t>Perfect information</a:t>
            </a:r>
          </a:p>
          <a:p>
            <a:pPr marL="0" indent="0" algn="just">
              <a:buFontTx/>
              <a:buNone/>
              <a:defRPr/>
            </a:pPr>
            <a:endParaRPr lang="en-US" altLang="en-US" sz="2000" dirty="0"/>
          </a:p>
          <a:p>
            <a:pPr marL="0" indent="0" algn="just">
              <a:buFontTx/>
              <a:buNone/>
              <a:defRPr/>
            </a:pPr>
            <a:r>
              <a:rPr lang="en-US" altLang="en-US" sz="2000" dirty="0"/>
              <a:t>This means deterministic, fully observable environments in which two agents act alternately and in which the utility values at the end of the game are always equal and opposite.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49DB37D7-AEF0-41E6-AC3D-A7809267EFBA}"/>
              </a:ext>
            </a:extLst>
          </p:cNvPr>
          <p:cNvSpPr>
            <a:spLocks noGrp="1" noChangeArrowheads="1"/>
          </p:cNvSpPr>
          <p:nvPr>
            <p:ph type="title"/>
          </p:nvPr>
        </p:nvSpPr>
        <p:spPr/>
        <p:txBody>
          <a:bodyPr/>
          <a:lstStyle/>
          <a:p>
            <a:r>
              <a:rPr lang="en-US" altLang="en-US"/>
              <a:t>Game as Search Problem</a:t>
            </a:r>
          </a:p>
        </p:txBody>
      </p:sp>
      <p:sp>
        <p:nvSpPr>
          <p:cNvPr id="10245" name="Rectangle 3">
            <a:extLst>
              <a:ext uri="{FF2B5EF4-FFF2-40B4-BE49-F238E27FC236}">
                <a16:creationId xmlns:a16="http://schemas.microsoft.com/office/drawing/2014/main" id="{27A270B8-AE84-450F-803F-0040E165A4F4}"/>
              </a:ext>
            </a:extLst>
          </p:cNvPr>
          <p:cNvSpPr>
            <a:spLocks noGrp="1" noChangeArrowheads="1"/>
          </p:cNvSpPr>
          <p:nvPr>
            <p:ph type="body" idx="1"/>
          </p:nvPr>
        </p:nvSpPr>
        <p:spPr/>
        <p:txBody>
          <a:bodyPr/>
          <a:lstStyle/>
          <a:p>
            <a:pPr>
              <a:lnSpc>
                <a:spcPct val="90000"/>
              </a:lnSpc>
            </a:pPr>
            <a:r>
              <a:rPr lang="en-US" altLang="en-US" b="1"/>
              <a:t>Initial State:</a:t>
            </a:r>
            <a:r>
              <a:rPr lang="en-US" altLang="en-US"/>
              <a:t> board position and player to move</a:t>
            </a:r>
          </a:p>
          <a:p>
            <a:pPr>
              <a:lnSpc>
                <a:spcPct val="90000"/>
              </a:lnSpc>
            </a:pPr>
            <a:r>
              <a:rPr lang="en-US" altLang="en-US" b="1"/>
              <a:t>Successor Function: </a:t>
            </a:r>
            <a:r>
              <a:rPr lang="en-US" altLang="en-US"/>
              <a:t>returns a list of legal (</a:t>
            </a:r>
            <a:r>
              <a:rPr lang="en-US" altLang="en-US" i="1"/>
              <a:t>move</a:t>
            </a:r>
            <a:r>
              <a:rPr lang="en-US" altLang="en-US"/>
              <a:t>, </a:t>
            </a:r>
            <a:r>
              <a:rPr lang="en-US" altLang="en-US" i="1"/>
              <a:t>state</a:t>
            </a:r>
            <a:r>
              <a:rPr lang="en-US" altLang="en-US"/>
              <a:t>) pairs</a:t>
            </a:r>
          </a:p>
          <a:p>
            <a:pPr>
              <a:lnSpc>
                <a:spcPct val="90000"/>
              </a:lnSpc>
            </a:pPr>
            <a:r>
              <a:rPr lang="en-US" altLang="en-US" b="1"/>
              <a:t>Terminal Test:</a:t>
            </a:r>
            <a:r>
              <a:rPr lang="en-US" altLang="en-US" b="1" i="1"/>
              <a:t> </a:t>
            </a:r>
            <a:r>
              <a:rPr lang="en-US" altLang="en-US"/>
              <a:t>determines when the game is over</a:t>
            </a:r>
          </a:p>
          <a:p>
            <a:pPr>
              <a:lnSpc>
                <a:spcPct val="90000"/>
              </a:lnSpc>
            </a:pPr>
            <a:r>
              <a:rPr lang="en-US" altLang="en-US" b="1"/>
              <a:t>Utility function:</a:t>
            </a:r>
            <a:r>
              <a:rPr lang="en-US" altLang="en-US"/>
              <a:t> Gives a numeric value for the terminal state</a:t>
            </a:r>
            <a:endParaRPr lang="en-US"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DBB64FE0-A6F5-4DEA-A2DE-96A99AB4CF05}"/>
              </a:ext>
            </a:extLst>
          </p:cNvPr>
          <p:cNvSpPr>
            <a:spLocks noGrp="1" noChangeArrowheads="1"/>
          </p:cNvSpPr>
          <p:nvPr>
            <p:ph type="title"/>
          </p:nvPr>
        </p:nvSpPr>
        <p:spPr/>
        <p:txBody>
          <a:bodyPr/>
          <a:lstStyle/>
          <a:p>
            <a:r>
              <a:rPr lang="en-US" altLang="en-US"/>
              <a:t>Game Trees</a:t>
            </a:r>
          </a:p>
        </p:txBody>
      </p:sp>
      <p:sp>
        <p:nvSpPr>
          <p:cNvPr id="12293" name="Rectangle 3">
            <a:extLst>
              <a:ext uri="{FF2B5EF4-FFF2-40B4-BE49-F238E27FC236}">
                <a16:creationId xmlns:a16="http://schemas.microsoft.com/office/drawing/2014/main" id="{7E1C98A6-33E5-4814-A294-E789C968D9C5}"/>
              </a:ext>
            </a:extLst>
          </p:cNvPr>
          <p:cNvSpPr>
            <a:spLocks noGrp="1" noChangeArrowheads="1"/>
          </p:cNvSpPr>
          <p:nvPr>
            <p:ph type="body" idx="1"/>
          </p:nvPr>
        </p:nvSpPr>
        <p:spPr>
          <a:xfrm>
            <a:off x="1443491" y="2015733"/>
            <a:ext cx="6251303" cy="3450613"/>
          </a:xfrm>
        </p:spPr>
        <p:txBody>
          <a:bodyPr>
            <a:normAutofit/>
          </a:bodyPr>
          <a:lstStyle/>
          <a:p>
            <a:pPr>
              <a:lnSpc>
                <a:spcPct val="90000"/>
              </a:lnSpc>
            </a:pPr>
            <a:r>
              <a:rPr lang="en-US" altLang="en-US" dirty="0"/>
              <a:t>Game trees are used to represent two-player games.</a:t>
            </a:r>
          </a:p>
          <a:p>
            <a:pPr>
              <a:lnSpc>
                <a:spcPct val="90000"/>
              </a:lnSpc>
            </a:pPr>
            <a:r>
              <a:rPr lang="en-US" altLang="en-US" dirty="0"/>
              <a:t>Alternate moves in the game are represented by alternate levels in the tree.</a:t>
            </a:r>
          </a:p>
          <a:p>
            <a:pPr>
              <a:lnSpc>
                <a:spcPct val="90000"/>
              </a:lnSpc>
            </a:pPr>
            <a:r>
              <a:rPr lang="en-US" altLang="en-US" dirty="0"/>
              <a:t>Nodes in the tree represent positions.</a:t>
            </a:r>
          </a:p>
          <a:p>
            <a:pPr>
              <a:lnSpc>
                <a:spcPct val="90000"/>
              </a:lnSpc>
            </a:pPr>
            <a:r>
              <a:rPr lang="en-US" altLang="en-US" dirty="0"/>
              <a:t>Edges between nodes represent moves.</a:t>
            </a:r>
          </a:p>
          <a:p>
            <a:pPr>
              <a:lnSpc>
                <a:spcPct val="90000"/>
              </a:lnSpc>
            </a:pPr>
            <a:r>
              <a:rPr lang="en-US" altLang="en-US" dirty="0"/>
              <a:t>Leaf nodes represent won, lost or drawn positions.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85A35F63-BED3-4D57-8A7E-E6BF7B0AAEE3}"/>
              </a:ext>
            </a:extLst>
          </p:cNvPr>
          <p:cNvSpPr>
            <a:spLocks noGrp="1" noChangeArrowheads="1"/>
          </p:cNvSpPr>
          <p:nvPr>
            <p:ph type="title"/>
          </p:nvPr>
        </p:nvSpPr>
        <p:spPr/>
        <p:txBody>
          <a:bodyPr/>
          <a:lstStyle/>
          <a:p>
            <a:r>
              <a:rPr lang="en-US" altLang="en-US"/>
              <a:t>Game Trees</a:t>
            </a:r>
          </a:p>
        </p:txBody>
      </p:sp>
      <p:graphicFrame>
        <p:nvGraphicFramePr>
          <p:cNvPr id="13317" name="Object 3">
            <a:extLst>
              <a:ext uri="{FF2B5EF4-FFF2-40B4-BE49-F238E27FC236}">
                <a16:creationId xmlns:a16="http://schemas.microsoft.com/office/drawing/2014/main" id="{949A3FB9-6672-4FD3-96EC-AB311928615C}"/>
              </a:ext>
            </a:extLst>
          </p:cNvPr>
          <p:cNvGraphicFramePr>
            <a:graphicFrameLocks noChangeAspect="1"/>
          </p:cNvGraphicFramePr>
          <p:nvPr/>
        </p:nvGraphicFramePr>
        <p:xfrm>
          <a:off x="838200" y="1600200"/>
          <a:ext cx="7772400" cy="4960938"/>
        </p:xfrm>
        <a:graphic>
          <a:graphicData uri="http://schemas.openxmlformats.org/presentationml/2006/ole">
            <mc:AlternateContent xmlns:mc="http://schemas.openxmlformats.org/markup-compatibility/2006">
              <mc:Choice xmlns:v="urn:schemas-microsoft-com:vml" Requires="v">
                <p:oleObj spid="_x0000_s1047" name="Bitmap Image" r:id="rId3" imgW="5028571" imgH="3209524" progId="Paint.Picture">
                  <p:embed/>
                </p:oleObj>
              </mc:Choice>
              <mc:Fallback>
                <p:oleObj name="Bitmap Image" r:id="rId3" imgW="5028571" imgH="3209524" progId="Paint.Picture">
                  <p:embed/>
                  <p:pic>
                    <p:nvPicPr>
                      <p:cNvPr id="13317" name="Object 3">
                        <a:extLst>
                          <a:ext uri="{FF2B5EF4-FFF2-40B4-BE49-F238E27FC236}">
                            <a16:creationId xmlns:a16="http://schemas.microsoft.com/office/drawing/2014/main" id="{949A3FB9-6672-4FD3-96EC-AB3119286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7772400"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8" name="Text Box 4">
            <a:extLst>
              <a:ext uri="{FF2B5EF4-FFF2-40B4-BE49-F238E27FC236}">
                <a16:creationId xmlns:a16="http://schemas.microsoft.com/office/drawing/2014/main" id="{C3C902F3-3BFF-4040-8BE6-A7917D9D3847}"/>
              </a:ext>
            </a:extLst>
          </p:cNvPr>
          <p:cNvSpPr txBox="1">
            <a:spLocks noChangeArrowheads="1"/>
          </p:cNvSpPr>
          <p:nvPr/>
        </p:nvSpPr>
        <p:spPr bwMode="auto">
          <a:xfrm>
            <a:off x="4419600" y="3733800"/>
            <a:ext cx="38877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GB" altLang="en-US" sz="2400">
                <a:latin typeface="Arial" panose="020B0604020202020204" pitchFamily="34" charset="0"/>
              </a:rPr>
              <a:t>This is an example of a partial game tree for the game tic-tac-toe.</a:t>
            </a:r>
          </a:p>
          <a:p>
            <a:r>
              <a:rPr lang="en-GB" altLang="en-US" sz="2400">
                <a:latin typeface="Arial" panose="020B0604020202020204" pitchFamily="34" charset="0"/>
              </a:rPr>
              <a:t>Even for this simple game, the game tree is very large.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26ADF04B-C782-4FE9-9769-06617F032AF8}"/>
              </a:ext>
            </a:extLst>
          </p:cNvPr>
          <p:cNvSpPr>
            <a:spLocks noGrp="1" noChangeArrowheads="1"/>
          </p:cNvSpPr>
          <p:nvPr>
            <p:ph type="title"/>
          </p:nvPr>
        </p:nvSpPr>
        <p:spPr/>
        <p:txBody>
          <a:bodyPr/>
          <a:lstStyle/>
          <a:p>
            <a:r>
              <a:rPr lang="en-US" altLang="en-US"/>
              <a:t>Assumptions</a:t>
            </a:r>
          </a:p>
        </p:txBody>
      </p:sp>
      <p:sp>
        <p:nvSpPr>
          <p:cNvPr id="14341" name="Rectangle 3">
            <a:extLst>
              <a:ext uri="{FF2B5EF4-FFF2-40B4-BE49-F238E27FC236}">
                <a16:creationId xmlns:a16="http://schemas.microsoft.com/office/drawing/2014/main" id="{A96E9F5F-6E28-4214-B316-056E18FA3D8F}"/>
              </a:ext>
            </a:extLst>
          </p:cNvPr>
          <p:cNvSpPr>
            <a:spLocks noGrp="1" noChangeArrowheads="1"/>
          </p:cNvSpPr>
          <p:nvPr>
            <p:ph type="body" idx="1"/>
          </p:nvPr>
        </p:nvSpPr>
        <p:spPr/>
        <p:txBody>
          <a:bodyPr/>
          <a:lstStyle/>
          <a:p>
            <a:pPr>
              <a:lnSpc>
                <a:spcPct val="90000"/>
              </a:lnSpc>
            </a:pPr>
            <a:r>
              <a:rPr lang="en-US" altLang="en-US"/>
              <a:t>In talking about game playing systems, we make a number of assumptions:</a:t>
            </a:r>
          </a:p>
          <a:p>
            <a:pPr lvl="1">
              <a:lnSpc>
                <a:spcPct val="90000"/>
              </a:lnSpc>
            </a:pPr>
            <a:r>
              <a:rPr lang="en-US" altLang="en-US"/>
              <a:t>The opponent is rational – will play to win.</a:t>
            </a:r>
          </a:p>
          <a:p>
            <a:pPr lvl="1">
              <a:lnSpc>
                <a:spcPct val="90000"/>
              </a:lnSpc>
            </a:pPr>
            <a:r>
              <a:rPr lang="en-US" altLang="en-US"/>
              <a:t>The game is zero-sum – if one player wins, the other loses.</a:t>
            </a:r>
          </a:p>
          <a:p>
            <a:pPr lvl="1">
              <a:lnSpc>
                <a:spcPct val="90000"/>
              </a:lnSpc>
            </a:pPr>
            <a:r>
              <a:rPr lang="en-US" altLang="en-US"/>
              <a:t>Usually, the two players have complete knowledge of the game. For games such as poker, this is clearly not true.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D0B9583A-8D39-45E7-A13F-8ADD9FF8F63B}"/>
              </a:ext>
            </a:extLst>
          </p:cNvPr>
          <p:cNvSpPr>
            <a:spLocks noGrp="1" noChangeArrowheads="1"/>
          </p:cNvSpPr>
          <p:nvPr>
            <p:ph type="title"/>
          </p:nvPr>
        </p:nvSpPr>
        <p:spPr/>
        <p:txBody>
          <a:bodyPr/>
          <a:lstStyle/>
          <a:p>
            <a:r>
              <a:rPr lang="en-US" altLang="en-US"/>
              <a:t>Minimax</a:t>
            </a:r>
          </a:p>
        </p:txBody>
      </p:sp>
      <p:sp>
        <p:nvSpPr>
          <p:cNvPr id="16389" name="Rectangle 3">
            <a:extLst>
              <a:ext uri="{FF2B5EF4-FFF2-40B4-BE49-F238E27FC236}">
                <a16:creationId xmlns:a16="http://schemas.microsoft.com/office/drawing/2014/main" id="{7A559965-F560-47A3-BAD9-138878C4F69F}"/>
              </a:ext>
            </a:extLst>
          </p:cNvPr>
          <p:cNvSpPr>
            <a:spLocks noGrp="1" noChangeArrowheads="1"/>
          </p:cNvSpPr>
          <p:nvPr>
            <p:ph type="body" idx="1"/>
          </p:nvPr>
        </p:nvSpPr>
        <p:spPr/>
        <p:txBody>
          <a:bodyPr/>
          <a:lstStyle/>
          <a:p>
            <a:r>
              <a:rPr lang="en-US" altLang="en-US"/>
              <a:t>Minimax is a method used to evaluate game trees.</a:t>
            </a:r>
          </a:p>
          <a:p>
            <a:r>
              <a:rPr lang="en-US" altLang="en-US"/>
              <a:t>A static evaluator is applied to leaf nodes, and values are passed back up the tree to determine the best score the computer can obtain against a rational opponent.</a:t>
            </a:r>
          </a:p>
          <a:p>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635665CF-627F-43BC-8617-5D744CE09F05}"/>
              </a:ext>
            </a:extLst>
          </p:cNvPr>
          <p:cNvSpPr>
            <a:spLocks noGrp="1" noChangeArrowheads="1"/>
          </p:cNvSpPr>
          <p:nvPr>
            <p:ph type="title"/>
          </p:nvPr>
        </p:nvSpPr>
        <p:spPr>
          <a:xfrm>
            <a:off x="1419361" y="8783"/>
            <a:ext cx="6251303" cy="1049235"/>
          </a:xfrm>
        </p:spPr>
        <p:txBody>
          <a:bodyPr/>
          <a:lstStyle/>
          <a:p>
            <a:r>
              <a:rPr lang="en-US" altLang="en-US" dirty="0"/>
              <a:t>Minimax – Animated Example</a:t>
            </a:r>
          </a:p>
        </p:txBody>
      </p:sp>
      <p:grpSp>
        <p:nvGrpSpPr>
          <p:cNvPr id="17413" name="Group 3">
            <a:extLst>
              <a:ext uri="{FF2B5EF4-FFF2-40B4-BE49-F238E27FC236}">
                <a16:creationId xmlns:a16="http://schemas.microsoft.com/office/drawing/2014/main" id="{34A8B5CD-FA99-41BE-951C-F44FA3B84B76}"/>
              </a:ext>
            </a:extLst>
          </p:cNvPr>
          <p:cNvGrpSpPr>
            <a:grpSpLocks/>
          </p:cNvGrpSpPr>
          <p:nvPr/>
        </p:nvGrpSpPr>
        <p:grpSpPr bwMode="auto">
          <a:xfrm>
            <a:off x="555625" y="1752600"/>
            <a:ext cx="7575550" cy="4022725"/>
            <a:chOff x="350" y="1104"/>
            <a:chExt cx="4772" cy="2534"/>
          </a:xfrm>
        </p:grpSpPr>
        <p:sp>
          <p:nvSpPr>
            <p:cNvPr id="17478" name="Line 4">
              <a:extLst>
                <a:ext uri="{FF2B5EF4-FFF2-40B4-BE49-F238E27FC236}">
                  <a16:creationId xmlns:a16="http://schemas.microsoft.com/office/drawing/2014/main" id="{88918DA6-2458-4201-871E-F32282444E1D}"/>
                </a:ext>
              </a:extLst>
            </p:cNvPr>
            <p:cNvSpPr>
              <a:spLocks noChangeShapeType="1"/>
            </p:cNvSpPr>
            <p:nvPr/>
          </p:nvSpPr>
          <p:spPr bwMode="auto">
            <a:xfrm flipH="1">
              <a:off x="1824" y="1152"/>
              <a:ext cx="91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9" name="Line 5">
              <a:extLst>
                <a:ext uri="{FF2B5EF4-FFF2-40B4-BE49-F238E27FC236}">
                  <a16:creationId xmlns:a16="http://schemas.microsoft.com/office/drawing/2014/main" id="{6DBCE31E-5CC2-46C6-8E17-E2B86AF37D08}"/>
                </a:ext>
              </a:extLst>
            </p:cNvPr>
            <p:cNvSpPr>
              <a:spLocks noChangeShapeType="1"/>
            </p:cNvSpPr>
            <p:nvPr/>
          </p:nvSpPr>
          <p:spPr bwMode="auto">
            <a:xfrm>
              <a:off x="2736" y="1152"/>
              <a:ext cx="96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80" name="Oval 6">
              <a:extLst>
                <a:ext uri="{FF2B5EF4-FFF2-40B4-BE49-F238E27FC236}">
                  <a16:creationId xmlns:a16="http://schemas.microsoft.com/office/drawing/2014/main" id="{7A991A01-67AF-4A61-9C93-ED8F28A39144}"/>
                </a:ext>
              </a:extLst>
            </p:cNvPr>
            <p:cNvSpPr>
              <a:spLocks noChangeArrowheads="1"/>
            </p:cNvSpPr>
            <p:nvPr/>
          </p:nvSpPr>
          <p:spPr bwMode="auto">
            <a:xfrm flipH="1" flipV="1">
              <a:off x="2688" y="1104"/>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481" name="Oval 7">
              <a:extLst>
                <a:ext uri="{FF2B5EF4-FFF2-40B4-BE49-F238E27FC236}">
                  <a16:creationId xmlns:a16="http://schemas.microsoft.com/office/drawing/2014/main" id="{F81A8FFD-881F-45B1-9A9D-3150FDB51540}"/>
                </a:ext>
              </a:extLst>
            </p:cNvPr>
            <p:cNvSpPr>
              <a:spLocks noChangeArrowheads="1"/>
            </p:cNvSpPr>
            <p:nvPr/>
          </p:nvSpPr>
          <p:spPr bwMode="auto">
            <a:xfrm flipH="1" flipV="1">
              <a:off x="3648" y="1632"/>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482" name="Oval 8">
              <a:extLst>
                <a:ext uri="{FF2B5EF4-FFF2-40B4-BE49-F238E27FC236}">
                  <a16:creationId xmlns:a16="http://schemas.microsoft.com/office/drawing/2014/main" id="{64FE71CA-5FC1-448E-8DAB-BBC4F525854F}"/>
                </a:ext>
              </a:extLst>
            </p:cNvPr>
            <p:cNvSpPr>
              <a:spLocks noChangeArrowheads="1"/>
            </p:cNvSpPr>
            <p:nvPr/>
          </p:nvSpPr>
          <p:spPr bwMode="auto">
            <a:xfrm flipH="1" flipV="1">
              <a:off x="1728" y="1680"/>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483" name="Line 9">
              <a:extLst>
                <a:ext uri="{FF2B5EF4-FFF2-40B4-BE49-F238E27FC236}">
                  <a16:creationId xmlns:a16="http://schemas.microsoft.com/office/drawing/2014/main" id="{1859DCE1-62D8-4C12-8584-7A2EA1A7D288}"/>
                </a:ext>
              </a:extLst>
            </p:cNvPr>
            <p:cNvSpPr>
              <a:spLocks noChangeShapeType="1"/>
            </p:cNvSpPr>
            <p:nvPr/>
          </p:nvSpPr>
          <p:spPr bwMode="auto">
            <a:xfrm flipH="1">
              <a:off x="864" y="1776"/>
              <a:ext cx="91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84" name="Line 10">
              <a:extLst>
                <a:ext uri="{FF2B5EF4-FFF2-40B4-BE49-F238E27FC236}">
                  <a16:creationId xmlns:a16="http://schemas.microsoft.com/office/drawing/2014/main" id="{2D106F7A-22E1-4FB0-AF67-8BE2590E69DD}"/>
                </a:ext>
              </a:extLst>
            </p:cNvPr>
            <p:cNvSpPr>
              <a:spLocks noChangeShapeType="1"/>
            </p:cNvSpPr>
            <p:nvPr/>
          </p:nvSpPr>
          <p:spPr bwMode="auto">
            <a:xfrm flipH="1">
              <a:off x="3312" y="1776"/>
              <a:ext cx="384"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85" name="Line 11">
              <a:extLst>
                <a:ext uri="{FF2B5EF4-FFF2-40B4-BE49-F238E27FC236}">
                  <a16:creationId xmlns:a16="http://schemas.microsoft.com/office/drawing/2014/main" id="{6CD13294-B84D-467E-9103-1CCE08AE8CDD}"/>
                </a:ext>
              </a:extLst>
            </p:cNvPr>
            <p:cNvSpPr>
              <a:spLocks noChangeShapeType="1"/>
            </p:cNvSpPr>
            <p:nvPr/>
          </p:nvSpPr>
          <p:spPr bwMode="auto">
            <a:xfrm>
              <a:off x="3744" y="1728"/>
              <a:ext cx="96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86" name="Line 12">
              <a:extLst>
                <a:ext uri="{FF2B5EF4-FFF2-40B4-BE49-F238E27FC236}">
                  <a16:creationId xmlns:a16="http://schemas.microsoft.com/office/drawing/2014/main" id="{98E40132-C9C0-4A4D-AF02-A8AED6D30E1E}"/>
                </a:ext>
              </a:extLst>
            </p:cNvPr>
            <p:cNvSpPr>
              <a:spLocks noChangeShapeType="1"/>
            </p:cNvSpPr>
            <p:nvPr/>
          </p:nvSpPr>
          <p:spPr bwMode="auto">
            <a:xfrm>
              <a:off x="1824" y="1776"/>
              <a:ext cx="432"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87" name="Oval 13">
              <a:extLst>
                <a:ext uri="{FF2B5EF4-FFF2-40B4-BE49-F238E27FC236}">
                  <a16:creationId xmlns:a16="http://schemas.microsoft.com/office/drawing/2014/main" id="{A3FDAD0A-6481-46B8-B379-4BF21ED27617}"/>
                </a:ext>
              </a:extLst>
            </p:cNvPr>
            <p:cNvSpPr>
              <a:spLocks noChangeArrowheads="1"/>
            </p:cNvSpPr>
            <p:nvPr/>
          </p:nvSpPr>
          <p:spPr bwMode="auto">
            <a:xfrm flipH="1" flipV="1">
              <a:off x="4656" y="2256"/>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488" name="Oval 14">
              <a:extLst>
                <a:ext uri="{FF2B5EF4-FFF2-40B4-BE49-F238E27FC236}">
                  <a16:creationId xmlns:a16="http://schemas.microsoft.com/office/drawing/2014/main" id="{7876E64D-626D-4571-9F83-42AA823453F4}"/>
                </a:ext>
              </a:extLst>
            </p:cNvPr>
            <p:cNvSpPr>
              <a:spLocks noChangeArrowheads="1"/>
            </p:cNvSpPr>
            <p:nvPr/>
          </p:nvSpPr>
          <p:spPr bwMode="auto">
            <a:xfrm flipH="1" flipV="1">
              <a:off x="3216" y="2256"/>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489" name="Oval 15">
              <a:extLst>
                <a:ext uri="{FF2B5EF4-FFF2-40B4-BE49-F238E27FC236}">
                  <a16:creationId xmlns:a16="http://schemas.microsoft.com/office/drawing/2014/main" id="{84B09EAE-AA47-4653-8300-1A4078E18BF8}"/>
                </a:ext>
              </a:extLst>
            </p:cNvPr>
            <p:cNvSpPr>
              <a:spLocks noChangeArrowheads="1"/>
            </p:cNvSpPr>
            <p:nvPr/>
          </p:nvSpPr>
          <p:spPr bwMode="auto">
            <a:xfrm flipH="1" flipV="1">
              <a:off x="2208" y="2256"/>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490" name="Oval 16">
              <a:extLst>
                <a:ext uri="{FF2B5EF4-FFF2-40B4-BE49-F238E27FC236}">
                  <a16:creationId xmlns:a16="http://schemas.microsoft.com/office/drawing/2014/main" id="{0F0BD6D6-F850-4663-B5E6-AC4333EBB577}"/>
                </a:ext>
              </a:extLst>
            </p:cNvPr>
            <p:cNvSpPr>
              <a:spLocks noChangeArrowheads="1"/>
            </p:cNvSpPr>
            <p:nvPr/>
          </p:nvSpPr>
          <p:spPr bwMode="auto">
            <a:xfrm flipH="1" flipV="1">
              <a:off x="768" y="2304"/>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491" name="Line 17">
              <a:extLst>
                <a:ext uri="{FF2B5EF4-FFF2-40B4-BE49-F238E27FC236}">
                  <a16:creationId xmlns:a16="http://schemas.microsoft.com/office/drawing/2014/main" id="{F4DCBC28-6C68-4E31-B7EC-DD15D47570E1}"/>
                </a:ext>
              </a:extLst>
            </p:cNvPr>
            <p:cNvSpPr>
              <a:spLocks noChangeShapeType="1"/>
            </p:cNvSpPr>
            <p:nvPr/>
          </p:nvSpPr>
          <p:spPr bwMode="auto">
            <a:xfrm flipH="1">
              <a:off x="528" y="2448"/>
              <a:ext cx="288" cy="6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2" name="Line 18">
              <a:extLst>
                <a:ext uri="{FF2B5EF4-FFF2-40B4-BE49-F238E27FC236}">
                  <a16:creationId xmlns:a16="http://schemas.microsoft.com/office/drawing/2014/main" id="{B01BD283-585F-4A83-85BA-7581520DBBE5}"/>
                </a:ext>
              </a:extLst>
            </p:cNvPr>
            <p:cNvSpPr>
              <a:spLocks noChangeShapeType="1"/>
            </p:cNvSpPr>
            <p:nvPr/>
          </p:nvSpPr>
          <p:spPr bwMode="auto">
            <a:xfrm>
              <a:off x="816" y="2448"/>
              <a:ext cx="288" cy="6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3" name="Line 19">
              <a:extLst>
                <a:ext uri="{FF2B5EF4-FFF2-40B4-BE49-F238E27FC236}">
                  <a16:creationId xmlns:a16="http://schemas.microsoft.com/office/drawing/2014/main" id="{66A99842-C2BE-42E1-B024-63BF72454D79}"/>
                </a:ext>
              </a:extLst>
            </p:cNvPr>
            <p:cNvSpPr>
              <a:spLocks noChangeShapeType="1"/>
            </p:cNvSpPr>
            <p:nvPr/>
          </p:nvSpPr>
          <p:spPr bwMode="auto">
            <a:xfrm flipH="1">
              <a:off x="2016" y="2400"/>
              <a:ext cx="240" cy="6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4" name="Line 20">
              <a:extLst>
                <a:ext uri="{FF2B5EF4-FFF2-40B4-BE49-F238E27FC236}">
                  <a16:creationId xmlns:a16="http://schemas.microsoft.com/office/drawing/2014/main" id="{FE0CC108-4321-4E5E-9F6D-2EF775ECAA6B}"/>
                </a:ext>
              </a:extLst>
            </p:cNvPr>
            <p:cNvSpPr>
              <a:spLocks noChangeShapeType="1"/>
            </p:cNvSpPr>
            <p:nvPr/>
          </p:nvSpPr>
          <p:spPr bwMode="auto">
            <a:xfrm>
              <a:off x="2304" y="2400"/>
              <a:ext cx="240" cy="6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5" name="Line 21">
              <a:extLst>
                <a:ext uri="{FF2B5EF4-FFF2-40B4-BE49-F238E27FC236}">
                  <a16:creationId xmlns:a16="http://schemas.microsoft.com/office/drawing/2014/main" id="{1FF826AA-51D1-4706-A798-801A05B983FE}"/>
                </a:ext>
              </a:extLst>
            </p:cNvPr>
            <p:cNvSpPr>
              <a:spLocks noChangeShapeType="1"/>
            </p:cNvSpPr>
            <p:nvPr/>
          </p:nvSpPr>
          <p:spPr bwMode="auto">
            <a:xfrm flipH="1">
              <a:off x="3120" y="2400"/>
              <a:ext cx="144" cy="6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6" name="Line 22">
              <a:extLst>
                <a:ext uri="{FF2B5EF4-FFF2-40B4-BE49-F238E27FC236}">
                  <a16:creationId xmlns:a16="http://schemas.microsoft.com/office/drawing/2014/main" id="{558F6003-ECA5-4E0C-96C0-B4B803DEE68A}"/>
                </a:ext>
              </a:extLst>
            </p:cNvPr>
            <p:cNvSpPr>
              <a:spLocks noChangeShapeType="1"/>
            </p:cNvSpPr>
            <p:nvPr/>
          </p:nvSpPr>
          <p:spPr bwMode="auto">
            <a:xfrm>
              <a:off x="3264" y="2400"/>
              <a:ext cx="288" cy="6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7" name="Line 23">
              <a:extLst>
                <a:ext uri="{FF2B5EF4-FFF2-40B4-BE49-F238E27FC236}">
                  <a16:creationId xmlns:a16="http://schemas.microsoft.com/office/drawing/2014/main" id="{12347747-F6C2-4FD5-AAFC-41A6631F2CAA}"/>
                </a:ext>
              </a:extLst>
            </p:cNvPr>
            <p:cNvSpPr>
              <a:spLocks noChangeShapeType="1"/>
            </p:cNvSpPr>
            <p:nvPr/>
          </p:nvSpPr>
          <p:spPr bwMode="auto">
            <a:xfrm flipH="1">
              <a:off x="4512" y="2400"/>
              <a:ext cx="192" cy="6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8" name="Line 24">
              <a:extLst>
                <a:ext uri="{FF2B5EF4-FFF2-40B4-BE49-F238E27FC236}">
                  <a16:creationId xmlns:a16="http://schemas.microsoft.com/office/drawing/2014/main" id="{8D885578-CD65-494E-A427-93EC1C35E07A}"/>
                </a:ext>
              </a:extLst>
            </p:cNvPr>
            <p:cNvSpPr>
              <a:spLocks noChangeShapeType="1"/>
            </p:cNvSpPr>
            <p:nvPr/>
          </p:nvSpPr>
          <p:spPr bwMode="auto">
            <a:xfrm>
              <a:off x="4752" y="2400"/>
              <a:ext cx="240" cy="6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9" name="Oval 25">
              <a:extLst>
                <a:ext uri="{FF2B5EF4-FFF2-40B4-BE49-F238E27FC236}">
                  <a16:creationId xmlns:a16="http://schemas.microsoft.com/office/drawing/2014/main" id="{C7802BCA-30F4-4999-AE46-845C5558171C}"/>
                </a:ext>
              </a:extLst>
            </p:cNvPr>
            <p:cNvSpPr>
              <a:spLocks noChangeArrowheads="1"/>
            </p:cNvSpPr>
            <p:nvPr/>
          </p:nvSpPr>
          <p:spPr bwMode="auto">
            <a:xfrm flipH="1" flipV="1">
              <a:off x="432" y="3072"/>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500" name="Oval 26">
              <a:extLst>
                <a:ext uri="{FF2B5EF4-FFF2-40B4-BE49-F238E27FC236}">
                  <a16:creationId xmlns:a16="http://schemas.microsoft.com/office/drawing/2014/main" id="{7BA5214B-F1A8-4882-94FB-4A88DC3EDD5D}"/>
                </a:ext>
              </a:extLst>
            </p:cNvPr>
            <p:cNvSpPr>
              <a:spLocks noChangeArrowheads="1"/>
            </p:cNvSpPr>
            <p:nvPr/>
          </p:nvSpPr>
          <p:spPr bwMode="auto">
            <a:xfrm flipH="1" flipV="1">
              <a:off x="1056" y="3072"/>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501" name="Oval 27">
              <a:extLst>
                <a:ext uri="{FF2B5EF4-FFF2-40B4-BE49-F238E27FC236}">
                  <a16:creationId xmlns:a16="http://schemas.microsoft.com/office/drawing/2014/main" id="{D0204FA3-F992-45BC-BEAF-5C1E60458D0D}"/>
                </a:ext>
              </a:extLst>
            </p:cNvPr>
            <p:cNvSpPr>
              <a:spLocks noChangeArrowheads="1"/>
            </p:cNvSpPr>
            <p:nvPr/>
          </p:nvSpPr>
          <p:spPr bwMode="auto">
            <a:xfrm flipH="1" flipV="1">
              <a:off x="1968" y="3024"/>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502" name="Oval 28">
              <a:extLst>
                <a:ext uri="{FF2B5EF4-FFF2-40B4-BE49-F238E27FC236}">
                  <a16:creationId xmlns:a16="http://schemas.microsoft.com/office/drawing/2014/main" id="{5C0127AF-74C6-45E6-B57B-987637CD35AC}"/>
                </a:ext>
              </a:extLst>
            </p:cNvPr>
            <p:cNvSpPr>
              <a:spLocks noChangeArrowheads="1"/>
            </p:cNvSpPr>
            <p:nvPr/>
          </p:nvSpPr>
          <p:spPr bwMode="auto">
            <a:xfrm flipH="1" flipV="1">
              <a:off x="2448" y="3024"/>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503" name="Oval 29">
              <a:extLst>
                <a:ext uri="{FF2B5EF4-FFF2-40B4-BE49-F238E27FC236}">
                  <a16:creationId xmlns:a16="http://schemas.microsoft.com/office/drawing/2014/main" id="{C619E9C3-ED00-41DC-AF5C-CD9E9CEDA07D}"/>
                </a:ext>
              </a:extLst>
            </p:cNvPr>
            <p:cNvSpPr>
              <a:spLocks noChangeArrowheads="1"/>
            </p:cNvSpPr>
            <p:nvPr/>
          </p:nvSpPr>
          <p:spPr bwMode="auto">
            <a:xfrm flipH="1" flipV="1">
              <a:off x="3072" y="3072"/>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504" name="Oval 30">
              <a:extLst>
                <a:ext uri="{FF2B5EF4-FFF2-40B4-BE49-F238E27FC236}">
                  <a16:creationId xmlns:a16="http://schemas.microsoft.com/office/drawing/2014/main" id="{2B6A1D53-E704-4DA9-BE9D-3D2B9B35F295}"/>
                </a:ext>
              </a:extLst>
            </p:cNvPr>
            <p:cNvSpPr>
              <a:spLocks noChangeArrowheads="1"/>
            </p:cNvSpPr>
            <p:nvPr/>
          </p:nvSpPr>
          <p:spPr bwMode="auto">
            <a:xfrm flipH="1" flipV="1">
              <a:off x="3504" y="3072"/>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505" name="Oval 31">
              <a:extLst>
                <a:ext uri="{FF2B5EF4-FFF2-40B4-BE49-F238E27FC236}">
                  <a16:creationId xmlns:a16="http://schemas.microsoft.com/office/drawing/2014/main" id="{EB7CA682-B612-4CBE-8FE6-4F1BD0B19707}"/>
                </a:ext>
              </a:extLst>
            </p:cNvPr>
            <p:cNvSpPr>
              <a:spLocks noChangeArrowheads="1"/>
            </p:cNvSpPr>
            <p:nvPr/>
          </p:nvSpPr>
          <p:spPr bwMode="auto">
            <a:xfrm flipH="1" flipV="1">
              <a:off x="4464" y="3072"/>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506" name="Oval 32">
              <a:extLst>
                <a:ext uri="{FF2B5EF4-FFF2-40B4-BE49-F238E27FC236}">
                  <a16:creationId xmlns:a16="http://schemas.microsoft.com/office/drawing/2014/main" id="{2F33CE5F-768E-42A1-8956-10A276AACC94}"/>
                </a:ext>
              </a:extLst>
            </p:cNvPr>
            <p:cNvSpPr>
              <a:spLocks noChangeArrowheads="1"/>
            </p:cNvSpPr>
            <p:nvPr/>
          </p:nvSpPr>
          <p:spPr bwMode="auto">
            <a:xfrm flipH="1" flipV="1">
              <a:off x="4944" y="3072"/>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507" name="Text Box 33">
              <a:extLst>
                <a:ext uri="{FF2B5EF4-FFF2-40B4-BE49-F238E27FC236}">
                  <a16:creationId xmlns:a16="http://schemas.microsoft.com/office/drawing/2014/main" id="{40BE5789-AFDF-465E-B0D0-0839950AE260}"/>
                </a:ext>
              </a:extLst>
            </p:cNvPr>
            <p:cNvSpPr txBox="1">
              <a:spLocks noChangeArrowheads="1"/>
            </p:cNvSpPr>
            <p:nvPr/>
          </p:nvSpPr>
          <p:spPr bwMode="auto">
            <a:xfrm>
              <a:off x="350" y="3403"/>
              <a:ext cx="17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GB" altLang="en-US" sz="2400">
                  <a:latin typeface="Arial" panose="020B0604020202020204" pitchFamily="34" charset="0"/>
                </a:rPr>
                <a:t>5</a:t>
              </a:r>
            </a:p>
          </p:txBody>
        </p:sp>
        <p:sp>
          <p:nvSpPr>
            <p:cNvPr id="17508" name="Text Box 34">
              <a:extLst>
                <a:ext uri="{FF2B5EF4-FFF2-40B4-BE49-F238E27FC236}">
                  <a16:creationId xmlns:a16="http://schemas.microsoft.com/office/drawing/2014/main" id="{C6956E07-9B40-4ADA-9861-1CCD4B55721C}"/>
                </a:ext>
              </a:extLst>
            </p:cNvPr>
            <p:cNvSpPr txBox="1">
              <a:spLocks noChangeArrowheads="1"/>
            </p:cNvSpPr>
            <p:nvPr/>
          </p:nvSpPr>
          <p:spPr bwMode="auto">
            <a:xfrm>
              <a:off x="1920" y="3408"/>
              <a:ext cx="17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GB" altLang="en-US" sz="2400">
                  <a:latin typeface="Arial" panose="020B0604020202020204" pitchFamily="34" charset="0"/>
                </a:rPr>
                <a:t>1</a:t>
              </a:r>
            </a:p>
          </p:txBody>
        </p:sp>
        <p:sp>
          <p:nvSpPr>
            <p:cNvPr id="17509" name="Text Box 35">
              <a:extLst>
                <a:ext uri="{FF2B5EF4-FFF2-40B4-BE49-F238E27FC236}">
                  <a16:creationId xmlns:a16="http://schemas.microsoft.com/office/drawing/2014/main" id="{D6A569F7-523E-46C9-A88D-FCED8475CE54}"/>
                </a:ext>
              </a:extLst>
            </p:cNvPr>
            <p:cNvSpPr txBox="1">
              <a:spLocks noChangeArrowheads="1"/>
            </p:cNvSpPr>
            <p:nvPr/>
          </p:nvSpPr>
          <p:spPr bwMode="auto">
            <a:xfrm>
              <a:off x="2448" y="3408"/>
              <a:ext cx="17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GB" altLang="en-US" sz="2400">
                  <a:latin typeface="Arial" panose="020B0604020202020204" pitchFamily="34" charset="0"/>
                </a:rPr>
                <a:t>3</a:t>
              </a:r>
            </a:p>
          </p:txBody>
        </p:sp>
        <p:sp>
          <p:nvSpPr>
            <p:cNvPr id="17510" name="Text Box 36">
              <a:extLst>
                <a:ext uri="{FF2B5EF4-FFF2-40B4-BE49-F238E27FC236}">
                  <a16:creationId xmlns:a16="http://schemas.microsoft.com/office/drawing/2014/main" id="{2070FAA0-EBA0-4FCD-AF29-7CE22D957AAB}"/>
                </a:ext>
              </a:extLst>
            </p:cNvPr>
            <p:cNvSpPr txBox="1">
              <a:spLocks noChangeArrowheads="1"/>
            </p:cNvSpPr>
            <p:nvPr/>
          </p:nvSpPr>
          <p:spPr bwMode="auto">
            <a:xfrm>
              <a:off x="3024" y="3408"/>
              <a:ext cx="17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GB" altLang="en-US" sz="2400">
                  <a:latin typeface="Arial" panose="020B0604020202020204" pitchFamily="34" charset="0"/>
                </a:rPr>
                <a:t>6</a:t>
              </a:r>
            </a:p>
          </p:txBody>
        </p:sp>
        <p:sp>
          <p:nvSpPr>
            <p:cNvPr id="17511" name="Text Box 37">
              <a:extLst>
                <a:ext uri="{FF2B5EF4-FFF2-40B4-BE49-F238E27FC236}">
                  <a16:creationId xmlns:a16="http://schemas.microsoft.com/office/drawing/2014/main" id="{2B566791-49F6-480D-871A-B207715BBDB7}"/>
                </a:ext>
              </a:extLst>
            </p:cNvPr>
            <p:cNvSpPr txBox="1">
              <a:spLocks noChangeArrowheads="1"/>
            </p:cNvSpPr>
            <p:nvPr/>
          </p:nvSpPr>
          <p:spPr bwMode="auto">
            <a:xfrm>
              <a:off x="3504" y="3408"/>
              <a:ext cx="17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GB" altLang="en-US" sz="2400">
                  <a:latin typeface="Arial" panose="020B0604020202020204" pitchFamily="34" charset="0"/>
                </a:rPr>
                <a:t>2</a:t>
              </a:r>
            </a:p>
          </p:txBody>
        </p:sp>
        <p:sp>
          <p:nvSpPr>
            <p:cNvPr id="17512" name="Text Box 38">
              <a:extLst>
                <a:ext uri="{FF2B5EF4-FFF2-40B4-BE49-F238E27FC236}">
                  <a16:creationId xmlns:a16="http://schemas.microsoft.com/office/drawing/2014/main" id="{4ACF55AA-DEDE-48C3-96D1-65C98CDEA5EF}"/>
                </a:ext>
              </a:extLst>
            </p:cNvPr>
            <p:cNvSpPr txBox="1">
              <a:spLocks noChangeArrowheads="1"/>
            </p:cNvSpPr>
            <p:nvPr/>
          </p:nvSpPr>
          <p:spPr bwMode="auto">
            <a:xfrm>
              <a:off x="1056" y="3408"/>
              <a:ext cx="17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GB" altLang="en-US" sz="2400">
                  <a:latin typeface="Arial" panose="020B0604020202020204" pitchFamily="34" charset="0"/>
                </a:rPr>
                <a:t>2</a:t>
              </a:r>
            </a:p>
          </p:txBody>
        </p:sp>
        <p:sp>
          <p:nvSpPr>
            <p:cNvPr id="17513" name="Text Box 39">
              <a:extLst>
                <a:ext uri="{FF2B5EF4-FFF2-40B4-BE49-F238E27FC236}">
                  <a16:creationId xmlns:a16="http://schemas.microsoft.com/office/drawing/2014/main" id="{BD5F1989-0B29-4AD0-8F76-D60473AC1184}"/>
                </a:ext>
              </a:extLst>
            </p:cNvPr>
            <p:cNvSpPr txBox="1">
              <a:spLocks noChangeArrowheads="1"/>
            </p:cNvSpPr>
            <p:nvPr/>
          </p:nvSpPr>
          <p:spPr bwMode="auto">
            <a:xfrm>
              <a:off x="4944" y="3408"/>
              <a:ext cx="17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GB" altLang="en-US" sz="2400">
                  <a:latin typeface="Arial" panose="020B0604020202020204" pitchFamily="34" charset="0"/>
                </a:rPr>
                <a:t>7</a:t>
              </a:r>
            </a:p>
          </p:txBody>
        </p:sp>
        <p:sp>
          <p:nvSpPr>
            <p:cNvPr id="17514" name="Text Box 40">
              <a:extLst>
                <a:ext uri="{FF2B5EF4-FFF2-40B4-BE49-F238E27FC236}">
                  <a16:creationId xmlns:a16="http://schemas.microsoft.com/office/drawing/2014/main" id="{1D941A74-2A3F-435E-BB83-E4B60251D0C2}"/>
                </a:ext>
              </a:extLst>
            </p:cNvPr>
            <p:cNvSpPr txBox="1">
              <a:spLocks noChangeArrowheads="1"/>
            </p:cNvSpPr>
            <p:nvPr/>
          </p:nvSpPr>
          <p:spPr bwMode="auto">
            <a:xfrm>
              <a:off x="4416" y="3408"/>
              <a:ext cx="17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GB" altLang="en-US" sz="2400">
                  <a:latin typeface="Arial" panose="020B0604020202020204" pitchFamily="34" charset="0"/>
                </a:rPr>
                <a:t>0</a:t>
              </a:r>
            </a:p>
          </p:txBody>
        </p:sp>
      </p:grpSp>
      <p:sp>
        <p:nvSpPr>
          <p:cNvPr id="136233" name="Line 41">
            <a:extLst>
              <a:ext uri="{FF2B5EF4-FFF2-40B4-BE49-F238E27FC236}">
                <a16:creationId xmlns:a16="http://schemas.microsoft.com/office/drawing/2014/main" id="{ADF8DA37-576A-460D-AB75-02E83D4D3B12}"/>
              </a:ext>
            </a:extLst>
          </p:cNvPr>
          <p:cNvSpPr>
            <a:spLocks noChangeShapeType="1"/>
          </p:cNvSpPr>
          <p:nvPr/>
        </p:nvSpPr>
        <p:spPr bwMode="auto">
          <a:xfrm flipH="1">
            <a:off x="2971800" y="1828800"/>
            <a:ext cx="1371600" cy="8382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34" name="Line 42">
            <a:extLst>
              <a:ext uri="{FF2B5EF4-FFF2-40B4-BE49-F238E27FC236}">
                <a16:creationId xmlns:a16="http://schemas.microsoft.com/office/drawing/2014/main" id="{597CFA08-5434-4800-AEC5-9F288BBE00AE}"/>
              </a:ext>
            </a:extLst>
          </p:cNvPr>
          <p:cNvSpPr>
            <a:spLocks noChangeShapeType="1"/>
          </p:cNvSpPr>
          <p:nvPr/>
        </p:nvSpPr>
        <p:spPr bwMode="auto">
          <a:xfrm flipH="1">
            <a:off x="1371600" y="2895600"/>
            <a:ext cx="1371600" cy="8382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35" name="Line 43">
            <a:extLst>
              <a:ext uri="{FF2B5EF4-FFF2-40B4-BE49-F238E27FC236}">
                <a16:creationId xmlns:a16="http://schemas.microsoft.com/office/drawing/2014/main" id="{DCCD5F10-FA28-43BE-9849-54F5AF5381E9}"/>
              </a:ext>
            </a:extLst>
          </p:cNvPr>
          <p:cNvSpPr>
            <a:spLocks noChangeShapeType="1"/>
          </p:cNvSpPr>
          <p:nvPr/>
        </p:nvSpPr>
        <p:spPr bwMode="auto">
          <a:xfrm flipH="1">
            <a:off x="838200" y="3886200"/>
            <a:ext cx="457200" cy="9906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36" name="Oval 44">
            <a:extLst>
              <a:ext uri="{FF2B5EF4-FFF2-40B4-BE49-F238E27FC236}">
                <a16:creationId xmlns:a16="http://schemas.microsoft.com/office/drawing/2014/main" id="{E6CDBC4B-3B53-4D7F-99F8-0B9B65BEB0B1}"/>
              </a:ext>
            </a:extLst>
          </p:cNvPr>
          <p:cNvSpPr>
            <a:spLocks noChangeArrowheads="1"/>
          </p:cNvSpPr>
          <p:nvPr/>
        </p:nvSpPr>
        <p:spPr bwMode="auto">
          <a:xfrm>
            <a:off x="381000" y="5257800"/>
            <a:ext cx="609600" cy="609600"/>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7418" name="Text Box 45">
            <a:extLst>
              <a:ext uri="{FF2B5EF4-FFF2-40B4-BE49-F238E27FC236}">
                <a16:creationId xmlns:a16="http://schemas.microsoft.com/office/drawing/2014/main" id="{394618EB-C143-4500-A2DD-A609B967B844}"/>
              </a:ext>
            </a:extLst>
          </p:cNvPr>
          <p:cNvSpPr txBox="1">
            <a:spLocks noChangeArrowheads="1"/>
          </p:cNvSpPr>
          <p:nvPr/>
        </p:nvSpPr>
        <p:spPr bwMode="auto">
          <a:xfrm>
            <a:off x="3124200" y="1600200"/>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Max</a:t>
            </a:r>
          </a:p>
        </p:txBody>
      </p:sp>
      <p:sp>
        <p:nvSpPr>
          <p:cNvPr id="17419" name="Text Box 46">
            <a:extLst>
              <a:ext uri="{FF2B5EF4-FFF2-40B4-BE49-F238E27FC236}">
                <a16:creationId xmlns:a16="http://schemas.microsoft.com/office/drawing/2014/main" id="{0CD2FA7F-5A23-450F-89C4-A7BDC02781AB}"/>
              </a:ext>
            </a:extLst>
          </p:cNvPr>
          <p:cNvSpPr txBox="1">
            <a:spLocks noChangeArrowheads="1"/>
          </p:cNvSpPr>
          <p:nvPr/>
        </p:nvSpPr>
        <p:spPr bwMode="auto">
          <a:xfrm>
            <a:off x="1719263" y="2514600"/>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Min</a:t>
            </a:r>
          </a:p>
        </p:txBody>
      </p:sp>
      <p:sp>
        <p:nvSpPr>
          <p:cNvPr id="17420" name="Text Box 47">
            <a:extLst>
              <a:ext uri="{FF2B5EF4-FFF2-40B4-BE49-F238E27FC236}">
                <a16:creationId xmlns:a16="http://schemas.microsoft.com/office/drawing/2014/main" id="{F4FE6A2A-ED4C-4FD4-840D-FA228377E594}"/>
              </a:ext>
            </a:extLst>
          </p:cNvPr>
          <p:cNvSpPr txBox="1">
            <a:spLocks noChangeArrowheads="1"/>
          </p:cNvSpPr>
          <p:nvPr/>
        </p:nvSpPr>
        <p:spPr bwMode="auto">
          <a:xfrm>
            <a:off x="304800" y="3581400"/>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Max</a:t>
            </a:r>
          </a:p>
        </p:txBody>
      </p:sp>
      <p:sp>
        <p:nvSpPr>
          <p:cNvPr id="136240" name="Line 48">
            <a:extLst>
              <a:ext uri="{FF2B5EF4-FFF2-40B4-BE49-F238E27FC236}">
                <a16:creationId xmlns:a16="http://schemas.microsoft.com/office/drawing/2014/main" id="{6313AC52-D012-4D5E-9D3F-FBB027504A35}"/>
              </a:ext>
            </a:extLst>
          </p:cNvPr>
          <p:cNvSpPr>
            <a:spLocks noChangeShapeType="1"/>
          </p:cNvSpPr>
          <p:nvPr/>
        </p:nvSpPr>
        <p:spPr bwMode="auto">
          <a:xfrm flipV="1">
            <a:off x="838200" y="3886200"/>
            <a:ext cx="457200" cy="9906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41" name="Line 49">
            <a:extLst>
              <a:ext uri="{FF2B5EF4-FFF2-40B4-BE49-F238E27FC236}">
                <a16:creationId xmlns:a16="http://schemas.microsoft.com/office/drawing/2014/main" id="{F5DE144A-0C55-4FA5-A608-2515FC71CCD5}"/>
              </a:ext>
            </a:extLst>
          </p:cNvPr>
          <p:cNvSpPr>
            <a:spLocks noChangeShapeType="1"/>
          </p:cNvSpPr>
          <p:nvPr/>
        </p:nvSpPr>
        <p:spPr bwMode="auto">
          <a:xfrm flipV="1">
            <a:off x="2971800" y="1828800"/>
            <a:ext cx="1371600" cy="8382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42" name="Line 50">
            <a:extLst>
              <a:ext uri="{FF2B5EF4-FFF2-40B4-BE49-F238E27FC236}">
                <a16:creationId xmlns:a16="http://schemas.microsoft.com/office/drawing/2014/main" id="{56C770C1-A290-4636-B7E0-CAF387275489}"/>
              </a:ext>
            </a:extLst>
          </p:cNvPr>
          <p:cNvSpPr>
            <a:spLocks noChangeShapeType="1"/>
          </p:cNvSpPr>
          <p:nvPr/>
        </p:nvSpPr>
        <p:spPr bwMode="auto">
          <a:xfrm>
            <a:off x="1295400" y="3962400"/>
            <a:ext cx="457200" cy="9144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43" name="Line 51">
            <a:extLst>
              <a:ext uri="{FF2B5EF4-FFF2-40B4-BE49-F238E27FC236}">
                <a16:creationId xmlns:a16="http://schemas.microsoft.com/office/drawing/2014/main" id="{BB070478-637B-4542-AFFD-F696D60F89CF}"/>
              </a:ext>
            </a:extLst>
          </p:cNvPr>
          <p:cNvSpPr>
            <a:spLocks noChangeShapeType="1"/>
          </p:cNvSpPr>
          <p:nvPr/>
        </p:nvSpPr>
        <p:spPr bwMode="auto">
          <a:xfrm flipH="1" flipV="1">
            <a:off x="1295400" y="3886200"/>
            <a:ext cx="457200" cy="9906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44" name="Line 52">
            <a:extLst>
              <a:ext uri="{FF2B5EF4-FFF2-40B4-BE49-F238E27FC236}">
                <a16:creationId xmlns:a16="http://schemas.microsoft.com/office/drawing/2014/main" id="{8C330289-1F7C-4350-B329-FC8D623B3924}"/>
              </a:ext>
            </a:extLst>
          </p:cNvPr>
          <p:cNvSpPr>
            <a:spLocks noChangeShapeType="1"/>
          </p:cNvSpPr>
          <p:nvPr/>
        </p:nvSpPr>
        <p:spPr bwMode="auto">
          <a:xfrm flipV="1">
            <a:off x="1447800" y="2895600"/>
            <a:ext cx="1219200" cy="7620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45" name="Line 53">
            <a:extLst>
              <a:ext uri="{FF2B5EF4-FFF2-40B4-BE49-F238E27FC236}">
                <a16:creationId xmlns:a16="http://schemas.microsoft.com/office/drawing/2014/main" id="{9242BE94-D2E4-43A9-8EB7-CABA300C93C8}"/>
              </a:ext>
            </a:extLst>
          </p:cNvPr>
          <p:cNvSpPr>
            <a:spLocks noChangeShapeType="1"/>
          </p:cNvSpPr>
          <p:nvPr/>
        </p:nvSpPr>
        <p:spPr bwMode="auto">
          <a:xfrm flipV="1">
            <a:off x="7162800" y="3810000"/>
            <a:ext cx="304800" cy="10668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46" name="Line 54">
            <a:extLst>
              <a:ext uri="{FF2B5EF4-FFF2-40B4-BE49-F238E27FC236}">
                <a16:creationId xmlns:a16="http://schemas.microsoft.com/office/drawing/2014/main" id="{841D7219-6BCF-4D46-B3D6-445FE9AAF653}"/>
              </a:ext>
            </a:extLst>
          </p:cNvPr>
          <p:cNvSpPr>
            <a:spLocks noChangeShapeType="1"/>
          </p:cNvSpPr>
          <p:nvPr/>
        </p:nvSpPr>
        <p:spPr bwMode="auto">
          <a:xfrm flipV="1">
            <a:off x="4953000" y="3733800"/>
            <a:ext cx="228600" cy="11430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47" name="Line 55">
            <a:extLst>
              <a:ext uri="{FF2B5EF4-FFF2-40B4-BE49-F238E27FC236}">
                <a16:creationId xmlns:a16="http://schemas.microsoft.com/office/drawing/2014/main" id="{9F5DF7D8-F64F-40C8-A58F-B5D9EB18D3B1}"/>
              </a:ext>
            </a:extLst>
          </p:cNvPr>
          <p:cNvSpPr>
            <a:spLocks noChangeShapeType="1"/>
          </p:cNvSpPr>
          <p:nvPr/>
        </p:nvSpPr>
        <p:spPr bwMode="auto">
          <a:xfrm flipV="1">
            <a:off x="3200400" y="3810000"/>
            <a:ext cx="381000" cy="9906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48" name="Line 56">
            <a:extLst>
              <a:ext uri="{FF2B5EF4-FFF2-40B4-BE49-F238E27FC236}">
                <a16:creationId xmlns:a16="http://schemas.microsoft.com/office/drawing/2014/main" id="{3485D68D-DD69-4EF0-95D7-E2E31216020C}"/>
              </a:ext>
            </a:extLst>
          </p:cNvPr>
          <p:cNvSpPr>
            <a:spLocks noChangeShapeType="1"/>
          </p:cNvSpPr>
          <p:nvPr/>
        </p:nvSpPr>
        <p:spPr bwMode="auto">
          <a:xfrm flipV="1">
            <a:off x="5334000" y="2819400"/>
            <a:ext cx="533400" cy="7620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49" name="Line 57">
            <a:extLst>
              <a:ext uri="{FF2B5EF4-FFF2-40B4-BE49-F238E27FC236}">
                <a16:creationId xmlns:a16="http://schemas.microsoft.com/office/drawing/2014/main" id="{BADB267B-A9A9-4330-826A-8294A7DD6CB1}"/>
              </a:ext>
            </a:extLst>
          </p:cNvPr>
          <p:cNvSpPr>
            <a:spLocks noChangeShapeType="1"/>
          </p:cNvSpPr>
          <p:nvPr/>
        </p:nvSpPr>
        <p:spPr bwMode="auto">
          <a:xfrm>
            <a:off x="4419600" y="1828800"/>
            <a:ext cx="1447800" cy="8382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50" name="Line 58">
            <a:extLst>
              <a:ext uri="{FF2B5EF4-FFF2-40B4-BE49-F238E27FC236}">
                <a16:creationId xmlns:a16="http://schemas.microsoft.com/office/drawing/2014/main" id="{A4FEF5E4-5398-4FC7-A5CD-C9D449592AA0}"/>
              </a:ext>
            </a:extLst>
          </p:cNvPr>
          <p:cNvSpPr>
            <a:spLocks noChangeShapeType="1"/>
          </p:cNvSpPr>
          <p:nvPr/>
        </p:nvSpPr>
        <p:spPr bwMode="auto">
          <a:xfrm>
            <a:off x="2895600" y="2819400"/>
            <a:ext cx="685800" cy="7620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51" name="Line 59">
            <a:extLst>
              <a:ext uri="{FF2B5EF4-FFF2-40B4-BE49-F238E27FC236}">
                <a16:creationId xmlns:a16="http://schemas.microsoft.com/office/drawing/2014/main" id="{934C7E34-AEF6-45D7-B420-9FD468CF1572}"/>
              </a:ext>
            </a:extLst>
          </p:cNvPr>
          <p:cNvSpPr>
            <a:spLocks noChangeShapeType="1"/>
          </p:cNvSpPr>
          <p:nvPr/>
        </p:nvSpPr>
        <p:spPr bwMode="auto">
          <a:xfrm>
            <a:off x="6019800" y="2743200"/>
            <a:ext cx="1447800" cy="8382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52" name="Line 60">
            <a:extLst>
              <a:ext uri="{FF2B5EF4-FFF2-40B4-BE49-F238E27FC236}">
                <a16:creationId xmlns:a16="http://schemas.microsoft.com/office/drawing/2014/main" id="{D4EE70F5-78B9-4A0D-BD84-0CE0EAA504E0}"/>
              </a:ext>
            </a:extLst>
          </p:cNvPr>
          <p:cNvSpPr>
            <a:spLocks noChangeShapeType="1"/>
          </p:cNvSpPr>
          <p:nvPr/>
        </p:nvSpPr>
        <p:spPr bwMode="auto">
          <a:xfrm>
            <a:off x="3657600" y="3810000"/>
            <a:ext cx="381000" cy="9906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53" name="Line 61">
            <a:extLst>
              <a:ext uri="{FF2B5EF4-FFF2-40B4-BE49-F238E27FC236}">
                <a16:creationId xmlns:a16="http://schemas.microsoft.com/office/drawing/2014/main" id="{246B6DE6-D7CF-4F07-BD29-689CDE055AF1}"/>
              </a:ext>
            </a:extLst>
          </p:cNvPr>
          <p:cNvSpPr>
            <a:spLocks noChangeShapeType="1"/>
          </p:cNvSpPr>
          <p:nvPr/>
        </p:nvSpPr>
        <p:spPr bwMode="auto">
          <a:xfrm>
            <a:off x="7543800" y="3886200"/>
            <a:ext cx="381000" cy="9906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54" name="Line 62">
            <a:extLst>
              <a:ext uri="{FF2B5EF4-FFF2-40B4-BE49-F238E27FC236}">
                <a16:creationId xmlns:a16="http://schemas.microsoft.com/office/drawing/2014/main" id="{FD3247A9-0452-4888-A4CE-F450304B66BA}"/>
              </a:ext>
            </a:extLst>
          </p:cNvPr>
          <p:cNvSpPr>
            <a:spLocks noChangeShapeType="1"/>
          </p:cNvSpPr>
          <p:nvPr/>
        </p:nvSpPr>
        <p:spPr bwMode="auto">
          <a:xfrm>
            <a:off x="5257800" y="3886200"/>
            <a:ext cx="381000" cy="9906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55" name="Line 63">
            <a:extLst>
              <a:ext uri="{FF2B5EF4-FFF2-40B4-BE49-F238E27FC236}">
                <a16:creationId xmlns:a16="http://schemas.microsoft.com/office/drawing/2014/main" id="{708C78F7-BF5D-4AAA-98FD-02E1F56A5B54}"/>
              </a:ext>
            </a:extLst>
          </p:cNvPr>
          <p:cNvSpPr>
            <a:spLocks noChangeShapeType="1"/>
          </p:cNvSpPr>
          <p:nvPr/>
        </p:nvSpPr>
        <p:spPr bwMode="auto">
          <a:xfrm flipH="1">
            <a:off x="5334000" y="2819400"/>
            <a:ext cx="533400" cy="7620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56" name="Line 64">
            <a:extLst>
              <a:ext uri="{FF2B5EF4-FFF2-40B4-BE49-F238E27FC236}">
                <a16:creationId xmlns:a16="http://schemas.microsoft.com/office/drawing/2014/main" id="{738CEBD1-BE6C-40C4-AFE0-54705AE6EDBD}"/>
              </a:ext>
            </a:extLst>
          </p:cNvPr>
          <p:cNvSpPr>
            <a:spLocks noChangeShapeType="1"/>
          </p:cNvSpPr>
          <p:nvPr/>
        </p:nvSpPr>
        <p:spPr bwMode="auto">
          <a:xfrm flipH="1" flipV="1">
            <a:off x="2895600" y="2819400"/>
            <a:ext cx="609600" cy="6858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57" name="Line 65">
            <a:extLst>
              <a:ext uri="{FF2B5EF4-FFF2-40B4-BE49-F238E27FC236}">
                <a16:creationId xmlns:a16="http://schemas.microsoft.com/office/drawing/2014/main" id="{85758507-898D-4EBC-8C12-68DAB8F97233}"/>
              </a:ext>
            </a:extLst>
          </p:cNvPr>
          <p:cNvSpPr>
            <a:spLocks noChangeShapeType="1"/>
          </p:cNvSpPr>
          <p:nvPr/>
        </p:nvSpPr>
        <p:spPr bwMode="auto">
          <a:xfrm flipH="1">
            <a:off x="7162800" y="3886200"/>
            <a:ext cx="304800" cy="9906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58" name="Line 66">
            <a:extLst>
              <a:ext uri="{FF2B5EF4-FFF2-40B4-BE49-F238E27FC236}">
                <a16:creationId xmlns:a16="http://schemas.microsoft.com/office/drawing/2014/main" id="{94A19294-974C-4A36-85F8-43D4694D7961}"/>
              </a:ext>
            </a:extLst>
          </p:cNvPr>
          <p:cNvSpPr>
            <a:spLocks noChangeShapeType="1"/>
          </p:cNvSpPr>
          <p:nvPr/>
        </p:nvSpPr>
        <p:spPr bwMode="auto">
          <a:xfrm flipH="1">
            <a:off x="4953000" y="3810000"/>
            <a:ext cx="228600" cy="10668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59" name="Line 67">
            <a:extLst>
              <a:ext uri="{FF2B5EF4-FFF2-40B4-BE49-F238E27FC236}">
                <a16:creationId xmlns:a16="http://schemas.microsoft.com/office/drawing/2014/main" id="{62BE5104-22EA-4A18-9FFE-ABD2A15DFCEB}"/>
              </a:ext>
            </a:extLst>
          </p:cNvPr>
          <p:cNvSpPr>
            <a:spLocks noChangeShapeType="1"/>
          </p:cNvSpPr>
          <p:nvPr/>
        </p:nvSpPr>
        <p:spPr bwMode="auto">
          <a:xfrm flipH="1">
            <a:off x="3200400" y="3810000"/>
            <a:ext cx="381000" cy="9906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60" name="Line 68">
            <a:extLst>
              <a:ext uri="{FF2B5EF4-FFF2-40B4-BE49-F238E27FC236}">
                <a16:creationId xmlns:a16="http://schemas.microsoft.com/office/drawing/2014/main" id="{2307CE2C-FF21-442C-BFA6-0C1A1AB372EA}"/>
              </a:ext>
            </a:extLst>
          </p:cNvPr>
          <p:cNvSpPr>
            <a:spLocks noChangeShapeType="1"/>
          </p:cNvSpPr>
          <p:nvPr/>
        </p:nvSpPr>
        <p:spPr bwMode="auto">
          <a:xfrm flipH="1" flipV="1">
            <a:off x="7543800" y="3886200"/>
            <a:ext cx="381000" cy="9906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61" name="Line 69">
            <a:extLst>
              <a:ext uri="{FF2B5EF4-FFF2-40B4-BE49-F238E27FC236}">
                <a16:creationId xmlns:a16="http://schemas.microsoft.com/office/drawing/2014/main" id="{8493A6D5-9A54-4D86-8B99-EE58A4F6C70D}"/>
              </a:ext>
            </a:extLst>
          </p:cNvPr>
          <p:cNvSpPr>
            <a:spLocks noChangeShapeType="1"/>
          </p:cNvSpPr>
          <p:nvPr/>
        </p:nvSpPr>
        <p:spPr bwMode="auto">
          <a:xfrm flipH="1" flipV="1">
            <a:off x="5257800" y="3962400"/>
            <a:ext cx="381000" cy="9144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62" name="Line 70">
            <a:extLst>
              <a:ext uri="{FF2B5EF4-FFF2-40B4-BE49-F238E27FC236}">
                <a16:creationId xmlns:a16="http://schemas.microsoft.com/office/drawing/2014/main" id="{4681DBE6-F847-4845-9A96-CDAB87E236AA}"/>
              </a:ext>
            </a:extLst>
          </p:cNvPr>
          <p:cNvSpPr>
            <a:spLocks noChangeShapeType="1"/>
          </p:cNvSpPr>
          <p:nvPr/>
        </p:nvSpPr>
        <p:spPr bwMode="auto">
          <a:xfrm flipH="1" flipV="1">
            <a:off x="3657600" y="3886200"/>
            <a:ext cx="381000" cy="8382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63" name="Line 71">
            <a:extLst>
              <a:ext uri="{FF2B5EF4-FFF2-40B4-BE49-F238E27FC236}">
                <a16:creationId xmlns:a16="http://schemas.microsoft.com/office/drawing/2014/main" id="{A8FCEAA0-CA68-4A3C-8F15-707A25B7623A}"/>
              </a:ext>
            </a:extLst>
          </p:cNvPr>
          <p:cNvSpPr>
            <a:spLocks noChangeShapeType="1"/>
          </p:cNvSpPr>
          <p:nvPr/>
        </p:nvSpPr>
        <p:spPr bwMode="auto">
          <a:xfrm flipH="1" flipV="1">
            <a:off x="6019800" y="2743200"/>
            <a:ext cx="1371600" cy="8382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64" name="Line 72">
            <a:extLst>
              <a:ext uri="{FF2B5EF4-FFF2-40B4-BE49-F238E27FC236}">
                <a16:creationId xmlns:a16="http://schemas.microsoft.com/office/drawing/2014/main" id="{534A8871-DFEC-4F79-A28C-2047BB775857}"/>
              </a:ext>
            </a:extLst>
          </p:cNvPr>
          <p:cNvSpPr>
            <a:spLocks noChangeShapeType="1"/>
          </p:cNvSpPr>
          <p:nvPr/>
        </p:nvSpPr>
        <p:spPr bwMode="auto">
          <a:xfrm flipH="1" flipV="1">
            <a:off x="4419600" y="1905000"/>
            <a:ext cx="1371600" cy="685800"/>
          </a:xfrm>
          <a:prstGeom prst="line">
            <a:avLst/>
          </a:prstGeom>
          <a:noFill/>
          <a:ln w="4127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65" name="Oval 73">
            <a:extLst>
              <a:ext uri="{FF2B5EF4-FFF2-40B4-BE49-F238E27FC236}">
                <a16:creationId xmlns:a16="http://schemas.microsoft.com/office/drawing/2014/main" id="{52A2D42B-D9A4-445F-AD04-AF73CA7960F6}"/>
              </a:ext>
            </a:extLst>
          </p:cNvPr>
          <p:cNvSpPr>
            <a:spLocks noChangeArrowheads="1"/>
          </p:cNvSpPr>
          <p:nvPr/>
        </p:nvSpPr>
        <p:spPr bwMode="auto">
          <a:xfrm>
            <a:off x="4648200" y="5257800"/>
            <a:ext cx="609600" cy="609600"/>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6266" name="Oval 74">
            <a:extLst>
              <a:ext uri="{FF2B5EF4-FFF2-40B4-BE49-F238E27FC236}">
                <a16:creationId xmlns:a16="http://schemas.microsoft.com/office/drawing/2014/main" id="{B98CF1E7-568C-49BD-8AA2-35A184FD1660}"/>
              </a:ext>
            </a:extLst>
          </p:cNvPr>
          <p:cNvSpPr>
            <a:spLocks noChangeArrowheads="1"/>
          </p:cNvSpPr>
          <p:nvPr/>
        </p:nvSpPr>
        <p:spPr bwMode="auto">
          <a:xfrm>
            <a:off x="5410200" y="5257800"/>
            <a:ext cx="609600" cy="609600"/>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6267" name="Oval 75">
            <a:extLst>
              <a:ext uri="{FF2B5EF4-FFF2-40B4-BE49-F238E27FC236}">
                <a16:creationId xmlns:a16="http://schemas.microsoft.com/office/drawing/2014/main" id="{F8F4979A-0D99-4765-991D-76A12B727090}"/>
              </a:ext>
            </a:extLst>
          </p:cNvPr>
          <p:cNvSpPr>
            <a:spLocks noChangeArrowheads="1"/>
          </p:cNvSpPr>
          <p:nvPr/>
        </p:nvSpPr>
        <p:spPr bwMode="auto">
          <a:xfrm>
            <a:off x="6781800" y="5257800"/>
            <a:ext cx="609600" cy="609600"/>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6268" name="Oval 76">
            <a:extLst>
              <a:ext uri="{FF2B5EF4-FFF2-40B4-BE49-F238E27FC236}">
                <a16:creationId xmlns:a16="http://schemas.microsoft.com/office/drawing/2014/main" id="{58C34F47-53C2-4C7B-B233-E9A7F58AE3F2}"/>
              </a:ext>
            </a:extLst>
          </p:cNvPr>
          <p:cNvSpPr>
            <a:spLocks noChangeArrowheads="1"/>
          </p:cNvSpPr>
          <p:nvPr/>
        </p:nvSpPr>
        <p:spPr bwMode="auto">
          <a:xfrm>
            <a:off x="7620000" y="5257800"/>
            <a:ext cx="609600" cy="609600"/>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6269" name="Oval 77">
            <a:extLst>
              <a:ext uri="{FF2B5EF4-FFF2-40B4-BE49-F238E27FC236}">
                <a16:creationId xmlns:a16="http://schemas.microsoft.com/office/drawing/2014/main" id="{EDE148F5-7E56-4D09-92B8-94DAD6382784}"/>
              </a:ext>
            </a:extLst>
          </p:cNvPr>
          <p:cNvSpPr>
            <a:spLocks noChangeArrowheads="1"/>
          </p:cNvSpPr>
          <p:nvPr/>
        </p:nvSpPr>
        <p:spPr bwMode="auto">
          <a:xfrm>
            <a:off x="2819400" y="5257800"/>
            <a:ext cx="609600" cy="609600"/>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6270" name="Oval 78">
            <a:extLst>
              <a:ext uri="{FF2B5EF4-FFF2-40B4-BE49-F238E27FC236}">
                <a16:creationId xmlns:a16="http://schemas.microsoft.com/office/drawing/2014/main" id="{156FC3BF-B801-423A-9367-5FEB86440A44}"/>
              </a:ext>
            </a:extLst>
          </p:cNvPr>
          <p:cNvSpPr>
            <a:spLocks noChangeArrowheads="1"/>
          </p:cNvSpPr>
          <p:nvPr/>
        </p:nvSpPr>
        <p:spPr bwMode="auto">
          <a:xfrm>
            <a:off x="3657600" y="5257800"/>
            <a:ext cx="609600" cy="609600"/>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6271" name="Oval 79">
            <a:extLst>
              <a:ext uri="{FF2B5EF4-FFF2-40B4-BE49-F238E27FC236}">
                <a16:creationId xmlns:a16="http://schemas.microsoft.com/office/drawing/2014/main" id="{111D93FF-5A80-4462-B27E-D29B0C69FA52}"/>
              </a:ext>
            </a:extLst>
          </p:cNvPr>
          <p:cNvSpPr>
            <a:spLocks noChangeArrowheads="1"/>
          </p:cNvSpPr>
          <p:nvPr/>
        </p:nvSpPr>
        <p:spPr bwMode="auto">
          <a:xfrm>
            <a:off x="1447800" y="5257800"/>
            <a:ext cx="609600" cy="609600"/>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36272" name="Rectangle 80">
            <a:extLst>
              <a:ext uri="{FF2B5EF4-FFF2-40B4-BE49-F238E27FC236}">
                <a16:creationId xmlns:a16="http://schemas.microsoft.com/office/drawing/2014/main" id="{22B4D897-62B3-4A4E-A6B5-9A996E55AD89}"/>
              </a:ext>
            </a:extLst>
          </p:cNvPr>
          <p:cNvSpPr>
            <a:spLocks noChangeArrowheads="1"/>
          </p:cNvSpPr>
          <p:nvPr/>
        </p:nvSpPr>
        <p:spPr bwMode="auto">
          <a:xfrm>
            <a:off x="1600200" y="3810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5</a:t>
            </a:r>
          </a:p>
        </p:txBody>
      </p:sp>
      <p:sp>
        <p:nvSpPr>
          <p:cNvPr id="136273" name="Rectangle 81">
            <a:extLst>
              <a:ext uri="{FF2B5EF4-FFF2-40B4-BE49-F238E27FC236}">
                <a16:creationId xmlns:a16="http://schemas.microsoft.com/office/drawing/2014/main" id="{FF3644BF-ECA2-4402-AA61-7E064A0272AC}"/>
              </a:ext>
            </a:extLst>
          </p:cNvPr>
          <p:cNvSpPr>
            <a:spLocks noChangeArrowheads="1"/>
          </p:cNvSpPr>
          <p:nvPr/>
        </p:nvSpPr>
        <p:spPr bwMode="auto">
          <a:xfrm>
            <a:off x="3276600" y="2590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5</a:t>
            </a:r>
          </a:p>
        </p:txBody>
      </p:sp>
      <p:sp>
        <p:nvSpPr>
          <p:cNvPr id="136274" name="Rectangle 82">
            <a:extLst>
              <a:ext uri="{FF2B5EF4-FFF2-40B4-BE49-F238E27FC236}">
                <a16:creationId xmlns:a16="http://schemas.microsoft.com/office/drawing/2014/main" id="{156A401F-7454-446A-8E6D-618DD634F250}"/>
              </a:ext>
            </a:extLst>
          </p:cNvPr>
          <p:cNvSpPr>
            <a:spLocks noChangeArrowheads="1"/>
          </p:cNvSpPr>
          <p:nvPr/>
        </p:nvSpPr>
        <p:spPr bwMode="auto">
          <a:xfrm>
            <a:off x="5105400" y="1524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6</a:t>
            </a:r>
          </a:p>
        </p:txBody>
      </p:sp>
      <p:sp>
        <p:nvSpPr>
          <p:cNvPr id="136275" name="Rectangle 83">
            <a:extLst>
              <a:ext uri="{FF2B5EF4-FFF2-40B4-BE49-F238E27FC236}">
                <a16:creationId xmlns:a16="http://schemas.microsoft.com/office/drawing/2014/main" id="{63A37E47-9EAC-42C1-B14F-E2B3A188D191}"/>
              </a:ext>
            </a:extLst>
          </p:cNvPr>
          <p:cNvSpPr>
            <a:spLocks noChangeArrowheads="1"/>
          </p:cNvSpPr>
          <p:nvPr/>
        </p:nvSpPr>
        <p:spPr bwMode="auto">
          <a:xfrm>
            <a:off x="8077200" y="3505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7</a:t>
            </a:r>
          </a:p>
        </p:txBody>
      </p:sp>
      <p:sp>
        <p:nvSpPr>
          <p:cNvPr id="136276" name="Rectangle 84">
            <a:extLst>
              <a:ext uri="{FF2B5EF4-FFF2-40B4-BE49-F238E27FC236}">
                <a16:creationId xmlns:a16="http://schemas.microsoft.com/office/drawing/2014/main" id="{A495F01A-B16F-4952-8E33-95E56B058D0F}"/>
              </a:ext>
            </a:extLst>
          </p:cNvPr>
          <p:cNvSpPr>
            <a:spLocks noChangeArrowheads="1"/>
          </p:cNvSpPr>
          <p:nvPr/>
        </p:nvSpPr>
        <p:spPr bwMode="auto">
          <a:xfrm>
            <a:off x="7696200" y="3505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0</a:t>
            </a:r>
          </a:p>
        </p:txBody>
      </p:sp>
      <p:sp>
        <p:nvSpPr>
          <p:cNvPr id="136277" name="Rectangle 85">
            <a:extLst>
              <a:ext uri="{FF2B5EF4-FFF2-40B4-BE49-F238E27FC236}">
                <a16:creationId xmlns:a16="http://schemas.microsoft.com/office/drawing/2014/main" id="{97F9A339-A9CE-4EEF-B956-0B1DE4A3D395}"/>
              </a:ext>
            </a:extLst>
          </p:cNvPr>
          <p:cNvSpPr>
            <a:spLocks noChangeArrowheads="1"/>
          </p:cNvSpPr>
          <p:nvPr/>
        </p:nvSpPr>
        <p:spPr bwMode="auto">
          <a:xfrm>
            <a:off x="6096000" y="2362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6</a:t>
            </a:r>
          </a:p>
        </p:txBody>
      </p:sp>
      <p:sp>
        <p:nvSpPr>
          <p:cNvPr id="136278" name="Rectangle 86">
            <a:extLst>
              <a:ext uri="{FF2B5EF4-FFF2-40B4-BE49-F238E27FC236}">
                <a16:creationId xmlns:a16="http://schemas.microsoft.com/office/drawing/2014/main" id="{345D1E80-F589-4627-BA1D-F6582729EE89}"/>
              </a:ext>
            </a:extLst>
          </p:cNvPr>
          <p:cNvSpPr>
            <a:spLocks noChangeArrowheads="1"/>
          </p:cNvSpPr>
          <p:nvPr/>
        </p:nvSpPr>
        <p:spPr bwMode="auto">
          <a:xfrm>
            <a:off x="5410200" y="35814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6</a:t>
            </a:r>
          </a:p>
        </p:txBody>
      </p:sp>
      <p:sp>
        <p:nvSpPr>
          <p:cNvPr id="136279" name="Rectangle 87">
            <a:extLst>
              <a:ext uri="{FF2B5EF4-FFF2-40B4-BE49-F238E27FC236}">
                <a16:creationId xmlns:a16="http://schemas.microsoft.com/office/drawing/2014/main" id="{A4FC5EAE-8D8C-49DE-976C-69D5D002F8CA}"/>
              </a:ext>
            </a:extLst>
          </p:cNvPr>
          <p:cNvSpPr>
            <a:spLocks noChangeArrowheads="1"/>
          </p:cNvSpPr>
          <p:nvPr/>
        </p:nvSpPr>
        <p:spPr bwMode="auto">
          <a:xfrm>
            <a:off x="4724400" y="1524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3</a:t>
            </a:r>
          </a:p>
        </p:txBody>
      </p:sp>
      <p:sp>
        <p:nvSpPr>
          <p:cNvPr id="136280" name="Rectangle 88">
            <a:extLst>
              <a:ext uri="{FF2B5EF4-FFF2-40B4-BE49-F238E27FC236}">
                <a16:creationId xmlns:a16="http://schemas.microsoft.com/office/drawing/2014/main" id="{88F88FD2-00B4-49F3-9852-D3A9EE2FE668}"/>
              </a:ext>
            </a:extLst>
          </p:cNvPr>
          <p:cNvSpPr>
            <a:spLocks noChangeArrowheads="1"/>
          </p:cNvSpPr>
          <p:nvPr/>
        </p:nvSpPr>
        <p:spPr bwMode="auto">
          <a:xfrm>
            <a:off x="3657600" y="2590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3</a:t>
            </a:r>
          </a:p>
        </p:txBody>
      </p:sp>
      <p:sp>
        <p:nvSpPr>
          <p:cNvPr id="136281" name="Rectangle 89">
            <a:extLst>
              <a:ext uri="{FF2B5EF4-FFF2-40B4-BE49-F238E27FC236}">
                <a16:creationId xmlns:a16="http://schemas.microsoft.com/office/drawing/2014/main" id="{55EC4405-BC23-4C6F-92D0-8DD57CB83039}"/>
              </a:ext>
            </a:extLst>
          </p:cNvPr>
          <p:cNvSpPr>
            <a:spLocks noChangeArrowheads="1"/>
          </p:cNvSpPr>
          <p:nvPr/>
        </p:nvSpPr>
        <p:spPr bwMode="auto">
          <a:xfrm>
            <a:off x="4191000" y="3505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3</a:t>
            </a:r>
          </a:p>
        </p:txBody>
      </p:sp>
      <p:sp>
        <p:nvSpPr>
          <p:cNvPr id="136282" name="Rectangle 90">
            <a:extLst>
              <a:ext uri="{FF2B5EF4-FFF2-40B4-BE49-F238E27FC236}">
                <a16:creationId xmlns:a16="http://schemas.microsoft.com/office/drawing/2014/main" id="{4EE1FB67-F49F-4292-8C88-D40901A31AD5}"/>
              </a:ext>
            </a:extLst>
          </p:cNvPr>
          <p:cNvSpPr>
            <a:spLocks noChangeArrowheads="1"/>
          </p:cNvSpPr>
          <p:nvPr/>
        </p:nvSpPr>
        <p:spPr bwMode="auto">
          <a:xfrm>
            <a:off x="3810000" y="3505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GB" altLang="en-US" sz="2400">
                <a:latin typeface="Arial" panose="020B0604020202020204" pitchFamily="34" charset="0"/>
              </a:rPr>
              <a:t>1</a:t>
            </a:r>
          </a:p>
        </p:txBody>
      </p:sp>
      <p:grpSp>
        <p:nvGrpSpPr>
          <p:cNvPr id="136283" name="Group 91">
            <a:extLst>
              <a:ext uri="{FF2B5EF4-FFF2-40B4-BE49-F238E27FC236}">
                <a16:creationId xmlns:a16="http://schemas.microsoft.com/office/drawing/2014/main" id="{5210F3A8-488E-4EFC-AD75-4273EC9D9D92}"/>
              </a:ext>
            </a:extLst>
          </p:cNvPr>
          <p:cNvGrpSpPr>
            <a:grpSpLocks/>
          </p:cNvGrpSpPr>
          <p:nvPr/>
        </p:nvGrpSpPr>
        <p:grpSpPr bwMode="auto">
          <a:xfrm>
            <a:off x="3810000" y="3581400"/>
            <a:ext cx="381000" cy="381000"/>
            <a:chOff x="4752" y="1440"/>
            <a:chExt cx="240" cy="240"/>
          </a:xfrm>
        </p:grpSpPr>
        <p:sp>
          <p:nvSpPr>
            <p:cNvPr id="17476" name="Line 92">
              <a:extLst>
                <a:ext uri="{FF2B5EF4-FFF2-40B4-BE49-F238E27FC236}">
                  <a16:creationId xmlns:a16="http://schemas.microsoft.com/office/drawing/2014/main" id="{A78722FA-7C55-4FAC-A557-F5249880407A}"/>
                </a:ext>
              </a:extLst>
            </p:cNvPr>
            <p:cNvSpPr>
              <a:spLocks noChangeShapeType="1"/>
            </p:cNvSpPr>
            <p:nvPr/>
          </p:nvSpPr>
          <p:spPr bwMode="auto">
            <a:xfrm flipV="1">
              <a:off x="4752" y="1440"/>
              <a:ext cx="192"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7" name="Line 93">
              <a:extLst>
                <a:ext uri="{FF2B5EF4-FFF2-40B4-BE49-F238E27FC236}">
                  <a16:creationId xmlns:a16="http://schemas.microsoft.com/office/drawing/2014/main" id="{31AA05D0-595F-4926-8F25-50A8C4308251}"/>
                </a:ext>
              </a:extLst>
            </p:cNvPr>
            <p:cNvSpPr>
              <a:spLocks noChangeShapeType="1"/>
            </p:cNvSpPr>
            <p:nvPr/>
          </p:nvSpPr>
          <p:spPr bwMode="auto">
            <a:xfrm>
              <a:off x="4752" y="1440"/>
              <a:ext cx="24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6286" name="Group 94">
            <a:extLst>
              <a:ext uri="{FF2B5EF4-FFF2-40B4-BE49-F238E27FC236}">
                <a16:creationId xmlns:a16="http://schemas.microsoft.com/office/drawing/2014/main" id="{EDFA719D-75DF-46E1-B8D8-5064AC6FD8FE}"/>
              </a:ext>
            </a:extLst>
          </p:cNvPr>
          <p:cNvGrpSpPr>
            <a:grpSpLocks/>
          </p:cNvGrpSpPr>
          <p:nvPr/>
        </p:nvGrpSpPr>
        <p:grpSpPr bwMode="auto">
          <a:xfrm>
            <a:off x="3276600" y="2590800"/>
            <a:ext cx="381000" cy="381000"/>
            <a:chOff x="4752" y="1440"/>
            <a:chExt cx="240" cy="240"/>
          </a:xfrm>
        </p:grpSpPr>
        <p:sp>
          <p:nvSpPr>
            <p:cNvPr id="17474" name="Line 95">
              <a:extLst>
                <a:ext uri="{FF2B5EF4-FFF2-40B4-BE49-F238E27FC236}">
                  <a16:creationId xmlns:a16="http://schemas.microsoft.com/office/drawing/2014/main" id="{F230529F-3669-41FD-8BA7-A8708F7D5E00}"/>
                </a:ext>
              </a:extLst>
            </p:cNvPr>
            <p:cNvSpPr>
              <a:spLocks noChangeShapeType="1"/>
            </p:cNvSpPr>
            <p:nvPr/>
          </p:nvSpPr>
          <p:spPr bwMode="auto">
            <a:xfrm flipV="1">
              <a:off x="4752" y="1440"/>
              <a:ext cx="192"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5" name="Line 96">
              <a:extLst>
                <a:ext uri="{FF2B5EF4-FFF2-40B4-BE49-F238E27FC236}">
                  <a16:creationId xmlns:a16="http://schemas.microsoft.com/office/drawing/2014/main" id="{C7079080-59EA-4886-86EA-73ADB1BD94F1}"/>
                </a:ext>
              </a:extLst>
            </p:cNvPr>
            <p:cNvSpPr>
              <a:spLocks noChangeShapeType="1"/>
            </p:cNvSpPr>
            <p:nvPr/>
          </p:nvSpPr>
          <p:spPr bwMode="auto">
            <a:xfrm>
              <a:off x="4752" y="1440"/>
              <a:ext cx="24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6289" name="Group 97">
            <a:extLst>
              <a:ext uri="{FF2B5EF4-FFF2-40B4-BE49-F238E27FC236}">
                <a16:creationId xmlns:a16="http://schemas.microsoft.com/office/drawing/2014/main" id="{F10D89ED-9FDF-4020-AA05-E41F6D7DEF00}"/>
              </a:ext>
            </a:extLst>
          </p:cNvPr>
          <p:cNvGrpSpPr>
            <a:grpSpLocks/>
          </p:cNvGrpSpPr>
          <p:nvPr/>
        </p:nvGrpSpPr>
        <p:grpSpPr bwMode="auto">
          <a:xfrm>
            <a:off x="4724400" y="1524000"/>
            <a:ext cx="381000" cy="381000"/>
            <a:chOff x="4752" y="1440"/>
            <a:chExt cx="240" cy="240"/>
          </a:xfrm>
        </p:grpSpPr>
        <p:sp>
          <p:nvSpPr>
            <p:cNvPr id="17472" name="Line 98">
              <a:extLst>
                <a:ext uri="{FF2B5EF4-FFF2-40B4-BE49-F238E27FC236}">
                  <a16:creationId xmlns:a16="http://schemas.microsoft.com/office/drawing/2014/main" id="{BAD14EF0-1E28-4E7D-B579-3147D53D78AD}"/>
                </a:ext>
              </a:extLst>
            </p:cNvPr>
            <p:cNvSpPr>
              <a:spLocks noChangeShapeType="1"/>
            </p:cNvSpPr>
            <p:nvPr/>
          </p:nvSpPr>
          <p:spPr bwMode="auto">
            <a:xfrm flipV="1">
              <a:off x="4752" y="1440"/>
              <a:ext cx="192"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3" name="Line 99">
              <a:extLst>
                <a:ext uri="{FF2B5EF4-FFF2-40B4-BE49-F238E27FC236}">
                  <a16:creationId xmlns:a16="http://schemas.microsoft.com/office/drawing/2014/main" id="{BB2A963A-2C21-4132-B07E-A86E2A0CA52C}"/>
                </a:ext>
              </a:extLst>
            </p:cNvPr>
            <p:cNvSpPr>
              <a:spLocks noChangeShapeType="1"/>
            </p:cNvSpPr>
            <p:nvPr/>
          </p:nvSpPr>
          <p:spPr bwMode="auto">
            <a:xfrm>
              <a:off x="4752" y="1440"/>
              <a:ext cx="24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6292" name="Group 100">
            <a:extLst>
              <a:ext uri="{FF2B5EF4-FFF2-40B4-BE49-F238E27FC236}">
                <a16:creationId xmlns:a16="http://schemas.microsoft.com/office/drawing/2014/main" id="{3CCA58CB-8C6E-4944-82A3-B0AD13FBE43A}"/>
              </a:ext>
            </a:extLst>
          </p:cNvPr>
          <p:cNvGrpSpPr>
            <a:grpSpLocks/>
          </p:cNvGrpSpPr>
          <p:nvPr/>
        </p:nvGrpSpPr>
        <p:grpSpPr bwMode="auto">
          <a:xfrm>
            <a:off x="7696200" y="3581400"/>
            <a:ext cx="381000" cy="381000"/>
            <a:chOff x="4752" y="1440"/>
            <a:chExt cx="240" cy="240"/>
          </a:xfrm>
        </p:grpSpPr>
        <p:sp>
          <p:nvSpPr>
            <p:cNvPr id="17470" name="Line 101">
              <a:extLst>
                <a:ext uri="{FF2B5EF4-FFF2-40B4-BE49-F238E27FC236}">
                  <a16:creationId xmlns:a16="http://schemas.microsoft.com/office/drawing/2014/main" id="{502680A3-BAEB-44CA-BF57-5085454CEA90}"/>
                </a:ext>
              </a:extLst>
            </p:cNvPr>
            <p:cNvSpPr>
              <a:spLocks noChangeShapeType="1"/>
            </p:cNvSpPr>
            <p:nvPr/>
          </p:nvSpPr>
          <p:spPr bwMode="auto">
            <a:xfrm flipV="1">
              <a:off x="4752" y="1440"/>
              <a:ext cx="192"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1" name="Line 102">
              <a:extLst>
                <a:ext uri="{FF2B5EF4-FFF2-40B4-BE49-F238E27FC236}">
                  <a16:creationId xmlns:a16="http://schemas.microsoft.com/office/drawing/2014/main" id="{AD9C335C-C78F-4166-8760-6B1E1DCA6E97}"/>
                </a:ext>
              </a:extLst>
            </p:cNvPr>
            <p:cNvSpPr>
              <a:spLocks noChangeShapeType="1"/>
            </p:cNvSpPr>
            <p:nvPr/>
          </p:nvSpPr>
          <p:spPr bwMode="auto">
            <a:xfrm>
              <a:off x="4752" y="1440"/>
              <a:ext cx="24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6295" name="Text Box 103">
            <a:extLst>
              <a:ext uri="{FF2B5EF4-FFF2-40B4-BE49-F238E27FC236}">
                <a16:creationId xmlns:a16="http://schemas.microsoft.com/office/drawing/2014/main" id="{6A1D759B-2A46-48EC-88E0-4228133B7479}"/>
              </a:ext>
            </a:extLst>
          </p:cNvPr>
          <p:cNvSpPr txBox="1">
            <a:spLocks noChangeArrowheads="1"/>
          </p:cNvSpPr>
          <p:nvPr/>
        </p:nvSpPr>
        <p:spPr bwMode="auto">
          <a:xfrm>
            <a:off x="6477000" y="1524000"/>
            <a:ext cx="24066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r"/>
            <a:r>
              <a:rPr lang="en-GB" altLang="en-US" sz="2000">
                <a:latin typeface="Arial" panose="020B0604020202020204" pitchFamily="34" charset="0"/>
              </a:rPr>
              <a:t>The computer can obtain 6 by choosing the right hand edge from the first node.</a:t>
            </a:r>
          </a:p>
        </p:txBody>
      </p:sp>
      <p:sp>
        <p:nvSpPr>
          <p:cNvPr id="136296" name="Oval 104">
            <a:extLst>
              <a:ext uri="{FF2B5EF4-FFF2-40B4-BE49-F238E27FC236}">
                <a16:creationId xmlns:a16="http://schemas.microsoft.com/office/drawing/2014/main" id="{945A6B36-D599-4948-A4BE-4F72CACA09E7}"/>
              </a:ext>
            </a:extLst>
          </p:cNvPr>
          <p:cNvSpPr>
            <a:spLocks noChangeArrowheads="1"/>
          </p:cNvSpPr>
          <p:nvPr/>
        </p:nvSpPr>
        <p:spPr bwMode="auto">
          <a:xfrm>
            <a:off x="4953000" y="1447800"/>
            <a:ext cx="609600" cy="609600"/>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6233"/>
                                        </p:tgtEl>
                                        <p:attrNameLst>
                                          <p:attrName>style.visibility</p:attrName>
                                        </p:attrNameLst>
                                      </p:cBhvr>
                                      <p:to>
                                        <p:strVal val="visible"/>
                                      </p:to>
                                    </p:set>
                                  </p:childTnLst>
                                  <p:subTnLst>
                                    <p:set>
                                      <p:cBhvr override="childStyle">
                                        <p:cTn dur="1" fill="hold" display="0" masterRel="nextClick" afterEffect="1"/>
                                        <p:tgtEl>
                                          <p:spTgt spid="13623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6234"/>
                                        </p:tgtEl>
                                        <p:attrNameLst>
                                          <p:attrName>style.visibility</p:attrName>
                                        </p:attrNameLst>
                                      </p:cBhvr>
                                      <p:to>
                                        <p:strVal val="visible"/>
                                      </p:to>
                                    </p:set>
                                  </p:childTnLst>
                                  <p:subTnLst>
                                    <p:set>
                                      <p:cBhvr override="childStyle">
                                        <p:cTn dur="1" fill="hold" display="0" masterRel="nextClick" afterEffect="1"/>
                                        <p:tgtEl>
                                          <p:spTgt spid="13623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6235"/>
                                        </p:tgtEl>
                                        <p:attrNameLst>
                                          <p:attrName>style.visibility</p:attrName>
                                        </p:attrNameLst>
                                      </p:cBhvr>
                                      <p:to>
                                        <p:strVal val="visible"/>
                                      </p:to>
                                    </p:set>
                                  </p:childTnLst>
                                  <p:subTnLst>
                                    <p:set>
                                      <p:cBhvr override="childStyle">
                                        <p:cTn dur="1" fill="hold" display="0" masterRel="nextClick" afterEffect="1"/>
                                        <p:tgtEl>
                                          <p:spTgt spid="13623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6236"/>
                                        </p:tgtEl>
                                        <p:attrNameLst>
                                          <p:attrName>style.visibility</p:attrName>
                                        </p:attrNameLst>
                                      </p:cBhvr>
                                      <p:to>
                                        <p:strVal val="visible"/>
                                      </p:to>
                                    </p:set>
                                  </p:childTnLst>
                                  <p:subTnLst>
                                    <p:set>
                                      <p:cBhvr override="childStyle">
                                        <p:cTn dur="1" fill="hold" display="0" masterRel="nextClick" afterEffect="1"/>
                                        <p:tgtEl>
                                          <p:spTgt spid="13623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6240"/>
                                        </p:tgtEl>
                                        <p:attrNameLst>
                                          <p:attrName>style.visibility</p:attrName>
                                        </p:attrNameLst>
                                      </p:cBhvr>
                                      <p:to>
                                        <p:strVal val="visible"/>
                                      </p:to>
                                    </p:set>
                                  </p:childTnLst>
                                  <p:subTnLst>
                                    <p:set>
                                      <p:cBhvr override="childStyle">
                                        <p:cTn dur="1" fill="hold" display="0" masterRel="nextClick" afterEffect="1"/>
                                        <p:tgtEl>
                                          <p:spTgt spid="13624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62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6242"/>
                                        </p:tgtEl>
                                        <p:attrNameLst>
                                          <p:attrName>style.visibility</p:attrName>
                                        </p:attrNameLst>
                                      </p:cBhvr>
                                      <p:to>
                                        <p:strVal val="visible"/>
                                      </p:to>
                                    </p:set>
                                  </p:childTnLst>
                                  <p:subTnLst>
                                    <p:set>
                                      <p:cBhvr override="childStyle">
                                        <p:cTn dur="1" fill="hold" display="0" masterRel="nextClick" afterEffect="1"/>
                                        <p:tgtEl>
                                          <p:spTgt spid="136242"/>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6271"/>
                                        </p:tgtEl>
                                        <p:attrNameLst>
                                          <p:attrName>style.visibility</p:attrName>
                                        </p:attrNameLst>
                                      </p:cBhvr>
                                      <p:to>
                                        <p:strVal val="visible"/>
                                      </p:to>
                                    </p:set>
                                  </p:childTnLst>
                                  <p:subTnLst>
                                    <p:set>
                                      <p:cBhvr override="childStyle">
                                        <p:cTn dur="1" fill="hold" display="0" masterRel="nextClick" afterEffect="1"/>
                                        <p:tgtEl>
                                          <p:spTgt spid="136271"/>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36243"/>
                                        </p:tgtEl>
                                        <p:attrNameLst>
                                          <p:attrName>style.visibility</p:attrName>
                                        </p:attrNameLst>
                                      </p:cBhvr>
                                      <p:to>
                                        <p:strVal val="visible"/>
                                      </p:to>
                                    </p:set>
                                  </p:childTnLst>
                                  <p:subTnLst>
                                    <p:set>
                                      <p:cBhvr override="childStyle">
                                        <p:cTn dur="1" fill="hold" display="0" masterRel="nextClick" afterEffect="1"/>
                                        <p:tgtEl>
                                          <p:spTgt spid="136243"/>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36244"/>
                                        </p:tgtEl>
                                        <p:attrNameLst>
                                          <p:attrName>style.visibility</p:attrName>
                                        </p:attrNameLst>
                                      </p:cBhvr>
                                      <p:to>
                                        <p:strVal val="visible"/>
                                      </p:to>
                                    </p:set>
                                  </p:childTnLst>
                                  <p:subTnLst>
                                    <p:set>
                                      <p:cBhvr override="childStyle">
                                        <p:cTn dur="1" fill="hold" display="0" masterRel="nextClick" afterEffect="1"/>
                                        <p:tgtEl>
                                          <p:spTgt spid="13624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627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36250"/>
                                        </p:tgtEl>
                                        <p:attrNameLst>
                                          <p:attrName>style.visibility</p:attrName>
                                        </p:attrNameLst>
                                      </p:cBhvr>
                                      <p:to>
                                        <p:strVal val="visible"/>
                                      </p:to>
                                    </p:set>
                                  </p:childTnLst>
                                  <p:subTnLst>
                                    <p:set>
                                      <p:cBhvr override="childStyle">
                                        <p:cTn dur="1" fill="hold" display="0" masterRel="nextClick" afterEffect="1"/>
                                        <p:tgtEl>
                                          <p:spTgt spid="136250"/>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36259"/>
                                        </p:tgtEl>
                                        <p:attrNameLst>
                                          <p:attrName>style.visibility</p:attrName>
                                        </p:attrNameLst>
                                      </p:cBhvr>
                                      <p:to>
                                        <p:strVal val="visible"/>
                                      </p:to>
                                    </p:set>
                                  </p:childTnLst>
                                  <p:subTnLst>
                                    <p:set>
                                      <p:cBhvr override="childStyle">
                                        <p:cTn dur="1" fill="hold" display="0" masterRel="nextClick" afterEffect="1"/>
                                        <p:tgtEl>
                                          <p:spTgt spid="13625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36269"/>
                                        </p:tgtEl>
                                        <p:attrNameLst>
                                          <p:attrName>style.visibility</p:attrName>
                                        </p:attrNameLst>
                                      </p:cBhvr>
                                      <p:to>
                                        <p:strVal val="visible"/>
                                      </p:to>
                                    </p:set>
                                  </p:childTnLst>
                                  <p:subTnLst>
                                    <p:set>
                                      <p:cBhvr override="childStyle">
                                        <p:cTn dur="1" fill="hold" display="0" masterRel="nextClick" afterEffect="1"/>
                                        <p:tgtEl>
                                          <p:spTgt spid="136269"/>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36247"/>
                                        </p:tgtEl>
                                        <p:attrNameLst>
                                          <p:attrName>style.visibility</p:attrName>
                                        </p:attrNameLst>
                                      </p:cBhvr>
                                      <p:to>
                                        <p:strVal val="visible"/>
                                      </p:to>
                                    </p:set>
                                  </p:childTnLst>
                                  <p:subTnLst>
                                    <p:set>
                                      <p:cBhvr override="childStyle">
                                        <p:cTn dur="1" fill="hold" display="0" masterRel="nextClick" afterEffect="1"/>
                                        <p:tgtEl>
                                          <p:spTgt spid="136247"/>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3628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36252"/>
                                        </p:tgtEl>
                                        <p:attrNameLst>
                                          <p:attrName>style.visibility</p:attrName>
                                        </p:attrNameLst>
                                      </p:cBhvr>
                                      <p:to>
                                        <p:strVal val="visible"/>
                                      </p:to>
                                    </p:set>
                                  </p:childTnLst>
                                  <p:subTnLst>
                                    <p:set>
                                      <p:cBhvr override="childStyle">
                                        <p:cTn dur="1" fill="hold" display="0" masterRel="nextClick" afterEffect="1"/>
                                        <p:tgtEl>
                                          <p:spTgt spid="136252"/>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36270"/>
                                        </p:tgtEl>
                                        <p:attrNameLst>
                                          <p:attrName>style.visibility</p:attrName>
                                        </p:attrNameLst>
                                      </p:cBhvr>
                                      <p:to>
                                        <p:strVal val="visible"/>
                                      </p:to>
                                    </p:set>
                                  </p:childTnLst>
                                  <p:subTnLst>
                                    <p:set>
                                      <p:cBhvr override="childStyle">
                                        <p:cTn dur="1" fill="hold" display="0" masterRel="nextClick" afterEffect="1"/>
                                        <p:tgtEl>
                                          <p:spTgt spid="136270"/>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136262"/>
                                        </p:tgtEl>
                                        <p:attrNameLst>
                                          <p:attrName>style.visibility</p:attrName>
                                        </p:attrNameLst>
                                      </p:cBhvr>
                                      <p:to>
                                        <p:strVal val="visible"/>
                                      </p:to>
                                    </p:set>
                                  </p:childTnLst>
                                  <p:subTnLst>
                                    <p:set>
                                      <p:cBhvr override="childStyle">
                                        <p:cTn dur="1" fill="hold" display="0" masterRel="nextClick" afterEffect="1"/>
                                        <p:tgtEl>
                                          <p:spTgt spid="136262"/>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3628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3628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136256"/>
                                        </p:tgtEl>
                                        <p:attrNameLst>
                                          <p:attrName>style.visibility</p:attrName>
                                        </p:attrNameLst>
                                      </p:cBhvr>
                                      <p:to>
                                        <p:strVal val="visible"/>
                                      </p:to>
                                    </p:set>
                                  </p:childTnLst>
                                  <p:subTnLst>
                                    <p:set>
                                      <p:cBhvr override="childStyle">
                                        <p:cTn dur="1" fill="hold" display="0" masterRel="nextClick" afterEffect="1"/>
                                        <p:tgtEl>
                                          <p:spTgt spid="136256"/>
                                        </p:tgtEl>
                                        <p:attrNameLst>
                                          <p:attrName>style.visibility</p:attrName>
                                        </p:attrNameLst>
                                      </p:cBhvr>
                                      <p:to>
                                        <p:strVal val="hidden"/>
                                      </p:to>
                                    </p:set>
                                  </p:sub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13628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36280"/>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136241"/>
                                        </p:tgtEl>
                                        <p:attrNameLst>
                                          <p:attrName>style.visibility</p:attrName>
                                        </p:attrNameLst>
                                      </p:cBhvr>
                                      <p:to>
                                        <p:strVal val="visible"/>
                                      </p:to>
                                    </p:set>
                                  </p:childTnLst>
                                  <p:subTnLst>
                                    <p:set>
                                      <p:cBhvr override="childStyle">
                                        <p:cTn dur="1" fill="hold" display="0" masterRel="nextClick" afterEffect="1"/>
                                        <p:tgtEl>
                                          <p:spTgt spid="136241"/>
                                        </p:tgtEl>
                                        <p:attrNameLst>
                                          <p:attrName>style.visibility</p:attrName>
                                        </p:attrNameLst>
                                      </p:cBhvr>
                                      <p:to>
                                        <p:strVal val="hidden"/>
                                      </p:to>
                                    </p:set>
                                  </p:sub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36279"/>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499"/>
                                          </p:stCondLst>
                                        </p:cTn>
                                        <p:tgtEl>
                                          <p:spTgt spid="136249"/>
                                        </p:tgtEl>
                                        <p:attrNameLst>
                                          <p:attrName>style.visibility</p:attrName>
                                        </p:attrNameLst>
                                      </p:cBhvr>
                                      <p:to>
                                        <p:strVal val="visible"/>
                                      </p:to>
                                    </p:set>
                                  </p:childTnLst>
                                  <p:subTnLst>
                                    <p:set>
                                      <p:cBhvr override="childStyle">
                                        <p:cTn dur="1" fill="hold" display="0" masterRel="nextClick" afterEffect="1"/>
                                        <p:tgtEl>
                                          <p:spTgt spid="136249"/>
                                        </p:tgtEl>
                                        <p:attrNameLst>
                                          <p:attrName>style.visibility</p:attrName>
                                        </p:attrNameLst>
                                      </p:cBhvr>
                                      <p:to>
                                        <p:strVal val="hidden"/>
                                      </p:to>
                                    </p:set>
                                  </p:sub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499"/>
                                          </p:stCondLst>
                                        </p:cTn>
                                        <p:tgtEl>
                                          <p:spTgt spid="136255"/>
                                        </p:tgtEl>
                                        <p:attrNameLst>
                                          <p:attrName>style.visibility</p:attrName>
                                        </p:attrNameLst>
                                      </p:cBhvr>
                                      <p:to>
                                        <p:strVal val="visible"/>
                                      </p:to>
                                    </p:set>
                                  </p:childTnLst>
                                  <p:subTnLst>
                                    <p:set>
                                      <p:cBhvr override="childStyle">
                                        <p:cTn dur="1" fill="hold" display="0" masterRel="nextClick" afterEffect="1"/>
                                        <p:tgtEl>
                                          <p:spTgt spid="136255"/>
                                        </p:tgtEl>
                                        <p:attrNameLst>
                                          <p:attrName>style.visibility</p:attrName>
                                        </p:attrNameLst>
                                      </p:cBhvr>
                                      <p:to>
                                        <p:strVal val="hidden"/>
                                      </p:to>
                                    </p:set>
                                  </p:sub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136258"/>
                                        </p:tgtEl>
                                        <p:attrNameLst>
                                          <p:attrName>style.visibility</p:attrName>
                                        </p:attrNameLst>
                                      </p:cBhvr>
                                      <p:to>
                                        <p:strVal val="visible"/>
                                      </p:to>
                                    </p:set>
                                  </p:childTnLst>
                                  <p:subTnLst>
                                    <p:set>
                                      <p:cBhvr override="childStyle">
                                        <p:cTn dur="1" fill="hold" display="0" masterRel="nextClick" afterEffect="1"/>
                                        <p:tgtEl>
                                          <p:spTgt spid="136258"/>
                                        </p:tgtEl>
                                        <p:attrNameLst>
                                          <p:attrName>style.visibility</p:attrName>
                                        </p:attrNameLst>
                                      </p:cBhvr>
                                      <p:to>
                                        <p:strVal val="hidden"/>
                                      </p:to>
                                    </p:set>
                                  </p:sub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499"/>
                                          </p:stCondLst>
                                        </p:cTn>
                                        <p:tgtEl>
                                          <p:spTgt spid="136265"/>
                                        </p:tgtEl>
                                        <p:attrNameLst>
                                          <p:attrName>style.visibility</p:attrName>
                                        </p:attrNameLst>
                                      </p:cBhvr>
                                      <p:to>
                                        <p:strVal val="visible"/>
                                      </p:to>
                                    </p:set>
                                  </p:childTnLst>
                                  <p:subTnLst>
                                    <p:set>
                                      <p:cBhvr override="childStyle">
                                        <p:cTn dur="1" fill="hold" display="0" masterRel="nextClick" afterEffect="1"/>
                                        <p:tgtEl>
                                          <p:spTgt spid="136265"/>
                                        </p:tgtEl>
                                        <p:attrNameLst>
                                          <p:attrName>style.visibility</p:attrName>
                                        </p:attrNameLst>
                                      </p:cBhvr>
                                      <p:to>
                                        <p:strVal val="hidden"/>
                                      </p:to>
                                    </p:set>
                                  </p:sub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136246"/>
                                        </p:tgtEl>
                                        <p:attrNameLst>
                                          <p:attrName>style.visibility</p:attrName>
                                        </p:attrNameLst>
                                      </p:cBhvr>
                                      <p:to>
                                        <p:strVal val="visible"/>
                                      </p:to>
                                    </p:set>
                                  </p:childTnLst>
                                  <p:subTnLst>
                                    <p:set>
                                      <p:cBhvr override="childStyle">
                                        <p:cTn dur="1" fill="hold" display="0" masterRel="nextClick" afterEffect="1"/>
                                        <p:tgtEl>
                                          <p:spTgt spid="136246"/>
                                        </p:tgtEl>
                                        <p:attrNameLst>
                                          <p:attrName>style.visibility</p:attrName>
                                        </p:attrNameLst>
                                      </p:cBhvr>
                                      <p:to>
                                        <p:strVal val="hidden"/>
                                      </p:to>
                                    </p:set>
                                  </p:sub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36278"/>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136254"/>
                                        </p:tgtEl>
                                        <p:attrNameLst>
                                          <p:attrName>style.visibility</p:attrName>
                                        </p:attrNameLst>
                                      </p:cBhvr>
                                      <p:to>
                                        <p:strVal val="visible"/>
                                      </p:to>
                                    </p:set>
                                  </p:childTnLst>
                                  <p:subTnLst>
                                    <p:set>
                                      <p:cBhvr override="childStyle">
                                        <p:cTn dur="1" fill="hold" display="0" masterRel="nextClick" afterEffect="1"/>
                                        <p:tgtEl>
                                          <p:spTgt spid="136254"/>
                                        </p:tgtEl>
                                        <p:attrNameLst>
                                          <p:attrName>style.visibility</p:attrName>
                                        </p:attrNameLst>
                                      </p:cBhvr>
                                      <p:to>
                                        <p:strVal val="hidden"/>
                                      </p:to>
                                    </p:set>
                                  </p:sub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499"/>
                                          </p:stCondLst>
                                        </p:cTn>
                                        <p:tgtEl>
                                          <p:spTgt spid="136266"/>
                                        </p:tgtEl>
                                        <p:attrNameLst>
                                          <p:attrName>style.visibility</p:attrName>
                                        </p:attrNameLst>
                                      </p:cBhvr>
                                      <p:to>
                                        <p:strVal val="visible"/>
                                      </p:to>
                                    </p:set>
                                  </p:childTnLst>
                                  <p:subTnLst>
                                    <p:set>
                                      <p:cBhvr override="childStyle">
                                        <p:cTn dur="1" fill="hold" display="0" masterRel="nextClick" afterEffect="1"/>
                                        <p:tgtEl>
                                          <p:spTgt spid="136266"/>
                                        </p:tgtEl>
                                        <p:attrNameLst>
                                          <p:attrName>style.visibility</p:attrName>
                                        </p:attrNameLst>
                                      </p:cBhvr>
                                      <p:to>
                                        <p:strVal val="hidden"/>
                                      </p:to>
                                    </p:set>
                                  </p:sub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499"/>
                                          </p:stCondLst>
                                        </p:cTn>
                                        <p:tgtEl>
                                          <p:spTgt spid="136261"/>
                                        </p:tgtEl>
                                        <p:attrNameLst>
                                          <p:attrName>style.visibility</p:attrName>
                                        </p:attrNameLst>
                                      </p:cBhvr>
                                      <p:to>
                                        <p:strVal val="visible"/>
                                      </p:to>
                                    </p:set>
                                  </p:childTnLst>
                                  <p:subTnLst>
                                    <p:set>
                                      <p:cBhvr override="childStyle">
                                        <p:cTn dur="1" fill="hold" display="0" masterRel="nextClick" afterEffect="1"/>
                                        <p:tgtEl>
                                          <p:spTgt spid="136261"/>
                                        </p:tgtEl>
                                        <p:attrNameLst>
                                          <p:attrName>style.visibility</p:attrName>
                                        </p:attrNameLst>
                                      </p:cBhvr>
                                      <p:to>
                                        <p:strVal val="hidden"/>
                                      </p:to>
                                    </p:set>
                                  </p:sub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499"/>
                                          </p:stCondLst>
                                        </p:cTn>
                                        <p:tgtEl>
                                          <p:spTgt spid="136248"/>
                                        </p:tgtEl>
                                        <p:attrNameLst>
                                          <p:attrName>style.visibility</p:attrName>
                                        </p:attrNameLst>
                                      </p:cBhvr>
                                      <p:to>
                                        <p:strVal val="visible"/>
                                      </p:to>
                                    </p:set>
                                  </p:childTnLst>
                                  <p:subTnLst>
                                    <p:set>
                                      <p:cBhvr override="childStyle">
                                        <p:cTn dur="1" fill="hold" display="0" masterRel="nextClick" afterEffect="1"/>
                                        <p:tgtEl>
                                          <p:spTgt spid="136248"/>
                                        </p:tgtEl>
                                        <p:attrNameLst>
                                          <p:attrName>style.visibility</p:attrName>
                                        </p:attrNameLst>
                                      </p:cBhvr>
                                      <p:to>
                                        <p:strVal val="hidden"/>
                                      </p:to>
                                    </p:set>
                                  </p:sub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13627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499"/>
                                          </p:stCondLst>
                                        </p:cTn>
                                        <p:tgtEl>
                                          <p:spTgt spid="136251"/>
                                        </p:tgtEl>
                                        <p:attrNameLst>
                                          <p:attrName>style.visibility</p:attrName>
                                        </p:attrNameLst>
                                      </p:cBhvr>
                                      <p:to>
                                        <p:strVal val="visible"/>
                                      </p:to>
                                    </p:set>
                                  </p:childTnLst>
                                  <p:subTnLst>
                                    <p:set>
                                      <p:cBhvr override="childStyle">
                                        <p:cTn dur="1" fill="hold" display="0" masterRel="nextClick" afterEffect="1"/>
                                        <p:tgtEl>
                                          <p:spTgt spid="136251"/>
                                        </p:tgtEl>
                                        <p:attrNameLst>
                                          <p:attrName>style.visibility</p:attrName>
                                        </p:attrNameLst>
                                      </p:cBhvr>
                                      <p:to>
                                        <p:strVal val="hidden"/>
                                      </p:to>
                                    </p:set>
                                  </p:sub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499"/>
                                          </p:stCondLst>
                                        </p:cTn>
                                        <p:tgtEl>
                                          <p:spTgt spid="136257"/>
                                        </p:tgtEl>
                                        <p:attrNameLst>
                                          <p:attrName>style.visibility</p:attrName>
                                        </p:attrNameLst>
                                      </p:cBhvr>
                                      <p:to>
                                        <p:strVal val="visible"/>
                                      </p:to>
                                    </p:set>
                                  </p:childTnLst>
                                  <p:subTnLst>
                                    <p:set>
                                      <p:cBhvr override="childStyle">
                                        <p:cTn dur="1" fill="hold" display="0" masterRel="nextClick" afterEffect="1"/>
                                        <p:tgtEl>
                                          <p:spTgt spid="136257"/>
                                        </p:tgtEl>
                                        <p:attrNameLst>
                                          <p:attrName>style.visibility</p:attrName>
                                        </p:attrNameLst>
                                      </p:cBhvr>
                                      <p:to>
                                        <p:strVal val="hidden"/>
                                      </p:to>
                                    </p:set>
                                  </p:sub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499"/>
                                          </p:stCondLst>
                                        </p:cTn>
                                        <p:tgtEl>
                                          <p:spTgt spid="136267"/>
                                        </p:tgtEl>
                                        <p:attrNameLst>
                                          <p:attrName>style.visibility</p:attrName>
                                        </p:attrNameLst>
                                      </p:cBhvr>
                                      <p:to>
                                        <p:strVal val="visible"/>
                                      </p:to>
                                    </p:set>
                                  </p:childTnLst>
                                  <p:subTnLst>
                                    <p:set>
                                      <p:cBhvr override="childStyle">
                                        <p:cTn dur="1" fill="hold" display="0" masterRel="nextClick" afterEffect="1"/>
                                        <p:tgtEl>
                                          <p:spTgt spid="136267"/>
                                        </p:tgtEl>
                                        <p:attrNameLst>
                                          <p:attrName>style.visibility</p:attrName>
                                        </p:attrNameLst>
                                      </p:cBhvr>
                                      <p:to>
                                        <p:strVal val="hidden"/>
                                      </p:to>
                                    </p:set>
                                  </p:sub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499"/>
                                          </p:stCondLst>
                                        </p:cTn>
                                        <p:tgtEl>
                                          <p:spTgt spid="136245"/>
                                        </p:tgtEl>
                                        <p:attrNameLst>
                                          <p:attrName>style.visibility</p:attrName>
                                        </p:attrNameLst>
                                      </p:cBhvr>
                                      <p:to>
                                        <p:strVal val="visible"/>
                                      </p:to>
                                    </p:set>
                                  </p:childTnLst>
                                  <p:subTnLst>
                                    <p:set>
                                      <p:cBhvr override="childStyle">
                                        <p:cTn dur="1" fill="hold" display="0" masterRel="nextClick" afterEffect="1"/>
                                        <p:tgtEl>
                                          <p:spTgt spid="136245"/>
                                        </p:tgtEl>
                                        <p:attrNameLst>
                                          <p:attrName>style.visibility</p:attrName>
                                        </p:attrNameLst>
                                      </p:cBhvr>
                                      <p:to>
                                        <p:strVal val="hidden"/>
                                      </p:to>
                                    </p:set>
                                  </p:sub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136276"/>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499"/>
                                          </p:stCondLst>
                                        </p:cTn>
                                        <p:tgtEl>
                                          <p:spTgt spid="136253"/>
                                        </p:tgtEl>
                                        <p:attrNameLst>
                                          <p:attrName>style.visibility</p:attrName>
                                        </p:attrNameLst>
                                      </p:cBhvr>
                                      <p:to>
                                        <p:strVal val="visible"/>
                                      </p:to>
                                    </p:set>
                                  </p:childTnLst>
                                  <p:subTnLst>
                                    <p:set>
                                      <p:cBhvr override="childStyle">
                                        <p:cTn dur="1" fill="hold" display="0" masterRel="nextClick" afterEffect="1"/>
                                        <p:tgtEl>
                                          <p:spTgt spid="136253"/>
                                        </p:tgtEl>
                                        <p:attrNameLst>
                                          <p:attrName>style.visibility</p:attrName>
                                        </p:attrNameLst>
                                      </p:cBhvr>
                                      <p:to>
                                        <p:strVal val="hidden"/>
                                      </p:to>
                                    </p:set>
                                  </p:sub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499"/>
                                          </p:stCondLst>
                                        </p:cTn>
                                        <p:tgtEl>
                                          <p:spTgt spid="136268"/>
                                        </p:tgtEl>
                                        <p:attrNameLst>
                                          <p:attrName>style.visibility</p:attrName>
                                        </p:attrNameLst>
                                      </p:cBhvr>
                                      <p:to>
                                        <p:strVal val="visible"/>
                                      </p:to>
                                    </p:set>
                                  </p:childTnLst>
                                  <p:subTnLst>
                                    <p:set>
                                      <p:cBhvr override="childStyle">
                                        <p:cTn dur="1" fill="hold" display="0" masterRel="nextClick" afterEffect="1"/>
                                        <p:tgtEl>
                                          <p:spTgt spid="136268"/>
                                        </p:tgtEl>
                                        <p:attrNameLst>
                                          <p:attrName>style.visibility</p:attrName>
                                        </p:attrNameLst>
                                      </p:cBhvr>
                                      <p:to>
                                        <p:strVal val="hidden"/>
                                      </p:to>
                                    </p:set>
                                  </p:sub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499"/>
                                          </p:stCondLst>
                                        </p:cTn>
                                        <p:tgtEl>
                                          <p:spTgt spid="136260"/>
                                        </p:tgtEl>
                                        <p:attrNameLst>
                                          <p:attrName>style.visibility</p:attrName>
                                        </p:attrNameLst>
                                      </p:cBhvr>
                                      <p:to>
                                        <p:strVal val="visible"/>
                                      </p:to>
                                    </p:set>
                                  </p:childTnLst>
                                  <p:subTnLst>
                                    <p:set>
                                      <p:cBhvr override="childStyle">
                                        <p:cTn dur="1" fill="hold" display="0" masterRel="nextClick" afterEffect="1"/>
                                        <p:tgtEl>
                                          <p:spTgt spid="136260"/>
                                        </p:tgtEl>
                                        <p:attrNameLst>
                                          <p:attrName>style.visibility</p:attrName>
                                        </p:attrNameLst>
                                      </p:cBhvr>
                                      <p:to>
                                        <p:strVal val="hidden"/>
                                      </p:to>
                                    </p:set>
                                  </p:sub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499"/>
                                          </p:stCondLst>
                                        </p:cTn>
                                        <p:tgtEl>
                                          <p:spTgt spid="136292"/>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499"/>
                                          </p:stCondLst>
                                        </p:cTn>
                                        <p:tgtEl>
                                          <p:spTgt spid="136275"/>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nodeType="clickEffect">
                                  <p:stCondLst>
                                    <p:cond delay="0"/>
                                  </p:stCondLst>
                                  <p:childTnLst>
                                    <p:set>
                                      <p:cBhvr>
                                        <p:cTn id="194" dur="1" fill="hold">
                                          <p:stCondLst>
                                            <p:cond delay="499"/>
                                          </p:stCondLst>
                                        </p:cTn>
                                        <p:tgtEl>
                                          <p:spTgt spid="136263"/>
                                        </p:tgtEl>
                                        <p:attrNameLst>
                                          <p:attrName>style.visibility</p:attrName>
                                        </p:attrNameLst>
                                      </p:cBhvr>
                                      <p:to>
                                        <p:strVal val="visible"/>
                                      </p:to>
                                    </p:set>
                                  </p:childTnLst>
                                  <p:subTnLst>
                                    <p:set>
                                      <p:cBhvr override="childStyle">
                                        <p:cTn dur="1" fill="hold" display="0" masterRel="nextClick" afterEffect="1"/>
                                        <p:tgtEl>
                                          <p:spTgt spid="136263"/>
                                        </p:tgtEl>
                                        <p:attrNameLst>
                                          <p:attrName>style.visibility</p:attrName>
                                        </p:attrNameLst>
                                      </p:cBhvr>
                                      <p:to>
                                        <p:strVal val="hidden"/>
                                      </p:to>
                                    </p:set>
                                  </p:subTnLst>
                                </p:cTn>
                              </p:par>
                            </p:childTnLst>
                          </p:cTn>
                        </p:par>
                      </p:childTnLst>
                    </p:cTn>
                  </p:par>
                  <p:par>
                    <p:cTn id="195" fill="hold" nodeType="clickPar">
                      <p:stCondLst>
                        <p:cond delay="indefinite"/>
                      </p:stCondLst>
                      <p:childTnLst>
                        <p:par>
                          <p:cTn id="196" fill="hold" nodeType="withGroup">
                            <p:stCondLst>
                              <p:cond delay="0"/>
                            </p:stCondLst>
                            <p:childTnLst>
                              <p:par>
                                <p:cTn id="197" presetID="1" presetClass="entr" presetSubtype="0" fill="hold" nodeType="clickEffect">
                                  <p:stCondLst>
                                    <p:cond delay="0"/>
                                  </p:stCondLst>
                                  <p:childTnLst>
                                    <p:set>
                                      <p:cBhvr>
                                        <p:cTn id="198" dur="1" fill="hold">
                                          <p:stCondLst>
                                            <p:cond delay="499"/>
                                          </p:stCondLst>
                                        </p:cTn>
                                        <p:tgtEl>
                                          <p:spTgt spid="136264"/>
                                        </p:tgtEl>
                                        <p:attrNameLst>
                                          <p:attrName>style.visibility</p:attrName>
                                        </p:attrNameLst>
                                      </p:cBhvr>
                                      <p:to>
                                        <p:strVal val="visible"/>
                                      </p:to>
                                    </p:set>
                                  </p:childTnLst>
                                  <p:subTnLst>
                                    <p:set>
                                      <p:cBhvr override="childStyle">
                                        <p:cTn dur="1" fill="hold" display="0" masterRel="nextClick" afterEffect="1"/>
                                        <p:tgtEl>
                                          <p:spTgt spid="136264"/>
                                        </p:tgtEl>
                                        <p:attrNameLst>
                                          <p:attrName>style.visibility</p:attrName>
                                        </p:attrNameLst>
                                      </p:cBhvr>
                                      <p:to>
                                        <p:strVal val="hidden"/>
                                      </p:to>
                                    </p:set>
                                  </p:subTnLst>
                                </p:cTn>
                              </p:par>
                            </p:childTnLst>
                          </p:cTn>
                        </p:par>
                      </p:childTnLst>
                    </p:cTn>
                  </p:par>
                  <p:par>
                    <p:cTn id="199" fill="hold" nodeType="clickPar">
                      <p:stCondLst>
                        <p:cond delay="indefinite"/>
                      </p:stCondLst>
                      <p:childTnLst>
                        <p:par>
                          <p:cTn id="200" fill="hold" nodeType="withGroup">
                            <p:stCondLst>
                              <p:cond delay="0"/>
                            </p:stCondLst>
                            <p:childTnLst>
                              <p:par>
                                <p:cTn id="201" presetID="1" presetClass="entr" presetSubtype="0" fill="hold" nodeType="clickEffect">
                                  <p:stCondLst>
                                    <p:cond delay="0"/>
                                  </p:stCondLst>
                                  <p:childTnLst>
                                    <p:set>
                                      <p:cBhvr>
                                        <p:cTn id="202" dur="1" fill="hold">
                                          <p:stCondLst>
                                            <p:cond delay="499"/>
                                          </p:stCondLst>
                                        </p:cTn>
                                        <p:tgtEl>
                                          <p:spTgt spid="136289"/>
                                        </p:tgtEl>
                                        <p:attrNameLst>
                                          <p:attrName>style.visibility</p:attrName>
                                        </p:attrNameLst>
                                      </p:cBhvr>
                                      <p:to>
                                        <p:strVal val="visible"/>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 presetClass="entr" presetSubtype="0" fill="hold" grpId="0" nodeType="clickEffect">
                                  <p:stCondLst>
                                    <p:cond delay="0"/>
                                  </p:stCondLst>
                                  <p:childTnLst>
                                    <p:set>
                                      <p:cBhvr>
                                        <p:cTn id="206" dur="1" fill="hold">
                                          <p:stCondLst>
                                            <p:cond delay="499"/>
                                          </p:stCondLst>
                                        </p:cTn>
                                        <p:tgtEl>
                                          <p:spTgt spid="136274"/>
                                        </p:tgtEl>
                                        <p:attrNameLst>
                                          <p:attrName>style.visibility</p:attrName>
                                        </p:attrNameLst>
                                      </p:cBhvr>
                                      <p:to>
                                        <p:strVal val="visibl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ntr" presetSubtype="0" fill="hold" nodeType="clickEffect">
                                  <p:stCondLst>
                                    <p:cond delay="0"/>
                                  </p:stCondLst>
                                  <p:childTnLst>
                                    <p:set>
                                      <p:cBhvr>
                                        <p:cTn id="210" dur="1" fill="hold">
                                          <p:stCondLst>
                                            <p:cond delay="499"/>
                                          </p:stCondLst>
                                        </p:cTn>
                                        <p:tgtEl>
                                          <p:spTgt spid="136296"/>
                                        </p:tgtEl>
                                        <p:attrNameLst>
                                          <p:attrName>style.visibility</p:attrName>
                                        </p:attrNameLst>
                                      </p:cBhvr>
                                      <p:to>
                                        <p:strVal val="visible"/>
                                      </p:to>
                                    </p:se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 presetClass="entr" presetSubtype="0" fill="hold" grpId="0" nodeType="clickEffect">
                                  <p:stCondLst>
                                    <p:cond delay="0"/>
                                  </p:stCondLst>
                                  <p:childTnLst>
                                    <p:set>
                                      <p:cBhvr>
                                        <p:cTn id="214" dur="1" fill="hold">
                                          <p:stCondLst>
                                            <p:cond delay="499"/>
                                          </p:stCondLst>
                                        </p:cTn>
                                        <p:tgtEl>
                                          <p:spTgt spid="136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72" grpId="0" autoUpdateAnimBg="0"/>
      <p:bldP spid="136273" grpId="0" autoUpdateAnimBg="0"/>
      <p:bldP spid="136274" grpId="0" autoUpdateAnimBg="0"/>
      <p:bldP spid="136275" grpId="0" autoUpdateAnimBg="0"/>
      <p:bldP spid="136276" grpId="0" autoUpdateAnimBg="0"/>
      <p:bldP spid="136277" grpId="0" autoUpdateAnimBg="0"/>
      <p:bldP spid="136278" grpId="0" autoUpdateAnimBg="0"/>
      <p:bldP spid="136279" grpId="0" autoUpdateAnimBg="0"/>
      <p:bldP spid="136280" grpId="0" autoUpdateAnimBg="0"/>
      <p:bldP spid="136281" grpId="0" autoUpdateAnimBg="0"/>
      <p:bldP spid="136282" grpId="0" autoUpdateAnimBg="0"/>
      <p:bldP spid="136295" grpId="0" autoUpdateAnimBg="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4823</TotalTime>
  <Words>1230</Words>
  <Application>Microsoft Office PowerPoint</Application>
  <PresentationFormat>On-screen Show (4:3)</PresentationFormat>
  <Paragraphs>158</Paragraphs>
  <Slides>22</Slides>
  <Notes>6</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Symbol</vt:lpstr>
      <vt:lpstr>Times New Roman</vt:lpstr>
      <vt:lpstr>Gallery</vt:lpstr>
      <vt:lpstr>1_Gallery</vt:lpstr>
      <vt:lpstr>Bitmap Image</vt:lpstr>
      <vt:lpstr>Artificial Intelligence</vt:lpstr>
      <vt:lpstr>Games</vt:lpstr>
      <vt:lpstr>Kinds of Games</vt:lpstr>
      <vt:lpstr>Game as Search Problem</vt:lpstr>
      <vt:lpstr>Game Trees</vt:lpstr>
      <vt:lpstr>Game Trees</vt:lpstr>
      <vt:lpstr>Assumptions</vt:lpstr>
      <vt:lpstr>Minimax</vt:lpstr>
      <vt:lpstr>Minimax – Animated Example</vt:lpstr>
      <vt:lpstr>Minimax Function</vt:lpstr>
      <vt:lpstr>Searching Game Trees</vt:lpstr>
      <vt:lpstr>Alpha-beta Pruning</vt:lpstr>
      <vt:lpstr>Alpha-beta pruning (cont.)</vt:lpstr>
      <vt:lpstr>Alpha-beta pruning (cont.)</vt:lpstr>
      <vt:lpstr>Alpha-beta pruning (cont.)</vt:lpstr>
      <vt:lpstr>Alpha-beta pruning (cont.)</vt:lpstr>
      <vt:lpstr>Alpha-beta Pruning – Example.</vt:lpstr>
      <vt:lpstr>Checkers</vt:lpstr>
      <vt:lpstr>Chess</vt:lpstr>
      <vt:lpstr>Go</vt:lpstr>
      <vt:lpstr>Games of Chance</vt:lpstr>
      <vt:lpstr>PowerPoint Presentation</vt:lpstr>
    </vt:vector>
  </TitlesOfParts>
  <Company>GHAZALA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Ghulam Mustafa</cp:lastModifiedBy>
  <cp:revision>259</cp:revision>
  <dcterms:created xsi:type="dcterms:W3CDTF">2012-02-27T05:45:45Z</dcterms:created>
  <dcterms:modified xsi:type="dcterms:W3CDTF">2022-02-22T07:47:53Z</dcterms:modified>
</cp:coreProperties>
</file>