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696" r:id="rId2"/>
  </p:sldMasterIdLst>
  <p:notesMasterIdLst>
    <p:notesMasterId r:id="rId26"/>
  </p:notesMasterIdLst>
  <p:handoutMasterIdLst>
    <p:handoutMasterId r:id="rId27"/>
  </p:handoutMasterIdLst>
  <p:sldIdLst>
    <p:sldId id="516" r:id="rId3"/>
    <p:sldId id="493" r:id="rId4"/>
    <p:sldId id="494" r:id="rId5"/>
    <p:sldId id="495" r:id="rId6"/>
    <p:sldId id="496" r:id="rId7"/>
    <p:sldId id="498" r:id="rId8"/>
    <p:sldId id="499" r:id="rId9"/>
    <p:sldId id="500" r:id="rId10"/>
    <p:sldId id="501" r:id="rId11"/>
    <p:sldId id="502" r:id="rId12"/>
    <p:sldId id="503" r:id="rId13"/>
    <p:sldId id="504" r:id="rId14"/>
    <p:sldId id="505" r:id="rId15"/>
    <p:sldId id="506" r:id="rId16"/>
    <p:sldId id="507" r:id="rId17"/>
    <p:sldId id="508" r:id="rId18"/>
    <p:sldId id="509" r:id="rId19"/>
    <p:sldId id="513" r:id="rId20"/>
    <p:sldId id="514" r:id="rId21"/>
    <p:sldId id="515" r:id="rId22"/>
    <p:sldId id="518" r:id="rId23"/>
    <p:sldId id="519" r:id="rId24"/>
    <p:sldId id="51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89320" autoAdjust="0"/>
  </p:normalViewPr>
  <p:slideViewPr>
    <p:cSldViewPr>
      <p:cViewPr varScale="1">
        <p:scale>
          <a:sx n="96" d="100"/>
          <a:sy n="96" d="100"/>
        </p:scale>
        <p:origin x="48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F3CFB-6522-46C8-8901-9ECC03D895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29069-ED85-4D8D-A3EE-00EDC8B7BF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AF10C-93FC-4BF3-9C3A-6614C9D0BE6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078A8-9333-44C5-A611-63B5EA4F21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A0D84-3C16-4D49-A15C-E782651D60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D3978-AF17-4C5B-8675-86F8288F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184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A4C36-0174-4F91-AD6C-BB28D87E0BA3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3BACE-9753-4288-81BF-CA0AA97B4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137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0003-BF1F-48A7-B919-95DB61FCAD8E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6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B3A7-4C2C-4EAD-BD5C-784B94D9171B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0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E096-CAA5-46DA-AAB7-4DAAE10EDE6F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86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886D-6A4B-4E92-B30F-E86CF9A90B79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02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7400-90C7-49AD-8F79-5604E2830119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78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BFC8-A660-4154-BB5E-400E54ACCECA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81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4B62-E14F-4B5A-B4A9-F776F632EB41}" type="datetime1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61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5D09-72EE-43BE-B178-C183D3D35788}" type="datetime1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33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B71C-2763-4797-AD3C-050B23716360}" type="datetime1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59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ADEE-E62C-440B-9029-94925F8BC01C}" type="datetime1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960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F7EB-7863-4562-87BC-F8DF2E576AB2}" type="datetime1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8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095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98273869-99E9-4E51-B768-5E25B199BB7D}" type="datetime1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40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A5465-356E-446E-86CD-D0ADC8337629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853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72C4-8AD6-41C5-A33A-D1430D5815CC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2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DF01-8ABB-471E-B8E4-442B22236522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6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3E3D-1CCA-4A84-B5C6-815A16B96995}" type="datetime1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2B2B-2948-41F8-8EE7-2E7ABFBE5034}" type="datetime1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2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12470-59A3-4016-A014-1A3DD95223FA}" type="datetime1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8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C4F9-BDDD-4A0D-9C82-3BC34E9DE7C4}" type="datetime1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7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1CE9-8D0E-4F81-B638-3DC818BF5E05}" type="datetime1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8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634C0188-7E94-49E1-85D4-5E2614409E3A}" type="datetime1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5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4C9C3-CE4F-4EB7-95C7-F618DFC00C4A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17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0E0CE-F678-492B-BCC0-DAF29621FCF1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14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891764"/>
            <a:ext cx="4963538" cy="1355750"/>
          </a:xfrm>
        </p:spPr>
        <p:txBody>
          <a:bodyPr>
            <a:normAutofit/>
          </a:bodyPr>
          <a:lstStyle/>
          <a:p>
            <a:pPr algn="l"/>
            <a:r>
              <a:rPr lang="en-US" sz="4300" dirty="0">
                <a:latin typeface="Arial" pitchFamily="34" charset="0"/>
                <a:cs typeface="Arial" pitchFamily="34" charset="0"/>
              </a:rPr>
              <a:t>Artificial Intelligence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43000" y="4154928"/>
            <a:ext cx="4963538" cy="91111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700" b="1" dirty="0"/>
              <a:t>CS-632</a:t>
            </a:r>
          </a:p>
          <a:p>
            <a:pPr algn="l"/>
            <a:r>
              <a:rPr lang="en-US" sz="1700" b="1" dirty="0"/>
              <a:t>Dr. </a:t>
            </a:r>
            <a:r>
              <a:rPr lang="en-US" sz="1700" b="1" dirty="0"/>
              <a:t>Ghulam Mustafa</a:t>
            </a:r>
            <a:endParaRPr lang="en-US" sz="1700" b="1" dirty="0"/>
          </a:p>
        </p:txBody>
      </p:sp>
      <p:pic>
        <p:nvPicPr>
          <p:cNvPr id="8" name="Graphic 7" descr="Head with Gears">
            <a:extLst>
              <a:ext uri="{FF2B5EF4-FFF2-40B4-BE49-F238E27FC236}">
                <a16:creationId xmlns:a16="http://schemas.microsoft.com/office/drawing/2014/main" id="{8FAB9BFF-42E5-4A69-AEE4-BFF612FDF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4593" y="1569639"/>
            <a:ext cx="2309347" cy="2309347"/>
          </a:xfrm>
          <a:prstGeom prst="rect">
            <a:avLst/>
          </a:prstGeom>
        </p:spPr>
      </p:pic>
      <p:sp>
        <p:nvSpPr>
          <p:cNvPr id="47" name="Subtitle 3">
            <a:extLst>
              <a:ext uri="{FF2B5EF4-FFF2-40B4-BE49-F238E27FC236}">
                <a16:creationId xmlns:a16="http://schemas.microsoft.com/office/drawing/2014/main" id="{E48426E1-0B35-456F-87D4-8ECD53A76315}"/>
              </a:ext>
            </a:extLst>
          </p:cNvPr>
          <p:cNvSpPr txBox="1">
            <a:spLocks/>
          </p:cNvSpPr>
          <p:nvPr/>
        </p:nvSpPr>
        <p:spPr>
          <a:xfrm>
            <a:off x="1143000" y="5510677"/>
            <a:ext cx="6366266" cy="911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University Institute of Information Technology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PMAS-Arid Agriculture University Rawalpindi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00130860-9A9C-41CE-80B2-D849D3CA4101}"/>
              </a:ext>
            </a:extLst>
          </p:cNvPr>
          <p:cNvSpPr txBox="1">
            <a:spLocks/>
          </p:cNvSpPr>
          <p:nvPr/>
        </p:nvSpPr>
        <p:spPr>
          <a:xfrm>
            <a:off x="990600" y="2692146"/>
            <a:ext cx="5486400" cy="911117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srgbClr val="FB8C29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Artificial Neural Networks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b="1" dirty="0">
                <a:ea typeface="MS PGothic" pitchFamily="34" charset="-128"/>
              </a:rPr>
              <a:t>How it Works</a:t>
            </a:r>
            <a:endParaRPr lang="en-US" b="1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458200" cy="4114800"/>
          </a:xfrm>
        </p:spPr>
        <p:txBody>
          <a:bodyPr/>
          <a:lstStyle/>
          <a:p>
            <a:pPr eaLnBrk="1" hangingPunct="1"/>
            <a:r>
              <a:rPr lang="en-US" altLang="ja-JP">
                <a:ea typeface="MS PGothic" pitchFamily="34" charset="-128"/>
              </a:rPr>
              <a:t>A synapse can either add to the electrical potential or subtract from the electrical potential.</a:t>
            </a:r>
            <a:endParaRPr lang="en-US"/>
          </a:p>
        </p:txBody>
      </p:sp>
      <p:pic>
        <p:nvPicPr>
          <p:cNvPr id="5" name="Picture 2" descr="http://www.helcohi.com/sse/images/body/1-4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0741" y="3276600"/>
            <a:ext cx="5065059" cy="34442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b="1">
                <a:ea typeface="MS PGothic" pitchFamily="34" charset="-128"/>
              </a:rPr>
              <a:t>How it Works</a:t>
            </a:r>
            <a:endParaRPr lang="en-US" b="1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458200" cy="4114800"/>
          </a:xfrm>
        </p:spPr>
        <p:txBody>
          <a:bodyPr/>
          <a:lstStyle/>
          <a:p>
            <a:pPr eaLnBrk="1" hangingPunct="1"/>
            <a:r>
              <a:rPr lang="en-US" altLang="ja-JP">
                <a:ea typeface="MS PGothic" pitchFamily="34" charset="-128"/>
              </a:rPr>
              <a:t>The pulse then enters the connected neuron</a:t>
            </a:r>
            <a:r>
              <a:rPr lang="en-US" altLang="ja-JP">
                <a:latin typeface="Times New Roman" pitchFamily="18" charset="0"/>
                <a:ea typeface="MS PGothic" pitchFamily="34" charset="-128"/>
              </a:rPr>
              <a:t>’</a:t>
            </a:r>
            <a:r>
              <a:rPr lang="en-US" altLang="ja-JP">
                <a:ea typeface="MS PGothic" pitchFamily="34" charset="-128"/>
              </a:rPr>
              <a:t>s dendrites, and the process begins again.</a:t>
            </a:r>
            <a:endParaRPr lang="en-US"/>
          </a:p>
        </p:txBody>
      </p:sp>
      <p:pic>
        <p:nvPicPr>
          <p:cNvPr id="5" name="Picture 2" descr="http://www.helcohi.com/sse/images/body/1-4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0741" y="3276600"/>
            <a:ext cx="5065059" cy="34442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077200" cy="712787"/>
          </a:xfrm>
        </p:spPr>
        <p:txBody>
          <a:bodyPr>
            <a:normAutofit fontScale="90000"/>
          </a:bodyPr>
          <a:lstStyle/>
          <a:p>
            <a:r>
              <a:rPr lang="en-US" altLang="ko-KR" sz="3200" dirty="0">
                <a:ea typeface="굴림" charset="-127"/>
              </a:rPr>
              <a:t>Portion of a network: two interconnected cells</a:t>
            </a:r>
            <a:r>
              <a:rPr lang="en-US" altLang="ko-KR" sz="3200" b="1" dirty="0">
                <a:ea typeface="굴림" charset="-127"/>
              </a:rPr>
              <a:t>.</a:t>
            </a:r>
            <a:endParaRPr lang="en-US" sz="3200" b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696200" cy="4800600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altLang="ko-KR" dirty="0">
                <a:ea typeface="굴림" charset="-127"/>
              </a:rPr>
              <a:t>Signals can be transmitted unchanged or they can be altered by </a:t>
            </a:r>
            <a:r>
              <a:rPr lang="en-US" altLang="ko-KR" i="1" dirty="0">
                <a:ea typeface="굴림" charset="-127"/>
              </a:rPr>
              <a:t>synapses</a:t>
            </a:r>
            <a:r>
              <a:rPr lang="en-US" altLang="ko-KR" dirty="0">
                <a:ea typeface="굴림" charset="-127"/>
              </a:rPr>
              <a:t>. </a:t>
            </a:r>
            <a:endParaRPr lang="en-US" altLang="ko-KR" dirty="0" smtClean="0">
              <a:ea typeface="굴림" charset="-127"/>
            </a:endParaRPr>
          </a:p>
          <a:p>
            <a:pPr algn="just">
              <a:lnSpc>
                <a:spcPct val="80000"/>
              </a:lnSpc>
            </a:pPr>
            <a:endParaRPr lang="en-US" altLang="ko-KR" dirty="0">
              <a:ea typeface="굴림" charset="-127"/>
            </a:endParaRPr>
          </a:p>
          <a:p>
            <a:pPr algn="just">
              <a:lnSpc>
                <a:spcPct val="80000"/>
              </a:lnSpc>
            </a:pPr>
            <a:r>
              <a:rPr lang="en-US" altLang="ko-KR" dirty="0">
                <a:ea typeface="굴림" charset="-127"/>
              </a:rPr>
              <a:t>A synapse is able to increase or decrease the strength of the connection from the neuron to neuron. This is where information is stored.</a:t>
            </a:r>
          </a:p>
          <a:p>
            <a:pPr algn="just">
              <a:lnSpc>
                <a:spcPct val="80000"/>
              </a:lnSpc>
            </a:pPr>
            <a:endParaRPr lang="en-US" altLang="ko-KR" dirty="0">
              <a:ea typeface="굴림" charset="-127"/>
            </a:endParaRPr>
          </a:p>
          <a:p>
            <a:pPr algn="just">
              <a:lnSpc>
                <a:spcPct val="80000"/>
              </a:lnSpc>
            </a:pPr>
            <a:r>
              <a:rPr lang="en-US" altLang="ko-KR" dirty="0">
                <a:ea typeface="굴림" charset="-127"/>
              </a:rPr>
              <a:t>The information processing abilities of biological neural systems must follow from highly parallel processes operating on representations that are distributed over many neurons. </a:t>
            </a:r>
            <a:endParaRPr lang="en-US" altLang="ko-KR" dirty="0" smtClean="0">
              <a:ea typeface="굴림" charset="-127"/>
            </a:endParaRPr>
          </a:p>
          <a:p>
            <a:pPr algn="just">
              <a:lnSpc>
                <a:spcPct val="80000"/>
              </a:lnSpc>
            </a:pPr>
            <a:endParaRPr lang="en-US" altLang="ko-KR" dirty="0">
              <a:ea typeface="굴림" charset="-127"/>
            </a:endParaRPr>
          </a:p>
          <a:p>
            <a:pPr algn="just">
              <a:lnSpc>
                <a:spcPct val="80000"/>
              </a:lnSpc>
            </a:pPr>
            <a:r>
              <a:rPr lang="en-US" altLang="ko-KR" dirty="0">
                <a:ea typeface="굴림" charset="-127"/>
              </a:rPr>
              <a:t>One motivation for ANN is to capture this kind of highly parallel computation based on distributed representations.</a:t>
            </a:r>
            <a:r>
              <a:rPr lang="en-US" altLang="ko-KR" sz="2400" dirty="0">
                <a:ea typeface="굴림" charset="-127"/>
              </a:rPr>
              <a:t> 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6251303" cy="1049235"/>
          </a:xfrm>
        </p:spPr>
        <p:txBody>
          <a:bodyPr/>
          <a:lstStyle/>
          <a:p>
            <a:r>
              <a:rPr lang="en-US" altLang="ja-JP" dirty="0">
                <a:latin typeface="Arial" pitchFamily="34" charset="0"/>
                <a:ea typeface="MS PGothic" pitchFamily="34" charset="-128"/>
                <a:cs typeface="Arial" pitchFamily="34" charset="0"/>
              </a:rPr>
              <a:t>Warren and Walter</a:t>
            </a:r>
            <a:r>
              <a:rPr lang="en-US" altLang="ja-JP" dirty="0">
                <a:ea typeface="MS PGothic" pitchFamily="34" charset="-128"/>
              </a:rPr>
              <a:t>, 1943</a:t>
            </a:r>
            <a:endParaRPr lang="en-US" dirty="0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1"/>
            <a:ext cx="7239000" cy="44196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altLang="ja-JP" dirty="0">
                <a:ea typeface="MS PGothic" pitchFamily="34" charset="-128"/>
              </a:rPr>
              <a:t>Modern era of neural networks starts in the 1940’s, when Warren and Walter (a mathematician) explored the computational capabilities of networks made of very simple neurons</a:t>
            </a:r>
          </a:p>
          <a:p>
            <a:pPr algn="just" eaLnBrk="1" hangingPunct="1">
              <a:lnSpc>
                <a:spcPct val="80000"/>
              </a:lnSpc>
            </a:pPr>
            <a:endParaRPr lang="en-US" altLang="ja-JP" dirty="0">
              <a:ea typeface="MS PGothic" pitchFamily="34" charset="-128"/>
            </a:endParaRPr>
          </a:p>
          <a:p>
            <a:pPr algn="just">
              <a:lnSpc>
                <a:spcPct val="80000"/>
              </a:lnSpc>
            </a:pPr>
            <a:r>
              <a:rPr lang="en-US" altLang="ja-JP" dirty="0">
                <a:ea typeface="MS PGothic" pitchFamily="34" charset="-128"/>
              </a:rPr>
              <a:t>A Warren and Walter network fires if the sum of its excited inputs exceeds its threshold, as long as it does not receive an out of scope Input</a:t>
            </a:r>
          </a:p>
          <a:p>
            <a:pPr algn="just" eaLnBrk="1" hangingPunct="1">
              <a:lnSpc>
                <a:spcPct val="80000"/>
              </a:lnSpc>
            </a:pPr>
            <a:endParaRPr lang="en-US" altLang="ja-JP" dirty="0">
              <a:ea typeface="MS PGothic" pitchFamily="34" charset="-128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altLang="ja-JP" dirty="0">
                <a:ea typeface="MS PGothic" pitchFamily="34" charset="-128"/>
              </a:rPr>
              <a:t>Using a network of such neurons, they showed that it was possible to construct any logical function</a:t>
            </a:r>
          </a:p>
          <a:p>
            <a:pPr algn="just" eaLnBrk="1" hangingPunct="1">
              <a:lnSpc>
                <a:spcPct val="80000"/>
              </a:lnSpc>
            </a:pPr>
            <a:endParaRPr lang="ja-JP" altLang="en-US" sz="1800" dirty="0"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228600"/>
            <a:ext cx="7467600" cy="1143000"/>
          </a:xfrm>
        </p:spPr>
        <p:txBody>
          <a:bodyPr/>
          <a:lstStyle/>
          <a:p>
            <a:r>
              <a:rPr lang="en-US" altLang="ko-KR" sz="2800" dirty="0">
                <a:ea typeface="굴림" charset="-127"/>
              </a:rPr>
              <a:t>Neural network representation</a:t>
            </a:r>
            <a:endParaRPr lang="en-US" sz="2800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6781800" cy="236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100" dirty="0"/>
              <a:t>An ANN is composed of processing elements called </a:t>
            </a:r>
            <a:r>
              <a:rPr lang="en-US" sz="2100" b="1" i="1" dirty="0" err="1"/>
              <a:t>perceptrons</a:t>
            </a:r>
            <a:r>
              <a:rPr lang="en-US" sz="2100" dirty="0"/>
              <a:t>, organized in different ways to form the network’s structure.</a:t>
            </a:r>
            <a:endParaRPr lang="en-US" sz="2100" b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/>
              <a:t>Processing Elements</a:t>
            </a:r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2100" dirty="0"/>
              <a:t>An ANN consists of </a:t>
            </a:r>
            <a:r>
              <a:rPr lang="en-US" sz="2100" dirty="0" err="1"/>
              <a:t>perceptrons</a:t>
            </a:r>
            <a:r>
              <a:rPr lang="en-US" sz="2100" dirty="0"/>
              <a:t>. Each of the </a:t>
            </a:r>
            <a:r>
              <a:rPr lang="en-US" sz="2100" dirty="0" err="1"/>
              <a:t>perceptrons</a:t>
            </a:r>
            <a:r>
              <a:rPr lang="en-US" sz="2100" dirty="0"/>
              <a:t> receives inputs, processes inputs and delivers a single output.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905000" y="3352800"/>
            <a:ext cx="6553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2971800"/>
            <a:ext cx="4800600" cy="365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457200" y="3352800"/>
            <a:ext cx="29718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The input can be raw input data or the output of other </a:t>
            </a:r>
            <a:r>
              <a:rPr lang="en-US" sz="2000" dirty="0" err="1"/>
              <a:t>perceptrons</a:t>
            </a:r>
            <a:r>
              <a:rPr lang="en-US" sz="2000" dirty="0"/>
              <a:t>. The output can be the final result (e.g. 1 means yes, 0 means no) or it can be inputs to other </a:t>
            </a:r>
            <a:r>
              <a:rPr lang="en-US" sz="2000" dirty="0" err="1"/>
              <a:t>perceptrons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7042" y="304800"/>
            <a:ext cx="8229600" cy="636587"/>
          </a:xfrm>
        </p:spPr>
        <p:txBody>
          <a:bodyPr>
            <a:normAutofit/>
          </a:bodyPr>
          <a:lstStyle/>
          <a:p>
            <a:r>
              <a:rPr lang="en-US" altLang="ko-KR" sz="3800" dirty="0">
                <a:ea typeface="굴림" charset="-127"/>
              </a:rPr>
              <a:t> </a:t>
            </a:r>
            <a:r>
              <a:rPr lang="en-US" altLang="ko-KR" sz="3800" dirty="0" err="1">
                <a:ea typeface="굴림" charset="-127"/>
              </a:rPr>
              <a:t>Perceptrons</a:t>
            </a:r>
            <a:endParaRPr lang="en-US" sz="38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sz="2100" dirty="0">
                <a:ea typeface="굴림" charset="-127"/>
              </a:rPr>
              <a:t>A perceptron takes a vector of real-valued inputs, calculates a linear combination of these inputs, then outputs 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a 1 if the result is greater than some threshold  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–1 otherwise. </a:t>
            </a:r>
          </a:p>
          <a:p>
            <a:pPr>
              <a:lnSpc>
                <a:spcPct val="90000"/>
              </a:lnSpc>
            </a:pPr>
            <a:r>
              <a:rPr lang="en-US" altLang="ko-KR" sz="2100" dirty="0">
                <a:ea typeface="굴림" charset="-127"/>
              </a:rPr>
              <a:t>Given real-valued inputs x</a:t>
            </a:r>
            <a:r>
              <a:rPr lang="en-US" altLang="ko-KR" sz="2100" baseline="-25000" dirty="0">
                <a:ea typeface="굴림" charset="-127"/>
              </a:rPr>
              <a:t>1</a:t>
            </a:r>
            <a:r>
              <a:rPr lang="en-US" altLang="ko-KR" sz="2100" dirty="0">
                <a:ea typeface="굴림" charset="-127"/>
              </a:rPr>
              <a:t> through </a:t>
            </a:r>
            <a:r>
              <a:rPr lang="en-US" altLang="ko-KR" sz="2100" dirty="0" err="1">
                <a:ea typeface="굴림" charset="-127"/>
              </a:rPr>
              <a:t>x</a:t>
            </a:r>
            <a:r>
              <a:rPr lang="en-US" altLang="ko-KR" sz="2100" baseline="-25000" dirty="0" err="1">
                <a:ea typeface="굴림" charset="-127"/>
              </a:rPr>
              <a:t>n</a:t>
            </a:r>
            <a:r>
              <a:rPr lang="en-US" altLang="ko-KR" sz="2100" dirty="0">
                <a:ea typeface="굴림" charset="-127"/>
              </a:rPr>
              <a:t>, the output o(x</a:t>
            </a:r>
            <a:r>
              <a:rPr lang="en-US" altLang="ko-KR" sz="2100" baseline="-25000" dirty="0">
                <a:ea typeface="굴림" charset="-127"/>
              </a:rPr>
              <a:t>1</a:t>
            </a:r>
            <a:r>
              <a:rPr lang="en-US" altLang="ko-KR" sz="2100" dirty="0">
                <a:ea typeface="굴림" charset="-127"/>
              </a:rPr>
              <a:t>, …, </a:t>
            </a:r>
            <a:r>
              <a:rPr lang="en-US" altLang="ko-KR" sz="2100" dirty="0" err="1">
                <a:ea typeface="굴림" charset="-127"/>
              </a:rPr>
              <a:t>x</a:t>
            </a:r>
            <a:r>
              <a:rPr lang="en-US" altLang="ko-KR" sz="2100" baseline="-25000" dirty="0" err="1">
                <a:ea typeface="굴림" charset="-127"/>
              </a:rPr>
              <a:t>n</a:t>
            </a:r>
            <a:r>
              <a:rPr lang="en-US" altLang="ko-KR" sz="2100" dirty="0">
                <a:ea typeface="굴림" charset="-127"/>
              </a:rPr>
              <a:t>) computed by the perceptron is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 dirty="0">
                <a:ea typeface="굴림" charset="-127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 dirty="0">
                <a:ea typeface="굴림" charset="-127"/>
              </a:rPr>
              <a:t>		o(x</a:t>
            </a:r>
            <a:r>
              <a:rPr lang="en-US" altLang="ko-KR" sz="2100" baseline="-25000" dirty="0">
                <a:ea typeface="굴림" charset="-127"/>
              </a:rPr>
              <a:t>1</a:t>
            </a:r>
            <a:r>
              <a:rPr lang="en-US" altLang="ko-KR" sz="2100" dirty="0">
                <a:ea typeface="굴림" charset="-127"/>
              </a:rPr>
              <a:t>, …, </a:t>
            </a:r>
            <a:r>
              <a:rPr lang="en-US" altLang="ko-KR" sz="2100" dirty="0" err="1">
                <a:ea typeface="굴림" charset="-127"/>
              </a:rPr>
              <a:t>x</a:t>
            </a:r>
            <a:r>
              <a:rPr lang="en-US" altLang="ko-KR" sz="2100" baseline="-25000" dirty="0" err="1">
                <a:ea typeface="굴림" charset="-127"/>
              </a:rPr>
              <a:t>n</a:t>
            </a:r>
            <a:r>
              <a:rPr lang="en-US" altLang="ko-KR" sz="2100" dirty="0">
                <a:ea typeface="굴림" charset="-127"/>
              </a:rPr>
              <a:t>) = 1 	if w</a:t>
            </a:r>
            <a:r>
              <a:rPr lang="en-US" altLang="ko-KR" sz="2100" baseline="-25000" dirty="0">
                <a:ea typeface="굴림" charset="-127"/>
              </a:rPr>
              <a:t>0</a:t>
            </a:r>
            <a:r>
              <a:rPr lang="en-US" altLang="ko-KR" sz="2100" dirty="0">
                <a:ea typeface="굴림" charset="-127"/>
              </a:rPr>
              <a:t> + w</a:t>
            </a:r>
            <a:r>
              <a:rPr lang="en-US" altLang="ko-KR" sz="2100" baseline="-25000" dirty="0">
                <a:ea typeface="굴림" charset="-127"/>
              </a:rPr>
              <a:t>1</a:t>
            </a:r>
            <a:r>
              <a:rPr lang="en-US" altLang="ko-KR" sz="2100" dirty="0">
                <a:ea typeface="굴림" charset="-127"/>
              </a:rPr>
              <a:t>x</a:t>
            </a:r>
            <a:r>
              <a:rPr lang="en-US" altLang="ko-KR" sz="2100" baseline="-25000" dirty="0">
                <a:ea typeface="굴림" charset="-127"/>
              </a:rPr>
              <a:t>1</a:t>
            </a:r>
            <a:r>
              <a:rPr lang="en-US" altLang="ko-KR" sz="2100" dirty="0">
                <a:ea typeface="굴림" charset="-127"/>
              </a:rPr>
              <a:t> + … + </a:t>
            </a:r>
            <a:r>
              <a:rPr lang="en-US" altLang="ko-KR" sz="2100" dirty="0" err="1">
                <a:ea typeface="굴림" charset="-127"/>
              </a:rPr>
              <a:t>w</a:t>
            </a:r>
            <a:r>
              <a:rPr lang="en-US" altLang="ko-KR" sz="2100" baseline="-25000" dirty="0" err="1">
                <a:ea typeface="굴림" charset="-127"/>
              </a:rPr>
              <a:t>n</a:t>
            </a:r>
            <a:r>
              <a:rPr lang="en-US" altLang="ko-KR" sz="2100" dirty="0" err="1">
                <a:ea typeface="굴림" charset="-127"/>
              </a:rPr>
              <a:t>x</a:t>
            </a:r>
            <a:r>
              <a:rPr lang="en-US" altLang="ko-KR" sz="2100" baseline="-25000" dirty="0" err="1">
                <a:ea typeface="굴림" charset="-127"/>
              </a:rPr>
              <a:t>n</a:t>
            </a:r>
            <a:r>
              <a:rPr lang="en-US" altLang="ko-KR" sz="2100" dirty="0">
                <a:ea typeface="굴림" charset="-127"/>
              </a:rPr>
              <a:t> &gt; 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 dirty="0">
                <a:ea typeface="굴림" charset="-127"/>
              </a:rPr>
              <a:t>			           -1	otherwise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 dirty="0">
                <a:ea typeface="굴림" charset="-127"/>
              </a:rPr>
              <a:t>   	where </a:t>
            </a:r>
            <a:r>
              <a:rPr lang="en-US" altLang="ko-KR" sz="2100" dirty="0" err="1">
                <a:ea typeface="굴림" charset="-127"/>
              </a:rPr>
              <a:t>w</a:t>
            </a:r>
            <a:r>
              <a:rPr lang="en-US" altLang="ko-KR" sz="2100" baseline="-25000" dirty="0" err="1">
                <a:ea typeface="굴림" charset="-127"/>
              </a:rPr>
              <a:t>i</a:t>
            </a:r>
            <a:r>
              <a:rPr lang="en-US" altLang="ko-KR" sz="2100" dirty="0">
                <a:ea typeface="굴림" charset="-127"/>
              </a:rPr>
              <a:t> is a real-valued constant, or </a:t>
            </a:r>
            <a:r>
              <a:rPr lang="en-US" altLang="ko-KR" sz="2100" i="1" dirty="0">
                <a:ea typeface="굴림" charset="-127"/>
              </a:rPr>
              <a:t>weight</a:t>
            </a:r>
            <a:r>
              <a:rPr lang="en-US" altLang="ko-KR" sz="2100" dirty="0">
                <a:ea typeface="굴림" charset="-127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ko-KR" sz="2100">
                <a:ea typeface="굴림" charset="-127"/>
              </a:rPr>
              <a:t>Here w</a:t>
            </a:r>
            <a:r>
              <a:rPr lang="en-US" altLang="ko-KR" sz="2100" baseline="-25000">
                <a:ea typeface="굴림" charset="-127"/>
              </a:rPr>
              <a:t>0</a:t>
            </a:r>
            <a:r>
              <a:rPr lang="en-US" altLang="ko-KR" sz="2100">
                <a:ea typeface="굴림" charset="-127"/>
              </a:rPr>
              <a:t> </a:t>
            </a:r>
            <a:r>
              <a:rPr lang="en-US" altLang="ko-KR" sz="2100" dirty="0">
                <a:ea typeface="굴림" charset="-127"/>
              </a:rPr>
              <a:t>is a </a:t>
            </a:r>
            <a:r>
              <a:rPr lang="en-US" altLang="ko-KR" sz="2100" b="1" dirty="0">
                <a:ea typeface="굴림" charset="-127"/>
              </a:rPr>
              <a:t>threshold</a:t>
            </a:r>
            <a:r>
              <a:rPr lang="en-US" altLang="ko-KR" sz="2100" dirty="0">
                <a:ea typeface="굴림" charset="-127"/>
              </a:rPr>
              <a:t> that the weighted combination of inputs w</a:t>
            </a:r>
            <a:r>
              <a:rPr lang="en-US" altLang="ko-KR" sz="2100" baseline="-25000" dirty="0">
                <a:ea typeface="굴림" charset="-127"/>
              </a:rPr>
              <a:t>1</a:t>
            </a:r>
            <a:r>
              <a:rPr lang="en-US" altLang="ko-KR" sz="2100" dirty="0">
                <a:ea typeface="굴림" charset="-127"/>
              </a:rPr>
              <a:t>x</a:t>
            </a:r>
            <a:r>
              <a:rPr lang="en-US" altLang="ko-KR" sz="2100" baseline="-25000" dirty="0">
                <a:ea typeface="굴림" charset="-127"/>
              </a:rPr>
              <a:t>1</a:t>
            </a:r>
            <a:r>
              <a:rPr lang="en-US" altLang="ko-KR" sz="2100" dirty="0">
                <a:ea typeface="굴림" charset="-127"/>
              </a:rPr>
              <a:t> + … + </a:t>
            </a:r>
            <a:r>
              <a:rPr lang="en-US" altLang="ko-KR" sz="2100" dirty="0" err="1">
                <a:ea typeface="굴림" charset="-127"/>
              </a:rPr>
              <a:t>w</a:t>
            </a:r>
            <a:r>
              <a:rPr lang="en-US" altLang="ko-KR" sz="2100" baseline="-25000" dirty="0" err="1">
                <a:ea typeface="굴림" charset="-127"/>
              </a:rPr>
              <a:t>n</a:t>
            </a:r>
            <a:r>
              <a:rPr lang="en-US" altLang="ko-KR" sz="2100" dirty="0" err="1">
                <a:ea typeface="굴림" charset="-127"/>
              </a:rPr>
              <a:t>x</a:t>
            </a:r>
            <a:r>
              <a:rPr lang="en-US" altLang="ko-KR" sz="2100" baseline="-25000" dirty="0" err="1">
                <a:ea typeface="굴림" charset="-127"/>
              </a:rPr>
              <a:t>n</a:t>
            </a:r>
            <a:r>
              <a:rPr lang="en-US" altLang="ko-KR" sz="2100" dirty="0">
                <a:ea typeface="굴림" charset="-127"/>
              </a:rPr>
              <a:t> must surpass in order for perceptron to output a 1.</a:t>
            </a:r>
            <a:endParaRPr lang="en-US" sz="2100" dirty="0">
              <a:ea typeface="굴림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04800"/>
            <a:ext cx="8229600" cy="2667000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endParaRPr lang="en-US" altLang="ko-KR" sz="2100" dirty="0"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100" dirty="0">
                <a:ea typeface="굴림" charset="-127"/>
              </a:rPr>
              <a:t>To simplify notation, we imagine an additional constant input called Bias value  x</a:t>
            </a:r>
            <a:r>
              <a:rPr lang="en-US" altLang="ko-KR" sz="2100" baseline="-25000" dirty="0">
                <a:ea typeface="굴림" charset="-127"/>
              </a:rPr>
              <a:t>0</a:t>
            </a:r>
            <a:r>
              <a:rPr lang="en-US" altLang="ko-KR" sz="2100" dirty="0">
                <a:ea typeface="굴림" charset="-127"/>
              </a:rPr>
              <a:t> = 1, allowing us to write the above inequality as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 dirty="0">
                <a:ea typeface="굴림" charset="-127"/>
              </a:rPr>
              <a:t>             </a:t>
            </a:r>
            <a:r>
              <a:rPr lang="en-US" altLang="ko-KR" sz="1600" dirty="0">
                <a:ea typeface="굴림" charset="-127"/>
              </a:rPr>
              <a:t>n</a:t>
            </a:r>
            <a:endParaRPr lang="en-US" altLang="ko-KR" sz="1600" dirty="0">
              <a:ea typeface="굴림" charset="-127"/>
              <a:sym typeface="Symbol" pitchFamily="18" charset="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 dirty="0">
                <a:ea typeface="굴림" charset="-127"/>
                <a:sym typeface="Symbol" pitchFamily="18" charset="2"/>
              </a:rPr>
              <a:t>           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</a:t>
            </a:r>
            <a:r>
              <a:rPr lang="en-US" altLang="ko-KR" sz="2400" baseline="-25000" dirty="0" err="1">
                <a:ea typeface="굴림" charset="-127"/>
              </a:rPr>
              <a:t>i</a:t>
            </a:r>
            <a:r>
              <a:rPr lang="en-US" altLang="ko-KR" sz="2400" baseline="-25000" dirty="0">
                <a:ea typeface="굴림" charset="-127"/>
              </a:rPr>
              <a:t>=0</a:t>
            </a:r>
            <a:r>
              <a:rPr lang="en-US" altLang="ko-KR" sz="2400" dirty="0">
                <a:ea typeface="굴림" charset="-127"/>
              </a:rPr>
              <a:t> </a:t>
            </a:r>
            <a:r>
              <a:rPr lang="en-US" altLang="ko-KR" sz="2400" dirty="0" err="1">
                <a:ea typeface="굴림" charset="-127"/>
              </a:rPr>
              <a:t>w</a:t>
            </a:r>
            <a:r>
              <a:rPr lang="en-US" altLang="ko-KR" sz="2400" baseline="-25000" dirty="0" err="1">
                <a:ea typeface="굴림" charset="-127"/>
              </a:rPr>
              <a:t>i</a:t>
            </a:r>
            <a:r>
              <a:rPr lang="en-US" altLang="ko-KR" sz="2400" dirty="0" err="1">
                <a:ea typeface="굴림" charset="-127"/>
              </a:rPr>
              <a:t>x</a:t>
            </a:r>
            <a:r>
              <a:rPr lang="en-US" altLang="ko-KR" sz="2400" baseline="-25000" dirty="0" err="1">
                <a:ea typeface="굴림" charset="-127"/>
              </a:rPr>
              <a:t>i</a:t>
            </a:r>
            <a:r>
              <a:rPr lang="en-US" altLang="ko-KR" sz="2400" dirty="0">
                <a:ea typeface="굴림" charset="-127"/>
              </a:rPr>
              <a:t> &gt;0</a:t>
            </a:r>
          </a:p>
          <a:p>
            <a:pPr>
              <a:lnSpc>
                <a:spcPct val="80000"/>
              </a:lnSpc>
            </a:pPr>
            <a:endParaRPr lang="en-US" altLang="ko-KR" sz="2100" dirty="0"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100" dirty="0">
                <a:ea typeface="굴림" charset="-127"/>
              </a:rPr>
              <a:t>Learning a </a:t>
            </a:r>
            <a:r>
              <a:rPr lang="en-US" altLang="ko-KR" sz="2100" dirty="0" err="1">
                <a:ea typeface="굴림" charset="-127"/>
              </a:rPr>
              <a:t>perceptron</a:t>
            </a:r>
            <a:r>
              <a:rPr lang="en-US" altLang="ko-KR" sz="2100" dirty="0">
                <a:ea typeface="굴림" charset="-127"/>
              </a:rPr>
              <a:t> involves choosing values for the weights w</a:t>
            </a:r>
            <a:r>
              <a:rPr lang="en-US" altLang="ko-KR" sz="2100" baseline="-25000" dirty="0">
                <a:ea typeface="굴림" charset="-127"/>
              </a:rPr>
              <a:t>0</a:t>
            </a:r>
            <a:r>
              <a:rPr lang="en-US" altLang="ko-KR" sz="2100" dirty="0">
                <a:ea typeface="굴림" charset="-127"/>
              </a:rPr>
              <a:t>, w</a:t>
            </a:r>
            <a:r>
              <a:rPr lang="en-US" altLang="ko-KR" sz="2100" baseline="-25000" dirty="0">
                <a:ea typeface="굴림" charset="-127"/>
              </a:rPr>
              <a:t>1</a:t>
            </a:r>
            <a:r>
              <a:rPr lang="en-US" altLang="ko-KR" sz="2100" dirty="0">
                <a:ea typeface="굴림" charset="-127"/>
              </a:rPr>
              <a:t>,…, </a:t>
            </a:r>
            <a:r>
              <a:rPr lang="en-US" altLang="ko-KR" sz="2100" dirty="0" err="1">
                <a:ea typeface="굴림" charset="-127"/>
              </a:rPr>
              <a:t>w</a:t>
            </a:r>
            <a:r>
              <a:rPr lang="en-US" altLang="ko-KR" sz="2100" baseline="-25000" dirty="0" err="1">
                <a:ea typeface="굴림" charset="-127"/>
              </a:rPr>
              <a:t>n</a:t>
            </a:r>
            <a:r>
              <a:rPr lang="en-US" altLang="ko-KR" sz="2100" dirty="0">
                <a:ea typeface="굴림" charset="-127"/>
              </a:rPr>
              <a:t>.</a:t>
            </a:r>
            <a:endParaRPr lang="en-US" sz="2100" dirty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85800" y="32004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200400"/>
            <a:ext cx="79248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3124200" y="3200400"/>
            <a:ext cx="1182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</a:rPr>
              <a:t> b </a:t>
            </a:r>
            <a:r>
              <a:rPr lang="en-US" sz="2400" dirty="0">
                <a:latin typeface="Times New Roman" pitchFamily="18" charset="0"/>
              </a:rPr>
              <a:t>(bias)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97042" y="76200"/>
            <a:ext cx="8229600" cy="63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dirty="0" smtClean="0">
                <a:ea typeface="굴림" charset="-127"/>
              </a:rPr>
              <a:t> </a:t>
            </a:r>
            <a:r>
              <a:rPr lang="en-US" altLang="ko-KR" sz="3800" dirty="0" err="1" smtClean="0">
                <a:ea typeface="굴림" charset="-127"/>
              </a:rPr>
              <a:t>Perceptrons</a:t>
            </a:r>
            <a:endParaRPr lang="en-US" sz="3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2819400" y="3200400"/>
          <a:ext cx="5895737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Bitmap Image" r:id="rId3" imgW="3839111" imgH="2647619" progId="PBrush">
                  <p:embed/>
                </p:oleObj>
              </mc:Choice>
              <mc:Fallback>
                <p:oleObj name="Bitmap Image" r:id="rId3" imgW="3839111" imgH="2647619" progId="PBrush">
                  <p:embed/>
                  <p:pic>
                    <p:nvPicPr>
                      <p:cNvPr id="174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00400"/>
                        <a:ext cx="5895737" cy="2495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>
            <a:normAutofit fontScale="90000"/>
          </a:bodyPr>
          <a:lstStyle/>
          <a:p>
            <a:r>
              <a:rPr lang="en-US" altLang="ko-KR" sz="3200" dirty="0">
                <a:ea typeface="굴림" charset="-127"/>
              </a:rPr>
              <a:t>Representation Power of </a:t>
            </a:r>
            <a:r>
              <a:rPr lang="en-US" altLang="ko-KR" sz="3200" dirty="0" err="1">
                <a:ea typeface="굴림" charset="-127"/>
              </a:rPr>
              <a:t>Perceptrons</a:t>
            </a:r>
            <a:endParaRPr lang="en-US" sz="32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152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We can view the </a:t>
            </a:r>
            <a:r>
              <a:rPr lang="en-US" altLang="ko-KR" sz="2000" dirty="0" err="1">
                <a:ea typeface="굴림" charset="-127"/>
              </a:rPr>
              <a:t>perceptron</a:t>
            </a:r>
            <a:r>
              <a:rPr lang="en-US" altLang="ko-KR" sz="2000" dirty="0">
                <a:ea typeface="굴림" charset="-127"/>
              </a:rPr>
              <a:t> as representing a </a:t>
            </a:r>
            <a:r>
              <a:rPr lang="en-US" altLang="ko-KR" sz="2000" dirty="0" err="1">
                <a:ea typeface="굴림" charset="-127"/>
              </a:rPr>
              <a:t>hyperplane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b="1" dirty="0">
                <a:ea typeface="굴림" charset="-127"/>
              </a:rPr>
              <a:t>decision surface</a:t>
            </a:r>
            <a:r>
              <a:rPr lang="en-US" altLang="ko-KR" sz="2000" dirty="0">
                <a:ea typeface="굴림" charset="-127"/>
              </a:rPr>
              <a:t> in the </a:t>
            </a:r>
            <a:r>
              <a:rPr lang="en-US" altLang="ko-KR" sz="2000" i="1" dirty="0">
                <a:ea typeface="굴림" charset="-127"/>
              </a:rPr>
              <a:t>n</a:t>
            </a:r>
            <a:r>
              <a:rPr lang="en-US" altLang="ko-KR" sz="2000" dirty="0">
                <a:ea typeface="굴림" charset="-127"/>
              </a:rPr>
              <a:t>-dimensional space of instances (i.e. points). The </a:t>
            </a:r>
            <a:r>
              <a:rPr lang="en-US" altLang="ko-KR" sz="2000" dirty="0" err="1">
                <a:ea typeface="굴림" charset="-127"/>
              </a:rPr>
              <a:t>perceptron</a:t>
            </a:r>
            <a:r>
              <a:rPr lang="en-US" altLang="ko-KR" sz="2000" dirty="0">
                <a:ea typeface="굴림" charset="-127"/>
              </a:rPr>
              <a:t> outputs a 1 for instances lying on one side of the </a:t>
            </a:r>
            <a:r>
              <a:rPr lang="en-US" altLang="ko-KR" sz="2000" dirty="0" err="1">
                <a:ea typeface="굴림" charset="-127"/>
              </a:rPr>
              <a:t>hyperplane</a:t>
            </a:r>
            <a:r>
              <a:rPr lang="en-US" altLang="ko-KR" sz="2000" dirty="0">
                <a:ea typeface="굴림" charset="-127"/>
              </a:rPr>
              <a:t> and  outputs a –1 for instances lying on the other  side, as in 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429000" y="31242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228600" y="3276600"/>
            <a:ext cx="3429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dirty="0">
                <a:ea typeface="굴림" charset="-127"/>
              </a:rPr>
              <a:t>Some sets of positive and negative examples cannot be separated by any </a:t>
            </a:r>
            <a:r>
              <a:rPr lang="en-US" altLang="ko-KR" sz="2000" dirty="0" err="1">
                <a:ea typeface="굴림" charset="-127"/>
              </a:rPr>
              <a:t>hyperplane</a:t>
            </a:r>
            <a:r>
              <a:rPr lang="en-US" altLang="ko-KR" sz="2000" dirty="0">
                <a:ea typeface="굴림" charset="-127"/>
              </a:rPr>
              <a:t>. </a:t>
            </a:r>
          </a:p>
          <a:p>
            <a:pPr>
              <a:spcBef>
                <a:spcPct val="50000"/>
              </a:spcBef>
            </a:pPr>
            <a:endParaRPr lang="en-US" altLang="ko-KR" sz="2000" dirty="0">
              <a:ea typeface="굴림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sz="2000" dirty="0">
                <a:ea typeface="굴림" charset="-127"/>
              </a:rPr>
              <a:t>Those that can be separated are called </a:t>
            </a:r>
            <a:r>
              <a:rPr lang="en-US" altLang="ko-KR" sz="2000" i="1" dirty="0">
                <a:ea typeface="굴림" charset="-127"/>
              </a:rPr>
              <a:t>linearly separated set of examples.</a:t>
            </a:r>
            <a:r>
              <a:rPr lang="en-US" altLang="ko-KR" sz="2000" dirty="0">
                <a:ea typeface="굴림" charset="-127"/>
              </a:rPr>
              <a:t> </a:t>
            </a:r>
            <a:endParaRPr lang="en-US" sz="2000" dirty="0"/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4724400" y="3276600"/>
            <a:ext cx="365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23938" y="477838"/>
            <a:ext cx="7793037" cy="893762"/>
          </a:xfrm>
        </p:spPr>
        <p:txBody>
          <a:bodyPr/>
          <a:lstStyle/>
          <a:p>
            <a:r>
              <a:rPr lang="en-US"/>
              <a:t>Perceptron Training</a:t>
            </a: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82688" y="4724400"/>
            <a:ext cx="7772400" cy="1408113"/>
          </a:xfrm>
        </p:spPr>
        <p:txBody>
          <a:bodyPr>
            <a:normAutofit fontScale="77500" lnSpcReduction="20000"/>
          </a:bodyPr>
          <a:lstStyle/>
          <a:p>
            <a:r>
              <a:rPr lang="en-US" sz="2800"/>
              <a:t>Linear threshold is used. </a:t>
            </a:r>
          </a:p>
          <a:p>
            <a:r>
              <a:rPr lang="en-US" sz="2800"/>
              <a:t>W - weight value</a:t>
            </a:r>
          </a:p>
          <a:p>
            <a:r>
              <a:rPr lang="en-US" sz="2800"/>
              <a:t>t - threshold value</a:t>
            </a:r>
          </a:p>
        </p:txBody>
      </p:sp>
      <p:graphicFrame>
        <p:nvGraphicFramePr>
          <p:cNvPr id="50180" name="Object 1028"/>
          <p:cNvGraphicFramePr>
            <a:graphicFrameLocks noChangeAspect="1"/>
          </p:cNvGraphicFramePr>
          <p:nvPr/>
        </p:nvGraphicFramePr>
        <p:xfrm>
          <a:off x="838200" y="1447800"/>
          <a:ext cx="7772400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Bitmap Image" r:id="rId3" imgW="5315692" imgH="1428949" progId="PBrush">
                  <p:embed/>
                </p:oleObj>
              </mc:Choice>
              <mc:Fallback>
                <p:oleObj name="Bitmap Image" r:id="rId3" imgW="5315692" imgH="1428949" progId="PBrush">
                  <p:embed/>
                  <p:pic>
                    <p:nvPicPr>
                      <p:cNvPr id="5018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47800"/>
                        <a:ext cx="7772400" cy="2089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Text Box 1029"/>
          <p:cNvSpPr txBox="1">
            <a:spLocks noChangeArrowheads="1"/>
          </p:cNvSpPr>
          <p:nvPr/>
        </p:nvSpPr>
        <p:spPr bwMode="auto">
          <a:xfrm>
            <a:off x="4419600" y="3733800"/>
            <a:ext cx="4149725" cy="859594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sv-SE" dirty="0"/>
              <a:t>                          1 if </a:t>
            </a:r>
            <a:r>
              <a:rPr lang="en-US" sz="3600" dirty="0">
                <a:sym typeface="Symbol" pitchFamily="18" charset="2"/>
              </a:rPr>
              <a:t></a:t>
            </a:r>
            <a:r>
              <a:rPr lang="sv-SE" sz="2800" dirty="0">
                <a:sym typeface="Symbol" pitchFamily="18" charset="2"/>
              </a:rPr>
              <a:t> </a:t>
            </a:r>
            <a:r>
              <a:rPr lang="sv-SE" dirty="0">
                <a:sym typeface="Symbol" pitchFamily="18" charset="2"/>
              </a:rPr>
              <a:t>w</a:t>
            </a:r>
            <a:r>
              <a:rPr lang="sv-SE" baseline="-25000" dirty="0">
                <a:sym typeface="Symbol" pitchFamily="18" charset="2"/>
              </a:rPr>
              <a:t>i</a:t>
            </a:r>
            <a:r>
              <a:rPr lang="sv-SE" dirty="0">
                <a:sym typeface="Symbol" pitchFamily="18" charset="2"/>
              </a:rPr>
              <a:t> x</a:t>
            </a:r>
            <a:r>
              <a:rPr lang="sv-SE" baseline="-25000" dirty="0">
                <a:sym typeface="Symbol" pitchFamily="18" charset="2"/>
              </a:rPr>
              <a:t>i </a:t>
            </a:r>
            <a:r>
              <a:rPr lang="sv-SE" dirty="0">
                <a:sym typeface="Symbol" pitchFamily="18" charset="2"/>
              </a:rPr>
              <a:t>&gt;t</a:t>
            </a:r>
            <a:endParaRPr lang="en-US" dirty="0"/>
          </a:p>
          <a:p>
            <a:pPr>
              <a:lnSpc>
                <a:spcPct val="50000"/>
              </a:lnSpc>
            </a:pPr>
            <a:r>
              <a:rPr lang="sv-SE" dirty="0"/>
              <a:t>Output= </a:t>
            </a:r>
          </a:p>
          <a:p>
            <a:pPr>
              <a:lnSpc>
                <a:spcPct val="60000"/>
              </a:lnSpc>
            </a:pPr>
            <a:r>
              <a:rPr lang="sv-SE" dirty="0"/>
              <a:t>                          -1 otherwise</a:t>
            </a:r>
            <a:endParaRPr lang="en-US" dirty="0"/>
          </a:p>
        </p:txBody>
      </p:sp>
      <p:sp>
        <p:nvSpPr>
          <p:cNvPr id="50182" name="Text Box 1030"/>
          <p:cNvSpPr txBox="1">
            <a:spLocks noChangeArrowheads="1"/>
          </p:cNvSpPr>
          <p:nvPr/>
        </p:nvSpPr>
        <p:spPr bwMode="auto">
          <a:xfrm>
            <a:off x="5562600" y="3810000"/>
            <a:ext cx="5334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v-SE" sz="4800"/>
              <a:t>{</a:t>
            </a:r>
            <a:endParaRPr lang="en-US" sz="4800"/>
          </a:p>
        </p:txBody>
      </p:sp>
      <p:sp>
        <p:nvSpPr>
          <p:cNvPr id="50183" name="Rectangle 1031"/>
          <p:cNvSpPr>
            <a:spLocks noChangeArrowheads="1"/>
          </p:cNvSpPr>
          <p:nvPr/>
        </p:nvSpPr>
        <p:spPr bwMode="auto">
          <a:xfrm>
            <a:off x="6234113" y="3962400"/>
            <a:ext cx="54768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v-SE" sz="2800" baseline="-25000">
                <a:sym typeface="Symbol" pitchFamily="18" charset="2"/>
              </a:rPr>
              <a:t>i=0</a:t>
            </a:r>
            <a:endParaRPr lang="en-US" sz="2800" baseline="-25000">
              <a:sym typeface="Symbol" pitchFamily="18" charset="2"/>
            </a:endParaRPr>
          </a:p>
        </p:txBody>
      </p:sp>
      <p:sp>
        <p:nvSpPr>
          <p:cNvPr id="50184" name="Line 1032"/>
          <p:cNvSpPr>
            <a:spLocks noChangeShapeType="1"/>
          </p:cNvSpPr>
          <p:nvPr/>
        </p:nvSpPr>
        <p:spPr bwMode="auto">
          <a:xfrm flipV="1">
            <a:off x="2819400" y="42672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23938" y="477838"/>
            <a:ext cx="7793037" cy="893762"/>
          </a:xfrm>
        </p:spPr>
        <p:txBody>
          <a:bodyPr/>
          <a:lstStyle/>
          <a:p>
            <a:r>
              <a:rPr lang="en-US"/>
              <a:t>Simple network</a:t>
            </a:r>
          </a:p>
        </p:txBody>
      </p:sp>
      <p:graphicFrame>
        <p:nvGraphicFramePr>
          <p:cNvPr id="49155" name="Object 1027"/>
          <p:cNvGraphicFramePr>
            <a:graphicFrameLocks noChangeAspect="1"/>
          </p:cNvGraphicFramePr>
          <p:nvPr/>
        </p:nvGraphicFramePr>
        <p:xfrm>
          <a:off x="838200" y="1447800"/>
          <a:ext cx="7772400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Bitmap Image" r:id="rId3" imgW="5315692" imgH="1428949" progId="PBrush">
                  <p:embed/>
                </p:oleObj>
              </mc:Choice>
              <mc:Fallback>
                <p:oleObj name="Bitmap Image" r:id="rId3" imgW="5315692" imgH="1428949" progId="PBrush">
                  <p:embed/>
                  <p:pic>
                    <p:nvPicPr>
                      <p:cNvPr id="49155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47800"/>
                        <a:ext cx="7772400" cy="2089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2209800" y="3733800"/>
            <a:ext cx="5715000" cy="2667000"/>
            <a:chOff x="480" y="2352"/>
            <a:chExt cx="3600" cy="1680"/>
          </a:xfrm>
        </p:grpSpPr>
        <p:sp>
          <p:nvSpPr>
            <p:cNvPr id="49157" name="Oval 1029"/>
            <p:cNvSpPr>
              <a:spLocks noChangeArrowheads="1"/>
            </p:cNvSpPr>
            <p:nvPr/>
          </p:nvSpPr>
          <p:spPr bwMode="auto">
            <a:xfrm>
              <a:off x="2140" y="3041"/>
              <a:ext cx="1032" cy="38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58" name="Text Box 1030"/>
            <p:cNvSpPr txBox="1">
              <a:spLocks noChangeArrowheads="1"/>
            </p:cNvSpPr>
            <p:nvPr/>
          </p:nvSpPr>
          <p:spPr bwMode="auto">
            <a:xfrm>
              <a:off x="2207" y="3158"/>
              <a:ext cx="897" cy="18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800" b="1" dirty="0">
                  <a:solidFill>
                    <a:srgbClr val="D60093"/>
                  </a:solidFill>
                </a:rPr>
                <a:t>t = 0.0</a:t>
              </a:r>
            </a:p>
          </p:txBody>
        </p:sp>
        <p:sp>
          <p:nvSpPr>
            <p:cNvPr id="49159" name="Oval 1031"/>
            <p:cNvSpPr>
              <a:spLocks noChangeArrowheads="1"/>
            </p:cNvSpPr>
            <p:nvPr/>
          </p:nvSpPr>
          <p:spPr bwMode="auto">
            <a:xfrm>
              <a:off x="525" y="3646"/>
              <a:ext cx="1032" cy="38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0" name="Oval 1032"/>
            <p:cNvSpPr>
              <a:spLocks noChangeArrowheads="1"/>
            </p:cNvSpPr>
            <p:nvPr/>
          </p:nvSpPr>
          <p:spPr bwMode="auto">
            <a:xfrm>
              <a:off x="491" y="2999"/>
              <a:ext cx="1032" cy="38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1" name="Oval 1033"/>
            <p:cNvSpPr>
              <a:spLocks noChangeArrowheads="1"/>
            </p:cNvSpPr>
            <p:nvPr/>
          </p:nvSpPr>
          <p:spPr bwMode="auto">
            <a:xfrm>
              <a:off x="480" y="2352"/>
              <a:ext cx="1032" cy="38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2" name="Line 1034"/>
            <p:cNvSpPr>
              <a:spLocks noChangeShapeType="1"/>
            </p:cNvSpPr>
            <p:nvPr/>
          </p:nvSpPr>
          <p:spPr bwMode="auto">
            <a:xfrm>
              <a:off x="1512" y="2545"/>
              <a:ext cx="796" cy="55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3" name="Line 1035"/>
            <p:cNvSpPr>
              <a:spLocks noChangeShapeType="1"/>
            </p:cNvSpPr>
            <p:nvPr/>
          </p:nvSpPr>
          <p:spPr bwMode="auto">
            <a:xfrm>
              <a:off x="1512" y="3200"/>
              <a:ext cx="6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4" name="Line 1036"/>
            <p:cNvSpPr>
              <a:spLocks noChangeShapeType="1"/>
            </p:cNvSpPr>
            <p:nvPr/>
          </p:nvSpPr>
          <p:spPr bwMode="auto">
            <a:xfrm flipV="1">
              <a:off x="1557" y="3385"/>
              <a:ext cx="785" cy="4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5" name="Text Box 1037"/>
            <p:cNvSpPr txBox="1">
              <a:spLocks noChangeArrowheads="1"/>
            </p:cNvSpPr>
            <p:nvPr/>
          </p:nvSpPr>
          <p:spPr bwMode="auto">
            <a:xfrm>
              <a:off x="603" y="3763"/>
              <a:ext cx="898" cy="2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800" b="1">
                  <a:solidFill>
                    <a:srgbClr val="339933"/>
                  </a:solidFill>
                </a:rPr>
                <a:t>Y</a:t>
              </a:r>
              <a:endParaRPr lang="en-GB" sz="1800" b="1">
                <a:solidFill>
                  <a:srgbClr val="339933"/>
                </a:solidFill>
                <a:latin typeface="Times New Roman" pitchFamily="18" charset="0"/>
              </a:endParaRPr>
            </a:p>
          </p:txBody>
        </p:sp>
        <p:sp>
          <p:nvSpPr>
            <p:cNvPr id="49166" name="Text Box 1038"/>
            <p:cNvSpPr txBox="1">
              <a:spLocks noChangeArrowheads="1"/>
            </p:cNvSpPr>
            <p:nvPr/>
          </p:nvSpPr>
          <p:spPr bwMode="auto">
            <a:xfrm>
              <a:off x="559" y="3100"/>
              <a:ext cx="897" cy="18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800" b="1">
                  <a:solidFill>
                    <a:srgbClr val="339933"/>
                  </a:solidFill>
                </a:rPr>
                <a:t>X</a:t>
              </a:r>
            </a:p>
          </p:txBody>
        </p:sp>
        <p:sp>
          <p:nvSpPr>
            <p:cNvPr id="49167" name="Text Box 1039"/>
            <p:cNvSpPr txBox="1">
              <a:spLocks noChangeArrowheads="1"/>
            </p:cNvSpPr>
            <p:nvPr/>
          </p:nvSpPr>
          <p:spPr bwMode="auto">
            <a:xfrm>
              <a:off x="1714" y="2646"/>
              <a:ext cx="897" cy="18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800" b="1" dirty="0"/>
                <a:t>W = 1.5</a:t>
              </a:r>
            </a:p>
          </p:txBody>
        </p:sp>
        <p:sp>
          <p:nvSpPr>
            <p:cNvPr id="49168" name="Text Box 1040"/>
            <p:cNvSpPr txBox="1">
              <a:spLocks noChangeArrowheads="1"/>
            </p:cNvSpPr>
            <p:nvPr/>
          </p:nvSpPr>
          <p:spPr bwMode="auto">
            <a:xfrm>
              <a:off x="1400" y="3175"/>
              <a:ext cx="897" cy="18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GB" sz="18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9169" name="Text Box 1041"/>
            <p:cNvSpPr txBox="1">
              <a:spLocks noChangeArrowheads="1"/>
            </p:cNvSpPr>
            <p:nvPr/>
          </p:nvSpPr>
          <p:spPr bwMode="auto">
            <a:xfrm>
              <a:off x="1714" y="3578"/>
              <a:ext cx="897" cy="18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800" b="1"/>
                <a:t>W = 1</a:t>
              </a:r>
            </a:p>
          </p:txBody>
        </p:sp>
        <p:sp>
          <p:nvSpPr>
            <p:cNvPr id="49170" name="Line 1042"/>
            <p:cNvSpPr>
              <a:spLocks noChangeShapeType="1"/>
            </p:cNvSpPr>
            <p:nvPr/>
          </p:nvSpPr>
          <p:spPr bwMode="auto">
            <a:xfrm>
              <a:off x="3172" y="3234"/>
              <a:ext cx="90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1" name="Text Box 1043"/>
            <p:cNvSpPr txBox="1">
              <a:spLocks noChangeArrowheads="1"/>
            </p:cNvSpPr>
            <p:nvPr/>
          </p:nvSpPr>
          <p:spPr bwMode="auto">
            <a:xfrm>
              <a:off x="547" y="2453"/>
              <a:ext cx="897" cy="18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GB" sz="1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9172" name="Text Box 1044"/>
          <p:cNvSpPr txBox="1">
            <a:spLocks noChangeArrowheads="1"/>
          </p:cNvSpPr>
          <p:nvPr/>
        </p:nvSpPr>
        <p:spPr bwMode="auto">
          <a:xfrm>
            <a:off x="5029200" y="3314700"/>
            <a:ext cx="3768725" cy="859594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sv-SE" dirty="0"/>
              <a:t>                        1 if </a:t>
            </a:r>
            <a:r>
              <a:rPr lang="en-US" sz="3600" dirty="0">
                <a:sym typeface="Symbol" pitchFamily="18" charset="2"/>
              </a:rPr>
              <a:t></a:t>
            </a:r>
            <a:r>
              <a:rPr lang="sv-SE" sz="2800" dirty="0">
                <a:sym typeface="Symbol" pitchFamily="18" charset="2"/>
              </a:rPr>
              <a:t> </a:t>
            </a:r>
            <a:r>
              <a:rPr lang="sv-SE" dirty="0">
                <a:sym typeface="Symbol" pitchFamily="18" charset="2"/>
              </a:rPr>
              <a:t>w</a:t>
            </a:r>
            <a:r>
              <a:rPr lang="sv-SE" baseline="-25000" dirty="0">
                <a:sym typeface="Symbol" pitchFamily="18" charset="2"/>
              </a:rPr>
              <a:t>i</a:t>
            </a:r>
            <a:r>
              <a:rPr lang="sv-SE" dirty="0">
                <a:sym typeface="Symbol" pitchFamily="18" charset="2"/>
              </a:rPr>
              <a:t> x</a:t>
            </a:r>
            <a:r>
              <a:rPr lang="sv-SE" baseline="-25000" dirty="0">
                <a:sym typeface="Symbol" pitchFamily="18" charset="2"/>
              </a:rPr>
              <a:t>i </a:t>
            </a:r>
            <a:r>
              <a:rPr lang="sv-SE" dirty="0">
                <a:sym typeface="Symbol" pitchFamily="18" charset="2"/>
              </a:rPr>
              <a:t>&gt;t</a:t>
            </a:r>
            <a:endParaRPr lang="en-US" dirty="0"/>
          </a:p>
          <a:p>
            <a:pPr>
              <a:lnSpc>
                <a:spcPct val="50000"/>
              </a:lnSpc>
            </a:pPr>
            <a:r>
              <a:rPr lang="sv-SE" dirty="0"/>
              <a:t>output=</a:t>
            </a:r>
          </a:p>
          <a:p>
            <a:pPr>
              <a:lnSpc>
                <a:spcPct val="60000"/>
              </a:lnSpc>
            </a:pPr>
            <a:r>
              <a:rPr lang="sv-SE" dirty="0"/>
              <a:t>                         -1 otherwise</a:t>
            </a:r>
            <a:endParaRPr lang="en-US" dirty="0"/>
          </a:p>
        </p:txBody>
      </p:sp>
      <p:sp>
        <p:nvSpPr>
          <p:cNvPr id="49173" name="Text Box 1045"/>
          <p:cNvSpPr txBox="1">
            <a:spLocks noChangeArrowheads="1"/>
          </p:cNvSpPr>
          <p:nvPr/>
        </p:nvSpPr>
        <p:spPr bwMode="auto">
          <a:xfrm>
            <a:off x="6096000" y="3352800"/>
            <a:ext cx="477838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v-SE" sz="4800"/>
              <a:t>{</a:t>
            </a:r>
            <a:endParaRPr lang="en-US" sz="4800"/>
          </a:p>
        </p:txBody>
      </p:sp>
      <p:sp>
        <p:nvSpPr>
          <p:cNvPr id="49174" name="Rectangle 1046"/>
          <p:cNvSpPr>
            <a:spLocks noChangeArrowheads="1"/>
          </p:cNvSpPr>
          <p:nvPr/>
        </p:nvSpPr>
        <p:spPr bwMode="auto">
          <a:xfrm>
            <a:off x="6553200" y="3567113"/>
            <a:ext cx="5164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v-SE" baseline="-25000" dirty="0">
                <a:sym typeface="Symbol" pitchFamily="18" charset="2"/>
              </a:rPr>
              <a:t>    i=0</a:t>
            </a:r>
            <a:endParaRPr lang="en-US" baseline="-250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Clr>
                <a:schemeClr val="tx1"/>
              </a:buClr>
              <a:buSzTx/>
              <a:buFont typeface="Arial" pitchFamily="34" charset="0"/>
              <a:buChar char="●"/>
            </a:pPr>
            <a:r>
              <a:rPr lang="en-US" dirty="0"/>
              <a:t>Artificial neural network (ANN) is a machine learning approach that models human brain and consists of a number of artificial neurons.</a:t>
            </a:r>
          </a:p>
          <a:p>
            <a:pPr algn="just">
              <a:buClr>
                <a:schemeClr val="tx1"/>
              </a:buClr>
              <a:buSzTx/>
              <a:buFont typeface="Arial" pitchFamily="34" charset="0"/>
              <a:buChar char="●"/>
            </a:pPr>
            <a:r>
              <a:rPr lang="en-US" dirty="0"/>
              <a:t>Neuron in ANNs tend to have fewer connections than biological neurons.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23938" y="554038"/>
            <a:ext cx="7793037" cy="817562"/>
          </a:xfrm>
        </p:spPr>
        <p:txBody>
          <a:bodyPr/>
          <a:lstStyle/>
          <a:p>
            <a:r>
              <a:rPr lang="en-US"/>
              <a:t>Training Perceptrons</a:t>
            </a:r>
          </a:p>
        </p:txBody>
      </p:sp>
      <p:grpSp>
        <p:nvGrpSpPr>
          <p:cNvPr id="2" name="Group 1027"/>
          <p:cNvGrpSpPr>
            <a:grpSpLocks/>
          </p:cNvGrpSpPr>
          <p:nvPr/>
        </p:nvGrpSpPr>
        <p:grpSpPr bwMode="auto">
          <a:xfrm>
            <a:off x="1447800" y="1371600"/>
            <a:ext cx="5105400" cy="2514600"/>
            <a:chOff x="3645" y="2550"/>
            <a:chExt cx="4815" cy="3000"/>
          </a:xfrm>
        </p:grpSpPr>
        <p:sp>
          <p:nvSpPr>
            <p:cNvPr id="52228" name="Oval 1028"/>
            <p:cNvSpPr>
              <a:spLocks noChangeArrowheads="1"/>
            </p:cNvSpPr>
            <p:nvPr/>
          </p:nvSpPr>
          <p:spPr bwMode="auto">
            <a:xfrm>
              <a:off x="5865" y="3780"/>
              <a:ext cx="1380" cy="6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29" name="Text Box 1029"/>
            <p:cNvSpPr txBox="1">
              <a:spLocks noChangeArrowheads="1"/>
            </p:cNvSpPr>
            <p:nvPr/>
          </p:nvSpPr>
          <p:spPr bwMode="auto">
            <a:xfrm>
              <a:off x="5955" y="3990"/>
              <a:ext cx="120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b="1" dirty="0">
                  <a:solidFill>
                    <a:srgbClr val="D60093"/>
                  </a:solidFill>
                </a:rPr>
                <a:t>T</a:t>
              </a:r>
              <a:endParaRPr lang="en-GB" sz="1800" b="1" dirty="0">
                <a:solidFill>
                  <a:srgbClr val="D60093"/>
                </a:solidFill>
              </a:endParaRPr>
            </a:p>
          </p:txBody>
        </p:sp>
        <p:sp>
          <p:nvSpPr>
            <p:cNvPr id="52230" name="Oval 1030"/>
            <p:cNvSpPr>
              <a:spLocks noChangeArrowheads="1"/>
            </p:cNvSpPr>
            <p:nvPr/>
          </p:nvSpPr>
          <p:spPr bwMode="auto">
            <a:xfrm>
              <a:off x="3705" y="4860"/>
              <a:ext cx="1380" cy="6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1" name="Oval 1031"/>
            <p:cNvSpPr>
              <a:spLocks noChangeArrowheads="1"/>
            </p:cNvSpPr>
            <p:nvPr/>
          </p:nvSpPr>
          <p:spPr bwMode="auto">
            <a:xfrm>
              <a:off x="3660" y="3705"/>
              <a:ext cx="1380" cy="6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2" name="Oval 1032"/>
            <p:cNvSpPr>
              <a:spLocks noChangeArrowheads="1"/>
            </p:cNvSpPr>
            <p:nvPr/>
          </p:nvSpPr>
          <p:spPr bwMode="auto">
            <a:xfrm>
              <a:off x="3645" y="2550"/>
              <a:ext cx="1380" cy="6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3" name="Line 1033"/>
            <p:cNvSpPr>
              <a:spLocks noChangeShapeType="1"/>
            </p:cNvSpPr>
            <p:nvPr/>
          </p:nvSpPr>
          <p:spPr bwMode="auto">
            <a:xfrm>
              <a:off x="5025" y="2895"/>
              <a:ext cx="1065" cy="9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4" name="Line 1034"/>
            <p:cNvSpPr>
              <a:spLocks noChangeShapeType="1"/>
            </p:cNvSpPr>
            <p:nvPr/>
          </p:nvSpPr>
          <p:spPr bwMode="auto">
            <a:xfrm>
              <a:off x="5025" y="4065"/>
              <a:ext cx="8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5" name="Line 1035"/>
            <p:cNvSpPr>
              <a:spLocks noChangeShapeType="1"/>
            </p:cNvSpPr>
            <p:nvPr/>
          </p:nvSpPr>
          <p:spPr bwMode="auto">
            <a:xfrm flipV="1">
              <a:off x="5085" y="4395"/>
              <a:ext cx="105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6" name="Text Box 1036"/>
            <p:cNvSpPr txBox="1">
              <a:spLocks noChangeArrowheads="1"/>
            </p:cNvSpPr>
            <p:nvPr/>
          </p:nvSpPr>
          <p:spPr bwMode="auto">
            <a:xfrm>
              <a:off x="3810" y="5070"/>
              <a:ext cx="1200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800" b="1"/>
                <a:t>y</a:t>
              </a:r>
              <a:endParaRPr lang="en-GB" sz="1800" b="1">
                <a:latin typeface="Times New Roman" pitchFamily="18" charset="0"/>
              </a:endParaRPr>
            </a:p>
          </p:txBody>
        </p:sp>
        <p:sp>
          <p:nvSpPr>
            <p:cNvPr id="52237" name="Text Box 1037"/>
            <p:cNvSpPr txBox="1">
              <a:spLocks noChangeArrowheads="1"/>
            </p:cNvSpPr>
            <p:nvPr/>
          </p:nvSpPr>
          <p:spPr bwMode="auto">
            <a:xfrm>
              <a:off x="3750" y="3885"/>
              <a:ext cx="120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800" b="1"/>
                <a:t>x</a:t>
              </a:r>
              <a:endParaRPr lang="en-GB" sz="1800" b="1">
                <a:latin typeface="Times New Roman" pitchFamily="18" charset="0"/>
              </a:endParaRPr>
            </a:p>
          </p:txBody>
        </p:sp>
        <p:sp>
          <p:nvSpPr>
            <p:cNvPr id="52238" name="Text Box 1038"/>
            <p:cNvSpPr txBox="1">
              <a:spLocks noChangeArrowheads="1"/>
            </p:cNvSpPr>
            <p:nvPr/>
          </p:nvSpPr>
          <p:spPr bwMode="auto">
            <a:xfrm>
              <a:off x="3735" y="2730"/>
              <a:ext cx="120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GB" sz="1800" b="1" dirty="0">
                <a:latin typeface="Times New Roman" pitchFamily="18" charset="0"/>
              </a:endParaRPr>
            </a:p>
          </p:txBody>
        </p:sp>
        <p:sp>
          <p:nvSpPr>
            <p:cNvPr id="52239" name="Text Box 1039"/>
            <p:cNvSpPr txBox="1">
              <a:spLocks noChangeArrowheads="1"/>
            </p:cNvSpPr>
            <p:nvPr/>
          </p:nvSpPr>
          <p:spPr bwMode="auto">
            <a:xfrm>
              <a:off x="5295" y="3075"/>
              <a:ext cx="120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800" b="1"/>
                <a:t>W = ?</a:t>
              </a:r>
            </a:p>
          </p:txBody>
        </p:sp>
        <p:sp>
          <p:nvSpPr>
            <p:cNvPr id="52240" name="Text Box 1040"/>
            <p:cNvSpPr txBox="1">
              <a:spLocks noChangeArrowheads="1"/>
            </p:cNvSpPr>
            <p:nvPr/>
          </p:nvSpPr>
          <p:spPr bwMode="auto">
            <a:xfrm>
              <a:off x="4875" y="4020"/>
              <a:ext cx="120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GB" sz="1800" b="1">
                <a:latin typeface="Times New Roman" pitchFamily="18" charset="0"/>
              </a:endParaRPr>
            </a:p>
          </p:txBody>
        </p:sp>
        <p:sp>
          <p:nvSpPr>
            <p:cNvPr id="52241" name="Text Box 1041"/>
            <p:cNvSpPr txBox="1">
              <a:spLocks noChangeArrowheads="1"/>
            </p:cNvSpPr>
            <p:nvPr/>
          </p:nvSpPr>
          <p:spPr bwMode="auto">
            <a:xfrm>
              <a:off x="5295" y="4740"/>
              <a:ext cx="120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800" b="1"/>
                <a:t>W = ?</a:t>
              </a:r>
            </a:p>
          </p:txBody>
        </p:sp>
        <p:sp>
          <p:nvSpPr>
            <p:cNvPr id="52242" name="Line 1042"/>
            <p:cNvSpPr>
              <a:spLocks noChangeShapeType="1"/>
            </p:cNvSpPr>
            <p:nvPr/>
          </p:nvSpPr>
          <p:spPr bwMode="auto">
            <a:xfrm>
              <a:off x="7245" y="4125"/>
              <a:ext cx="12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3" name="Text Box 1043"/>
            <p:cNvSpPr txBox="1">
              <a:spLocks noChangeArrowheads="1"/>
            </p:cNvSpPr>
            <p:nvPr/>
          </p:nvSpPr>
          <p:spPr bwMode="auto">
            <a:xfrm>
              <a:off x="4785" y="4050"/>
              <a:ext cx="120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800" b="1"/>
                <a:t>W = ?</a:t>
              </a:r>
            </a:p>
          </p:txBody>
        </p:sp>
      </p:grpSp>
      <p:grpSp>
        <p:nvGrpSpPr>
          <p:cNvPr id="3" name="Group 1051"/>
          <p:cNvGrpSpPr>
            <a:grpSpLocks/>
          </p:cNvGrpSpPr>
          <p:nvPr/>
        </p:nvGrpSpPr>
        <p:grpSpPr bwMode="auto">
          <a:xfrm>
            <a:off x="7162800" y="1371600"/>
            <a:ext cx="1293813" cy="1981200"/>
            <a:chOff x="4512" y="864"/>
            <a:chExt cx="815" cy="1248"/>
          </a:xfrm>
        </p:grpSpPr>
        <p:sp>
          <p:nvSpPr>
            <p:cNvPr id="52245" name="Text Box 1045"/>
            <p:cNvSpPr txBox="1">
              <a:spLocks noChangeArrowheads="1"/>
            </p:cNvSpPr>
            <p:nvPr/>
          </p:nvSpPr>
          <p:spPr bwMode="auto">
            <a:xfrm>
              <a:off x="4512" y="864"/>
              <a:ext cx="815" cy="1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sz="1800" b="1"/>
                <a:t>For AND</a:t>
              </a:r>
              <a:endParaRPr lang="en-US" sz="1800"/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sz="1800"/>
                <a:t>A B Output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sz="1800"/>
                <a:t>0 0     0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sz="1800"/>
                <a:t>0 1     0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sz="1800"/>
                <a:t>1 0     0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sz="1800"/>
                <a:t>1 1     1</a:t>
              </a:r>
            </a:p>
          </p:txBody>
        </p:sp>
        <p:sp>
          <p:nvSpPr>
            <p:cNvPr id="52246" name="Line 1046"/>
            <p:cNvSpPr>
              <a:spLocks noChangeShapeType="1"/>
            </p:cNvSpPr>
            <p:nvPr/>
          </p:nvSpPr>
          <p:spPr bwMode="auto">
            <a:xfrm>
              <a:off x="4512" y="127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7" name="Line 1047"/>
            <p:cNvSpPr>
              <a:spLocks noChangeShapeType="1"/>
            </p:cNvSpPr>
            <p:nvPr/>
          </p:nvSpPr>
          <p:spPr bwMode="auto">
            <a:xfrm>
              <a:off x="4816" y="1104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48" name="Text Box 1048"/>
          <p:cNvSpPr txBox="1">
            <a:spLocks noChangeArrowheads="1"/>
          </p:cNvSpPr>
          <p:nvPr/>
        </p:nvSpPr>
        <p:spPr bwMode="auto">
          <a:xfrm>
            <a:off x="1143000" y="4343400"/>
            <a:ext cx="594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80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What are the weight values? </a:t>
            </a:r>
          </a:p>
        </p:txBody>
      </p:sp>
      <p:sp>
        <p:nvSpPr>
          <p:cNvPr id="52249" name="Text Box 1049"/>
          <p:cNvSpPr txBox="1">
            <a:spLocks noChangeArrowheads="1"/>
          </p:cNvSpPr>
          <p:nvPr/>
        </p:nvSpPr>
        <p:spPr bwMode="auto">
          <a:xfrm>
            <a:off x="1143000" y="4953000"/>
            <a:ext cx="685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80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Initialize with random weight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8" grpId="0" autoUpdateAnimBg="0"/>
      <p:bldP spid="5224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93037" cy="817562"/>
          </a:xfrm>
        </p:spPr>
        <p:txBody>
          <a:bodyPr/>
          <a:lstStyle/>
          <a:p>
            <a:r>
              <a:rPr lang="en-US" dirty="0"/>
              <a:t>Training </a:t>
            </a:r>
            <a:r>
              <a:rPr lang="en-US" dirty="0" err="1"/>
              <a:t>Perceptrons</a:t>
            </a:r>
            <a:endParaRPr lang="en-US" dirty="0"/>
          </a:p>
        </p:txBody>
      </p:sp>
      <p:grpSp>
        <p:nvGrpSpPr>
          <p:cNvPr id="2" name="Group 1027"/>
          <p:cNvGrpSpPr>
            <a:grpSpLocks/>
          </p:cNvGrpSpPr>
          <p:nvPr/>
        </p:nvGrpSpPr>
        <p:grpSpPr bwMode="auto">
          <a:xfrm>
            <a:off x="1447800" y="1371600"/>
            <a:ext cx="5105400" cy="2514600"/>
            <a:chOff x="3645" y="2550"/>
            <a:chExt cx="4815" cy="3000"/>
          </a:xfrm>
        </p:grpSpPr>
        <p:sp>
          <p:nvSpPr>
            <p:cNvPr id="56324" name="Oval 1028"/>
            <p:cNvSpPr>
              <a:spLocks noChangeArrowheads="1"/>
            </p:cNvSpPr>
            <p:nvPr/>
          </p:nvSpPr>
          <p:spPr bwMode="auto">
            <a:xfrm>
              <a:off x="5865" y="3780"/>
              <a:ext cx="1380" cy="6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25" name="Text Box 1029"/>
            <p:cNvSpPr txBox="1">
              <a:spLocks noChangeArrowheads="1"/>
            </p:cNvSpPr>
            <p:nvPr/>
          </p:nvSpPr>
          <p:spPr bwMode="auto">
            <a:xfrm>
              <a:off x="5955" y="3990"/>
              <a:ext cx="120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800" b="1" dirty="0"/>
                <a:t>t</a:t>
              </a:r>
              <a:r>
                <a:rPr lang="en-GB" sz="1800" b="1" dirty="0">
                  <a:solidFill>
                    <a:srgbClr val="D60093"/>
                  </a:solidFill>
                </a:rPr>
                <a:t> </a:t>
              </a:r>
              <a:r>
                <a:rPr lang="en-GB" sz="1800" b="1" dirty="0"/>
                <a:t>=</a:t>
              </a:r>
              <a:r>
                <a:rPr lang="en-GB" sz="1800" b="1" dirty="0">
                  <a:solidFill>
                    <a:srgbClr val="D60093"/>
                  </a:solidFill>
                </a:rPr>
                <a:t> </a:t>
              </a:r>
              <a:r>
                <a:rPr lang="en-GB" sz="1800" b="1" dirty="0"/>
                <a:t>0</a:t>
              </a:r>
            </a:p>
          </p:txBody>
        </p:sp>
        <p:sp>
          <p:nvSpPr>
            <p:cNvPr id="56326" name="Oval 1030"/>
            <p:cNvSpPr>
              <a:spLocks noChangeArrowheads="1"/>
            </p:cNvSpPr>
            <p:nvPr/>
          </p:nvSpPr>
          <p:spPr bwMode="auto">
            <a:xfrm>
              <a:off x="3705" y="4860"/>
              <a:ext cx="1380" cy="6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27" name="Oval 1031"/>
            <p:cNvSpPr>
              <a:spLocks noChangeArrowheads="1"/>
            </p:cNvSpPr>
            <p:nvPr/>
          </p:nvSpPr>
          <p:spPr bwMode="auto">
            <a:xfrm>
              <a:off x="3660" y="3705"/>
              <a:ext cx="1380" cy="6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28" name="Oval 1032"/>
            <p:cNvSpPr>
              <a:spLocks noChangeArrowheads="1"/>
            </p:cNvSpPr>
            <p:nvPr/>
          </p:nvSpPr>
          <p:spPr bwMode="auto">
            <a:xfrm>
              <a:off x="3645" y="2550"/>
              <a:ext cx="1380" cy="6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29" name="Line 1033"/>
            <p:cNvSpPr>
              <a:spLocks noChangeShapeType="1"/>
            </p:cNvSpPr>
            <p:nvPr/>
          </p:nvSpPr>
          <p:spPr bwMode="auto">
            <a:xfrm>
              <a:off x="5025" y="2895"/>
              <a:ext cx="1065" cy="9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0" name="Line 1034"/>
            <p:cNvSpPr>
              <a:spLocks noChangeShapeType="1"/>
            </p:cNvSpPr>
            <p:nvPr/>
          </p:nvSpPr>
          <p:spPr bwMode="auto">
            <a:xfrm>
              <a:off x="5025" y="4065"/>
              <a:ext cx="8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1" name="Line 1035"/>
            <p:cNvSpPr>
              <a:spLocks noChangeShapeType="1"/>
            </p:cNvSpPr>
            <p:nvPr/>
          </p:nvSpPr>
          <p:spPr bwMode="auto">
            <a:xfrm flipV="1">
              <a:off x="5085" y="4395"/>
              <a:ext cx="105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2" name="Text Box 1036"/>
            <p:cNvSpPr txBox="1">
              <a:spLocks noChangeArrowheads="1"/>
            </p:cNvSpPr>
            <p:nvPr/>
          </p:nvSpPr>
          <p:spPr bwMode="auto">
            <a:xfrm>
              <a:off x="3810" y="5070"/>
              <a:ext cx="1200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800" b="1"/>
                <a:t>y</a:t>
              </a:r>
              <a:endParaRPr lang="en-GB" sz="1800" b="1">
                <a:latin typeface="Times New Roman" pitchFamily="18" charset="0"/>
              </a:endParaRPr>
            </a:p>
          </p:txBody>
        </p:sp>
        <p:sp>
          <p:nvSpPr>
            <p:cNvPr id="56333" name="Text Box 1037"/>
            <p:cNvSpPr txBox="1">
              <a:spLocks noChangeArrowheads="1"/>
            </p:cNvSpPr>
            <p:nvPr/>
          </p:nvSpPr>
          <p:spPr bwMode="auto">
            <a:xfrm>
              <a:off x="3750" y="3885"/>
              <a:ext cx="120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800" b="1"/>
                <a:t>x</a:t>
              </a:r>
              <a:endParaRPr lang="en-GB" sz="1800" b="1">
                <a:latin typeface="Times New Roman" pitchFamily="18" charset="0"/>
              </a:endParaRPr>
            </a:p>
          </p:txBody>
        </p:sp>
        <p:sp>
          <p:nvSpPr>
            <p:cNvPr id="56334" name="Text Box 1038"/>
            <p:cNvSpPr txBox="1">
              <a:spLocks noChangeArrowheads="1"/>
            </p:cNvSpPr>
            <p:nvPr/>
          </p:nvSpPr>
          <p:spPr bwMode="auto">
            <a:xfrm>
              <a:off x="3735" y="2730"/>
              <a:ext cx="120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GB" sz="1800" b="1" dirty="0">
                <a:latin typeface="Times New Roman" pitchFamily="18" charset="0"/>
              </a:endParaRPr>
            </a:p>
          </p:txBody>
        </p:sp>
        <p:sp>
          <p:nvSpPr>
            <p:cNvPr id="56335" name="Text Box 1039"/>
            <p:cNvSpPr txBox="1">
              <a:spLocks noChangeArrowheads="1"/>
            </p:cNvSpPr>
            <p:nvPr/>
          </p:nvSpPr>
          <p:spPr bwMode="auto">
            <a:xfrm>
              <a:off x="5295" y="3075"/>
              <a:ext cx="120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800" b="1" dirty="0"/>
                <a:t>W = -0.8</a:t>
              </a:r>
            </a:p>
          </p:txBody>
        </p:sp>
        <p:sp>
          <p:nvSpPr>
            <p:cNvPr id="56336" name="Text Box 1040"/>
            <p:cNvSpPr txBox="1">
              <a:spLocks noChangeArrowheads="1"/>
            </p:cNvSpPr>
            <p:nvPr/>
          </p:nvSpPr>
          <p:spPr bwMode="auto">
            <a:xfrm>
              <a:off x="4875" y="4020"/>
              <a:ext cx="120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GB" sz="1800" b="1">
                <a:latin typeface="Times New Roman" pitchFamily="18" charset="0"/>
              </a:endParaRPr>
            </a:p>
          </p:txBody>
        </p:sp>
        <p:sp>
          <p:nvSpPr>
            <p:cNvPr id="56337" name="Text Box 1041"/>
            <p:cNvSpPr txBox="1">
              <a:spLocks noChangeArrowheads="1"/>
            </p:cNvSpPr>
            <p:nvPr/>
          </p:nvSpPr>
          <p:spPr bwMode="auto">
            <a:xfrm>
              <a:off x="5295" y="4740"/>
              <a:ext cx="120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800" b="1" dirty="0"/>
                <a:t>W = </a:t>
              </a:r>
              <a:r>
                <a:rPr lang="en-GB" b="1" dirty="0"/>
                <a:t>0.5</a:t>
              </a:r>
              <a:endParaRPr lang="en-GB" sz="1800" b="1" dirty="0"/>
            </a:p>
          </p:txBody>
        </p:sp>
        <p:sp>
          <p:nvSpPr>
            <p:cNvPr id="56338" name="Line 1042"/>
            <p:cNvSpPr>
              <a:spLocks noChangeShapeType="1"/>
            </p:cNvSpPr>
            <p:nvPr/>
          </p:nvSpPr>
          <p:spPr bwMode="auto">
            <a:xfrm>
              <a:off x="7245" y="4125"/>
              <a:ext cx="12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9" name="Text Box 1043"/>
            <p:cNvSpPr txBox="1">
              <a:spLocks noChangeArrowheads="1"/>
            </p:cNvSpPr>
            <p:nvPr/>
          </p:nvSpPr>
          <p:spPr bwMode="auto">
            <a:xfrm>
              <a:off x="4785" y="4050"/>
              <a:ext cx="120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800" b="1" dirty="0"/>
                <a:t>W = 0.5</a:t>
              </a:r>
            </a:p>
          </p:txBody>
        </p:sp>
      </p:grpSp>
      <p:sp>
        <p:nvSpPr>
          <p:cNvPr id="56341" name="Text Box 1045"/>
          <p:cNvSpPr txBox="1">
            <a:spLocks noChangeArrowheads="1"/>
          </p:cNvSpPr>
          <p:nvPr/>
        </p:nvSpPr>
        <p:spPr bwMode="auto">
          <a:xfrm>
            <a:off x="7162800" y="1371600"/>
            <a:ext cx="1293813" cy="1960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 dirty="0"/>
              <a:t>For AND</a:t>
            </a:r>
            <a:endParaRPr lang="en-US" sz="1800" dirty="0"/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/>
              <a:t>X</a:t>
            </a:r>
            <a:r>
              <a:rPr lang="en-US" sz="1800" dirty="0"/>
              <a:t> </a:t>
            </a:r>
            <a:r>
              <a:rPr lang="en-US" dirty="0"/>
              <a:t>Y</a:t>
            </a:r>
            <a:r>
              <a:rPr lang="en-US" sz="1800" dirty="0"/>
              <a:t> Output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dirty="0"/>
              <a:t>0 0     0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dirty="0"/>
              <a:t>0 1     0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dirty="0"/>
              <a:t>1 0     0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dirty="0"/>
              <a:t>1 1     1</a:t>
            </a:r>
          </a:p>
        </p:txBody>
      </p:sp>
      <p:sp>
        <p:nvSpPr>
          <p:cNvPr id="56342" name="Line 1046"/>
          <p:cNvSpPr>
            <a:spLocks noChangeShapeType="1"/>
          </p:cNvSpPr>
          <p:nvPr/>
        </p:nvSpPr>
        <p:spPr bwMode="auto">
          <a:xfrm>
            <a:off x="7162800" y="20193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43" name="Line 1047"/>
          <p:cNvSpPr>
            <a:spLocks noChangeShapeType="1"/>
          </p:cNvSpPr>
          <p:nvPr/>
        </p:nvSpPr>
        <p:spPr bwMode="auto">
          <a:xfrm>
            <a:off x="7645400" y="1752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381000" y="4038600"/>
          <a:ext cx="3505200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Worksheet" r:id="rId3" imgW="2476500" imgH="1219200" progId="Excel.Sheet.8">
                  <p:embed/>
                </p:oleObj>
              </mc:Choice>
              <mc:Fallback>
                <p:oleObj name="Worksheet" r:id="rId3" imgW="2476500" imgH="1219200" progId="Excel.Sheet.8">
                  <p:embed/>
                  <p:pic>
                    <p:nvPicPr>
                      <p:cNvPr id="471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038600"/>
                        <a:ext cx="3505200" cy="163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4267200" y="4191000"/>
          <a:ext cx="4114800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Worksheet" r:id="rId5" imgW="3295650" imgH="1219200" progId="Excel.Sheet.8">
                  <p:embed/>
                </p:oleObj>
              </mc:Choice>
              <mc:Fallback>
                <p:oleObj name="Worksheet" r:id="rId5" imgW="3295650" imgH="1219200" progId="Excel.Sheet.8">
                  <p:embed/>
                  <p:pic>
                    <p:nvPicPr>
                      <p:cNvPr id="471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91000"/>
                        <a:ext cx="4114800" cy="144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4419600" y="5638800"/>
            <a:ext cx="4419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 dirty="0">
                <a:ea typeface="굴림" charset="-127"/>
              </a:rPr>
              <a:t>Decision </a:t>
            </a:r>
            <a:r>
              <a:rPr lang="en-US" altLang="ko-KR" sz="2000" dirty="0" err="1">
                <a:ea typeface="굴림" charset="-127"/>
              </a:rPr>
              <a:t>hyperplane</a:t>
            </a:r>
            <a:r>
              <a:rPr lang="en-US" altLang="ko-KR" sz="2000" dirty="0">
                <a:ea typeface="굴림" charset="-127"/>
              </a:rPr>
              <a:t> :</a:t>
            </a:r>
          </a:p>
          <a:p>
            <a:r>
              <a:rPr lang="en-US" altLang="ko-KR" sz="2000" dirty="0">
                <a:ea typeface="굴림" charset="-127"/>
              </a:rPr>
              <a:t>	w</a:t>
            </a:r>
            <a:r>
              <a:rPr lang="en-US" altLang="ko-KR" sz="2000" baseline="-25000" dirty="0">
                <a:ea typeface="굴림" charset="-127"/>
              </a:rPr>
              <a:t>0</a:t>
            </a:r>
            <a:r>
              <a:rPr lang="en-US" altLang="ko-KR" sz="2000" dirty="0">
                <a:ea typeface="굴림" charset="-127"/>
              </a:rPr>
              <a:t> + w</a:t>
            </a:r>
            <a:r>
              <a:rPr lang="en-US" altLang="ko-KR" sz="2000" baseline="-25000" dirty="0">
                <a:ea typeface="굴림" charset="-127"/>
              </a:rPr>
              <a:t>1</a:t>
            </a:r>
            <a:r>
              <a:rPr lang="en-US" altLang="ko-KR" sz="2000" dirty="0">
                <a:ea typeface="굴림" charset="-127"/>
              </a:rPr>
              <a:t> x</a:t>
            </a:r>
            <a:r>
              <a:rPr lang="en-US" altLang="ko-KR" sz="2000" baseline="-25000" dirty="0">
                <a:ea typeface="굴림" charset="-127"/>
              </a:rPr>
              <a:t>1</a:t>
            </a:r>
            <a:r>
              <a:rPr lang="en-US" altLang="ko-KR" sz="2000" dirty="0">
                <a:ea typeface="굴림" charset="-127"/>
              </a:rPr>
              <a:t> + w</a:t>
            </a:r>
            <a:r>
              <a:rPr lang="en-US" altLang="ko-KR" sz="2000" baseline="-25000" dirty="0">
                <a:ea typeface="굴림" charset="-127"/>
              </a:rPr>
              <a:t>2</a:t>
            </a:r>
            <a:r>
              <a:rPr lang="en-US" altLang="ko-KR" sz="2000" dirty="0">
                <a:ea typeface="굴림" charset="-127"/>
              </a:rPr>
              <a:t> x</a:t>
            </a:r>
            <a:r>
              <a:rPr lang="en-US" altLang="ko-KR" sz="2000" baseline="-25000" dirty="0">
                <a:ea typeface="굴림" charset="-127"/>
              </a:rPr>
              <a:t>2</a:t>
            </a:r>
            <a:r>
              <a:rPr lang="en-US" altLang="ko-KR" sz="2000" dirty="0">
                <a:ea typeface="굴림" charset="-127"/>
              </a:rPr>
              <a:t> = 0</a:t>
            </a:r>
          </a:p>
          <a:p>
            <a:r>
              <a:rPr lang="en-US" altLang="ko-KR" sz="2000" dirty="0">
                <a:ea typeface="굴림" charset="-127"/>
              </a:rPr>
              <a:t>	-0.8 + 0.5 x</a:t>
            </a:r>
            <a:r>
              <a:rPr lang="en-US" altLang="ko-KR" sz="2000" baseline="-25000" dirty="0">
                <a:ea typeface="굴림" charset="-127"/>
              </a:rPr>
              <a:t>1</a:t>
            </a:r>
            <a:r>
              <a:rPr lang="en-US" altLang="ko-KR" sz="2000" dirty="0">
                <a:ea typeface="굴림" charset="-127"/>
              </a:rPr>
              <a:t> + 0.5 x</a:t>
            </a:r>
            <a:r>
              <a:rPr lang="en-US" altLang="ko-KR" sz="2000" baseline="-25000" dirty="0">
                <a:ea typeface="굴림" charset="-127"/>
              </a:rPr>
              <a:t>2</a:t>
            </a:r>
            <a:r>
              <a:rPr lang="en-US" altLang="ko-KR" sz="2000" dirty="0">
                <a:ea typeface="굴림" charset="-127"/>
              </a:rPr>
              <a:t> = 0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93037" cy="817562"/>
          </a:xfrm>
        </p:spPr>
        <p:txBody>
          <a:bodyPr/>
          <a:lstStyle/>
          <a:p>
            <a:r>
              <a:rPr lang="en-US" dirty="0"/>
              <a:t>Training </a:t>
            </a:r>
            <a:r>
              <a:rPr lang="en-US" dirty="0" err="1"/>
              <a:t>Perceptrons</a:t>
            </a:r>
            <a:endParaRPr lang="en-US" dirty="0"/>
          </a:p>
        </p:txBody>
      </p:sp>
      <p:grpSp>
        <p:nvGrpSpPr>
          <p:cNvPr id="2" name="Group 1027"/>
          <p:cNvGrpSpPr>
            <a:grpSpLocks/>
          </p:cNvGrpSpPr>
          <p:nvPr/>
        </p:nvGrpSpPr>
        <p:grpSpPr bwMode="auto">
          <a:xfrm>
            <a:off x="1447800" y="1371600"/>
            <a:ext cx="5105400" cy="2514600"/>
            <a:chOff x="3645" y="2550"/>
            <a:chExt cx="4815" cy="3000"/>
          </a:xfrm>
        </p:grpSpPr>
        <p:sp>
          <p:nvSpPr>
            <p:cNvPr id="56324" name="Oval 1028"/>
            <p:cNvSpPr>
              <a:spLocks noChangeArrowheads="1"/>
            </p:cNvSpPr>
            <p:nvPr/>
          </p:nvSpPr>
          <p:spPr bwMode="auto">
            <a:xfrm>
              <a:off x="5865" y="3780"/>
              <a:ext cx="1380" cy="6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25" name="Text Box 1029"/>
            <p:cNvSpPr txBox="1">
              <a:spLocks noChangeArrowheads="1"/>
            </p:cNvSpPr>
            <p:nvPr/>
          </p:nvSpPr>
          <p:spPr bwMode="auto">
            <a:xfrm>
              <a:off x="5955" y="3990"/>
              <a:ext cx="120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800" b="1" dirty="0"/>
                <a:t>t</a:t>
              </a:r>
              <a:r>
                <a:rPr lang="en-GB" sz="1800" b="1" dirty="0">
                  <a:solidFill>
                    <a:srgbClr val="D60093"/>
                  </a:solidFill>
                </a:rPr>
                <a:t> </a:t>
              </a:r>
              <a:r>
                <a:rPr lang="en-GB" sz="1800" b="1" dirty="0"/>
                <a:t>=</a:t>
              </a:r>
              <a:r>
                <a:rPr lang="en-GB" sz="1800" b="1" dirty="0">
                  <a:solidFill>
                    <a:srgbClr val="D60093"/>
                  </a:solidFill>
                </a:rPr>
                <a:t> </a:t>
              </a:r>
              <a:r>
                <a:rPr lang="en-GB" sz="1800" b="1" dirty="0"/>
                <a:t>0.0</a:t>
              </a:r>
            </a:p>
          </p:txBody>
        </p:sp>
        <p:sp>
          <p:nvSpPr>
            <p:cNvPr id="56326" name="Oval 1030"/>
            <p:cNvSpPr>
              <a:spLocks noChangeArrowheads="1"/>
            </p:cNvSpPr>
            <p:nvPr/>
          </p:nvSpPr>
          <p:spPr bwMode="auto">
            <a:xfrm>
              <a:off x="3705" y="4860"/>
              <a:ext cx="1380" cy="6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27" name="Oval 1031"/>
            <p:cNvSpPr>
              <a:spLocks noChangeArrowheads="1"/>
            </p:cNvSpPr>
            <p:nvPr/>
          </p:nvSpPr>
          <p:spPr bwMode="auto">
            <a:xfrm>
              <a:off x="3660" y="3705"/>
              <a:ext cx="1380" cy="6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28" name="Oval 1032"/>
            <p:cNvSpPr>
              <a:spLocks noChangeArrowheads="1"/>
            </p:cNvSpPr>
            <p:nvPr/>
          </p:nvSpPr>
          <p:spPr bwMode="auto">
            <a:xfrm>
              <a:off x="3645" y="2550"/>
              <a:ext cx="1380" cy="6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29" name="Line 1033"/>
            <p:cNvSpPr>
              <a:spLocks noChangeShapeType="1"/>
            </p:cNvSpPr>
            <p:nvPr/>
          </p:nvSpPr>
          <p:spPr bwMode="auto">
            <a:xfrm>
              <a:off x="5025" y="2895"/>
              <a:ext cx="1065" cy="9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0" name="Line 1034"/>
            <p:cNvSpPr>
              <a:spLocks noChangeShapeType="1"/>
            </p:cNvSpPr>
            <p:nvPr/>
          </p:nvSpPr>
          <p:spPr bwMode="auto">
            <a:xfrm>
              <a:off x="5025" y="4065"/>
              <a:ext cx="8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1" name="Line 1035"/>
            <p:cNvSpPr>
              <a:spLocks noChangeShapeType="1"/>
            </p:cNvSpPr>
            <p:nvPr/>
          </p:nvSpPr>
          <p:spPr bwMode="auto">
            <a:xfrm flipV="1">
              <a:off x="5085" y="4395"/>
              <a:ext cx="105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2" name="Text Box 1036"/>
            <p:cNvSpPr txBox="1">
              <a:spLocks noChangeArrowheads="1"/>
            </p:cNvSpPr>
            <p:nvPr/>
          </p:nvSpPr>
          <p:spPr bwMode="auto">
            <a:xfrm>
              <a:off x="3810" y="5070"/>
              <a:ext cx="1200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800" b="1" dirty="0"/>
                <a:t>y</a:t>
              </a:r>
              <a:endParaRPr lang="en-GB" sz="1800" b="1" dirty="0">
                <a:latin typeface="Times New Roman" pitchFamily="18" charset="0"/>
              </a:endParaRPr>
            </a:p>
          </p:txBody>
        </p:sp>
        <p:sp>
          <p:nvSpPr>
            <p:cNvPr id="56333" name="Text Box 1037"/>
            <p:cNvSpPr txBox="1">
              <a:spLocks noChangeArrowheads="1"/>
            </p:cNvSpPr>
            <p:nvPr/>
          </p:nvSpPr>
          <p:spPr bwMode="auto">
            <a:xfrm>
              <a:off x="3750" y="3885"/>
              <a:ext cx="120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800" b="1"/>
                <a:t>x</a:t>
              </a:r>
              <a:endParaRPr lang="en-GB" sz="1800" b="1">
                <a:latin typeface="Times New Roman" pitchFamily="18" charset="0"/>
              </a:endParaRPr>
            </a:p>
          </p:txBody>
        </p:sp>
        <p:sp>
          <p:nvSpPr>
            <p:cNvPr id="56334" name="Text Box 1038"/>
            <p:cNvSpPr txBox="1">
              <a:spLocks noChangeArrowheads="1"/>
            </p:cNvSpPr>
            <p:nvPr/>
          </p:nvSpPr>
          <p:spPr bwMode="auto">
            <a:xfrm>
              <a:off x="3735" y="2730"/>
              <a:ext cx="120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GB" sz="1800" b="1" dirty="0">
                <a:latin typeface="Times New Roman" pitchFamily="18" charset="0"/>
              </a:endParaRPr>
            </a:p>
          </p:txBody>
        </p:sp>
        <p:sp>
          <p:nvSpPr>
            <p:cNvPr id="56335" name="Text Box 1039"/>
            <p:cNvSpPr txBox="1">
              <a:spLocks noChangeArrowheads="1"/>
            </p:cNvSpPr>
            <p:nvPr/>
          </p:nvSpPr>
          <p:spPr bwMode="auto">
            <a:xfrm>
              <a:off x="5295" y="3075"/>
              <a:ext cx="120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800" b="1" dirty="0"/>
                <a:t>W = -0.3</a:t>
              </a:r>
            </a:p>
          </p:txBody>
        </p:sp>
        <p:sp>
          <p:nvSpPr>
            <p:cNvPr id="56336" name="Text Box 1040"/>
            <p:cNvSpPr txBox="1">
              <a:spLocks noChangeArrowheads="1"/>
            </p:cNvSpPr>
            <p:nvPr/>
          </p:nvSpPr>
          <p:spPr bwMode="auto">
            <a:xfrm>
              <a:off x="4875" y="4020"/>
              <a:ext cx="120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GB" sz="1800" b="1">
                <a:latin typeface="Times New Roman" pitchFamily="18" charset="0"/>
              </a:endParaRPr>
            </a:p>
          </p:txBody>
        </p:sp>
        <p:sp>
          <p:nvSpPr>
            <p:cNvPr id="56337" name="Text Box 1041"/>
            <p:cNvSpPr txBox="1">
              <a:spLocks noChangeArrowheads="1"/>
            </p:cNvSpPr>
            <p:nvPr/>
          </p:nvSpPr>
          <p:spPr bwMode="auto">
            <a:xfrm>
              <a:off x="5295" y="4740"/>
              <a:ext cx="120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800" b="1" dirty="0"/>
                <a:t>W = </a:t>
              </a:r>
              <a:r>
                <a:rPr lang="en-GB" b="1" dirty="0"/>
                <a:t>0.5</a:t>
              </a:r>
              <a:endParaRPr lang="en-GB" sz="1800" b="1" dirty="0"/>
            </a:p>
          </p:txBody>
        </p:sp>
        <p:sp>
          <p:nvSpPr>
            <p:cNvPr id="56338" name="Line 1042"/>
            <p:cNvSpPr>
              <a:spLocks noChangeShapeType="1"/>
            </p:cNvSpPr>
            <p:nvPr/>
          </p:nvSpPr>
          <p:spPr bwMode="auto">
            <a:xfrm>
              <a:off x="7245" y="4125"/>
              <a:ext cx="12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9" name="Text Box 1043"/>
            <p:cNvSpPr txBox="1">
              <a:spLocks noChangeArrowheads="1"/>
            </p:cNvSpPr>
            <p:nvPr/>
          </p:nvSpPr>
          <p:spPr bwMode="auto">
            <a:xfrm>
              <a:off x="4785" y="4050"/>
              <a:ext cx="120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800" b="1" dirty="0"/>
                <a:t>W = 0.5</a:t>
              </a:r>
            </a:p>
          </p:txBody>
        </p:sp>
      </p:grpSp>
      <p:sp>
        <p:nvSpPr>
          <p:cNvPr id="56341" name="Text Box 1045"/>
          <p:cNvSpPr txBox="1">
            <a:spLocks noChangeArrowheads="1"/>
          </p:cNvSpPr>
          <p:nvPr/>
        </p:nvSpPr>
        <p:spPr bwMode="auto">
          <a:xfrm>
            <a:off x="7162800" y="1371600"/>
            <a:ext cx="1293813" cy="1960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 dirty="0"/>
              <a:t>For </a:t>
            </a:r>
            <a:r>
              <a:rPr lang="en-US" b="1" dirty="0"/>
              <a:t> OR</a:t>
            </a:r>
            <a:endParaRPr lang="en-US" sz="1800" dirty="0"/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/>
              <a:t>X</a:t>
            </a:r>
            <a:r>
              <a:rPr lang="en-US" sz="1800" dirty="0"/>
              <a:t> </a:t>
            </a:r>
            <a:r>
              <a:rPr lang="en-US" dirty="0"/>
              <a:t>Y</a:t>
            </a:r>
            <a:r>
              <a:rPr lang="en-US" sz="1800" dirty="0"/>
              <a:t> Output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dirty="0"/>
              <a:t>0 0     </a:t>
            </a:r>
            <a:r>
              <a:rPr lang="en-US" dirty="0"/>
              <a:t>0</a:t>
            </a:r>
            <a:endParaRPr lang="en-US" sz="1800" dirty="0"/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dirty="0"/>
              <a:t>0 1     1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dirty="0"/>
              <a:t>1 0     1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dirty="0"/>
              <a:t>1 1     1</a:t>
            </a:r>
          </a:p>
        </p:txBody>
      </p:sp>
      <p:sp>
        <p:nvSpPr>
          <p:cNvPr id="56342" name="Line 1046"/>
          <p:cNvSpPr>
            <a:spLocks noChangeShapeType="1"/>
          </p:cNvSpPr>
          <p:nvPr/>
        </p:nvSpPr>
        <p:spPr bwMode="auto">
          <a:xfrm>
            <a:off x="7162800" y="20193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43" name="Line 1047"/>
          <p:cNvSpPr>
            <a:spLocks noChangeShapeType="1"/>
          </p:cNvSpPr>
          <p:nvPr/>
        </p:nvSpPr>
        <p:spPr bwMode="auto">
          <a:xfrm>
            <a:off x="7645400" y="1752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4343400" y="4114800"/>
          <a:ext cx="4419600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Worksheet" r:id="rId3" imgW="3705225" imgH="1200150" progId="Excel.Sheet.8">
                  <p:embed/>
                </p:oleObj>
              </mc:Choice>
              <mc:Fallback>
                <p:oleObj name="Worksheet" r:id="rId3" imgW="3705225" imgH="1200150" progId="Excel.Sheet.8">
                  <p:embed/>
                  <p:pic>
                    <p:nvPicPr>
                      <p:cNvPr id="532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114800"/>
                        <a:ext cx="4419600" cy="1436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304800" y="4191000"/>
          <a:ext cx="3657600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Worksheet" r:id="rId5" imgW="2781300" imgH="1200150" progId="Excel.Sheet.8">
                  <p:embed/>
                </p:oleObj>
              </mc:Choice>
              <mc:Fallback>
                <p:oleObj name="Worksheet" r:id="rId5" imgW="2781300" imgH="1200150" progId="Excel.Sheet.8">
                  <p:embed/>
                  <p:pic>
                    <p:nvPicPr>
                      <p:cNvPr id="532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191000"/>
                        <a:ext cx="3657600" cy="1401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114800" y="5562600"/>
            <a:ext cx="4343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 dirty="0">
                <a:ea typeface="굴림" charset="-127"/>
              </a:rPr>
              <a:t>Decision </a:t>
            </a:r>
            <a:r>
              <a:rPr lang="en-US" altLang="ko-KR" sz="2000" dirty="0" err="1">
                <a:ea typeface="굴림" charset="-127"/>
              </a:rPr>
              <a:t>hyperplane</a:t>
            </a:r>
            <a:r>
              <a:rPr lang="en-US" altLang="ko-KR" sz="2000" dirty="0">
                <a:ea typeface="굴림" charset="-127"/>
              </a:rPr>
              <a:t> :</a:t>
            </a:r>
          </a:p>
          <a:p>
            <a:r>
              <a:rPr lang="en-US" altLang="ko-KR" sz="2000" dirty="0">
                <a:ea typeface="굴림" charset="-127"/>
              </a:rPr>
              <a:t>	w</a:t>
            </a:r>
            <a:r>
              <a:rPr lang="en-US" altLang="ko-KR" sz="2000" baseline="-25000" dirty="0">
                <a:ea typeface="굴림" charset="-127"/>
              </a:rPr>
              <a:t>0</a:t>
            </a:r>
            <a:r>
              <a:rPr lang="en-US" altLang="ko-KR" sz="2000" dirty="0">
                <a:ea typeface="굴림" charset="-127"/>
              </a:rPr>
              <a:t> + w</a:t>
            </a:r>
            <a:r>
              <a:rPr lang="en-US" altLang="ko-KR" sz="2000" baseline="-25000" dirty="0">
                <a:ea typeface="굴림" charset="-127"/>
              </a:rPr>
              <a:t>1</a:t>
            </a:r>
            <a:r>
              <a:rPr lang="en-US" altLang="ko-KR" sz="2000" dirty="0">
                <a:ea typeface="굴림" charset="-127"/>
              </a:rPr>
              <a:t> x</a:t>
            </a:r>
            <a:r>
              <a:rPr lang="en-US" altLang="ko-KR" sz="2000" baseline="-25000" dirty="0">
                <a:ea typeface="굴림" charset="-127"/>
              </a:rPr>
              <a:t>1</a:t>
            </a:r>
            <a:r>
              <a:rPr lang="en-US" altLang="ko-KR" sz="2000" dirty="0">
                <a:ea typeface="굴림" charset="-127"/>
              </a:rPr>
              <a:t> + w</a:t>
            </a:r>
            <a:r>
              <a:rPr lang="en-US" altLang="ko-KR" sz="2000" baseline="-25000" dirty="0">
                <a:ea typeface="굴림" charset="-127"/>
              </a:rPr>
              <a:t>2</a:t>
            </a:r>
            <a:r>
              <a:rPr lang="en-US" altLang="ko-KR" sz="2000" dirty="0">
                <a:ea typeface="굴림" charset="-127"/>
              </a:rPr>
              <a:t> x</a:t>
            </a:r>
            <a:r>
              <a:rPr lang="en-US" altLang="ko-KR" sz="2000" baseline="-25000" dirty="0">
                <a:ea typeface="굴림" charset="-127"/>
              </a:rPr>
              <a:t>2</a:t>
            </a:r>
            <a:r>
              <a:rPr lang="en-US" altLang="ko-KR" sz="2000" dirty="0">
                <a:ea typeface="굴림" charset="-127"/>
              </a:rPr>
              <a:t> = 0</a:t>
            </a:r>
          </a:p>
          <a:p>
            <a:r>
              <a:rPr lang="en-US" altLang="ko-KR" sz="2000" dirty="0">
                <a:ea typeface="굴림" charset="-127"/>
              </a:rPr>
              <a:t>	-0.3 + 0.5 x</a:t>
            </a:r>
            <a:r>
              <a:rPr lang="en-US" altLang="ko-KR" sz="2000" baseline="-25000" dirty="0">
                <a:ea typeface="굴림" charset="-127"/>
              </a:rPr>
              <a:t>1</a:t>
            </a:r>
            <a:r>
              <a:rPr lang="en-US" altLang="ko-KR" sz="2000" dirty="0">
                <a:ea typeface="굴림" charset="-127"/>
              </a:rPr>
              <a:t> + 0.5 x</a:t>
            </a:r>
            <a:r>
              <a:rPr lang="en-US" altLang="ko-KR" sz="2000" baseline="-25000" dirty="0">
                <a:ea typeface="굴림" charset="-127"/>
              </a:rPr>
              <a:t>2</a:t>
            </a:r>
            <a:r>
              <a:rPr lang="en-US" altLang="ko-KR" sz="2000" dirty="0">
                <a:ea typeface="굴림" charset="-127"/>
              </a:rPr>
              <a:t> = 0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8077200" y="4815840"/>
            <a:ext cx="381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  <a:p>
            <a:r>
              <a:rPr lang="en-US" sz="1400" dirty="0"/>
              <a:t>1</a:t>
            </a:r>
          </a:p>
          <a:p>
            <a:r>
              <a:rPr lang="en-US" sz="1400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FBF086-A1A7-4B18-85BF-3397BD31D998}"/>
              </a:ext>
            </a:extLst>
          </p:cNvPr>
          <p:cNvSpPr/>
          <p:nvPr/>
        </p:nvSpPr>
        <p:spPr>
          <a:xfrm>
            <a:off x="2741917" y="2967335"/>
            <a:ext cx="36601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5531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93037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ja-JP" sz="4000" b="1" dirty="0">
                <a:ea typeface="MS PGothic" pitchFamily="34" charset="-128"/>
              </a:rPr>
              <a:t>Neural Networks</a:t>
            </a:r>
            <a:r>
              <a:rPr lang="en-US" altLang="ja-JP" sz="4000" dirty="0">
                <a:ea typeface="MS PGothic" pitchFamily="34" charset="-128"/>
              </a:rPr>
              <a:t/>
            </a:r>
            <a:br>
              <a:rPr lang="en-US" altLang="ja-JP" sz="4000" dirty="0">
                <a:ea typeface="MS PGothic" pitchFamily="34" charset="-128"/>
              </a:rPr>
            </a:br>
            <a:endParaRPr lang="en-US" sz="4000" dirty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7086600" cy="3810000"/>
          </a:xfrm>
        </p:spPr>
        <p:txBody>
          <a:bodyPr/>
          <a:lstStyle/>
          <a:p>
            <a:pPr eaLnBrk="1" hangingPunct="1"/>
            <a:r>
              <a:rPr lang="en-US" altLang="ja-JP" dirty="0">
                <a:ea typeface="MS PGothic" pitchFamily="34" charset="-128"/>
              </a:rPr>
              <a:t>A large number of very simple neuron like processing elements</a:t>
            </a:r>
          </a:p>
          <a:p>
            <a:pPr eaLnBrk="1" hangingPunct="1"/>
            <a:r>
              <a:rPr lang="en-US" altLang="ja-JP" dirty="0">
                <a:ea typeface="MS PGothic" pitchFamily="34" charset="-128"/>
              </a:rPr>
              <a:t>A large number of weighted connections between the elements</a:t>
            </a:r>
          </a:p>
          <a:p>
            <a:pPr eaLnBrk="1" hangingPunct="1"/>
            <a:r>
              <a:rPr lang="en-US" altLang="ja-JP" dirty="0">
                <a:ea typeface="MS PGothic" pitchFamily="34" charset="-128"/>
              </a:rPr>
              <a:t>Highly parallel, distributed control</a:t>
            </a:r>
          </a:p>
          <a:p>
            <a:pPr eaLnBrk="1" hangingPunct="1"/>
            <a:r>
              <a:rPr lang="en-US" altLang="ja-JP" dirty="0">
                <a:ea typeface="MS PGothic" pitchFamily="34" charset="-128"/>
              </a:rPr>
              <a:t>An emphasis on learning internal representations automatically</a:t>
            </a:r>
          </a:p>
          <a:p>
            <a:pPr eaLnBrk="1" hangingPunct="1"/>
            <a:endParaRPr lang="ja-JP" altLang="en-US" dirty="0">
              <a:ea typeface="MS PGothic" pitchFamily="34" charset="-128"/>
            </a:endParaRPr>
          </a:p>
        </p:txBody>
      </p:sp>
      <p:pic>
        <p:nvPicPr>
          <p:cNvPr id="19458" name="Picture 2" descr="http://insanedev.co.uk/wp-content/uploads/2013/04/neuralNetwor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4572000"/>
            <a:ext cx="3352800" cy="20116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793037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ja-JP" sz="4000" dirty="0">
                <a:ea typeface="MS PGothic" pitchFamily="34" charset="-128"/>
              </a:rPr>
              <a:t>Why Neural Nets?</a:t>
            </a:r>
            <a:br>
              <a:rPr lang="en-US" altLang="ja-JP" sz="4000" dirty="0">
                <a:ea typeface="MS PGothic" pitchFamily="34" charset="-128"/>
              </a:rPr>
            </a:br>
            <a:endParaRPr lang="en-US" sz="4000" dirty="0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6934200" cy="4114800"/>
          </a:xfrm>
        </p:spPr>
        <p:txBody>
          <a:bodyPr/>
          <a:lstStyle/>
          <a:p>
            <a:pPr algn="just" eaLnBrk="1" hangingPunct="1"/>
            <a:r>
              <a:rPr lang="en-US" altLang="ja-JP" dirty="0">
                <a:ea typeface="MS PGothic" pitchFamily="34" charset="-128"/>
              </a:rPr>
              <a:t>Solving problems under the constraints similar to those of the brain may lead to solutions to AI problems that might otherwise be overlooked</a:t>
            </a:r>
            <a:r>
              <a:rPr lang="en-US" altLang="ja-JP" dirty="0" smtClean="0">
                <a:ea typeface="MS PGothic" pitchFamily="34" charset="-128"/>
              </a:rPr>
              <a:t>.</a:t>
            </a:r>
          </a:p>
          <a:p>
            <a:pPr algn="just" eaLnBrk="1" hangingPunct="1"/>
            <a:endParaRPr lang="en-US" altLang="ja-JP" dirty="0">
              <a:ea typeface="MS PGothic" pitchFamily="34" charset="-128"/>
            </a:endParaRPr>
          </a:p>
          <a:p>
            <a:pPr algn="just" eaLnBrk="1" hangingPunct="1"/>
            <a:r>
              <a:rPr lang="en-US" altLang="ja-JP" dirty="0">
                <a:ea typeface="MS PGothic" pitchFamily="34" charset="-128"/>
              </a:rPr>
              <a:t>Individual neurons operate relatively slowly, but make up for that with </a:t>
            </a:r>
            <a:r>
              <a:rPr lang="en-US" altLang="ja-JP" b="1" dirty="0">
                <a:ea typeface="MS PGothic" pitchFamily="34" charset="-128"/>
              </a:rPr>
              <a:t>massive parallelism</a:t>
            </a:r>
            <a:r>
              <a:rPr lang="en-US" altLang="ja-JP" dirty="0">
                <a:ea typeface="MS PGothic" pitchFamily="34" charset="-128"/>
              </a:rPr>
              <a:t>.</a:t>
            </a:r>
          </a:p>
          <a:p>
            <a:pPr algn="just" eaLnBrk="1" hangingPunct="1">
              <a:buFont typeface="Wingdings" pitchFamily="2" charset="2"/>
              <a:buNone/>
            </a:pPr>
            <a:endParaRPr lang="ja-JP" altLang="en-US" dirty="0">
              <a:solidFill>
                <a:srgbClr val="FF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4163" y="533400"/>
            <a:ext cx="7793037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dirty="0"/>
              <a:t>The Parts of a Neuron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3713" y="2017713"/>
            <a:ext cx="8650287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z="2400"/>
          </a:p>
          <a:p>
            <a:pPr eaLnBrk="1" hangingPunct="1"/>
            <a:endParaRPr lang="en-US" sz="2400"/>
          </a:p>
        </p:txBody>
      </p:sp>
      <p:pic>
        <p:nvPicPr>
          <p:cNvPr id="17410" name="Picture 2" descr="http://www.helcohi.com/sse/images/body/1-4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057400"/>
            <a:ext cx="6172200" cy="41970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b="1" dirty="0">
                <a:ea typeface="MS PGothic" pitchFamily="34" charset="-128"/>
              </a:rPr>
              <a:t>How it Works</a:t>
            </a:r>
            <a:endParaRPr lang="en-US" b="1" dirty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458200" cy="4114800"/>
          </a:xfrm>
        </p:spPr>
        <p:txBody>
          <a:bodyPr/>
          <a:lstStyle/>
          <a:p>
            <a:pPr eaLnBrk="1" hangingPunct="1"/>
            <a:r>
              <a:rPr lang="en-US" altLang="ja-JP" dirty="0">
                <a:ea typeface="MS PGothic" pitchFamily="34" charset="-128"/>
              </a:rPr>
              <a:t>Each neuron has branching from it a number of small fibers called </a:t>
            </a:r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dendrites</a:t>
            </a:r>
            <a:r>
              <a:rPr lang="en-US" altLang="ja-JP" dirty="0">
                <a:ea typeface="MS PGothic" pitchFamily="34" charset="-128"/>
              </a:rPr>
              <a:t> and a single long fiber, the </a:t>
            </a:r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axon</a:t>
            </a:r>
            <a:r>
              <a:rPr lang="en-US" altLang="ja-JP" dirty="0">
                <a:ea typeface="MS PGothic" pitchFamily="34" charset="-128"/>
              </a:rPr>
              <a:t>. </a:t>
            </a:r>
          </a:p>
          <a:p>
            <a:pPr eaLnBrk="1" hangingPunct="1"/>
            <a:endParaRPr lang="ja-JP" altLang="en-US">
              <a:ea typeface="MS PGothic" pitchFamily="34" charset="-128"/>
            </a:endParaRPr>
          </a:p>
        </p:txBody>
      </p:sp>
      <p:pic>
        <p:nvPicPr>
          <p:cNvPr id="5" name="Picture 2" descr="http://www.helcohi.com/sse/images/body/1-4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0741" y="3276600"/>
            <a:ext cx="5065059" cy="34442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b="1">
                <a:ea typeface="MS PGothic" pitchFamily="34" charset="-128"/>
              </a:rPr>
              <a:t>How it Works</a:t>
            </a:r>
            <a:endParaRPr lang="en-US" b="1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458200" cy="4114800"/>
          </a:xfrm>
        </p:spPr>
        <p:txBody>
          <a:bodyPr/>
          <a:lstStyle/>
          <a:p>
            <a:pPr eaLnBrk="1" hangingPunct="1"/>
            <a:r>
              <a:rPr lang="en-US" altLang="ja-JP">
                <a:ea typeface="MS PGothic" pitchFamily="34" charset="-128"/>
              </a:rPr>
              <a:t>The axon eventually splits and ends in a number of </a:t>
            </a:r>
            <a:r>
              <a:rPr lang="en-US" altLang="ja-JP">
                <a:solidFill>
                  <a:srgbClr val="FF0000"/>
                </a:solidFill>
                <a:ea typeface="MS PGothic" pitchFamily="34" charset="-128"/>
              </a:rPr>
              <a:t>synapses</a:t>
            </a:r>
            <a:r>
              <a:rPr lang="en-US" altLang="ja-JP">
                <a:ea typeface="MS PGothic" pitchFamily="34" charset="-128"/>
              </a:rPr>
              <a:t> which connect the axon to the dendrites of other neurons.</a:t>
            </a:r>
          </a:p>
          <a:p>
            <a:pPr eaLnBrk="1" hangingPunct="1"/>
            <a:endParaRPr lang="ja-JP" altLang="en-US">
              <a:ea typeface="MS PGothic" pitchFamily="34" charset="-128"/>
            </a:endParaRPr>
          </a:p>
        </p:txBody>
      </p:sp>
      <p:pic>
        <p:nvPicPr>
          <p:cNvPr id="5" name="Picture 2" descr="http://www.helcohi.com/sse/images/body/1-4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0741" y="3276600"/>
            <a:ext cx="5065059" cy="34442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b="1">
                <a:ea typeface="MS PGothic" pitchFamily="34" charset="-128"/>
              </a:rPr>
              <a:t>How it Works</a:t>
            </a:r>
            <a:endParaRPr lang="en-US" b="1"/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28800"/>
            <a:ext cx="9144000" cy="4114800"/>
          </a:xfrm>
        </p:spPr>
        <p:txBody>
          <a:bodyPr/>
          <a:lstStyle/>
          <a:p>
            <a:pPr eaLnBrk="1" hangingPunct="1"/>
            <a:r>
              <a:rPr lang="ja-JP" altLang="en-US">
                <a:ea typeface="MS PGothic" pitchFamily="34" charset="-128"/>
              </a:rPr>
              <a:t> </a:t>
            </a:r>
            <a:r>
              <a:rPr lang="en-US" altLang="ja-JP" dirty="0">
                <a:ea typeface="MS PGothic" pitchFamily="34" charset="-128"/>
              </a:rPr>
              <a:t>Communication between neurons occurs along these paths. When the electric potential in a neuron rises above a threshold, the neuron activates.</a:t>
            </a:r>
          </a:p>
          <a:p>
            <a:pPr eaLnBrk="1" hangingPunct="1"/>
            <a:endParaRPr lang="en-US" altLang="ja-JP" dirty="0">
              <a:ea typeface="MS PGothic" pitchFamily="34" charset="-128"/>
            </a:endParaRPr>
          </a:p>
          <a:p>
            <a:pPr eaLnBrk="1" hangingPunct="1"/>
            <a:endParaRPr lang="ja-JP" altLang="en-US">
              <a:ea typeface="MS PGothic" pitchFamily="34" charset="-128"/>
            </a:endParaRPr>
          </a:p>
        </p:txBody>
      </p:sp>
      <p:pic>
        <p:nvPicPr>
          <p:cNvPr id="5" name="Picture 2" descr="http://www.helcohi.com/sse/images/body/1-4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0741" y="3276600"/>
            <a:ext cx="5065059" cy="34442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b="1">
                <a:ea typeface="MS PGothic" pitchFamily="34" charset="-128"/>
              </a:rPr>
              <a:t>How it Works</a:t>
            </a:r>
            <a:endParaRPr lang="en-US" b="1"/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458200" cy="4114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dirty="0">
                <a:ea typeface="MS PGothic" pitchFamily="34" charset="-128"/>
              </a:rPr>
              <a:t>The neuron sends the electrical impulse down the axon to the synapses.</a:t>
            </a:r>
            <a:endParaRPr lang="en-US" dirty="0"/>
          </a:p>
        </p:txBody>
      </p:sp>
      <p:pic>
        <p:nvPicPr>
          <p:cNvPr id="5" name="Picture 2" descr="http://www.helcohi.com/sse/images/body/1-4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0741" y="3276600"/>
            <a:ext cx="5065059" cy="34442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4866</TotalTime>
  <Words>903</Words>
  <Application>Microsoft Office PowerPoint</Application>
  <PresentationFormat>On-screen Show (4:3)</PresentationFormat>
  <Paragraphs>144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MS PGothic</vt:lpstr>
      <vt:lpstr>Arial</vt:lpstr>
      <vt:lpstr>Calibri</vt:lpstr>
      <vt:lpstr>Comic Sans MS</vt:lpstr>
      <vt:lpstr>굴림</vt:lpstr>
      <vt:lpstr>Symbol</vt:lpstr>
      <vt:lpstr>Times New Roman</vt:lpstr>
      <vt:lpstr>Wingdings</vt:lpstr>
      <vt:lpstr>Gallery</vt:lpstr>
      <vt:lpstr>1_Gallery</vt:lpstr>
      <vt:lpstr>Bitmap Image</vt:lpstr>
      <vt:lpstr>Worksheet</vt:lpstr>
      <vt:lpstr>Artificial Intelligence</vt:lpstr>
      <vt:lpstr>Artificial Neural Networks</vt:lpstr>
      <vt:lpstr>Neural Networks </vt:lpstr>
      <vt:lpstr>Why Neural Nets? </vt:lpstr>
      <vt:lpstr>The Parts of a Neuron </vt:lpstr>
      <vt:lpstr>How it Works</vt:lpstr>
      <vt:lpstr>How it Works</vt:lpstr>
      <vt:lpstr>How it Works</vt:lpstr>
      <vt:lpstr>How it Works</vt:lpstr>
      <vt:lpstr>How it Works</vt:lpstr>
      <vt:lpstr>How it Works</vt:lpstr>
      <vt:lpstr>Portion of a network: two interconnected cells.</vt:lpstr>
      <vt:lpstr>Warren and Walter, 1943</vt:lpstr>
      <vt:lpstr>Neural network representation</vt:lpstr>
      <vt:lpstr> Perceptrons</vt:lpstr>
      <vt:lpstr>PowerPoint Presentation</vt:lpstr>
      <vt:lpstr>Representation Power of Perceptrons</vt:lpstr>
      <vt:lpstr>Perceptron Training</vt:lpstr>
      <vt:lpstr>Simple network</vt:lpstr>
      <vt:lpstr>Training Perceptrons</vt:lpstr>
      <vt:lpstr>Training Perceptrons</vt:lpstr>
      <vt:lpstr>Training Perceptrons</vt:lpstr>
      <vt:lpstr>PowerPoint Presentation</vt:lpstr>
    </vt:vector>
  </TitlesOfParts>
  <Company>GHAZALA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GHAZALA</dc:creator>
  <cp:lastModifiedBy>Ghulam Mustafa</cp:lastModifiedBy>
  <cp:revision>265</cp:revision>
  <dcterms:created xsi:type="dcterms:W3CDTF">2012-02-27T05:45:45Z</dcterms:created>
  <dcterms:modified xsi:type="dcterms:W3CDTF">2022-02-22T07:48:08Z</dcterms:modified>
</cp:coreProperties>
</file>