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696" r:id="rId2"/>
  </p:sldMasterIdLst>
  <p:notesMasterIdLst>
    <p:notesMasterId r:id="rId29"/>
  </p:notesMasterIdLst>
  <p:handoutMasterIdLst>
    <p:handoutMasterId r:id="rId30"/>
  </p:handoutMasterIdLst>
  <p:sldIdLst>
    <p:sldId id="516" r:id="rId3"/>
    <p:sldId id="521" r:id="rId4"/>
    <p:sldId id="522" r:id="rId5"/>
    <p:sldId id="523" r:id="rId6"/>
    <p:sldId id="524" r:id="rId7"/>
    <p:sldId id="525" r:id="rId8"/>
    <p:sldId id="526" r:id="rId9"/>
    <p:sldId id="527" r:id="rId10"/>
    <p:sldId id="528" r:id="rId11"/>
    <p:sldId id="529" r:id="rId12"/>
    <p:sldId id="530" r:id="rId13"/>
    <p:sldId id="531" r:id="rId14"/>
    <p:sldId id="532" r:id="rId15"/>
    <p:sldId id="533" r:id="rId16"/>
    <p:sldId id="534" r:id="rId17"/>
    <p:sldId id="535" r:id="rId18"/>
    <p:sldId id="536" r:id="rId19"/>
    <p:sldId id="537" r:id="rId20"/>
    <p:sldId id="538" r:id="rId21"/>
    <p:sldId id="539" r:id="rId22"/>
    <p:sldId id="540" r:id="rId23"/>
    <p:sldId id="541" r:id="rId24"/>
    <p:sldId id="542" r:id="rId25"/>
    <p:sldId id="543" r:id="rId26"/>
    <p:sldId id="544" r:id="rId27"/>
    <p:sldId id="51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89320" autoAdjust="0"/>
  </p:normalViewPr>
  <p:slideViewPr>
    <p:cSldViewPr>
      <p:cViewPr varScale="1">
        <p:scale>
          <a:sx n="96" d="100"/>
          <a:sy n="96" d="100"/>
        </p:scale>
        <p:origin x="48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F3CFB-6522-46C8-8901-9ECC03D895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29069-ED85-4D8D-A3EE-00EDC8B7BF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AF10C-93FC-4BF3-9C3A-6614C9D0BE6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078A8-9333-44C5-A611-63B5EA4F21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A0D84-3C16-4D49-A15C-E782651D60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D3978-AF17-4C5B-8675-86F8288F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184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A4C36-0174-4F91-AD6C-BB28D87E0BA3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3BACE-9753-4288-81BF-CA0AA97B4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137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447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74515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0003-BF1F-48A7-B919-95DB61FCAD8E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6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B3A7-4C2C-4EAD-BD5C-784B94D9171B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0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E096-CAA5-46DA-AAB7-4DAAE10EDE6F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86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886D-6A4B-4E92-B30F-E86CF9A90B79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02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7400-90C7-49AD-8F79-5604E2830119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78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BFC8-A660-4154-BB5E-400E54ACCECA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81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4B62-E14F-4B5A-B4A9-F776F632EB41}" type="datetime1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61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5D09-72EE-43BE-B178-C183D3D35788}" type="datetime1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33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B71C-2763-4797-AD3C-050B23716360}" type="datetime1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59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ADEE-E62C-440B-9029-94925F8BC01C}" type="datetime1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960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F7EB-7863-4562-87BC-F8DF2E576AB2}" type="datetime1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8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095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98273869-99E9-4E51-B768-5E25B199BB7D}" type="datetime1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40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A5465-356E-446E-86CD-D0ADC8337629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853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72C4-8AD6-41C5-A33A-D1430D5815CC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2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DF01-8ABB-471E-B8E4-442B22236522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6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3E3D-1CCA-4A84-B5C6-815A16B96995}" type="datetime1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2B2B-2948-41F8-8EE7-2E7ABFBE5034}" type="datetime1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2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12470-59A3-4016-A014-1A3DD95223FA}" type="datetime1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8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C4F9-BDDD-4A0D-9C82-3BC34E9DE7C4}" type="datetime1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7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1CE9-8D0E-4F81-B638-3DC818BF5E05}" type="datetime1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8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634C0188-7E94-49E1-85D4-5E2614409E3A}" type="datetime1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5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4C9C3-CE4F-4EB7-95C7-F618DFC00C4A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17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0E0CE-F678-492B-BCC0-DAF29621FCF1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14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891764"/>
            <a:ext cx="4963538" cy="1355750"/>
          </a:xfrm>
        </p:spPr>
        <p:txBody>
          <a:bodyPr>
            <a:normAutofit/>
          </a:bodyPr>
          <a:lstStyle/>
          <a:p>
            <a:pPr algn="l"/>
            <a:r>
              <a:rPr lang="en-US" sz="4300" dirty="0">
                <a:latin typeface="Arial" pitchFamily="34" charset="0"/>
                <a:cs typeface="Arial" pitchFamily="34" charset="0"/>
              </a:rPr>
              <a:t>Artificial Intelligence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43000" y="4154928"/>
            <a:ext cx="4963538" cy="91111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700" b="1" dirty="0"/>
              <a:t>CS-632</a:t>
            </a:r>
          </a:p>
          <a:p>
            <a:pPr algn="l"/>
            <a:r>
              <a:rPr lang="en-US" sz="1700" b="1" dirty="0"/>
              <a:t>Dr. </a:t>
            </a:r>
            <a:r>
              <a:rPr lang="en-US" sz="1700" b="1" dirty="0"/>
              <a:t>Ghulam Mustafa</a:t>
            </a:r>
            <a:endParaRPr lang="en-US" sz="1700" b="1" dirty="0"/>
          </a:p>
        </p:txBody>
      </p:sp>
      <p:pic>
        <p:nvPicPr>
          <p:cNvPr id="8" name="Graphic 7" descr="Head with Gears">
            <a:extLst>
              <a:ext uri="{FF2B5EF4-FFF2-40B4-BE49-F238E27FC236}">
                <a16:creationId xmlns:a16="http://schemas.microsoft.com/office/drawing/2014/main" id="{8FAB9BFF-42E5-4A69-AEE4-BFF612FDF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354593" y="1569639"/>
            <a:ext cx="2309347" cy="2309347"/>
          </a:xfrm>
          <a:prstGeom prst="rect">
            <a:avLst/>
          </a:prstGeom>
        </p:spPr>
      </p:pic>
      <p:sp>
        <p:nvSpPr>
          <p:cNvPr id="47" name="Subtitle 3">
            <a:extLst>
              <a:ext uri="{FF2B5EF4-FFF2-40B4-BE49-F238E27FC236}">
                <a16:creationId xmlns:a16="http://schemas.microsoft.com/office/drawing/2014/main" id="{E48426E1-0B35-456F-87D4-8ECD53A76315}"/>
              </a:ext>
            </a:extLst>
          </p:cNvPr>
          <p:cNvSpPr txBox="1">
            <a:spLocks/>
          </p:cNvSpPr>
          <p:nvPr/>
        </p:nvSpPr>
        <p:spPr>
          <a:xfrm>
            <a:off x="1143000" y="5510677"/>
            <a:ext cx="6366266" cy="911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University Institute of Information Technology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PMAS-Arid Agriculture University Rawalpindi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00130860-9A9C-41CE-80B2-D849D3CA4101}"/>
              </a:ext>
            </a:extLst>
          </p:cNvPr>
          <p:cNvSpPr txBox="1">
            <a:spLocks/>
          </p:cNvSpPr>
          <p:nvPr/>
        </p:nvSpPr>
        <p:spPr>
          <a:xfrm>
            <a:off x="990600" y="2692146"/>
            <a:ext cx="5486400" cy="911117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srgbClr val="FB8C29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Artificial Neural </a:t>
            </a:r>
            <a:r>
              <a:rPr kumimoji="0" lang="en-US" sz="2400" b="0" i="0" u="none" strike="noStrike" kern="1200" cap="all" spc="0" normalizeH="0" baseline="0" noProof="0" dirty="0" smtClean="0">
                <a:ln>
                  <a:noFill/>
                </a:ln>
                <a:solidFill>
                  <a:srgbClr val="FB8C29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Networks-II</a:t>
            </a:r>
            <a:endParaRPr kumimoji="0" lang="en-US" sz="2400" b="0" i="0" u="none" strike="noStrike" kern="1200" cap="all" spc="0" normalizeH="0" baseline="0" noProof="0" dirty="0">
              <a:ln>
                <a:noFill/>
              </a:ln>
              <a:solidFill>
                <a:srgbClr val="FB8C29">
                  <a:lumMod val="75000"/>
                </a:srgb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itchFamily="34" charset="-128"/>
              </a:rPr>
              <a:t>Single Layer Perceptron</a:t>
            </a:r>
          </a:p>
        </p:txBody>
      </p:sp>
      <p:pic>
        <p:nvPicPr>
          <p:cNvPr id="45061" name="Picture 4" descr="D:\danny_resume\סמסטר3\סמינר\singleLayer.bmp"/>
          <p:cNvPicPr>
            <a:picLocks noChangeAspect="1" noChangeArrowheads="1"/>
          </p:cNvPicPr>
          <p:nvPr/>
        </p:nvPicPr>
        <p:blipFill>
          <a:blip r:embed="rId2" cstate="print"/>
          <a:srcRect t="12601" r="51974" b="44099"/>
          <a:stretch>
            <a:fillRect/>
          </a:stretch>
        </p:blipFill>
        <p:spPr bwMode="auto">
          <a:xfrm>
            <a:off x="0" y="2971800"/>
            <a:ext cx="4391025" cy="296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2" name="Picture 5" descr="D:\danny_resume\סמסטר3\סמינר\three linear classes.bmp"/>
          <p:cNvPicPr>
            <a:picLocks noChangeAspect="1" noChangeArrowheads="1"/>
          </p:cNvPicPr>
          <p:nvPr/>
        </p:nvPicPr>
        <p:blipFill>
          <a:blip r:embed="rId3" cstate="print"/>
          <a:srcRect t="12601" r="59062" b="49139"/>
          <a:stretch>
            <a:fillRect/>
          </a:stretch>
        </p:blipFill>
        <p:spPr bwMode="auto">
          <a:xfrm>
            <a:off x="5167313" y="2819400"/>
            <a:ext cx="3900487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3" name="AutoShape 6"/>
          <p:cNvSpPr>
            <a:spLocks noChangeArrowheads="1"/>
          </p:cNvSpPr>
          <p:nvPr/>
        </p:nvSpPr>
        <p:spPr bwMode="auto">
          <a:xfrm>
            <a:off x="4343400" y="41148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2">
              <a:alpha val="50195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Text Box 7"/>
          <p:cNvSpPr txBox="1">
            <a:spLocks noChangeArrowheads="1"/>
          </p:cNvSpPr>
          <p:nvPr/>
        </p:nvSpPr>
        <p:spPr bwMode="auto">
          <a:xfrm>
            <a:off x="990600" y="2057400"/>
            <a:ext cx="2590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Single layer, five nodes. 2 inputs and 3 outputs</a:t>
            </a:r>
          </a:p>
        </p:txBody>
      </p:sp>
      <p:sp>
        <p:nvSpPr>
          <p:cNvPr id="45065" name="Text Box 8"/>
          <p:cNvSpPr txBox="1">
            <a:spLocks noChangeArrowheads="1"/>
          </p:cNvSpPr>
          <p:nvPr/>
        </p:nvSpPr>
        <p:spPr bwMode="auto">
          <a:xfrm>
            <a:off x="4724400" y="2057400"/>
            <a:ext cx="4114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Recognizes 3 linear separate classes, by means of 2 features</a:t>
            </a:r>
          </a:p>
        </p:txBody>
      </p:sp>
    </p:spTree>
    <p:extLst>
      <p:ext uri="{BB962C8B-B14F-4D97-AF65-F5344CB8AC3E}">
        <p14:creationId xmlns:p14="http://schemas.microsoft.com/office/powerpoint/2010/main" val="2223513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itchFamily="34" charset="-128"/>
              </a:rPr>
              <a:t>Multi-Layer Networks</a:t>
            </a:r>
          </a:p>
        </p:txBody>
      </p:sp>
    </p:spTree>
    <p:extLst>
      <p:ext uri="{BB962C8B-B14F-4D97-AF65-F5344CB8AC3E}">
        <p14:creationId xmlns:p14="http://schemas.microsoft.com/office/powerpoint/2010/main" val="2574062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ea typeface="ＭＳ Ｐゴシック" pitchFamily="34" charset="-128"/>
              </a:rPr>
              <a:t>Multi-Layer Networks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ea typeface="ＭＳ Ｐゴシック" pitchFamily="34" charset="-128"/>
              </a:rPr>
              <a:t>A Multi layer </a:t>
            </a:r>
            <a:r>
              <a:rPr lang="en-US" altLang="ja-JP" dirty="0" err="1">
                <a:ea typeface="ＭＳ Ｐゴシック" pitchFamily="34" charset="-128"/>
              </a:rPr>
              <a:t>perceptron</a:t>
            </a:r>
            <a:r>
              <a:rPr lang="en-US" altLang="ja-JP" dirty="0">
                <a:ea typeface="ＭＳ Ｐゴシック" pitchFamily="34" charset="-128"/>
              </a:rPr>
              <a:t> can classify non linear separable problems.</a:t>
            </a:r>
          </a:p>
          <a:p>
            <a:pPr eaLnBrk="1" hangingPunct="1"/>
            <a:r>
              <a:rPr lang="en-US" altLang="ja-JP" dirty="0">
                <a:ea typeface="ＭＳ Ｐゴシック" pitchFamily="34" charset="-128"/>
              </a:rPr>
              <a:t>A Multilayer network has one or more hidden layers.</a:t>
            </a:r>
          </a:p>
          <a:p>
            <a:pPr eaLnBrk="1" hangingPunct="1"/>
            <a:endParaRPr lang="ja-JP" altLang="en-US">
              <a:ea typeface="ＭＳ Ｐゴシック" pitchFamily="34" charset="-128"/>
            </a:endParaRPr>
          </a:p>
        </p:txBody>
      </p:sp>
      <p:pic>
        <p:nvPicPr>
          <p:cNvPr id="55298" name="Picture 2" descr="https://encrypted-tbn0.gstatic.com/images?q=tbn:ANd9GcRMXEyX5KNzGaeaJtz90aBmzArUn3XGo3oqSnpnQZYKfImJJrXU8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962400"/>
            <a:ext cx="5925089" cy="23336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5083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Line 3"/>
          <p:cNvSpPr>
            <a:spLocks noChangeShapeType="1"/>
          </p:cNvSpPr>
          <p:nvPr/>
        </p:nvSpPr>
        <p:spPr bwMode="auto">
          <a:xfrm>
            <a:off x="6662738" y="3214688"/>
            <a:ext cx="720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58" name="Rectangle 4"/>
          <p:cNvSpPr>
            <a:spLocks noChangeArrowheads="1"/>
          </p:cNvSpPr>
          <p:nvPr/>
        </p:nvSpPr>
        <p:spPr bwMode="auto">
          <a:xfrm>
            <a:off x="1536700" y="5029200"/>
            <a:ext cx="4349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GB">
                <a:latin typeface="Times New Roman" pitchFamily="18" charset="0"/>
              </a:rPr>
              <a:t>x</a:t>
            </a:r>
            <a:r>
              <a:rPr lang="en-GB" baseline="-25000">
                <a:latin typeface="Times New Roman" pitchFamily="18" charset="0"/>
              </a:rPr>
              <a:t>n</a:t>
            </a:r>
          </a:p>
        </p:txBody>
      </p:sp>
      <p:sp>
        <p:nvSpPr>
          <p:cNvPr id="49159" name="Rectangle 5"/>
          <p:cNvSpPr>
            <a:spLocks noChangeArrowheads="1"/>
          </p:cNvSpPr>
          <p:nvPr/>
        </p:nvSpPr>
        <p:spPr bwMode="auto">
          <a:xfrm>
            <a:off x="1406525" y="838200"/>
            <a:ext cx="4349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GB" dirty="0">
                <a:latin typeface="Times New Roman" pitchFamily="18" charset="0"/>
              </a:rPr>
              <a:t>x</a:t>
            </a:r>
            <a:r>
              <a:rPr lang="en-GB" baseline="-25000" dirty="0">
                <a:latin typeface="Times New Roman" pitchFamily="18" charset="0"/>
              </a:rPr>
              <a:t>1</a:t>
            </a:r>
          </a:p>
        </p:txBody>
      </p:sp>
      <p:sp>
        <p:nvSpPr>
          <p:cNvPr id="49160" name="Rectangle 6"/>
          <p:cNvSpPr>
            <a:spLocks noChangeArrowheads="1"/>
          </p:cNvSpPr>
          <p:nvPr/>
        </p:nvSpPr>
        <p:spPr bwMode="auto">
          <a:xfrm>
            <a:off x="1406525" y="1447800"/>
            <a:ext cx="4349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GB">
                <a:latin typeface="Times New Roman" pitchFamily="18" charset="0"/>
              </a:rPr>
              <a:t>x</a:t>
            </a:r>
            <a:r>
              <a:rPr lang="en-GB" baseline="-25000">
                <a:latin typeface="Times New Roman" pitchFamily="18" charset="0"/>
              </a:rPr>
              <a:t>2</a:t>
            </a:r>
          </a:p>
        </p:txBody>
      </p:sp>
      <p:sp>
        <p:nvSpPr>
          <p:cNvPr id="49161" name="Rectangle 7"/>
          <p:cNvSpPr>
            <a:spLocks noChangeArrowheads="1"/>
          </p:cNvSpPr>
          <p:nvPr/>
        </p:nvSpPr>
        <p:spPr bwMode="auto">
          <a:xfrm>
            <a:off x="946150" y="1370013"/>
            <a:ext cx="4365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Rectangle 8"/>
          <p:cNvSpPr>
            <a:spLocks noChangeArrowheads="1"/>
          </p:cNvSpPr>
          <p:nvPr/>
        </p:nvSpPr>
        <p:spPr bwMode="auto">
          <a:xfrm>
            <a:off x="1077913" y="455613"/>
            <a:ext cx="4349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Rectangle 9"/>
          <p:cNvSpPr>
            <a:spLocks noChangeArrowheads="1"/>
          </p:cNvSpPr>
          <p:nvPr/>
        </p:nvSpPr>
        <p:spPr bwMode="auto">
          <a:xfrm>
            <a:off x="881063" y="4418013"/>
            <a:ext cx="4349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Rectangle 10"/>
          <p:cNvSpPr>
            <a:spLocks noChangeArrowheads="1"/>
          </p:cNvSpPr>
          <p:nvPr/>
        </p:nvSpPr>
        <p:spPr bwMode="auto">
          <a:xfrm>
            <a:off x="685800" y="2895600"/>
            <a:ext cx="1917700" cy="300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GB">
                <a:latin typeface="Times New Roman" pitchFamily="18" charset="0"/>
              </a:rPr>
              <a:t>Input</a:t>
            </a:r>
          </a:p>
          <a:p>
            <a:pPr defTabSz="762000" eaLnBrk="0" hangingPunct="0"/>
            <a:endParaRPr lang="en-GB">
              <a:latin typeface="Times New Roman" pitchFamily="18" charset="0"/>
            </a:endParaRPr>
          </a:p>
          <a:p>
            <a:pPr defTabSz="762000" eaLnBrk="0" hangingPunct="0"/>
            <a:endParaRPr lang="en-GB">
              <a:latin typeface="Times New Roman" pitchFamily="18" charset="0"/>
            </a:endParaRPr>
          </a:p>
          <a:p>
            <a:pPr defTabSz="762000" eaLnBrk="0" hangingPunct="0"/>
            <a:endParaRPr lang="en-GB">
              <a:latin typeface="Times New Roman" pitchFamily="18" charset="0"/>
            </a:endParaRPr>
          </a:p>
          <a:p>
            <a:pPr defTabSz="762000" eaLnBrk="0" hangingPunct="0"/>
            <a:endParaRPr lang="en-GB">
              <a:latin typeface="Times New Roman" pitchFamily="18" charset="0"/>
            </a:endParaRPr>
          </a:p>
          <a:p>
            <a:pPr defTabSz="762000" eaLnBrk="0" hangingPunct="0"/>
            <a:endParaRPr lang="en-GB">
              <a:latin typeface="Times New Roman" pitchFamily="18" charset="0"/>
            </a:endParaRPr>
          </a:p>
          <a:p>
            <a:pPr defTabSz="762000" eaLnBrk="0" hangingPunct="0"/>
            <a:endParaRPr lang="en-GB">
              <a:latin typeface="Times New Roman" pitchFamily="18" charset="0"/>
            </a:endParaRPr>
          </a:p>
          <a:p>
            <a:pPr defTabSz="762000" eaLnBrk="0" hangingPunct="0"/>
            <a:r>
              <a:rPr lang="en-GB" b="1">
                <a:latin typeface="Times New Roman" pitchFamily="18" charset="0"/>
              </a:rPr>
              <a:t>(visual input)</a:t>
            </a:r>
          </a:p>
        </p:txBody>
      </p:sp>
      <p:sp>
        <p:nvSpPr>
          <p:cNvPr id="49165" name="Rectangle 11"/>
          <p:cNvSpPr>
            <a:spLocks noChangeArrowheads="1"/>
          </p:cNvSpPr>
          <p:nvPr/>
        </p:nvSpPr>
        <p:spPr bwMode="auto">
          <a:xfrm>
            <a:off x="6402388" y="3048000"/>
            <a:ext cx="2055812" cy="264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lang="en-GB">
                <a:latin typeface="Times New Roman" pitchFamily="18" charset="0"/>
              </a:rPr>
              <a:t>                 Output</a:t>
            </a:r>
          </a:p>
          <a:p>
            <a:pPr defTabSz="762000" eaLnBrk="0" hangingPunct="0"/>
            <a:endParaRPr lang="en-GB">
              <a:latin typeface="Times New Roman" pitchFamily="18" charset="0"/>
            </a:endParaRPr>
          </a:p>
          <a:p>
            <a:pPr defTabSz="762000" eaLnBrk="0" hangingPunct="0"/>
            <a:endParaRPr lang="en-GB">
              <a:latin typeface="Times New Roman" pitchFamily="18" charset="0"/>
            </a:endParaRPr>
          </a:p>
          <a:p>
            <a:pPr defTabSz="762000" eaLnBrk="0" hangingPunct="0"/>
            <a:endParaRPr lang="en-GB">
              <a:latin typeface="Times New Roman" pitchFamily="18" charset="0"/>
            </a:endParaRPr>
          </a:p>
          <a:p>
            <a:pPr defTabSz="762000" eaLnBrk="0" hangingPunct="0"/>
            <a:r>
              <a:rPr lang="en-GB">
                <a:latin typeface="Times New Roman" pitchFamily="18" charset="0"/>
              </a:rPr>
              <a:t>(</a:t>
            </a:r>
            <a:r>
              <a:rPr lang="en-GB" b="1">
                <a:latin typeface="Times New Roman" pitchFamily="18" charset="0"/>
              </a:rPr>
              <a:t>Motor output)</a:t>
            </a:r>
          </a:p>
        </p:txBody>
      </p:sp>
      <p:sp>
        <p:nvSpPr>
          <p:cNvPr id="49166" name="Rectangle 12"/>
          <p:cNvSpPr>
            <a:spLocks noChangeArrowheads="1"/>
          </p:cNvSpPr>
          <p:nvPr/>
        </p:nvSpPr>
        <p:spPr bwMode="auto">
          <a:xfrm>
            <a:off x="4683125" y="5484813"/>
            <a:ext cx="7762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Line 13"/>
          <p:cNvSpPr>
            <a:spLocks noChangeShapeType="1"/>
          </p:cNvSpPr>
          <p:nvPr/>
        </p:nvSpPr>
        <p:spPr bwMode="auto">
          <a:xfrm>
            <a:off x="6597650" y="2224088"/>
            <a:ext cx="720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68" name="Line 14"/>
          <p:cNvSpPr>
            <a:spLocks noChangeShapeType="1"/>
          </p:cNvSpPr>
          <p:nvPr/>
        </p:nvSpPr>
        <p:spPr bwMode="auto">
          <a:xfrm>
            <a:off x="6662738" y="4205288"/>
            <a:ext cx="720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981200" y="838200"/>
            <a:ext cx="1497013" cy="4483100"/>
            <a:chOff x="1269" y="541"/>
            <a:chExt cx="943" cy="2824"/>
          </a:xfrm>
        </p:grpSpPr>
        <p:sp>
          <p:nvSpPr>
            <p:cNvPr id="49218" name="Oval 16"/>
            <p:cNvSpPr>
              <a:spLocks noChangeArrowheads="1"/>
            </p:cNvSpPr>
            <p:nvPr/>
          </p:nvSpPr>
          <p:spPr bwMode="auto">
            <a:xfrm>
              <a:off x="1269" y="541"/>
              <a:ext cx="158" cy="1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19" name="Oval 17"/>
            <p:cNvSpPr>
              <a:spLocks noChangeArrowheads="1"/>
            </p:cNvSpPr>
            <p:nvPr/>
          </p:nvSpPr>
          <p:spPr bwMode="auto">
            <a:xfrm>
              <a:off x="1269" y="973"/>
              <a:ext cx="158" cy="1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20" name="Oval 18"/>
            <p:cNvSpPr>
              <a:spLocks noChangeArrowheads="1"/>
            </p:cNvSpPr>
            <p:nvPr/>
          </p:nvSpPr>
          <p:spPr bwMode="auto">
            <a:xfrm>
              <a:off x="1269" y="3181"/>
              <a:ext cx="158" cy="1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21" name="Line 19"/>
            <p:cNvSpPr>
              <a:spLocks noChangeShapeType="1"/>
            </p:cNvSpPr>
            <p:nvPr/>
          </p:nvSpPr>
          <p:spPr bwMode="auto">
            <a:xfrm>
              <a:off x="1389" y="2121"/>
              <a:ext cx="0" cy="81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22" name="Oval 20"/>
            <p:cNvSpPr>
              <a:spLocks noChangeArrowheads="1"/>
            </p:cNvSpPr>
            <p:nvPr/>
          </p:nvSpPr>
          <p:spPr bwMode="auto">
            <a:xfrm>
              <a:off x="1269" y="1453"/>
              <a:ext cx="158" cy="1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23" name="Rectangle 21"/>
            <p:cNvSpPr>
              <a:spLocks noChangeArrowheads="1"/>
            </p:cNvSpPr>
            <p:nvPr/>
          </p:nvSpPr>
          <p:spPr bwMode="auto">
            <a:xfrm>
              <a:off x="2012" y="541"/>
              <a:ext cx="158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24" name="Rectangle 22"/>
            <p:cNvSpPr>
              <a:spLocks noChangeArrowheads="1"/>
            </p:cNvSpPr>
            <p:nvPr/>
          </p:nvSpPr>
          <p:spPr bwMode="auto">
            <a:xfrm>
              <a:off x="2012" y="1453"/>
              <a:ext cx="158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25" name="Rectangle 23"/>
            <p:cNvSpPr>
              <a:spLocks noChangeArrowheads="1"/>
            </p:cNvSpPr>
            <p:nvPr/>
          </p:nvSpPr>
          <p:spPr bwMode="auto">
            <a:xfrm>
              <a:off x="2012" y="973"/>
              <a:ext cx="158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26" name="Rectangle 24"/>
            <p:cNvSpPr>
              <a:spLocks noChangeArrowheads="1"/>
            </p:cNvSpPr>
            <p:nvPr/>
          </p:nvSpPr>
          <p:spPr bwMode="auto">
            <a:xfrm>
              <a:off x="2053" y="3181"/>
              <a:ext cx="159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27" name="Line 25"/>
            <p:cNvSpPr>
              <a:spLocks noChangeShapeType="1"/>
            </p:cNvSpPr>
            <p:nvPr/>
          </p:nvSpPr>
          <p:spPr bwMode="auto">
            <a:xfrm>
              <a:off x="1431" y="585"/>
              <a:ext cx="5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28" name="Line 26"/>
            <p:cNvSpPr>
              <a:spLocks noChangeShapeType="1"/>
            </p:cNvSpPr>
            <p:nvPr/>
          </p:nvSpPr>
          <p:spPr bwMode="auto">
            <a:xfrm flipV="1">
              <a:off x="1431" y="585"/>
              <a:ext cx="57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29" name="Line 27"/>
            <p:cNvSpPr>
              <a:spLocks noChangeShapeType="1"/>
            </p:cNvSpPr>
            <p:nvPr/>
          </p:nvSpPr>
          <p:spPr bwMode="auto">
            <a:xfrm flipV="1">
              <a:off x="1431" y="633"/>
              <a:ext cx="536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30" name="Line 28"/>
            <p:cNvSpPr>
              <a:spLocks noChangeShapeType="1"/>
            </p:cNvSpPr>
            <p:nvPr/>
          </p:nvSpPr>
          <p:spPr bwMode="auto">
            <a:xfrm flipV="1">
              <a:off x="1431" y="585"/>
              <a:ext cx="578" cy="26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31" name="Line 29"/>
            <p:cNvSpPr>
              <a:spLocks noChangeShapeType="1"/>
            </p:cNvSpPr>
            <p:nvPr/>
          </p:nvSpPr>
          <p:spPr bwMode="auto">
            <a:xfrm>
              <a:off x="1431" y="585"/>
              <a:ext cx="57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32" name="Line 30"/>
            <p:cNvSpPr>
              <a:spLocks noChangeShapeType="1"/>
            </p:cNvSpPr>
            <p:nvPr/>
          </p:nvSpPr>
          <p:spPr bwMode="auto">
            <a:xfrm>
              <a:off x="1389" y="1065"/>
              <a:ext cx="5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33" name="Line 31"/>
            <p:cNvSpPr>
              <a:spLocks noChangeShapeType="1"/>
            </p:cNvSpPr>
            <p:nvPr/>
          </p:nvSpPr>
          <p:spPr bwMode="auto">
            <a:xfrm flipV="1">
              <a:off x="1431" y="1065"/>
              <a:ext cx="57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34" name="Line 32"/>
            <p:cNvSpPr>
              <a:spLocks noChangeShapeType="1"/>
            </p:cNvSpPr>
            <p:nvPr/>
          </p:nvSpPr>
          <p:spPr bwMode="auto">
            <a:xfrm flipV="1">
              <a:off x="1431" y="1065"/>
              <a:ext cx="578" cy="2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35" name="Line 33"/>
            <p:cNvSpPr>
              <a:spLocks noChangeShapeType="1"/>
            </p:cNvSpPr>
            <p:nvPr/>
          </p:nvSpPr>
          <p:spPr bwMode="auto">
            <a:xfrm>
              <a:off x="1431" y="585"/>
              <a:ext cx="578" cy="9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36" name="Line 34"/>
            <p:cNvSpPr>
              <a:spLocks noChangeShapeType="1"/>
            </p:cNvSpPr>
            <p:nvPr/>
          </p:nvSpPr>
          <p:spPr bwMode="auto">
            <a:xfrm>
              <a:off x="1431" y="1065"/>
              <a:ext cx="578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37" name="Line 35"/>
            <p:cNvSpPr>
              <a:spLocks noChangeShapeType="1"/>
            </p:cNvSpPr>
            <p:nvPr/>
          </p:nvSpPr>
          <p:spPr bwMode="auto">
            <a:xfrm>
              <a:off x="1431" y="1545"/>
              <a:ext cx="5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38" name="Line 36"/>
            <p:cNvSpPr>
              <a:spLocks noChangeShapeType="1"/>
            </p:cNvSpPr>
            <p:nvPr/>
          </p:nvSpPr>
          <p:spPr bwMode="auto">
            <a:xfrm flipV="1">
              <a:off x="1431" y="1545"/>
              <a:ext cx="578" cy="17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39" name="Line 37"/>
            <p:cNvSpPr>
              <a:spLocks noChangeShapeType="1"/>
            </p:cNvSpPr>
            <p:nvPr/>
          </p:nvSpPr>
          <p:spPr bwMode="auto">
            <a:xfrm>
              <a:off x="1431" y="585"/>
              <a:ext cx="619" cy="26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40" name="Line 38"/>
            <p:cNvSpPr>
              <a:spLocks noChangeShapeType="1"/>
            </p:cNvSpPr>
            <p:nvPr/>
          </p:nvSpPr>
          <p:spPr bwMode="auto">
            <a:xfrm>
              <a:off x="1431" y="1113"/>
              <a:ext cx="619" cy="2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41" name="Line 39"/>
            <p:cNvSpPr>
              <a:spLocks noChangeShapeType="1"/>
            </p:cNvSpPr>
            <p:nvPr/>
          </p:nvSpPr>
          <p:spPr bwMode="auto">
            <a:xfrm>
              <a:off x="1389" y="1545"/>
              <a:ext cx="661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42" name="Line 40"/>
            <p:cNvSpPr>
              <a:spLocks noChangeShapeType="1"/>
            </p:cNvSpPr>
            <p:nvPr/>
          </p:nvSpPr>
          <p:spPr bwMode="auto">
            <a:xfrm>
              <a:off x="1431" y="3273"/>
              <a:ext cx="6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43" name="Line 41"/>
            <p:cNvSpPr>
              <a:spLocks noChangeShapeType="1"/>
            </p:cNvSpPr>
            <p:nvPr/>
          </p:nvSpPr>
          <p:spPr bwMode="auto">
            <a:xfrm>
              <a:off x="2133" y="2121"/>
              <a:ext cx="0" cy="816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4343400" y="838200"/>
            <a:ext cx="2282825" cy="4406900"/>
            <a:chOff x="2755" y="541"/>
            <a:chExt cx="1438" cy="2776"/>
          </a:xfrm>
        </p:grpSpPr>
        <p:sp>
          <p:nvSpPr>
            <p:cNvPr id="49198" name="Rectangle 43"/>
            <p:cNvSpPr>
              <a:spLocks noChangeArrowheads="1"/>
            </p:cNvSpPr>
            <p:nvPr/>
          </p:nvSpPr>
          <p:spPr bwMode="auto">
            <a:xfrm>
              <a:off x="2755" y="541"/>
              <a:ext cx="159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9" name="Rectangle 44"/>
            <p:cNvSpPr>
              <a:spLocks noChangeArrowheads="1"/>
            </p:cNvSpPr>
            <p:nvPr/>
          </p:nvSpPr>
          <p:spPr bwMode="auto">
            <a:xfrm>
              <a:off x="2755" y="973"/>
              <a:ext cx="159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0" name="Rectangle 45"/>
            <p:cNvSpPr>
              <a:spLocks noChangeArrowheads="1"/>
            </p:cNvSpPr>
            <p:nvPr/>
          </p:nvSpPr>
          <p:spPr bwMode="auto">
            <a:xfrm>
              <a:off x="2755" y="1453"/>
              <a:ext cx="159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1" name="Rectangle 46"/>
            <p:cNvSpPr>
              <a:spLocks noChangeArrowheads="1"/>
            </p:cNvSpPr>
            <p:nvPr/>
          </p:nvSpPr>
          <p:spPr bwMode="auto">
            <a:xfrm>
              <a:off x="2797" y="3133"/>
              <a:ext cx="158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2" name="Oval 47"/>
            <p:cNvSpPr>
              <a:spLocks noChangeArrowheads="1"/>
            </p:cNvSpPr>
            <p:nvPr/>
          </p:nvSpPr>
          <p:spPr bwMode="auto">
            <a:xfrm>
              <a:off x="4035" y="2557"/>
              <a:ext cx="158" cy="1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3" name="Oval 48"/>
            <p:cNvSpPr>
              <a:spLocks noChangeArrowheads="1"/>
            </p:cNvSpPr>
            <p:nvPr/>
          </p:nvSpPr>
          <p:spPr bwMode="auto">
            <a:xfrm>
              <a:off x="4035" y="1933"/>
              <a:ext cx="158" cy="1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4" name="Oval 49"/>
            <p:cNvSpPr>
              <a:spLocks noChangeArrowheads="1"/>
            </p:cNvSpPr>
            <p:nvPr/>
          </p:nvSpPr>
          <p:spPr bwMode="auto">
            <a:xfrm>
              <a:off x="3994" y="1309"/>
              <a:ext cx="158" cy="1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5" name="Line 50"/>
            <p:cNvSpPr>
              <a:spLocks noChangeShapeType="1"/>
            </p:cNvSpPr>
            <p:nvPr/>
          </p:nvSpPr>
          <p:spPr bwMode="auto">
            <a:xfrm>
              <a:off x="2917" y="585"/>
              <a:ext cx="1073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6" name="Line 51"/>
            <p:cNvSpPr>
              <a:spLocks noChangeShapeType="1"/>
            </p:cNvSpPr>
            <p:nvPr/>
          </p:nvSpPr>
          <p:spPr bwMode="auto">
            <a:xfrm>
              <a:off x="2917" y="1065"/>
              <a:ext cx="1073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7" name="Line 52"/>
            <p:cNvSpPr>
              <a:spLocks noChangeShapeType="1"/>
            </p:cNvSpPr>
            <p:nvPr/>
          </p:nvSpPr>
          <p:spPr bwMode="auto">
            <a:xfrm>
              <a:off x="2917" y="585"/>
              <a:ext cx="1115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8" name="Line 53"/>
            <p:cNvSpPr>
              <a:spLocks noChangeShapeType="1"/>
            </p:cNvSpPr>
            <p:nvPr/>
          </p:nvSpPr>
          <p:spPr bwMode="auto">
            <a:xfrm flipV="1">
              <a:off x="2917" y="1401"/>
              <a:ext cx="1073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9" name="Line 54"/>
            <p:cNvSpPr>
              <a:spLocks noChangeShapeType="1"/>
            </p:cNvSpPr>
            <p:nvPr/>
          </p:nvSpPr>
          <p:spPr bwMode="auto">
            <a:xfrm flipV="1">
              <a:off x="3000" y="1353"/>
              <a:ext cx="949" cy="19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10" name="Line 55"/>
            <p:cNvSpPr>
              <a:spLocks noChangeShapeType="1"/>
            </p:cNvSpPr>
            <p:nvPr/>
          </p:nvSpPr>
          <p:spPr bwMode="auto">
            <a:xfrm>
              <a:off x="2917" y="1065"/>
              <a:ext cx="1115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11" name="Line 56"/>
            <p:cNvSpPr>
              <a:spLocks noChangeShapeType="1"/>
            </p:cNvSpPr>
            <p:nvPr/>
          </p:nvSpPr>
          <p:spPr bwMode="auto">
            <a:xfrm>
              <a:off x="2917" y="1545"/>
              <a:ext cx="1115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12" name="Line 57"/>
            <p:cNvSpPr>
              <a:spLocks noChangeShapeType="1"/>
            </p:cNvSpPr>
            <p:nvPr/>
          </p:nvSpPr>
          <p:spPr bwMode="auto">
            <a:xfrm flipV="1">
              <a:off x="3000" y="2025"/>
              <a:ext cx="1032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13" name="Line 58"/>
            <p:cNvSpPr>
              <a:spLocks noChangeShapeType="1"/>
            </p:cNvSpPr>
            <p:nvPr/>
          </p:nvSpPr>
          <p:spPr bwMode="auto">
            <a:xfrm>
              <a:off x="2917" y="585"/>
              <a:ext cx="1115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14" name="Line 59"/>
            <p:cNvSpPr>
              <a:spLocks noChangeShapeType="1"/>
            </p:cNvSpPr>
            <p:nvPr/>
          </p:nvSpPr>
          <p:spPr bwMode="auto">
            <a:xfrm>
              <a:off x="2917" y="1065"/>
              <a:ext cx="1115" cy="1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15" name="Line 60"/>
            <p:cNvSpPr>
              <a:spLocks noChangeShapeType="1"/>
            </p:cNvSpPr>
            <p:nvPr/>
          </p:nvSpPr>
          <p:spPr bwMode="auto">
            <a:xfrm>
              <a:off x="2917" y="1545"/>
              <a:ext cx="1115" cy="1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16" name="Line 61"/>
            <p:cNvSpPr>
              <a:spLocks noChangeShapeType="1"/>
            </p:cNvSpPr>
            <p:nvPr/>
          </p:nvSpPr>
          <p:spPr bwMode="auto">
            <a:xfrm flipV="1">
              <a:off x="3000" y="2649"/>
              <a:ext cx="99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17" name="Line 62"/>
            <p:cNvSpPr>
              <a:spLocks noChangeShapeType="1"/>
            </p:cNvSpPr>
            <p:nvPr/>
          </p:nvSpPr>
          <p:spPr bwMode="auto">
            <a:xfrm>
              <a:off x="2834" y="2073"/>
              <a:ext cx="0" cy="816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171" name="Rectangle 63"/>
          <p:cNvSpPr>
            <a:spLocks noChangeArrowheads="1"/>
          </p:cNvSpPr>
          <p:nvPr/>
        </p:nvSpPr>
        <p:spPr bwMode="auto">
          <a:xfrm>
            <a:off x="2895600" y="228600"/>
            <a:ext cx="27606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GB">
                <a:latin typeface="Times New Roman" pitchFamily="18" charset="0"/>
              </a:rPr>
              <a:t>Multi-layer networks</a:t>
            </a:r>
          </a:p>
        </p:txBody>
      </p:sp>
      <p:sp>
        <p:nvSpPr>
          <p:cNvPr id="49172" name="Rectangle 64"/>
          <p:cNvSpPr>
            <a:spLocks noChangeArrowheads="1"/>
          </p:cNvSpPr>
          <p:nvPr/>
        </p:nvSpPr>
        <p:spPr bwMode="auto">
          <a:xfrm>
            <a:off x="3109913" y="5867400"/>
            <a:ext cx="19319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GB" b="1" i="1" u="sng">
                <a:solidFill>
                  <a:srgbClr val="FF3300"/>
                </a:solidFill>
                <a:latin typeface="Times New Roman" pitchFamily="18" charset="0"/>
              </a:rPr>
              <a:t>Hidden layers</a:t>
            </a:r>
          </a:p>
        </p:txBody>
      </p:sp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3124200" y="838200"/>
            <a:ext cx="1600200" cy="4495800"/>
            <a:chOff x="1968" y="528"/>
            <a:chExt cx="1008" cy="2832"/>
          </a:xfrm>
        </p:grpSpPr>
        <p:sp>
          <p:nvSpPr>
            <p:cNvPr id="49174" name="Line 66"/>
            <p:cNvSpPr>
              <a:spLocks noChangeShapeType="1"/>
            </p:cNvSpPr>
            <p:nvPr/>
          </p:nvSpPr>
          <p:spPr bwMode="auto">
            <a:xfrm>
              <a:off x="2174" y="585"/>
              <a:ext cx="578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5" name="Line 67"/>
            <p:cNvSpPr>
              <a:spLocks noChangeShapeType="1"/>
            </p:cNvSpPr>
            <p:nvPr/>
          </p:nvSpPr>
          <p:spPr bwMode="auto">
            <a:xfrm flipV="1">
              <a:off x="2174" y="585"/>
              <a:ext cx="578" cy="48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6" name="Line 68"/>
            <p:cNvSpPr>
              <a:spLocks noChangeShapeType="1"/>
            </p:cNvSpPr>
            <p:nvPr/>
          </p:nvSpPr>
          <p:spPr bwMode="auto">
            <a:xfrm flipV="1">
              <a:off x="2174" y="633"/>
              <a:ext cx="537" cy="91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7" name="Line 69"/>
            <p:cNvSpPr>
              <a:spLocks noChangeShapeType="1"/>
            </p:cNvSpPr>
            <p:nvPr/>
          </p:nvSpPr>
          <p:spPr bwMode="auto">
            <a:xfrm flipV="1">
              <a:off x="2174" y="585"/>
              <a:ext cx="578" cy="26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8" name="Line 70"/>
            <p:cNvSpPr>
              <a:spLocks noChangeShapeType="1"/>
            </p:cNvSpPr>
            <p:nvPr/>
          </p:nvSpPr>
          <p:spPr bwMode="auto">
            <a:xfrm>
              <a:off x="2174" y="585"/>
              <a:ext cx="578" cy="48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lg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9" name="Line 71"/>
            <p:cNvSpPr>
              <a:spLocks noChangeShapeType="1"/>
            </p:cNvSpPr>
            <p:nvPr/>
          </p:nvSpPr>
          <p:spPr bwMode="auto">
            <a:xfrm>
              <a:off x="2133" y="1065"/>
              <a:ext cx="578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lg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0" name="Line 72"/>
            <p:cNvSpPr>
              <a:spLocks noChangeShapeType="1"/>
            </p:cNvSpPr>
            <p:nvPr/>
          </p:nvSpPr>
          <p:spPr bwMode="auto">
            <a:xfrm flipV="1">
              <a:off x="2174" y="1065"/>
              <a:ext cx="578" cy="48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lg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1" name="Line 73"/>
            <p:cNvSpPr>
              <a:spLocks noChangeShapeType="1"/>
            </p:cNvSpPr>
            <p:nvPr/>
          </p:nvSpPr>
          <p:spPr bwMode="auto">
            <a:xfrm flipV="1">
              <a:off x="2174" y="1065"/>
              <a:ext cx="578" cy="220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lg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2" name="Line 74"/>
            <p:cNvSpPr>
              <a:spLocks noChangeShapeType="1"/>
            </p:cNvSpPr>
            <p:nvPr/>
          </p:nvSpPr>
          <p:spPr bwMode="auto">
            <a:xfrm>
              <a:off x="2174" y="585"/>
              <a:ext cx="578" cy="96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3" name="Line 75"/>
            <p:cNvSpPr>
              <a:spLocks noChangeShapeType="1"/>
            </p:cNvSpPr>
            <p:nvPr/>
          </p:nvSpPr>
          <p:spPr bwMode="auto">
            <a:xfrm>
              <a:off x="2174" y="1065"/>
              <a:ext cx="578" cy="48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4" name="Line 76"/>
            <p:cNvSpPr>
              <a:spLocks noChangeShapeType="1"/>
            </p:cNvSpPr>
            <p:nvPr/>
          </p:nvSpPr>
          <p:spPr bwMode="auto">
            <a:xfrm>
              <a:off x="2174" y="1545"/>
              <a:ext cx="57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5" name="Line 77"/>
            <p:cNvSpPr>
              <a:spLocks noChangeShapeType="1"/>
            </p:cNvSpPr>
            <p:nvPr/>
          </p:nvSpPr>
          <p:spPr bwMode="auto">
            <a:xfrm flipV="1">
              <a:off x="2174" y="1545"/>
              <a:ext cx="578" cy="172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6" name="Line 78"/>
            <p:cNvSpPr>
              <a:spLocks noChangeShapeType="1"/>
            </p:cNvSpPr>
            <p:nvPr/>
          </p:nvSpPr>
          <p:spPr bwMode="auto">
            <a:xfrm>
              <a:off x="2174" y="585"/>
              <a:ext cx="619" cy="26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7" name="Line 79"/>
            <p:cNvSpPr>
              <a:spLocks noChangeShapeType="1"/>
            </p:cNvSpPr>
            <p:nvPr/>
          </p:nvSpPr>
          <p:spPr bwMode="auto">
            <a:xfrm>
              <a:off x="2174" y="1113"/>
              <a:ext cx="619" cy="211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8" name="Line 80"/>
            <p:cNvSpPr>
              <a:spLocks noChangeShapeType="1"/>
            </p:cNvSpPr>
            <p:nvPr/>
          </p:nvSpPr>
          <p:spPr bwMode="auto">
            <a:xfrm>
              <a:off x="2133" y="1545"/>
              <a:ext cx="660" cy="172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9" name="Line 81"/>
            <p:cNvSpPr>
              <a:spLocks noChangeShapeType="1"/>
            </p:cNvSpPr>
            <p:nvPr/>
          </p:nvSpPr>
          <p:spPr bwMode="auto">
            <a:xfrm>
              <a:off x="2174" y="3273"/>
              <a:ext cx="619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0" name="Rectangle 82"/>
            <p:cNvSpPr>
              <a:spLocks noChangeArrowheads="1"/>
            </p:cNvSpPr>
            <p:nvPr/>
          </p:nvSpPr>
          <p:spPr bwMode="auto">
            <a:xfrm>
              <a:off x="2016" y="316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1" name="Rectangle 83"/>
            <p:cNvSpPr>
              <a:spLocks noChangeArrowheads="1"/>
            </p:cNvSpPr>
            <p:nvPr/>
          </p:nvSpPr>
          <p:spPr bwMode="auto">
            <a:xfrm>
              <a:off x="1968" y="144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2" name="Rectangle 84"/>
            <p:cNvSpPr>
              <a:spLocks noChangeArrowheads="1"/>
            </p:cNvSpPr>
            <p:nvPr/>
          </p:nvSpPr>
          <p:spPr bwMode="auto">
            <a:xfrm>
              <a:off x="196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3" name="Rectangle 85"/>
            <p:cNvSpPr>
              <a:spLocks noChangeArrowheads="1"/>
            </p:cNvSpPr>
            <p:nvPr/>
          </p:nvSpPr>
          <p:spPr bwMode="auto">
            <a:xfrm>
              <a:off x="1968" y="5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4" name="Rectangle 86"/>
            <p:cNvSpPr>
              <a:spLocks noChangeArrowheads="1"/>
            </p:cNvSpPr>
            <p:nvPr/>
          </p:nvSpPr>
          <p:spPr bwMode="auto">
            <a:xfrm>
              <a:off x="2736" y="5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5" name="Rectangle 87"/>
            <p:cNvSpPr>
              <a:spLocks noChangeArrowheads="1"/>
            </p:cNvSpPr>
            <p:nvPr/>
          </p:nvSpPr>
          <p:spPr bwMode="auto">
            <a:xfrm>
              <a:off x="2784" y="31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6" name="Rectangle 88"/>
            <p:cNvSpPr>
              <a:spLocks noChangeArrowheads="1"/>
            </p:cNvSpPr>
            <p:nvPr/>
          </p:nvSpPr>
          <p:spPr bwMode="auto">
            <a:xfrm>
              <a:off x="273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7" name="Rectangle 89"/>
            <p:cNvSpPr>
              <a:spLocks noChangeArrowheads="1"/>
            </p:cNvSpPr>
            <p:nvPr/>
          </p:nvSpPr>
          <p:spPr bwMode="auto">
            <a:xfrm>
              <a:off x="2736" y="144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467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904875"/>
            <a:ext cx="7778750" cy="1104900"/>
          </a:xfrm>
          <a:noFill/>
          <a:ln/>
        </p:spPr>
        <p:txBody>
          <a:bodyPr/>
          <a:lstStyle/>
          <a:p>
            <a:r>
              <a:rPr lang="en-US" sz="3600" dirty="0"/>
              <a:t>EXAMPLE</a:t>
            </a:r>
          </a:p>
        </p:txBody>
      </p:sp>
      <p:sp>
        <p:nvSpPr>
          <p:cNvPr id="243715" name="Text Box 3"/>
          <p:cNvSpPr txBox="1">
            <a:spLocks noChangeArrowheads="1"/>
          </p:cNvSpPr>
          <p:nvPr/>
        </p:nvSpPr>
        <p:spPr bwMode="auto">
          <a:xfrm>
            <a:off x="1484313" y="2170113"/>
            <a:ext cx="1813317" cy="2308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dirty="0"/>
              <a:t>Logical XOR </a:t>
            </a:r>
          </a:p>
          <a:p>
            <a:pPr marL="457200" indent="-457200"/>
            <a:r>
              <a:rPr lang="en-US" dirty="0"/>
              <a:t>Function</a:t>
            </a:r>
          </a:p>
          <a:p>
            <a:pPr marL="457200" indent="-457200"/>
            <a:endParaRPr lang="en-US" dirty="0"/>
          </a:p>
          <a:p>
            <a:pPr marL="457200" indent="-457200"/>
            <a:r>
              <a:rPr lang="en-US" u="sng" dirty="0"/>
              <a:t>X	Y	 output</a:t>
            </a:r>
          </a:p>
          <a:p>
            <a:pPr marL="457200" indent="-457200"/>
            <a:r>
              <a:rPr lang="en-US" dirty="0"/>
              <a:t>0	0	0</a:t>
            </a:r>
          </a:p>
          <a:p>
            <a:pPr marL="457200" indent="-457200"/>
            <a:r>
              <a:rPr lang="en-US" dirty="0"/>
              <a:t>0	1	1</a:t>
            </a:r>
          </a:p>
          <a:p>
            <a:pPr marL="457200" indent="-457200">
              <a:buFontTx/>
              <a:buAutoNum type="arabicPlain"/>
            </a:pPr>
            <a:r>
              <a:rPr lang="en-US" dirty="0"/>
              <a:t>0	1</a:t>
            </a:r>
          </a:p>
          <a:p>
            <a:pPr marL="457200" indent="-457200"/>
            <a:r>
              <a:rPr lang="en-US" dirty="0"/>
              <a:t>1	1	0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4572000" y="2170113"/>
            <a:ext cx="2724150" cy="2713037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717" name="Text Box 5"/>
          <p:cNvSpPr txBox="1">
            <a:spLocks noChangeArrowheads="1"/>
          </p:cNvSpPr>
          <p:nvPr/>
        </p:nvSpPr>
        <p:spPr bwMode="auto">
          <a:xfrm>
            <a:off x="4059238" y="2990850"/>
            <a:ext cx="4048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243718" name="Text Box 6"/>
          <p:cNvSpPr txBox="1">
            <a:spLocks noChangeArrowheads="1"/>
          </p:cNvSpPr>
          <p:nvPr/>
        </p:nvSpPr>
        <p:spPr bwMode="auto">
          <a:xfrm>
            <a:off x="6081713" y="4954588"/>
            <a:ext cx="4048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43719" name="Text Box 7"/>
          <p:cNvSpPr txBox="1">
            <a:spLocks noChangeArrowheads="1"/>
          </p:cNvSpPr>
          <p:nvPr/>
        </p:nvSpPr>
        <p:spPr bwMode="auto">
          <a:xfrm>
            <a:off x="3963988" y="4654550"/>
            <a:ext cx="565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0,0</a:t>
            </a:r>
          </a:p>
        </p:txBody>
      </p:sp>
      <p:sp>
        <p:nvSpPr>
          <p:cNvPr id="243720" name="Text Box 8"/>
          <p:cNvSpPr txBox="1">
            <a:spLocks noChangeArrowheads="1"/>
          </p:cNvSpPr>
          <p:nvPr/>
        </p:nvSpPr>
        <p:spPr bwMode="auto">
          <a:xfrm>
            <a:off x="7402513" y="4614863"/>
            <a:ext cx="565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0,1</a:t>
            </a:r>
          </a:p>
        </p:txBody>
      </p:sp>
      <p:sp>
        <p:nvSpPr>
          <p:cNvPr id="243721" name="Text Box 9"/>
          <p:cNvSpPr txBox="1">
            <a:spLocks noChangeArrowheads="1"/>
          </p:cNvSpPr>
          <p:nvPr/>
        </p:nvSpPr>
        <p:spPr bwMode="auto">
          <a:xfrm>
            <a:off x="3963988" y="1941513"/>
            <a:ext cx="565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1,0</a:t>
            </a:r>
          </a:p>
        </p:txBody>
      </p:sp>
      <p:sp>
        <p:nvSpPr>
          <p:cNvPr id="243722" name="Text Box 10"/>
          <p:cNvSpPr txBox="1">
            <a:spLocks noChangeArrowheads="1"/>
          </p:cNvSpPr>
          <p:nvPr/>
        </p:nvSpPr>
        <p:spPr bwMode="auto">
          <a:xfrm>
            <a:off x="7402513" y="1941513"/>
            <a:ext cx="565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1,1</a:t>
            </a:r>
          </a:p>
        </p:txBody>
      </p:sp>
      <p:sp>
        <p:nvSpPr>
          <p:cNvPr id="243723" name="Line 11"/>
          <p:cNvSpPr>
            <a:spLocks noChangeShapeType="1"/>
          </p:cNvSpPr>
          <p:nvPr/>
        </p:nvSpPr>
        <p:spPr bwMode="auto">
          <a:xfrm>
            <a:off x="3679825" y="3219450"/>
            <a:ext cx="2401888" cy="21923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3724" name="Oval 12"/>
          <p:cNvSpPr>
            <a:spLocks noChangeArrowheads="1"/>
          </p:cNvSpPr>
          <p:nvPr/>
        </p:nvSpPr>
        <p:spPr bwMode="auto">
          <a:xfrm>
            <a:off x="4464050" y="4725988"/>
            <a:ext cx="214313" cy="2286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725" name="Oval 13"/>
          <p:cNvSpPr>
            <a:spLocks noChangeArrowheads="1"/>
          </p:cNvSpPr>
          <p:nvPr/>
        </p:nvSpPr>
        <p:spPr bwMode="auto">
          <a:xfrm>
            <a:off x="4464050" y="2055813"/>
            <a:ext cx="214313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726" name="Oval 14"/>
          <p:cNvSpPr>
            <a:spLocks noChangeArrowheads="1"/>
          </p:cNvSpPr>
          <p:nvPr/>
        </p:nvSpPr>
        <p:spPr bwMode="auto">
          <a:xfrm>
            <a:off x="7188200" y="4725988"/>
            <a:ext cx="214313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727" name="Oval 15"/>
          <p:cNvSpPr>
            <a:spLocks noChangeArrowheads="1"/>
          </p:cNvSpPr>
          <p:nvPr/>
        </p:nvSpPr>
        <p:spPr bwMode="auto">
          <a:xfrm>
            <a:off x="7188200" y="2093913"/>
            <a:ext cx="214313" cy="228600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729" name="Line 17"/>
          <p:cNvSpPr>
            <a:spLocks noChangeShapeType="1"/>
          </p:cNvSpPr>
          <p:nvPr/>
        </p:nvSpPr>
        <p:spPr bwMode="auto">
          <a:xfrm>
            <a:off x="5284788" y="1893888"/>
            <a:ext cx="2401887" cy="21923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67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ea typeface="ＭＳ Ｐゴシック" pitchFamily="34" charset="-128"/>
              </a:rPr>
              <a:t>XOR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1524000" cy="685800"/>
          </a:xfrm>
        </p:spPr>
        <p:txBody>
          <a:bodyPr/>
          <a:lstStyle/>
          <a:p>
            <a:pPr eaLnBrk="1" hangingPunct="1"/>
            <a:r>
              <a:rPr lang="en-US" altLang="ja-JP">
                <a:ea typeface="ＭＳ Ｐゴシック" pitchFamily="34" charset="-128"/>
              </a:rPr>
              <a:t>XOR</a:t>
            </a:r>
          </a:p>
        </p:txBody>
      </p:sp>
      <p:sp>
        <p:nvSpPr>
          <p:cNvPr id="51206" name="Oval 4"/>
          <p:cNvSpPr>
            <a:spLocks noChangeArrowheads="1"/>
          </p:cNvSpPr>
          <p:nvPr/>
        </p:nvSpPr>
        <p:spPr bwMode="auto">
          <a:xfrm>
            <a:off x="5029200" y="2819400"/>
            <a:ext cx="609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1</a:t>
            </a:r>
          </a:p>
        </p:txBody>
      </p:sp>
      <p:sp>
        <p:nvSpPr>
          <p:cNvPr id="51207" name="Oval 5"/>
          <p:cNvSpPr>
            <a:spLocks noChangeArrowheads="1"/>
          </p:cNvSpPr>
          <p:nvPr/>
        </p:nvSpPr>
        <p:spPr bwMode="auto">
          <a:xfrm>
            <a:off x="6629400" y="2819400"/>
            <a:ext cx="609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1</a:t>
            </a:r>
          </a:p>
        </p:txBody>
      </p:sp>
      <p:sp>
        <p:nvSpPr>
          <p:cNvPr id="51208" name="Oval 6"/>
          <p:cNvSpPr>
            <a:spLocks noChangeArrowheads="1"/>
          </p:cNvSpPr>
          <p:nvPr/>
        </p:nvSpPr>
        <p:spPr bwMode="auto">
          <a:xfrm>
            <a:off x="4343400" y="3886200"/>
            <a:ext cx="6096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1</a:t>
            </a:r>
          </a:p>
        </p:txBody>
      </p:sp>
      <p:sp>
        <p:nvSpPr>
          <p:cNvPr id="51209" name="Oval 7"/>
          <p:cNvSpPr>
            <a:spLocks noChangeArrowheads="1"/>
          </p:cNvSpPr>
          <p:nvPr/>
        </p:nvSpPr>
        <p:spPr bwMode="auto">
          <a:xfrm>
            <a:off x="5867400" y="3810000"/>
            <a:ext cx="6096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2</a:t>
            </a:r>
          </a:p>
        </p:txBody>
      </p:sp>
      <p:sp>
        <p:nvSpPr>
          <p:cNvPr id="51210" name="Oval 8"/>
          <p:cNvSpPr>
            <a:spLocks noChangeArrowheads="1"/>
          </p:cNvSpPr>
          <p:nvPr/>
        </p:nvSpPr>
        <p:spPr bwMode="auto">
          <a:xfrm>
            <a:off x="7315200" y="3886200"/>
            <a:ext cx="6096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1</a:t>
            </a:r>
          </a:p>
        </p:txBody>
      </p:sp>
      <p:sp>
        <p:nvSpPr>
          <p:cNvPr id="51211" name="Oval 9"/>
          <p:cNvSpPr>
            <a:spLocks noChangeArrowheads="1"/>
          </p:cNvSpPr>
          <p:nvPr/>
        </p:nvSpPr>
        <p:spPr bwMode="auto">
          <a:xfrm>
            <a:off x="5867400" y="5334000"/>
            <a:ext cx="609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1</a:t>
            </a:r>
          </a:p>
        </p:txBody>
      </p:sp>
      <p:cxnSp>
        <p:nvCxnSpPr>
          <p:cNvPr id="51212" name="AutoShape 10"/>
          <p:cNvCxnSpPr>
            <a:cxnSpLocks noChangeShapeType="1"/>
            <a:stCxn id="51206" idx="4"/>
            <a:endCxn id="51208" idx="0"/>
          </p:cNvCxnSpPr>
          <p:nvPr/>
        </p:nvCxnSpPr>
        <p:spPr bwMode="auto">
          <a:xfrm flipH="1">
            <a:off x="4648200" y="3429000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213" name="AutoShape 11"/>
          <p:cNvCxnSpPr>
            <a:cxnSpLocks noChangeShapeType="1"/>
            <a:stCxn id="51206" idx="4"/>
            <a:endCxn id="51209" idx="0"/>
          </p:cNvCxnSpPr>
          <p:nvPr/>
        </p:nvCxnSpPr>
        <p:spPr bwMode="auto">
          <a:xfrm>
            <a:off x="5334000" y="3429000"/>
            <a:ext cx="838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214" name="AutoShape 12"/>
          <p:cNvCxnSpPr>
            <a:cxnSpLocks noChangeShapeType="1"/>
            <a:stCxn id="51207" idx="4"/>
            <a:endCxn id="51209" idx="0"/>
          </p:cNvCxnSpPr>
          <p:nvPr/>
        </p:nvCxnSpPr>
        <p:spPr bwMode="auto">
          <a:xfrm flipH="1">
            <a:off x="6172200" y="3429000"/>
            <a:ext cx="762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215" name="AutoShape 13"/>
          <p:cNvCxnSpPr>
            <a:cxnSpLocks noChangeShapeType="1"/>
            <a:stCxn id="51207" idx="4"/>
            <a:endCxn id="51210" idx="0"/>
          </p:cNvCxnSpPr>
          <p:nvPr/>
        </p:nvCxnSpPr>
        <p:spPr bwMode="auto">
          <a:xfrm>
            <a:off x="6934200" y="3429000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216" name="AutoShape 14"/>
          <p:cNvCxnSpPr>
            <a:cxnSpLocks noChangeShapeType="1"/>
            <a:stCxn id="51209" idx="4"/>
            <a:endCxn id="51211" idx="0"/>
          </p:cNvCxnSpPr>
          <p:nvPr/>
        </p:nvCxnSpPr>
        <p:spPr bwMode="auto">
          <a:xfrm>
            <a:off x="6172200" y="4419600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217" name="AutoShape 15"/>
          <p:cNvCxnSpPr>
            <a:cxnSpLocks noChangeShapeType="1"/>
            <a:stCxn id="51208" idx="4"/>
            <a:endCxn id="51211" idx="0"/>
          </p:cNvCxnSpPr>
          <p:nvPr/>
        </p:nvCxnSpPr>
        <p:spPr bwMode="auto">
          <a:xfrm>
            <a:off x="4648200" y="4495800"/>
            <a:ext cx="15240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218" name="AutoShape 16"/>
          <p:cNvCxnSpPr>
            <a:cxnSpLocks noChangeShapeType="1"/>
            <a:stCxn id="51210" idx="4"/>
            <a:endCxn id="51211" idx="0"/>
          </p:cNvCxnSpPr>
          <p:nvPr/>
        </p:nvCxnSpPr>
        <p:spPr bwMode="auto">
          <a:xfrm flipH="1">
            <a:off x="6172200" y="4495800"/>
            <a:ext cx="14478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219" name="AutoShape 17"/>
          <p:cNvCxnSpPr>
            <a:cxnSpLocks noChangeShapeType="1"/>
            <a:endCxn id="51206" idx="0"/>
          </p:cNvCxnSpPr>
          <p:nvPr/>
        </p:nvCxnSpPr>
        <p:spPr bwMode="auto">
          <a:xfrm>
            <a:off x="5334000" y="23622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220" name="AutoShape 18"/>
          <p:cNvCxnSpPr>
            <a:cxnSpLocks noChangeShapeType="1"/>
            <a:endCxn id="51207" idx="0"/>
          </p:cNvCxnSpPr>
          <p:nvPr/>
        </p:nvCxnSpPr>
        <p:spPr bwMode="auto">
          <a:xfrm>
            <a:off x="6934200" y="24384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221" name="AutoShape 19"/>
          <p:cNvCxnSpPr>
            <a:cxnSpLocks noChangeShapeType="1"/>
            <a:stCxn id="51211" idx="4"/>
          </p:cNvCxnSpPr>
          <p:nvPr/>
        </p:nvCxnSpPr>
        <p:spPr bwMode="auto">
          <a:xfrm>
            <a:off x="6172200" y="59436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800600" y="1905000"/>
            <a:ext cx="2667000" cy="381000"/>
            <a:chOff x="3024" y="1200"/>
            <a:chExt cx="1680" cy="240"/>
          </a:xfrm>
        </p:grpSpPr>
        <p:sp>
          <p:nvSpPr>
            <p:cNvPr id="51239" name="Rectangle 21"/>
            <p:cNvSpPr>
              <a:spLocks noChangeArrowheads="1"/>
            </p:cNvSpPr>
            <p:nvPr/>
          </p:nvSpPr>
          <p:spPr bwMode="auto">
            <a:xfrm>
              <a:off x="3024" y="1200"/>
              <a:ext cx="62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240" name="Rectangle 22"/>
            <p:cNvSpPr>
              <a:spLocks noChangeArrowheads="1"/>
            </p:cNvSpPr>
            <p:nvPr/>
          </p:nvSpPr>
          <p:spPr bwMode="auto">
            <a:xfrm>
              <a:off x="4080" y="1200"/>
              <a:ext cx="62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609600" y="2743200"/>
            <a:ext cx="3733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Activation Function:</a:t>
            </a:r>
          </a:p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if (input &gt;= threshold), fire</a:t>
            </a:r>
          </a:p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else, don’t fire</a:t>
            </a:r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6096000" y="4800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-2</a:t>
            </a:r>
          </a:p>
        </p:txBody>
      </p:sp>
      <p:cxnSp>
        <p:nvCxnSpPr>
          <p:cNvPr id="51225" name="AutoShape 25"/>
          <p:cNvCxnSpPr>
            <a:cxnSpLocks noChangeShapeType="1"/>
            <a:stCxn id="51206" idx="4"/>
            <a:endCxn id="51210" idx="0"/>
          </p:cNvCxnSpPr>
          <p:nvPr/>
        </p:nvCxnSpPr>
        <p:spPr bwMode="auto">
          <a:xfrm>
            <a:off x="5334000" y="3429000"/>
            <a:ext cx="2286000" cy="457200"/>
          </a:xfrm>
          <a:prstGeom prst="straightConnector1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</p:cxnSp>
      <p:cxnSp>
        <p:nvCxnSpPr>
          <p:cNvPr id="51226" name="AutoShape 26"/>
          <p:cNvCxnSpPr>
            <a:cxnSpLocks noChangeShapeType="1"/>
            <a:stCxn id="51207" idx="4"/>
            <a:endCxn id="51208" idx="0"/>
          </p:cNvCxnSpPr>
          <p:nvPr/>
        </p:nvCxnSpPr>
        <p:spPr bwMode="auto">
          <a:xfrm flipH="1">
            <a:off x="4648200" y="3429000"/>
            <a:ext cx="2286000" cy="457200"/>
          </a:xfrm>
          <a:prstGeom prst="straightConnector1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</p:cxnSp>
      <p:sp>
        <p:nvSpPr>
          <p:cNvPr id="51227" name="Text Box 27"/>
          <p:cNvSpPr txBox="1">
            <a:spLocks noChangeArrowheads="1"/>
          </p:cNvSpPr>
          <p:nvPr/>
        </p:nvSpPr>
        <p:spPr bwMode="auto">
          <a:xfrm>
            <a:off x="5715000" y="3048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0</a:t>
            </a:r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6172200" y="3048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0</a:t>
            </a:r>
          </a:p>
        </p:txBody>
      </p:sp>
      <p:sp>
        <p:nvSpPr>
          <p:cNvPr id="51229" name="Text Box 29"/>
          <p:cNvSpPr txBox="1">
            <a:spLocks noChangeArrowheads="1"/>
          </p:cNvSpPr>
          <p:nvPr/>
        </p:nvSpPr>
        <p:spPr bwMode="auto">
          <a:xfrm>
            <a:off x="685800" y="4800600"/>
            <a:ext cx="2590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All weights are 1, unless otherwise labeled.</a:t>
            </a:r>
          </a:p>
        </p:txBody>
      </p:sp>
      <p:sp>
        <p:nvSpPr>
          <p:cNvPr id="51230" name="Rectangle 30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543800" y="579120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67" name="Rectangle 31"/>
          <p:cNvSpPr>
            <a:spLocks noChangeArrowheads="1"/>
          </p:cNvSpPr>
          <p:nvPr/>
        </p:nvSpPr>
        <p:spPr bwMode="auto">
          <a:xfrm>
            <a:off x="5715000" y="6324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0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4191000" y="4419600"/>
            <a:ext cx="3886200" cy="457200"/>
            <a:chOff x="2640" y="2784"/>
            <a:chExt cx="2448" cy="288"/>
          </a:xfrm>
        </p:grpSpPr>
        <p:sp>
          <p:nvSpPr>
            <p:cNvPr id="51236" name="Rectangle 33"/>
            <p:cNvSpPr>
              <a:spLocks noChangeArrowheads="1"/>
            </p:cNvSpPr>
            <p:nvPr/>
          </p:nvSpPr>
          <p:spPr bwMode="auto">
            <a:xfrm>
              <a:off x="2640" y="2832"/>
              <a:ext cx="62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237" name="Rectangle 34"/>
            <p:cNvSpPr>
              <a:spLocks noChangeArrowheads="1"/>
            </p:cNvSpPr>
            <p:nvPr/>
          </p:nvSpPr>
          <p:spPr bwMode="auto">
            <a:xfrm>
              <a:off x="3552" y="2784"/>
              <a:ext cx="62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238" name="Rectangle 35"/>
            <p:cNvSpPr>
              <a:spLocks noChangeArrowheads="1"/>
            </p:cNvSpPr>
            <p:nvPr/>
          </p:nvSpPr>
          <p:spPr bwMode="auto">
            <a:xfrm>
              <a:off x="4464" y="2832"/>
              <a:ext cx="62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5181600" y="3429000"/>
            <a:ext cx="1905000" cy="381000"/>
            <a:chOff x="3264" y="2160"/>
            <a:chExt cx="1200" cy="240"/>
          </a:xfrm>
        </p:grpSpPr>
        <p:sp>
          <p:nvSpPr>
            <p:cNvPr id="51234" name="Rectangle 37"/>
            <p:cNvSpPr>
              <a:spLocks noChangeArrowheads="1"/>
            </p:cNvSpPr>
            <p:nvPr/>
          </p:nvSpPr>
          <p:spPr bwMode="auto">
            <a:xfrm>
              <a:off x="3264" y="2160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235" name="Rectangle 38"/>
            <p:cNvSpPr>
              <a:spLocks noChangeArrowheads="1"/>
            </p:cNvSpPr>
            <p:nvPr/>
          </p:nvSpPr>
          <p:spPr bwMode="auto">
            <a:xfrm>
              <a:off x="4272" y="2160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5668856" y="2819400"/>
            <a:ext cx="503344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GB" dirty="0">
                <a:latin typeface="Times New Roman" pitchFamily="18" charset="0"/>
              </a:rPr>
              <a:t>w</a:t>
            </a:r>
            <a:r>
              <a:rPr lang="en-GB" baseline="-25000" dirty="0">
                <a:latin typeface="Times New Roman" pitchFamily="18" charset="0"/>
              </a:rPr>
              <a:t>13</a:t>
            </a:r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6126056" y="2819400"/>
            <a:ext cx="503344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GB" dirty="0">
                <a:latin typeface="Times New Roman" pitchFamily="18" charset="0"/>
              </a:rPr>
              <a:t>w</a:t>
            </a:r>
            <a:r>
              <a:rPr lang="en-GB" baseline="-25000" dirty="0">
                <a:latin typeface="Times New Roman" pitchFamily="18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413826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7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itchFamily="34" charset="-128"/>
              </a:rPr>
              <a:t>XOR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1524000" cy="685800"/>
          </a:xfrm>
        </p:spPr>
        <p:txBody>
          <a:bodyPr/>
          <a:lstStyle/>
          <a:p>
            <a:pPr eaLnBrk="1" hangingPunct="1"/>
            <a:r>
              <a:rPr lang="en-US" altLang="ja-JP">
                <a:ea typeface="ＭＳ Ｐゴシック" pitchFamily="34" charset="-128"/>
              </a:rPr>
              <a:t>XOR</a:t>
            </a:r>
          </a:p>
        </p:txBody>
      </p:sp>
      <p:sp>
        <p:nvSpPr>
          <p:cNvPr id="52230" name="Oval 4"/>
          <p:cNvSpPr>
            <a:spLocks noChangeArrowheads="1"/>
          </p:cNvSpPr>
          <p:nvPr/>
        </p:nvSpPr>
        <p:spPr bwMode="auto">
          <a:xfrm>
            <a:off x="5029200" y="2819400"/>
            <a:ext cx="609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1</a:t>
            </a:r>
          </a:p>
        </p:txBody>
      </p:sp>
      <p:sp>
        <p:nvSpPr>
          <p:cNvPr id="52231" name="Oval 5"/>
          <p:cNvSpPr>
            <a:spLocks noChangeArrowheads="1"/>
          </p:cNvSpPr>
          <p:nvPr/>
        </p:nvSpPr>
        <p:spPr bwMode="auto">
          <a:xfrm>
            <a:off x="6629400" y="2819400"/>
            <a:ext cx="609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1</a:t>
            </a:r>
          </a:p>
        </p:txBody>
      </p:sp>
      <p:sp>
        <p:nvSpPr>
          <p:cNvPr id="52232" name="Oval 6"/>
          <p:cNvSpPr>
            <a:spLocks noChangeArrowheads="1"/>
          </p:cNvSpPr>
          <p:nvPr/>
        </p:nvSpPr>
        <p:spPr bwMode="auto">
          <a:xfrm>
            <a:off x="4343400" y="3886200"/>
            <a:ext cx="6096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1</a:t>
            </a:r>
          </a:p>
        </p:txBody>
      </p:sp>
      <p:sp>
        <p:nvSpPr>
          <p:cNvPr id="52233" name="Oval 7"/>
          <p:cNvSpPr>
            <a:spLocks noChangeArrowheads="1"/>
          </p:cNvSpPr>
          <p:nvPr/>
        </p:nvSpPr>
        <p:spPr bwMode="auto">
          <a:xfrm>
            <a:off x="5867400" y="3810000"/>
            <a:ext cx="6096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2</a:t>
            </a:r>
          </a:p>
        </p:txBody>
      </p:sp>
      <p:sp>
        <p:nvSpPr>
          <p:cNvPr id="52234" name="Oval 8"/>
          <p:cNvSpPr>
            <a:spLocks noChangeArrowheads="1"/>
          </p:cNvSpPr>
          <p:nvPr/>
        </p:nvSpPr>
        <p:spPr bwMode="auto">
          <a:xfrm>
            <a:off x="7315200" y="3886200"/>
            <a:ext cx="6096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1</a:t>
            </a:r>
          </a:p>
        </p:txBody>
      </p:sp>
      <p:sp>
        <p:nvSpPr>
          <p:cNvPr id="52235" name="Oval 9"/>
          <p:cNvSpPr>
            <a:spLocks noChangeArrowheads="1"/>
          </p:cNvSpPr>
          <p:nvPr/>
        </p:nvSpPr>
        <p:spPr bwMode="auto">
          <a:xfrm>
            <a:off x="5867400" y="5334000"/>
            <a:ext cx="609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1</a:t>
            </a:r>
          </a:p>
        </p:txBody>
      </p:sp>
      <p:cxnSp>
        <p:nvCxnSpPr>
          <p:cNvPr id="52236" name="AutoShape 10"/>
          <p:cNvCxnSpPr>
            <a:cxnSpLocks noChangeShapeType="1"/>
            <a:stCxn id="52230" idx="4"/>
            <a:endCxn id="52232" idx="0"/>
          </p:cNvCxnSpPr>
          <p:nvPr/>
        </p:nvCxnSpPr>
        <p:spPr bwMode="auto">
          <a:xfrm flipH="1">
            <a:off x="4648200" y="3429000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2237" name="AutoShape 11"/>
          <p:cNvCxnSpPr>
            <a:cxnSpLocks noChangeShapeType="1"/>
            <a:stCxn id="52230" idx="4"/>
            <a:endCxn id="52233" idx="0"/>
          </p:cNvCxnSpPr>
          <p:nvPr/>
        </p:nvCxnSpPr>
        <p:spPr bwMode="auto">
          <a:xfrm>
            <a:off x="5334000" y="3429000"/>
            <a:ext cx="838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2238" name="AutoShape 12"/>
          <p:cNvCxnSpPr>
            <a:cxnSpLocks noChangeShapeType="1"/>
            <a:stCxn id="52231" idx="4"/>
            <a:endCxn id="52233" idx="0"/>
          </p:cNvCxnSpPr>
          <p:nvPr/>
        </p:nvCxnSpPr>
        <p:spPr bwMode="auto">
          <a:xfrm flipH="1">
            <a:off x="6172200" y="3429000"/>
            <a:ext cx="762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2239" name="AutoShape 13"/>
          <p:cNvCxnSpPr>
            <a:cxnSpLocks noChangeShapeType="1"/>
            <a:stCxn id="52231" idx="4"/>
            <a:endCxn id="52234" idx="0"/>
          </p:cNvCxnSpPr>
          <p:nvPr/>
        </p:nvCxnSpPr>
        <p:spPr bwMode="auto">
          <a:xfrm>
            <a:off x="6934200" y="3429000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2240" name="AutoShape 14"/>
          <p:cNvCxnSpPr>
            <a:cxnSpLocks noChangeShapeType="1"/>
            <a:stCxn id="52233" idx="4"/>
            <a:endCxn id="52235" idx="0"/>
          </p:cNvCxnSpPr>
          <p:nvPr/>
        </p:nvCxnSpPr>
        <p:spPr bwMode="auto">
          <a:xfrm>
            <a:off x="6172200" y="4419600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2241" name="AutoShape 15"/>
          <p:cNvCxnSpPr>
            <a:cxnSpLocks noChangeShapeType="1"/>
            <a:stCxn id="52232" idx="4"/>
            <a:endCxn id="52235" idx="0"/>
          </p:cNvCxnSpPr>
          <p:nvPr/>
        </p:nvCxnSpPr>
        <p:spPr bwMode="auto">
          <a:xfrm>
            <a:off x="4648200" y="4495800"/>
            <a:ext cx="15240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2242" name="AutoShape 16"/>
          <p:cNvCxnSpPr>
            <a:cxnSpLocks noChangeShapeType="1"/>
            <a:stCxn id="52234" idx="4"/>
            <a:endCxn id="52235" idx="0"/>
          </p:cNvCxnSpPr>
          <p:nvPr/>
        </p:nvCxnSpPr>
        <p:spPr bwMode="auto">
          <a:xfrm flipH="1">
            <a:off x="6172200" y="4495800"/>
            <a:ext cx="14478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2243" name="AutoShape 17"/>
          <p:cNvCxnSpPr>
            <a:cxnSpLocks noChangeShapeType="1"/>
            <a:endCxn id="52230" idx="0"/>
          </p:cNvCxnSpPr>
          <p:nvPr/>
        </p:nvCxnSpPr>
        <p:spPr bwMode="auto">
          <a:xfrm>
            <a:off x="5334000" y="23622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2244" name="AutoShape 18"/>
          <p:cNvCxnSpPr>
            <a:cxnSpLocks noChangeShapeType="1"/>
            <a:endCxn id="52231" idx="0"/>
          </p:cNvCxnSpPr>
          <p:nvPr/>
        </p:nvCxnSpPr>
        <p:spPr bwMode="auto">
          <a:xfrm>
            <a:off x="6934200" y="24384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2245" name="AutoShape 19"/>
          <p:cNvCxnSpPr>
            <a:cxnSpLocks noChangeShapeType="1"/>
            <a:stCxn id="52235" idx="4"/>
          </p:cNvCxnSpPr>
          <p:nvPr/>
        </p:nvCxnSpPr>
        <p:spPr bwMode="auto">
          <a:xfrm>
            <a:off x="6172200" y="59436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800600" y="1905000"/>
            <a:ext cx="2667000" cy="381000"/>
            <a:chOff x="3024" y="1200"/>
            <a:chExt cx="1680" cy="240"/>
          </a:xfrm>
        </p:grpSpPr>
        <p:sp>
          <p:nvSpPr>
            <p:cNvPr id="52263" name="Rectangle 21"/>
            <p:cNvSpPr>
              <a:spLocks noChangeArrowheads="1"/>
            </p:cNvSpPr>
            <p:nvPr/>
          </p:nvSpPr>
          <p:spPr bwMode="auto">
            <a:xfrm>
              <a:off x="3024" y="1200"/>
              <a:ext cx="62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2264" name="Rectangle 22"/>
            <p:cNvSpPr>
              <a:spLocks noChangeArrowheads="1"/>
            </p:cNvSpPr>
            <p:nvPr/>
          </p:nvSpPr>
          <p:spPr bwMode="auto">
            <a:xfrm>
              <a:off x="4080" y="1200"/>
              <a:ext cx="62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52247" name="Text Box 23"/>
          <p:cNvSpPr txBox="1">
            <a:spLocks noChangeArrowheads="1"/>
          </p:cNvSpPr>
          <p:nvPr/>
        </p:nvSpPr>
        <p:spPr bwMode="auto">
          <a:xfrm>
            <a:off x="609600" y="2743200"/>
            <a:ext cx="3733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Activation Function:</a:t>
            </a:r>
          </a:p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if (input &gt;= threshold), fire</a:t>
            </a:r>
          </a:p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else, don’t fire</a:t>
            </a:r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6096000" y="4800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-2</a:t>
            </a:r>
          </a:p>
        </p:txBody>
      </p:sp>
      <p:cxnSp>
        <p:nvCxnSpPr>
          <p:cNvPr id="52249" name="AutoShape 25"/>
          <p:cNvCxnSpPr>
            <a:cxnSpLocks noChangeShapeType="1"/>
            <a:stCxn id="52230" idx="4"/>
            <a:endCxn id="52234" idx="0"/>
          </p:cNvCxnSpPr>
          <p:nvPr/>
        </p:nvCxnSpPr>
        <p:spPr bwMode="auto">
          <a:xfrm>
            <a:off x="5334000" y="3429000"/>
            <a:ext cx="2286000" cy="457200"/>
          </a:xfrm>
          <a:prstGeom prst="straightConnector1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</p:cxnSp>
      <p:cxnSp>
        <p:nvCxnSpPr>
          <p:cNvPr id="52250" name="AutoShape 26"/>
          <p:cNvCxnSpPr>
            <a:cxnSpLocks noChangeShapeType="1"/>
            <a:stCxn id="52231" idx="4"/>
            <a:endCxn id="52232" idx="0"/>
          </p:cNvCxnSpPr>
          <p:nvPr/>
        </p:nvCxnSpPr>
        <p:spPr bwMode="auto">
          <a:xfrm flipH="1">
            <a:off x="4648200" y="3429000"/>
            <a:ext cx="2286000" cy="457200"/>
          </a:xfrm>
          <a:prstGeom prst="straightConnector1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</p:cxnSp>
      <p:sp>
        <p:nvSpPr>
          <p:cNvPr id="52251" name="Text Box 27"/>
          <p:cNvSpPr txBox="1">
            <a:spLocks noChangeArrowheads="1"/>
          </p:cNvSpPr>
          <p:nvPr/>
        </p:nvSpPr>
        <p:spPr bwMode="auto">
          <a:xfrm>
            <a:off x="5715000" y="3048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0</a:t>
            </a:r>
          </a:p>
        </p:txBody>
      </p:sp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6172200" y="3048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0</a:t>
            </a:r>
          </a:p>
        </p:txBody>
      </p:sp>
      <p:sp>
        <p:nvSpPr>
          <p:cNvPr id="52253" name="Text Box 29"/>
          <p:cNvSpPr txBox="1">
            <a:spLocks noChangeArrowheads="1"/>
          </p:cNvSpPr>
          <p:nvPr/>
        </p:nvSpPr>
        <p:spPr bwMode="auto">
          <a:xfrm>
            <a:off x="685800" y="4800600"/>
            <a:ext cx="2590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All weights are 1, unless otherwise labeled.</a:t>
            </a:r>
          </a:p>
        </p:txBody>
      </p:sp>
      <p:sp>
        <p:nvSpPr>
          <p:cNvPr id="52254" name="Rectangle 30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543800" y="579120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791" name="Rectangle 31"/>
          <p:cNvSpPr>
            <a:spLocks noChangeArrowheads="1"/>
          </p:cNvSpPr>
          <p:nvPr/>
        </p:nvSpPr>
        <p:spPr bwMode="auto">
          <a:xfrm>
            <a:off x="5715000" y="6324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1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4191000" y="4419600"/>
            <a:ext cx="3886200" cy="457200"/>
            <a:chOff x="2640" y="2784"/>
            <a:chExt cx="2448" cy="288"/>
          </a:xfrm>
        </p:grpSpPr>
        <p:sp>
          <p:nvSpPr>
            <p:cNvPr id="52260" name="Rectangle 33"/>
            <p:cNvSpPr>
              <a:spLocks noChangeArrowheads="1"/>
            </p:cNvSpPr>
            <p:nvPr/>
          </p:nvSpPr>
          <p:spPr bwMode="auto">
            <a:xfrm>
              <a:off x="2640" y="2832"/>
              <a:ext cx="62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2261" name="Rectangle 34"/>
            <p:cNvSpPr>
              <a:spLocks noChangeArrowheads="1"/>
            </p:cNvSpPr>
            <p:nvPr/>
          </p:nvSpPr>
          <p:spPr bwMode="auto">
            <a:xfrm>
              <a:off x="3552" y="2784"/>
              <a:ext cx="62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2262" name="Rectangle 35"/>
            <p:cNvSpPr>
              <a:spLocks noChangeArrowheads="1"/>
            </p:cNvSpPr>
            <p:nvPr/>
          </p:nvSpPr>
          <p:spPr bwMode="auto">
            <a:xfrm>
              <a:off x="4464" y="2832"/>
              <a:ext cx="62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5181600" y="3429000"/>
            <a:ext cx="1905000" cy="381000"/>
            <a:chOff x="3264" y="2160"/>
            <a:chExt cx="1200" cy="240"/>
          </a:xfrm>
        </p:grpSpPr>
        <p:sp>
          <p:nvSpPr>
            <p:cNvPr id="52258" name="Rectangle 37"/>
            <p:cNvSpPr>
              <a:spLocks noChangeArrowheads="1"/>
            </p:cNvSpPr>
            <p:nvPr/>
          </p:nvSpPr>
          <p:spPr bwMode="auto">
            <a:xfrm>
              <a:off x="3264" y="2160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2259" name="Rectangle 38"/>
            <p:cNvSpPr>
              <a:spLocks noChangeArrowheads="1"/>
            </p:cNvSpPr>
            <p:nvPr/>
          </p:nvSpPr>
          <p:spPr bwMode="auto">
            <a:xfrm>
              <a:off x="4272" y="2160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41" name="Rectangle 5"/>
          <p:cNvSpPr>
            <a:spLocks noChangeArrowheads="1"/>
          </p:cNvSpPr>
          <p:nvPr/>
        </p:nvSpPr>
        <p:spPr bwMode="auto">
          <a:xfrm>
            <a:off x="5668856" y="2819400"/>
            <a:ext cx="503344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GB" dirty="0">
                <a:latin typeface="Times New Roman" pitchFamily="18" charset="0"/>
              </a:rPr>
              <a:t>w</a:t>
            </a:r>
            <a:r>
              <a:rPr lang="en-GB" baseline="-25000" dirty="0">
                <a:latin typeface="Times New Roman" pitchFamily="18" charset="0"/>
              </a:rPr>
              <a:t>13</a:t>
            </a: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126056" y="2819400"/>
            <a:ext cx="503344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GB" dirty="0">
                <a:latin typeface="Times New Roman" pitchFamily="18" charset="0"/>
              </a:rPr>
              <a:t>w</a:t>
            </a:r>
            <a:r>
              <a:rPr lang="en-GB" baseline="-25000" dirty="0">
                <a:latin typeface="Times New Roman" pitchFamily="18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91951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91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itchFamily="34" charset="-128"/>
              </a:rPr>
              <a:t>XOR</a:t>
            </a:r>
          </a:p>
        </p:txBody>
      </p:sp>
      <p:sp>
        <p:nvSpPr>
          <p:cNvPr id="53253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1524000" cy="685800"/>
          </a:xfrm>
        </p:spPr>
        <p:txBody>
          <a:bodyPr/>
          <a:lstStyle/>
          <a:p>
            <a:pPr eaLnBrk="1" hangingPunct="1"/>
            <a:r>
              <a:rPr lang="en-US" altLang="ja-JP">
                <a:ea typeface="ＭＳ Ｐゴシック" pitchFamily="34" charset="-128"/>
              </a:rPr>
              <a:t>XOR</a:t>
            </a:r>
          </a:p>
        </p:txBody>
      </p:sp>
      <p:sp>
        <p:nvSpPr>
          <p:cNvPr id="53254" name="Oval 2052"/>
          <p:cNvSpPr>
            <a:spLocks noChangeArrowheads="1"/>
          </p:cNvSpPr>
          <p:nvPr/>
        </p:nvSpPr>
        <p:spPr bwMode="auto">
          <a:xfrm>
            <a:off x="5029200" y="2819400"/>
            <a:ext cx="609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1</a:t>
            </a:r>
          </a:p>
        </p:txBody>
      </p:sp>
      <p:sp>
        <p:nvSpPr>
          <p:cNvPr id="53255" name="Oval 2053"/>
          <p:cNvSpPr>
            <a:spLocks noChangeArrowheads="1"/>
          </p:cNvSpPr>
          <p:nvPr/>
        </p:nvSpPr>
        <p:spPr bwMode="auto">
          <a:xfrm>
            <a:off x="6629400" y="2819400"/>
            <a:ext cx="609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1</a:t>
            </a:r>
          </a:p>
        </p:txBody>
      </p:sp>
      <p:sp>
        <p:nvSpPr>
          <p:cNvPr id="53256" name="Oval 2054"/>
          <p:cNvSpPr>
            <a:spLocks noChangeArrowheads="1"/>
          </p:cNvSpPr>
          <p:nvPr/>
        </p:nvSpPr>
        <p:spPr bwMode="auto">
          <a:xfrm>
            <a:off x="4343400" y="3886200"/>
            <a:ext cx="6096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1</a:t>
            </a:r>
          </a:p>
        </p:txBody>
      </p:sp>
      <p:sp>
        <p:nvSpPr>
          <p:cNvPr id="53257" name="Oval 2055"/>
          <p:cNvSpPr>
            <a:spLocks noChangeArrowheads="1"/>
          </p:cNvSpPr>
          <p:nvPr/>
        </p:nvSpPr>
        <p:spPr bwMode="auto">
          <a:xfrm>
            <a:off x="5867400" y="3810000"/>
            <a:ext cx="6096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2</a:t>
            </a:r>
          </a:p>
        </p:txBody>
      </p:sp>
      <p:sp>
        <p:nvSpPr>
          <p:cNvPr id="53258" name="Oval 2056"/>
          <p:cNvSpPr>
            <a:spLocks noChangeArrowheads="1"/>
          </p:cNvSpPr>
          <p:nvPr/>
        </p:nvSpPr>
        <p:spPr bwMode="auto">
          <a:xfrm>
            <a:off x="7315200" y="3886200"/>
            <a:ext cx="6096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1</a:t>
            </a:r>
          </a:p>
        </p:txBody>
      </p:sp>
      <p:sp>
        <p:nvSpPr>
          <p:cNvPr id="53259" name="Oval 2057"/>
          <p:cNvSpPr>
            <a:spLocks noChangeArrowheads="1"/>
          </p:cNvSpPr>
          <p:nvPr/>
        </p:nvSpPr>
        <p:spPr bwMode="auto">
          <a:xfrm>
            <a:off x="5867400" y="5334000"/>
            <a:ext cx="609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1</a:t>
            </a:r>
          </a:p>
        </p:txBody>
      </p:sp>
      <p:cxnSp>
        <p:nvCxnSpPr>
          <p:cNvPr id="53260" name="AutoShape 2058"/>
          <p:cNvCxnSpPr>
            <a:cxnSpLocks noChangeShapeType="1"/>
            <a:stCxn id="53254" idx="4"/>
            <a:endCxn id="53256" idx="0"/>
          </p:cNvCxnSpPr>
          <p:nvPr/>
        </p:nvCxnSpPr>
        <p:spPr bwMode="auto">
          <a:xfrm flipH="1">
            <a:off x="4648200" y="3429000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3261" name="AutoShape 2059"/>
          <p:cNvCxnSpPr>
            <a:cxnSpLocks noChangeShapeType="1"/>
            <a:stCxn id="53254" idx="4"/>
            <a:endCxn id="53257" idx="0"/>
          </p:cNvCxnSpPr>
          <p:nvPr/>
        </p:nvCxnSpPr>
        <p:spPr bwMode="auto">
          <a:xfrm>
            <a:off x="5334000" y="3429000"/>
            <a:ext cx="838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3262" name="AutoShape 2060"/>
          <p:cNvCxnSpPr>
            <a:cxnSpLocks noChangeShapeType="1"/>
            <a:stCxn id="53255" idx="4"/>
            <a:endCxn id="53257" idx="0"/>
          </p:cNvCxnSpPr>
          <p:nvPr/>
        </p:nvCxnSpPr>
        <p:spPr bwMode="auto">
          <a:xfrm flipH="1">
            <a:off x="6172200" y="3429000"/>
            <a:ext cx="762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3263" name="AutoShape 2061"/>
          <p:cNvCxnSpPr>
            <a:cxnSpLocks noChangeShapeType="1"/>
            <a:stCxn id="53255" idx="4"/>
            <a:endCxn id="53258" idx="0"/>
          </p:cNvCxnSpPr>
          <p:nvPr/>
        </p:nvCxnSpPr>
        <p:spPr bwMode="auto">
          <a:xfrm>
            <a:off x="6934200" y="3429000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3264" name="AutoShape 2062"/>
          <p:cNvCxnSpPr>
            <a:cxnSpLocks noChangeShapeType="1"/>
            <a:stCxn id="53257" idx="4"/>
            <a:endCxn id="53259" idx="0"/>
          </p:cNvCxnSpPr>
          <p:nvPr/>
        </p:nvCxnSpPr>
        <p:spPr bwMode="auto">
          <a:xfrm>
            <a:off x="6172200" y="4419600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3265" name="AutoShape 2063"/>
          <p:cNvCxnSpPr>
            <a:cxnSpLocks noChangeShapeType="1"/>
            <a:stCxn id="53256" idx="4"/>
            <a:endCxn id="53259" idx="0"/>
          </p:cNvCxnSpPr>
          <p:nvPr/>
        </p:nvCxnSpPr>
        <p:spPr bwMode="auto">
          <a:xfrm>
            <a:off x="4648200" y="4495800"/>
            <a:ext cx="15240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3266" name="AutoShape 2064"/>
          <p:cNvCxnSpPr>
            <a:cxnSpLocks noChangeShapeType="1"/>
            <a:stCxn id="53258" idx="4"/>
            <a:endCxn id="53259" idx="0"/>
          </p:cNvCxnSpPr>
          <p:nvPr/>
        </p:nvCxnSpPr>
        <p:spPr bwMode="auto">
          <a:xfrm flipH="1">
            <a:off x="6172200" y="4495800"/>
            <a:ext cx="14478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3267" name="AutoShape 2065"/>
          <p:cNvCxnSpPr>
            <a:cxnSpLocks noChangeShapeType="1"/>
            <a:endCxn id="53254" idx="0"/>
          </p:cNvCxnSpPr>
          <p:nvPr/>
        </p:nvCxnSpPr>
        <p:spPr bwMode="auto">
          <a:xfrm>
            <a:off x="5334000" y="23622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3268" name="AutoShape 2066"/>
          <p:cNvCxnSpPr>
            <a:cxnSpLocks noChangeShapeType="1"/>
            <a:endCxn id="53255" idx="0"/>
          </p:cNvCxnSpPr>
          <p:nvPr/>
        </p:nvCxnSpPr>
        <p:spPr bwMode="auto">
          <a:xfrm>
            <a:off x="6934200" y="24384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3269" name="AutoShape 2067"/>
          <p:cNvCxnSpPr>
            <a:cxnSpLocks noChangeShapeType="1"/>
            <a:stCxn id="53259" idx="4"/>
          </p:cNvCxnSpPr>
          <p:nvPr/>
        </p:nvCxnSpPr>
        <p:spPr bwMode="auto">
          <a:xfrm>
            <a:off x="6172200" y="59436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" name="Group 2068"/>
          <p:cNvGrpSpPr>
            <a:grpSpLocks/>
          </p:cNvGrpSpPr>
          <p:nvPr/>
        </p:nvGrpSpPr>
        <p:grpSpPr bwMode="auto">
          <a:xfrm>
            <a:off x="4800600" y="1905000"/>
            <a:ext cx="2667000" cy="381000"/>
            <a:chOff x="3024" y="1200"/>
            <a:chExt cx="1680" cy="240"/>
          </a:xfrm>
        </p:grpSpPr>
        <p:sp>
          <p:nvSpPr>
            <p:cNvPr id="53287" name="Rectangle 2069"/>
            <p:cNvSpPr>
              <a:spLocks noChangeArrowheads="1"/>
            </p:cNvSpPr>
            <p:nvPr/>
          </p:nvSpPr>
          <p:spPr bwMode="auto">
            <a:xfrm>
              <a:off x="3024" y="1200"/>
              <a:ext cx="62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3288" name="Rectangle 2070"/>
            <p:cNvSpPr>
              <a:spLocks noChangeArrowheads="1"/>
            </p:cNvSpPr>
            <p:nvPr/>
          </p:nvSpPr>
          <p:spPr bwMode="auto">
            <a:xfrm>
              <a:off x="4080" y="1200"/>
              <a:ext cx="62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53271" name="Text Box 2071"/>
          <p:cNvSpPr txBox="1">
            <a:spLocks noChangeArrowheads="1"/>
          </p:cNvSpPr>
          <p:nvPr/>
        </p:nvSpPr>
        <p:spPr bwMode="auto">
          <a:xfrm>
            <a:off x="609600" y="2743200"/>
            <a:ext cx="3733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Activation Function:</a:t>
            </a:r>
          </a:p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if (input &gt;= threshold), fire</a:t>
            </a:r>
          </a:p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else, don’t fire</a:t>
            </a:r>
          </a:p>
        </p:txBody>
      </p:sp>
      <p:sp>
        <p:nvSpPr>
          <p:cNvPr id="53272" name="Text Box 2072"/>
          <p:cNvSpPr txBox="1">
            <a:spLocks noChangeArrowheads="1"/>
          </p:cNvSpPr>
          <p:nvPr/>
        </p:nvSpPr>
        <p:spPr bwMode="auto">
          <a:xfrm>
            <a:off x="6096000" y="4800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-2</a:t>
            </a:r>
          </a:p>
        </p:txBody>
      </p:sp>
      <p:cxnSp>
        <p:nvCxnSpPr>
          <p:cNvPr id="53273" name="AutoShape 2073"/>
          <p:cNvCxnSpPr>
            <a:cxnSpLocks noChangeShapeType="1"/>
            <a:stCxn id="53254" idx="4"/>
            <a:endCxn id="53258" idx="0"/>
          </p:cNvCxnSpPr>
          <p:nvPr/>
        </p:nvCxnSpPr>
        <p:spPr bwMode="auto">
          <a:xfrm>
            <a:off x="5334000" y="3429000"/>
            <a:ext cx="2286000" cy="457200"/>
          </a:xfrm>
          <a:prstGeom prst="straightConnector1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</p:cxnSp>
      <p:cxnSp>
        <p:nvCxnSpPr>
          <p:cNvPr id="53274" name="AutoShape 2074"/>
          <p:cNvCxnSpPr>
            <a:cxnSpLocks noChangeShapeType="1"/>
            <a:stCxn id="53255" idx="4"/>
            <a:endCxn id="53256" idx="0"/>
          </p:cNvCxnSpPr>
          <p:nvPr/>
        </p:nvCxnSpPr>
        <p:spPr bwMode="auto">
          <a:xfrm flipH="1">
            <a:off x="4648200" y="3429000"/>
            <a:ext cx="2286000" cy="457200"/>
          </a:xfrm>
          <a:prstGeom prst="straightConnector1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</p:cxnSp>
      <p:sp>
        <p:nvSpPr>
          <p:cNvPr id="53275" name="Text Box 2075"/>
          <p:cNvSpPr txBox="1">
            <a:spLocks noChangeArrowheads="1"/>
          </p:cNvSpPr>
          <p:nvPr/>
        </p:nvSpPr>
        <p:spPr bwMode="auto">
          <a:xfrm>
            <a:off x="5715000" y="3048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0</a:t>
            </a:r>
          </a:p>
        </p:txBody>
      </p:sp>
      <p:sp>
        <p:nvSpPr>
          <p:cNvPr id="53276" name="Text Box 2076"/>
          <p:cNvSpPr txBox="1">
            <a:spLocks noChangeArrowheads="1"/>
          </p:cNvSpPr>
          <p:nvPr/>
        </p:nvSpPr>
        <p:spPr bwMode="auto">
          <a:xfrm>
            <a:off x="6172200" y="3048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0</a:t>
            </a:r>
          </a:p>
        </p:txBody>
      </p:sp>
      <p:sp>
        <p:nvSpPr>
          <p:cNvPr id="53277" name="Text Box 2077"/>
          <p:cNvSpPr txBox="1">
            <a:spLocks noChangeArrowheads="1"/>
          </p:cNvSpPr>
          <p:nvPr/>
        </p:nvSpPr>
        <p:spPr bwMode="auto">
          <a:xfrm>
            <a:off x="685800" y="4800600"/>
            <a:ext cx="2590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All weights are 1, unless otherwise labeled.</a:t>
            </a:r>
          </a:p>
        </p:txBody>
      </p:sp>
      <p:sp>
        <p:nvSpPr>
          <p:cNvPr id="53278" name="Rectangle 2078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543800" y="579120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815" name="Rectangle 2079"/>
          <p:cNvSpPr>
            <a:spLocks noChangeArrowheads="1"/>
          </p:cNvSpPr>
          <p:nvPr/>
        </p:nvSpPr>
        <p:spPr bwMode="auto">
          <a:xfrm>
            <a:off x="5715000" y="6324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1</a:t>
            </a:r>
          </a:p>
        </p:txBody>
      </p:sp>
      <p:grpSp>
        <p:nvGrpSpPr>
          <p:cNvPr id="3" name="Group 2080"/>
          <p:cNvGrpSpPr>
            <a:grpSpLocks/>
          </p:cNvGrpSpPr>
          <p:nvPr/>
        </p:nvGrpSpPr>
        <p:grpSpPr bwMode="auto">
          <a:xfrm>
            <a:off x="4191000" y="4419600"/>
            <a:ext cx="3886200" cy="457200"/>
            <a:chOff x="2640" y="2784"/>
            <a:chExt cx="2448" cy="288"/>
          </a:xfrm>
        </p:grpSpPr>
        <p:sp>
          <p:nvSpPr>
            <p:cNvPr id="53284" name="Rectangle 2081"/>
            <p:cNvSpPr>
              <a:spLocks noChangeArrowheads="1"/>
            </p:cNvSpPr>
            <p:nvPr/>
          </p:nvSpPr>
          <p:spPr bwMode="auto">
            <a:xfrm>
              <a:off x="2640" y="2832"/>
              <a:ext cx="62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3285" name="Rectangle 2082"/>
            <p:cNvSpPr>
              <a:spLocks noChangeArrowheads="1"/>
            </p:cNvSpPr>
            <p:nvPr/>
          </p:nvSpPr>
          <p:spPr bwMode="auto">
            <a:xfrm>
              <a:off x="3552" y="2784"/>
              <a:ext cx="62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3286" name="Rectangle 2083"/>
            <p:cNvSpPr>
              <a:spLocks noChangeArrowheads="1"/>
            </p:cNvSpPr>
            <p:nvPr/>
          </p:nvSpPr>
          <p:spPr bwMode="auto">
            <a:xfrm>
              <a:off x="4464" y="2832"/>
              <a:ext cx="62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" name="Group 2084"/>
          <p:cNvGrpSpPr>
            <a:grpSpLocks/>
          </p:cNvGrpSpPr>
          <p:nvPr/>
        </p:nvGrpSpPr>
        <p:grpSpPr bwMode="auto">
          <a:xfrm>
            <a:off x="5181600" y="3429000"/>
            <a:ext cx="1905000" cy="381000"/>
            <a:chOff x="3264" y="2160"/>
            <a:chExt cx="1200" cy="240"/>
          </a:xfrm>
        </p:grpSpPr>
        <p:sp>
          <p:nvSpPr>
            <p:cNvPr id="53282" name="Rectangle 2085"/>
            <p:cNvSpPr>
              <a:spLocks noChangeArrowheads="1"/>
            </p:cNvSpPr>
            <p:nvPr/>
          </p:nvSpPr>
          <p:spPr bwMode="auto">
            <a:xfrm>
              <a:off x="3264" y="2160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3283" name="Rectangle 2086"/>
            <p:cNvSpPr>
              <a:spLocks noChangeArrowheads="1"/>
            </p:cNvSpPr>
            <p:nvPr/>
          </p:nvSpPr>
          <p:spPr bwMode="auto">
            <a:xfrm>
              <a:off x="4272" y="2160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41" name="Rectangle 5"/>
          <p:cNvSpPr>
            <a:spLocks noChangeArrowheads="1"/>
          </p:cNvSpPr>
          <p:nvPr/>
        </p:nvSpPr>
        <p:spPr bwMode="auto">
          <a:xfrm>
            <a:off x="5668856" y="2819400"/>
            <a:ext cx="503344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GB" dirty="0">
                <a:latin typeface="Times New Roman" pitchFamily="18" charset="0"/>
              </a:rPr>
              <a:t>w</a:t>
            </a:r>
            <a:r>
              <a:rPr lang="en-GB" baseline="-25000" dirty="0">
                <a:latin typeface="Times New Roman" pitchFamily="18" charset="0"/>
              </a:rPr>
              <a:t>13</a:t>
            </a: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126056" y="2819400"/>
            <a:ext cx="503344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GB" dirty="0">
                <a:latin typeface="Times New Roman" pitchFamily="18" charset="0"/>
              </a:rPr>
              <a:t>w</a:t>
            </a:r>
            <a:r>
              <a:rPr lang="en-GB" baseline="-25000" dirty="0">
                <a:latin typeface="Times New Roman" pitchFamily="18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24596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15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itchFamily="34" charset="-128"/>
              </a:rPr>
              <a:t>XOR</a:t>
            </a:r>
          </a:p>
        </p:txBody>
      </p:sp>
      <p:sp>
        <p:nvSpPr>
          <p:cNvPr id="5427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1524000" cy="685800"/>
          </a:xfrm>
        </p:spPr>
        <p:txBody>
          <a:bodyPr/>
          <a:lstStyle/>
          <a:p>
            <a:pPr eaLnBrk="1" hangingPunct="1"/>
            <a:r>
              <a:rPr lang="en-US" altLang="ja-JP">
                <a:ea typeface="ＭＳ Ｐゴシック" pitchFamily="34" charset="-128"/>
              </a:rPr>
              <a:t>XOR</a:t>
            </a:r>
          </a:p>
        </p:txBody>
      </p:sp>
      <p:sp>
        <p:nvSpPr>
          <p:cNvPr id="54278" name="Oval 1028"/>
          <p:cNvSpPr>
            <a:spLocks noChangeArrowheads="1"/>
          </p:cNvSpPr>
          <p:nvPr/>
        </p:nvSpPr>
        <p:spPr bwMode="auto">
          <a:xfrm>
            <a:off x="5029200" y="2819400"/>
            <a:ext cx="609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1</a:t>
            </a:r>
          </a:p>
        </p:txBody>
      </p:sp>
      <p:sp>
        <p:nvSpPr>
          <p:cNvPr id="54279" name="Oval 1029"/>
          <p:cNvSpPr>
            <a:spLocks noChangeArrowheads="1"/>
          </p:cNvSpPr>
          <p:nvPr/>
        </p:nvSpPr>
        <p:spPr bwMode="auto">
          <a:xfrm>
            <a:off x="6629400" y="2819400"/>
            <a:ext cx="609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1</a:t>
            </a:r>
          </a:p>
        </p:txBody>
      </p:sp>
      <p:sp>
        <p:nvSpPr>
          <p:cNvPr id="54280" name="Oval 1030"/>
          <p:cNvSpPr>
            <a:spLocks noChangeArrowheads="1"/>
          </p:cNvSpPr>
          <p:nvPr/>
        </p:nvSpPr>
        <p:spPr bwMode="auto">
          <a:xfrm>
            <a:off x="4343400" y="3886200"/>
            <a:ext cx="6096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1</a:t>
            </a:r>
          </a:p>
        </p:txBody>
      </p:sp>
      <p:sp>
        <p:nvSpPr>
          <p:cNvPr id="54281" name="Oval 1031"/>
          <p:cNvSpPr>
            <a:spLocks noChangeArrowheads="1"/>
          </p:cNvSpPr>
          <p:nvPr/>
        </p:nvSpPr>
        <p:spPr bwMode="auto">
          <a:xfrm>
            <a:off x="5867400" y="3810000"/>
            <a:ext cx="6096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2</a:t>
            </a:r>
          </a:p>
        </p:txBody>
      </p:sp>
      <p:sp>
        <p:nvSpPr>
          <p:cNvPr id="54282" name="Oval 1032"/>
          <p:cNvSpPr>
            <a:spLocks noChangeArrowheads="1"/>
          </p:cNvSpPr>
          <p:nvPr/>
        </p:nvSpPr>
        <p:spPr bwMode="auto">
          <a:xfrm>
            <a:off x="7315200" y="3886200"/>
            <a:ext cx="6096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1</a:t>
            </a:r>
          </a:p>
        </p:txBody>
      </p:sp>
      <p:sp>
        <p:nvSpPr>
          <p:cNvPr id="54283" name="Oval 1033"/>
          <p:cNvSpPr>
            <a:spLocks noChangeArrowheads="1"/>
          </p:cNvSpPr>
          <p:nvPr/>
        </p:nvSpPr>
        <p:spPr bwMode="auto">
          <a:xfrm>
            <a:off x="5867400" y="5334000"/>
            <a:ext cx="609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1</a:t>
            </a:r>
          </a:p>
        </p:txBody>
      </p:sp>
      <p:cxnSp>
        <p:nvCxnSpPr>
          <p:cNvPr id="54284" name="AutoShape 1034"/>
          <p:cNvCxnSpPr>
            <a:cxnSpLocks noChangeShapeType="1"/>
            <a:stCxn id="54278" idx="4"/>
            <a:endCxn id="54280" idx="0"/>
          </p:cNvCxnSpPr>
          <p:nvPr/>
        </p:nvCxnSpPr>
        <p:spPr bwMode="auto">
          <a:xfrm flipH="1">
            <a:off x="4648200" y="3429000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285" name="AutoShape 1035"/>
          <p:cNvCxnSpPr>
            <a:cxnSpLocks noChangeShapeType="1"/>
            <a:stCxn id="54278" idx="4"/>
            <a:endCxn id="54281" idx="0"/>
          </p:cNvCxnSpPr>
          <p:nvPr/>
        </p:nvCxnSpPr>
        <p:spPr bwMode="auto">
          <a:xfrm>
            <a:off x="5334000" y="3429000"/>
            <a:ext cx="838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286" name="AutoShape 1036"/>
          <p:cNvCxnSpPr>
            <a:cxnSpLocks noChangeShapeType="1"/>
            <a:stCxn id="54279" idx="4"/>
            <a:endCxn id="54281" idx="0"/>
          </p:cNvCxnSpPr>
          <p:nvPr/>
        </p:nvCxnSpPr>
        <p:spPr bwMode="auto">
          <a:xfrm flipH="1">
            <a:off x="6172200" y="3429000"/>
            <a:ext cx="762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287" name="AutoShape 1037"/>
          <p:cNvCxnSpPr>
            <a:cxnSpLocks noChangeShapeType="1"/>
            <a:stCxn id="54279" idx="4"/>
            <a:endCxn id="54282" idx="0"/>
          </p:cNvCxnSpPr>
          <p:nvPr/>
        </p:nvCxnSpPr>
        <p:spPr bwMode="auto">
          <a:xfrm>
            <a:off x="6934200" y="3429000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288" name="AutoShape 1038"/>
          <p:cNvCxnSpPr>
            <a:cxnSpLocks noChangeShapeType="1"/>
            <a:stCxn id="54281" idx="4"/>
            <a:endCxn id="54283" idx="0"/>
          </p:cNvCxnSpPr>
          <p:nvPr/>
        </p:nvCxnSpPr>
        <p:spPr bwMode="auto">
          <a:xfrm>
            <a:off x="6172200" y="4419600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289" name="AutoShape 1039"/>
          <p:cNvCxnSpPr>
            <a:cxnSpLocks noChangeShapeType="1"/>
            <a:stCxn id="54280" idx="4"/>
            <a:endCxn id="54283" idx="0"/>
          </p:cNvCxnSpPr>
          <p:nvPr/>
        </p:nvCxnSpPr>
        <p:spPr bwMode="auto">
          <a:xfrm>
            <a:off x="4648200" y="4495800"/>
            <a:ext cx="15240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290" name="AutoShape 1040"/>
          <p:cNvCxnSpPr>
            <a:cxnSpLocks noChangeShapeType="1"/>
            <a:stCxn id="54282" idx="4"/>
            <a:endCxn id="54283" idx="0"/>
          </p:cNvCxnSpPr>
          <p:nvPr/>
        </p:nvCxnSpPr>
        <p:spPr bwMode="auto">
          <a:xfrm flipH="1">
            <a:off x="6172200" y="4495800"/>
            <a:ext cx="14478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291" name="AutoShape 1041"/>
          <p:cNvCxnSpPr>
            <a:cxnSpLocks noChangeShapeType="1"/>
            <a:endCxn id="54278" idx="0"/>
          </p:cNvCxnSpPr>
          <p:nvPr/>
        </p:nvCxnSpPr>
        <p:spPr bwMode="auto">
          <a:xfrm>
            <a:off x="5334000" y="23622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292" name="AutoShape 1042"/>
          <p:cNvCxnSpPr>
            <a:cxnSpLocks noChangeShapeType="1"/>
            <a:endCxn id="54279" idx="0"/>
          </p:cNvCxnSpPr>
          <p:nvPr/>
        </p:nvCxnSpPr>
        <p:spPr bwMode="auto">
          <a:xfrm>
            <a:off x="6934200" y="24384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293" name="AutoShape 1043"/>
          <p:cNvCxnSpPr>
            <a:cxnSpLocks noChangeShapeType="1"/>
            <a:stCxn id="54283" idx="4"/>
          </p:cNvCxnSpPr>
          <p:nvPr/>
        </p:nvCxnSpPr>
        <p:spPr bwMode="auto">
          <a:xfrm>
            <a:off x="6172200" y="59436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" name="Group 1044"/>
          <p:cNvGrpSpPr>
            <a:grpSpLocks/>
          </p:cNvGrpSpPr>
          <p:nvPr/>
        </p:nvGrpSpPr>
        <p:grpSpPr bwMode="auto">
          <a:xfrm>
            <a:off x="4800600" y="1905000"/>
            <a:ext cx="2667000" cy="381000"/>
            <a:chOff x="3024" y="1200"/>
            <a:chExt cx="1680" cy="240"/>
          </a:xfrm>
        </p:grpSpPr>
        <p:sp>
          <p:nvSpPr>
            <p:cNvPr id="54311" name="Rectangle 1045"/>
            <p:cNvSpPr>
              <a:spLocks noChangeArrowheads="1"/>
            </p:cNvSpPr>
            <p:nvPr/>
          </p:nvSpPr>
          <p:spPr bwMode="auto">
            <a:xfrm>
              <a:off x="3024" y="1200"/>
              <a:ext cx="62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4312" name="Rectangle 1046"/>
            <p:cNvSpPr>
              <a:spLocks noChangeArrowheads="1"/>
            </p:cNvSpPr>
            <p:nvPr/>
          </p:nvSpPr>
          <p:spPr bwMode="auto">
            <a:xfrm>
              <a:off x="4080" y="1200"/>
              <a:ext cx="62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54295" name="Text Box 1047"/>
          <p:cNvSpPr txBox="1">
            <a:spLocks noChangeArrowheads="1"/>
          </p:cNvSpPr>
          <p:nvPr/>
        </p:nvSpPr>
        <p:spPr bwMode="auto">
          <a:xfrm>
            <a:off x="609600" y="2743200"/>
            <a:ext cx="3733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Activation Function:</a:t>
            </a:r>
          </a:p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if (input &gt;= threshold), fire</a:t>
            </a:r>
          </a:p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else, don’t fire</a:t>
            </a:r>
          </a:p>
        </p:txBody>
      </p:sp>
      <p:sp>
        <p:nvSpPr>
          <p:cNvPr id="54296" name="Text Box 1048"/>
          <p:cNvSpPr txBox="1">
            <a:spLocks noChangeArrowheads="1"/>
          </p:cNvSpPr>
          <p:nvPr/>
        </p:nvSpPr>
        <p:spPr bwMode="auto">
          <a:xfrm>
            <a:off x="6096000" y="4800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-2</a:t>
            </a:r>
          </a:p>
        </p:txBody>
      </p:sp>
      <p:cxnSp>
        <p:nvCxnSpPr>
          <p:cNvPr id="54297" name="AutoShape 1049"/>
          <p:cNvCxnSpPr>
            <a:cxnSpLocks noChangeShapeType="1"/>
            <a:stCxn id="54278" idx="4"/>
            <a:endCxn id="54282" idx="0"/>
          </p:cNvCxnSpPr>
          <p:nvPr/>
        </p:nvCxnSpPr>
        <p:spPr bwMode="auto">
          <a:xfrm>
            <a:off x="5334000" y="3429000"/>
            <a:ext cx="2286000" cy="457200"/>
          </a:xfrm>
          <a:prstGeom prst="straightConnector1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</p:cxnSp>
      <p:cxnSp>
        <p:nvCxnSpPr>
          <p:cNvPr id="54298" name="AutoShape 1050"/>
          <p:cNvCxnSpPr>
            <a:cxnSpLocks noChangeShapeType="1"/>
            <a:stCxn id="54279" idx="4"/>
            <a:endCxn id="54280" idx="0"/>
          </p:cNvCxnSpPr>
          <p:nvPr/>
        </p:nvCxnSpPr>
        <p:spPr bwMode="auto">
          <a:xfrm flipH="1">
            <a:off x="4648200" y="3429000"/>
            <a:ext cx="2286000" cy="457200"/>
          </a:xfrm>
          <a:prstGeom prst="straightConnector1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</p:cxnSp>
      <p:sp>
        <p:nvSpPr>
          <p:cNvPr id="54299" name="Text Box 1051"/>
          <p:cNvSpPr txBox="1">
            <a:spLocks noChangeArrowheads="1"/>
          </p:cNvSpPr>
          <p:nvPr/>
        </p:nvSpPr>
        <p:spPr bwMode="auto">
          <a:xfrm>
            <a:off x="5715000" y="3048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0</a:t>
            </a:r>
          </a:p>
        </p:txBody>
      </p:sp>
      <p:sp>
        <p:nvSpPr>
          <p:cNvPr id="54300" name="Text Box 1052"/>
          <p:cNvSpPr txBox="1">
            <a:spLocks noChangeArrowheads="1"/>
          </p:cNvSpPr>
          <p:nvPr/>
        </p:nvSpPr>
        <p:spPr bwMode="auto">
          <a:xfrm>
            <a:off x="6172200" y="3048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0</a:t>
            </a:r>
          </a:p>
        </p:txBody>
      </p:sp>
      <p:sp>
        <p:nvSpPr>
          <p:cNvPr id="54301" name="Text Box 1053"/>
          <p:cNvSpPr txBox="1">
            <a:spLocks noChangeArrowheads="1"/>
          </p:cNvSpPr>
          <p:nvPr/>
        </p:nvSpPr>
        <p:spPr bwMode="auto">
          <a:xfrm>
            <a:off x="685800" y="4800600"/>
            <a:ext cx="2590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All weights are 1, unless otherwise labeled.</a:t>
            </a:r>
          </a:p>
        </p:txBody>
      </p:sp>
      <p:sp>
        <p:nvSpPr>
          <p:cNvPr id="54302" name="Rectangle 105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543800" y="579120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839" name="Rectangle 1055"/>
          <p:cNvSpPr>
            <a:spLocks noChangeArrowheads="1"/>
          </p:cNvSpPr>
          <p:nvPr/>
        </p:nvSpPr>
        <p:spPr bwMode="auto">
          <a:xfrm>
            <a:off x="5715000" y="6324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0</a:t>
            </a:r>
          </a:p>
        </p:txBody>
      </p:sp>
      <p:grpSp>
        <p:nvGrpSpPr>
          <p:cNvPr id="3" name="Group 1056"/>
          <p:cNvGrpSpPr>
            <a:grpSpLocks/>
          </p:cNvGrpSpPr>
          <p:nvPr/>
        </p:nvGrpSpPr>
        <p:grpSpPr bwMode="auto">
          <a:xfrm>
            <a:off x="4191000" y="4419600"/>
            <a:ext cx="3886200" cy="457200"/>
            <a:chOff x="2640" y="2784"/>
            <a:chExt cx="2448" cy="288"/>
          </a:xfrm>
        </p:grpSpPr>
        <p:sp>
          <p:nvSpPr>
            <p:cNvPr id="54308" name="Rectangle 1057"/>
            <p:cNvSpPr>
              <a:spLocks noChangeArrowheads="1"/>
            </p:cNvSpPr>
            <p:nvPr/>
          </p:nvSpPr>
          <p:spPr bwMode="auto">
            <a:xfrm>
              <a:off x="2640" y="2832"/>
              <a:ext cx="62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4309" name="Rectangle 1058"/>
            <p:cNvSpPr>
              <a:spLocks noChangeArrowheads="1"/>
            </p:cNvSpPr>
            <p:nvPr/>
          </p:nvSpPr>
          <p:spPr bwMode="auto">
            <a:xfrm>
              <a:off x="3552" y="2784"/>
              <a:ext cx="62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4310" name="Rectangle 1059"/>
            <p:cNvSpPr>
              <a:spLocks noChangeArrowheads="1"/>
            </p:cNvSpPr>
            <p:nvPr/>
          </p:nvSpPr>
          <p:spPr bwMode="auto">
            <a:xfrm>
              <a:off x="4464" y="2832"/>
              <a:ext cx="62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" name="Group 1060"/>
          <p:cNvGrpSpPr>
            <a:grpSpLocks/>
          </p:cNvGrpSpPr>
          <p:nvPr/>
        </p:nvGrpSpPr>
        <p:grpSpPr bwMode="auto">
          <a:xfrm>
            <a:off x="5181600" y="3429000"/>
            <a:ext cx="1905000" cy="381000"/>
            <a:chOff x="3264" y="2160"/>
            <a:chExt cx="1200" cy="240"/>
          </a:xfrm>
        </p:grpSpPr>
        <p:sp>
          <p:nvSpPr>
            <p:cNvPr id="54306" name="Rectangle 1061"/>
            <p:cNvSpPr>
              <a:spLocks noChangeArrowheads="1"/>
            </p:cNvSpPr>
            <p:nvPr/>
          </p:nvSpPr>
          <p:spPr bwMode="auto">
            <a:xfrm>
              <a:off x="3264" y="2160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4307" name="Rectangle 1062"/>
            <p:cNvSpPr>
              <a:spLocks noChangeArrowheads="1"/>
            </p:cNvSpPr>
            <p:nvPr/>
          </p:nvSpPr>
          <p:spPr bwMode="auto">
            <a:xfrm>
              <a:off x="4272" y="2160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41" name="Rectangle 5"/>
          <p:cNvSpPr>
            <a:spLocks noChangeArrowheads="1"/>
          </p:cNvSpPr>
          <p:nvPr/>
        </p:nvSpPr>
        <p:spPr bwMode="auto">
          <a:xfrm>
            <a:off x="5668856" y="2819400"/>
            <a:ext cx="503344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GB" dirty="0">
                <a:latin typeface="Times New Roman" pitchFamily="18" charset="0"/>
              </a:rPr>
              <a:t>w</a:t>
            </a:r>
            <a:r>
              <a:rPr lang="en-GB" baseline="-25000" dirty="0">
                <a:latin typeface="Times New Roman" pitchFamily="18" charset="0"/>
              </a:rPr>
              <a:t>13</a:t>
            </a: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126056" y="2819400"/>
            <a:ext cx="503344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GB" dirty="0">
                <a:latin typeface="Times New Roman" pitchFamily="18" charset="0"/>
              </a:rPr>
              <a:t>w</a:t>
            </a:r>
            <a:r>
              <a:rPr lang="en-GB" baseline="-25000" dirty="0">
                <a:latin typeface="Times New Roman" pitchFamily="18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11069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39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82284A-6062-4B1F-B208-7A55632FC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29" y="0"/>
            <a:ext cx="8763000" cy="650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762000"/>
            <a:ext cx="7793037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dirty="0"/>
              <a:t>The Parts of a Neuron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3713" y="2017713"/>
            <a:ext cx="8650287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z="2400"/>
          </a:p>
          <a:p>
            <a:pPr eaLnBrk="1" hangingPunct="1"/>
            <a:endParaRPr lang="en-US" sz="2400"/>
          </a:p>
        </p:txBody>
      </p:sp>
      <p:pic>
        <p:nvPicPr>
          <p:cNvPr id="17410" name="Picture 2" descr="http://www.helcohi.com/sse/images/body/1-4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057400"/>
            <a:ext cx="6172200" cy="41970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338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itchFamily="34" charset="-128"/>
              </a:rPr>
              <a:t>Training Multilayer Perceptron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dirty="0">
                <a:ea typeface="ＭＳ Ｐゴシック" pitchFamily="34" charset="-128"/>
              </a:rPr>
              <a:t>The training of multilayer networks raises some important issues: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dirty="0">
                <a:ea typeface="ＭＳ Ｐゴシック" pitchFamily="34" charset="-128"/>
              </a:rPr>
              <a:t>How many layers ?, how many neurons per layer 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b="1" dirty="0">
                <a:ea typeface="ＭＳ Ｐゴシック" pitchFamily="34" charset="-128"/>
              </a:rPr>
              <a:t>Too few neurons</a:t>
            </a:r>
            <a:r>
              <a:rPr lang="en-US" altLang="ja-JP" dirty="0">
                <a:ea typeface="ＭＳ Ｐゴシック" pitchFamily="34" charset="-128"/>
              </a:rPr>
              <a:t> makes the network unable to learn the desired behavior.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b="1" dirty="0">
                <a:ea typeface="ＭＳ Ｐゴシック" pitchFamily="34" charset="-128"/>
              </a:rPr>
              <a:t>Too many neurons</a:t>
            </a:r>
            <a:r>
              <a:rPr lang="en-US" altLang="ja-JP" dirty="0">
                <a:ea typeface="ＭＳ Ｐゴシック" pitchFamily="34" charset="-128"/>
              </a:rPr>
              <a:t> increases the complexity of the learning algorithm.</a:t>
            </a:r>
          </a:p>
        </p:txBody>
      </p:sp>
    </p:spTree>
    <p:extLst>
      <p:ext uri="{BB962C8B-B14F-4D97-AF65-F5344CB8AC3E}">
        <p14:creationId xmlns:p14="http://schemas.microsoft.com/office/powerpoint/2010/main" val="110614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ea typeface="ＭＳ Ｐゴシック" pitchFamily="34" charset="-128"/>
              </a:rPr>
              <a:t>Training Multilayer Perceptron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dirty="0">
                <a:ea typeface="ＭＳ Ｐゴシック" pitchFamily="34" charset="-128"/>
              </a:rPr>
              <a:t>A desired property of a neural network is its ability to generalize from the training set. </a:t>
            </a:r>
            <a:endParaRPr lang="he-IL" dirty="0"/>
          </a:p>
          <a:p>
            <a:pPr eaLnBrk="1" hangingPunct="1">
              <a:lnSpc>
                <a:spcPct val="90000"/>
              </a:lnSpc>
            </a:pPr>
            <a:r>
              <a:rPr lang="en-US" altLang="ja-JP" dirty="0">
                <a:ea typeface="ＭＳ Ｐゴシック" pitchFamily="34" charset="-128"/>
              </a:rPr>
              <a:t>If there are </a:t>
            </a:r>
            <a:r>
              <a:rPr lang="en-US" altLang="ja-JP" b="1" dirty="0">
                <a:ea typeface="ＭＳ Ｐゴシック" pitchFamily="34" charset="-128"/>
              </a:rPr>
              <a:t>too many neurons</a:t>
            </a:r>
            <a:r>
              <a:rPr lang="en-US" altLang="ja-JP" dirty="0">
                <a:ea typeface="ＭＳ Ｐゴシック" pitchFamily="34" charset="-128"/>
              </a:rPr>
              <a:t>, there is the danger of over fitting.</a:t>
            </a:r>
            <a:endParaRPr lang="he-IL" dirty="0"/>
          </a:p>
          <a:p>
            <a:pPr eaLnBrk="1" hangingPunct="1">
              <a:lnSpc>
                <a:spcPct val="90000"/>
              </a:lnSpc>
            </a:pPr>
            <a:endParaRPr lang="en-US" altLang="ja-JP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952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15476-AA3F-4D2F-A573-71979651B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Learning involves choosing values for the weights 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The perceptron is trained as follows: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First, inputs are given random weights (usually between    –0.5 and 0.5).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An item of training data is presented. If the perceptron mis-classifies it, the weights are modified according to the following:</a:t>
            </a:r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where </a:t>
            </a:r>
            <a:r>
              <a:rPr lang="en-US" altLang="en-US" sz="1800" i="1" dirty="0"/>
              <a:t>t</a:t>
            </a:r>
            <a:r>
              <a:rPr lang="en-US" altLang="en-US" sz="1800" dirty="0"/>
              <a:t> is the target output for the training example, </a:t>
            </a:r>
            <a:r>
              <a:rPr lang="en-US" altLang="en-US" sz="1800" i="1" dirty="0"/>
              <a:t>o </a:t>
            </a:r>
            <a:r>
              <a:rPr lang="en-US" altLang="en-US" sz="1800" dirty="0"/>
              <a:t>is the output generated by the </a:t>
            </a:r>
            <a:r>
              <a:rPr lang="en-US" altLang="en-US" sz="1800" dirty="0" err="1"/>
              <a:t>preceptron</a:t>
            </a:r>
            <a:r>
              <a:rPr lang="en-US" altLang="en-US" sz="1800" dirty="0"/>
              <a:t> and </a:t>
            </a:r>
            <a:r>
              <a:rPr lang="en-US" altLang="en-US" sz="1800" i="1" dirty="0"/>
              <a:t>a</a:t>
            </a:r>
            <a:r>
              <a:rPr lang="en-US" altLang="en-US" sz="1800" dirty="0"/>
              <a:t> is the learning rate, between 0 and 1 (usually small such as 0.1)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Cycle through training examples until successfully classify all examples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Each cycle known as an </a:t>
            </a:r>
            <a:r>
              <a:rPr lang="en-US" altLang="en-US" sz="2000" b="1" dirty="0"/>
              <a:t>epoch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C88608-0CA1-42F8-BAB8-60BC4098B2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Training Perceptrons</a:t>
            </a:r>
            <a:endParaRPr lang="en-US" alt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0A9C919B-25DC-491F-BAA5-A3F49B3FBB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166300"/>
              </p:ext>
            </p:extLst>
          </p:nvPr>
        </p:nvGraphicFramePr>
        <p:xfrm>
          <a:off x="3581400" y="3519582"/>
          <a:ext cx="30035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3" imgW="1549080" imgH="228600" progId="Equation.3">
                  <p:embed/>
                </p:oleObj>
              </mc:Choice>
              <mc:Fallback>
                <p:oleObj name="Equation" r:id="rId3" imgW="1549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519582"/>
                        <a:ext cx="300355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746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23CB7-78C5-4FDD-BD67-40FCB2574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Backpropagation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FAE910-2EED-426C-B1EC-B99712799ECA}"/>
              </a:ext>
            </a:extLst>
          </p:cNvPr>
          <p:cNvSpPr txBox="1">
            <a:spLocks noChangeArrowheads="1"/>
          </p:cNvSpPr>
          <p:nvPr/>
        </p:nvSpPr>
        <p:spPr>
          <a:xfrm>
            <a:off x="221226" y="1752600"/>
            <a:ext cx="8458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/>
              <a:t>Multilayer neural networks learn in the same way as </a:t>
            </a:r>
            <a:r>
              <a:rPr lang="en-US" altLang="en-US" sz="2800" dirty="0" err="1"/>
              <a:t>perceptrons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However, there are many more weights, and it is important to assign credit (or blame) correctly when changing weights.</a:t>
            </a:r>
          </a:p>
          <a:p>
            <a:r>
              <a:rPr lang="en-US" altLang="en-US" sz="2800" i="1" dirty="0"/>
              <a:t>E</a:t>
            </a:r>
            <a:r>
              <a:rPr lang="en-US" altLang="en-US" sz="2800" dirty="0"/>
              <a:t> sums the errors over all of the network output units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CAFE4BC-D182-4618-B9E6-882FA0D7BC8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667000" y="5181600"/>
          <a:ext cx="3276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3" imgW="1752480" imgH="431640" progId="Equation.3">
                  <p:embed/>
                </p:oleObj>
              </mc:Choice>
              <mc:Fallback>
                <p:oleObj name="Equation" r:id="rId3" imgW="1752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181600"/>
                        <a:ext cx="3276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302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D2784-0E06-4B09-A480-E6E489773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603" y="445396"/>
            <a:ext cx="6932794" cy="1049235"/>
          </a:xfrm>
        </p:spPr>
        <p:txBody>
          <a:bodyPr/>
          <a:lstStyle/>
          <a:p>
            <a:r>
              <a:rPr lang="en-US" altLang="en-US" dirty="0"/>
              <a:t>Backpropagation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F6413-A8F1-4002-85E5-CBE27328F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80000"/>
              </a:lnSpc>
            </a:pPr>
            <a:r>
              <a:rPr lang="en-US" altLang="en-US" sz="2400" dirty="0"/>
              <a:t>Create a feed-forward network with </a:t>
            </a:r>
            <a:r>
              <a:rPr lang="en-US" altLang="en-US" sz="2400" i="1" dirty="0" err="1"/>
              <a:t>n</a:t>
            </a:r>
            <a:r>
              <a:rPr lang="en-US" altLang="en-US" sz="2400" i="1" baseline="-25000" dirty="0" err="1"/>
              <a:t>in</a:t>
            </a:r>
            <a:r>
              <a:rPr lang="en-US" altLang="en-US" sz="2400" dirty="0"/>
              <a:t> inputs, </a:t>
            </a:r>
            <a:r>
              <a:rPr lang="en-US" altLang="en-US" sz="2400" i="1" dirty="0" err="1"/>
              <a:t>n</a:t>
            </a:r>
            <a:r>
              <a:rPr lang="en-US" altLang="en-US" sz="2400" i="1" baseline="-25000" dirty="0" err="1"/>
              <a:t>hidden</a:t>
            </a:r>
            <a:r>
              <a:rPr lang="en-US" altLang="en-US" sz="2400" dirty="0"/>
              <a:t> hidden units, and </a:t>
            </a:r>
            <a:r>
              <a:rPr lang="en-US" altLang="en-US" sz="2400" i="1" dirty="0" err="1"/>
              <a:t>n</a:t>
            </a:r>
            <a:r>
              <a:rPr lang="en-US" altLang="en-US" sz="2400" i="1" baseline="-25000" dirty="0" err="1"/>
              <a:t>out</a:t>
            </a:r>
            <a:r>
              <a:rPr lang="en-US" altLang="en-US" sz="2400" dirty="0"/>
              <a:t> output units.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en-US" sz="2400" dirty="0"/>
              <a:t>Initialize all network weights to small random numbers 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en-US" sz="2400" dirty="0"/>
              <a:t>Until termination condition is met, Do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2000" dirty="0"/>
              <a:t>For each &lt;</a:t>
            </a:r>
            <a:r>
              <a:rPr lang="en-US" altLang="en-US" sz="2000" i="1" dirty="0" err="1"/>
              <a:t>x</a:t>
            </a:r>
            <a:r>
              <a:rPr lang="en-US" altLang="en-US" sz="2000" dirty="0" err="1"/>
              <a:t>,</a:t>
            </a:r>
            <a:r>
              <a:rPr lang="en-US" altLang="en-US" sz="2000" i="1" dirty="0" err="1"/>
              <a:t>t</a:t>
            </a:r>
            <a:r>
              <a:rPr lang="en-US" altLang="en-US" sz="2000" dirty="0"/>
              <a:t>&gt; in training examples, Do</a:t>
            </a:r>
          </a:p>
          <a:p>
            <a:pPr marL="1371600" lvl="2" indent="-457200">
              <a:lnSpc>
                <a:spcPct val="80000"/>
              </a:lnSpc>
              <a:buFontTx/>
              <a:buNone/>
            </a:pPr>
            <a:r>
              <a:rPr lang="en-US" altLang="en-US" sz="1800" i="1" dirty="0"/>
              <a:t>Propagate the input forward through the network:</a:t>
            </a:r>
          </a:p>
          <a:p>
            <a:pPr marL="1371600" lvl="2" indent="-457200">
              <a:lnSpc>
                <a:spcPct val="80000"/>
              </a:lnSpc>
              <a:buFontTx/>
              <a:buAutoNum type="arabicPeriod"/>
            </a:pPr>
            <a:r>
              <a:rPr lang="en-US" altLang="en-US" sz="1800" dirty="0"/>
              <a:t>Input the instance </a:t>
            </a:r>
            <a:r>
              <a:rPr lang="en-US" altLang="en-US" sz="1800" i="1" dirty="0"/>
              <a:t>x</a:t>
            </a:r>
            <a:r>
              <a:rPr lang="en-US" altLang="en-US" sz="1800" dirty="0"/>
              <a:t> to the network and compute the output </a:t>
            </a:r>
            <a:r>
              <a:rPr lang="en-US" altLang="en-US" sz="1800" i="1" dirty="0" err="1"/>
              <a:t>o</a:t>
            </a:r>
            <a:r>
              <a:rPr lang="en-US" altLang="en-US" sz="1800" i="1" baseline="-25000" dirty="0" err="1"/>
              <a:t>u</a:t>
            </a:r>
            <a:r>
              <a:rPr lang="en-US" altLang="en-US" sz="1800" dirty="0"/>
              <a:t> of every unit </a:t>
            </a:r>
            <a:r>
              <a:rPr lang="en-US" altLang="en-US" sz="1800" i="1" dirty="0"/>
              <a:t>u</a:t>
            </a:r>
            <a:r>
              <a:rPr lang="en-US" altLang="en-US" sz="1800" dirty="0"/>
              <a:t> in the network</a:t>
            </a:r>
          </a:p>
          <a:p>
            <a:pPr marL="1371600" lvl="2" indent="-457200">
              <a:lnSpc>
                <a:spcPct val="80000"/>
              </a:lnSpc>
              <a:buFontTx/>
              <a:buNone/>
            </a:pPr>
            <a:r>
              <a:rPr lang="en-US" altLang="en-US" sz="1800" i="1" dirty="0"/>
              <a:t>Propagate the errors backward through the network:</a:t>
            </a:r>
          </a:p>
          <a:p>
            <a:pPr marL="1371600" lvl="2" indent="-457200">
              <a:lnSpc>
                <a:spcPct val="80000"/>
              </a:lnSpc>
              <a:buFontTx/>
              <a:buAutoNum type="arabicPeriod" startAt="2"/>
            </a:pPr>
            <a:r>
              <a:rPr lang="en-US" altLang="en-US" sz="1800" dirty="0"/>
              <a:t>For each network output unit </a:t>
            </a:r>
            <a:r>
              <a:rPr lang="en-US" altLang="en-US" sz="1800" i="1" dirty="0"/>
              <a:t>k</a:t>
            </a:r>
            <a:r>
              <a:rPr lang="en-US" altLang="en-US" sz="1800" dirty="0"/>
              <a:t>, calculate its error term </a:t>
            </a:r>
            <a:r>
              <a:rPr lang="el-GR" altLang="en-US" sz="1800" i="1" dirty="0">
                <a:cs typeface="Times New Roman" panose="02020603050405020304" pitchFamily="18" charset="0"/>
              </a:rPr>
              <a:t>δ</a:t>
            </a:r>
            <a:r>
              <a:rPr lang="en-US" altLang="en-US" sz="1800" i="1" baseline="-25000" dirty="0"/>
              <a:t>k</a:t>
            </a:r>
          </a:p>
          <a:p>
            <a:pPr marL="1371600" lvl="2" indent="-457200">
              <a:lnSpc>
                <a:spcPct val="80000"/>
              </a:lnSpc>
              <a:buFontTx/>
              <a:buAutoNum type="arabicPeriod" startAt="2"/>
            </a:pPr>
            <a:endParaRPr lang="en-US" altLang="en-US" sz="1800" dirty="0"/>
          </a:p>
          <a:p>
            <a:pPr marL="1371600" lvl="2" indent="-457200">
              <a:lnSpc>
                <a:spcPct val="80000"/>
              </a:lnSpc>
              <a:buFontTx/>
              <a:buAutoNum type="arabicPeriod" startAt="2"/>
            </a:pPr>
            <a:r>
              <a:rPr lang="en-US" altLang="en-US" sz="1800" dirty="0"/>
              <a:t>For each hidden unit </a:t>
            </a:r>
            <a:r>
              <a:rPr lang="en-US" altLang="en-US" sz="1800" i="1" dirty="0"/>
              <a:t>h</a:t>
            </a:r>
            <a:r>
              <a:rPr lang="en-US" altLang="en-US" sz="1800" dirty="0"/>
              <a:t>, calculate its error term </a:t>
            </a:r>
            <a:r>
              <a:rPr lang="el-GR" altLang="en-US" sz="1800" i="1" dirty="0">
                <a:cs typeface="Times New Roman" panose="02020603050405020304" pitchFamily="18" charset="0"/>
              </a:rPr>
              <a:t>δ</a:t>
            </a:r>
            <a:r>
              <a:rPr lang="en-US" altLang="en-US" sz="1800" i="1" baseline="-25000" dirty="0"/>
              <a:t>h</a:t>
            </a:r>
          </a:p>
          <a:p>
            <a:pPr marL="1371600" lvl="2" indent="-457200">
              <a:lnSpc>
                <a:spcPct val="80000"/>
              </a:lnSpc>
              <a:buFontTx/>
              <a:buAutoNum type="arabicPeriod" startAt="2"/>
            </a:pPr>
            <a:endParaRPr lang="en-US" altLang="en-US" dirty="0"/>
          </a:p>
          <a:p>
            <a:pPr marL="1371600" lvl="2" indent="-457200">
              <a:lnSpc>
                <a:spcPct val="80000"/>
              </a:lnSpc>
              <a:buFontTx/>
              <a:buAutoNum type="arabicPeriod" startAt="2"/>
            </a:pPr>
            <a:endParaRPr lang="en-US" altLang="en-US" sz="1800" dirty="0"/>
          </a:p>
          <a:p>
            <a:pPr marL="1371600" lvl="2" indent="-457200">
              <a:lnSpc>
                <a:spcPct val="80000"/>
              </a:lnSpc>
              <a:buFontTx/>
              <a:buAutoNum type="arabicPeriod" startAt="2"/>
            </a:pPr>
            <a:r>
              <a:rPr lang="en-US" altLang="en-US" sz="1800" dirty="0"/>
              <a:t>Update each network weight </a:t>
            </a:r>
            <a:r>
              <a:rPr lang="en-US" altLang="en-US" sz="1800" i="1" dirty="0" err="1"/>
              <a:t>w</a:t>
            </a:r>
            <a:r>
              <a:rPr lang="en-US" altLang="en-US" sz="1800" i="1" baseline="-25000" dirty="0" err="1"/>
              <a:t>ji</a:t>
            </a:r>
            <a:endParaRPr lang="en-US" altLang="en-US" sz="1800" i="1" baseline="-25000" dirty="0"/>
          </a:p>
          <a:p>
            <a:pPr marL="1371600" lvl="2" indent="-457200">
              <a:lnSpc>
                <a:spcPct val="80000"/>
              </a:lnSpc>
              <a:buFontTx/>
              <a:buAutoNum type="arabicPeriod" startAt="2"/>
            </a:pPr>
            <a:endParaRPr lang="en-US" altLang="en-US" sz="1800" dirty="0"/>
          </a:p>
          <a:p>
            <a:pPr marL="1371600" lvl="2" indent="-457200">
              <a:lnSpc>
                <a:spcPct val="80000"/>
              </a:lnSpc>
              <a:buFontTx/>
              <a:buNone/>
            </a:pPr>
            <a:r>
              <a:rPr lang="en-US" altLang="en-US" sz="1800" dirty="0"/>
              <a:t>	where </a:t>
            </a:r>
          </a:p>
          <a:p>
            <a:endParaRPr 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A2724EB9-9217-4061-AAB8-B3B988E1F4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128349"/>
              </p:ext>
            </p:extLst>
          </p:nvPr>
        </p:nvGraphicFramePr>
        <p:xfrm>
          <a:off x="3510815" y="4393009"/>
          <a:ext cx="20574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3" imgW="1447560" imgH="228600" progId="Equation.3">
                  <p:embed/>
                </p:oleObj>
              </mc:Choice>
              <mc:Fallback>
                <p:oleObj name="Equation" r:id="rId3" imgW="1447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0815" y="4393009"/>
                        <a:ext cx="2057400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435D6864-283F-4764-8018-F88E2733A6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410636"/>
              </p:ext>
            </p:extLst>
          </p:nvPr>
        </p:nvGraphicFramePr>
        <p:xfrm>
          <a:off x="3434615" y="4933950"/>
          <a:ext cx="22098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Equation" r:id="rId5" imgW="1587240" imgH="355320" progId="Equation.3">
                  <p:embed/>
                </p:oleObj>
              </mc:Choice>
              <mc:Fallback>
                <p:oleObj name="Equation" r:id="rId5" imgW="158724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4615" y="4933950"/>
                        <a:ext cx="22098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AB198E15-2B16-49F9-9EBC-F9A362C04BE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429000" y="5638800"/>
          <a:ext cx="137160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Equation" r:id="rId7" imgW="1028520" imgH="241200" progId="Equation.3">
                  <p:embed/>
                </p:oleObj>
              </mc:Choice>
              <mc:Fallback>
                <p:oleObj name="Equation" r:id="rId7" imgW="10285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638800"/>
                        <a:ext cx="137160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DC42548E-13A4-435F-9EEE-1C5AC2D4D0E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429000" y="6172200"/>
          <a:ext cx="152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Equation" r:id="rId9" imgW="850680" imgH="241200" progId="Equation.3">
                  <p:embed/>
                </p:oleObj>
              </mc:Choice>
              <mc:Fallback>
                <p:oleObj name="Equation" r:id="rId9" imgW="850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6172200"/>
                        <a:ext cx="1524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462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ea typeface="ＭＳ Ｐゴシック" pitchFamily="34" charset="-128"/>
              </a:rPr>
              <a:t>Problems with training: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ja-JP" sz="2800" dirty="0">
                <a:latin typeface="+mj-lt"/>
                <a:ea typeface="ＭＳ Ｐゴシック" pitchFamily="34" charset="-128"/>
              </a:rPr>
              <a:t>Nets get stuck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400" dirty="0">
                <a:ea typeface="ＭＳ Ｐゴシック" pitchFamily="34" charset="-128"/>
              </a:rPr>
              <a:t>Not enough degrees of freedom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400" dirty="0">
                <a:ea typeface="ＭＳ Ｐゴシック" pitchFamily="34" charset="-128"/>
              </a:rPr>
              <a:t>Hidden layer is too small</a:t>
            </a:r>
          </a:p>
          <a:p>
            <a:r>
              <a:rPr lang="en-US" altLang="ja-JP" sz="2800" dirty="0">
                <a:latin typeface="+mj-lt"/>
                <a:ea typeface="ＭＳ Ｐゴシック" pitchFamily="34" charset="-128"/>
              </a:rPr>
              <a:t>Training becomes unstable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400" dirty="0">
                <a:ea typeface="ＭＳ Ｐゴシック" pitchFamily="34" charset="-128"/>
              </a:rPr>
              <a:t>too many degrees of freedom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400" dirty="0">
                <a:ea typeface="ＭＳ Ｐゴシック" pitchFamily="34" charset="-128"/>
              </a:rPr>
              <a:t>Hidden layer is too big / too </a:t>
            </a:r>
            <a:br>
              <a:rPr lang="en-US" altLang="ja-JP" sz="2400" dirty="0">
                <a:ea typeface="ＭＳ Ｐゴシック" pitchFamily="34" charset="-128"/>
              </a:rPr>
            </a:br>
            <a:r>
              <a:rPr lang="en-US" altLang="ja-JP" sz="2400" dirty="0">
                <a:ea typeface="ＭＳ Ｐゴシック" pitchFamily="34" charset="-128"/>
              </a:rPr>
              <a:t>many hidden layers</a:t>
            </a:r>
          </a:p>
          <a:p>
            <a:pPr>
              <a:lnSpc>
                <a:spcPct val="90000"/>
              </a:lnSpc>
            </a:pPr>
            <a:r>
              <a:rPr lang="en-US" altLang="ja-JP" sz="2800" dirty="0">
                <a:latin typeface="+mj-lt"/>
                <a:ea typeface="ＭＳ Ｐゴシック" pitchFamily="34" charset="-128"/>
              </a:rPr>
              <a:t>Over-fitting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400" dirty="0">
                <a:ea typeface="ＭＳ Ｐゴシック" pitchFamily="34" charset="-128"/>
              </a:rPr>
              <a:t>Can find every pattern, not all are significant. If neural net is </a:t>
            </a:r>
            <a:r>
              <a:rPr lang="en-US" altLang="ja-JP" sz="2400" dirty="0">
                <a:latin typeface="Times New Roman" pitchFamily="18" charset="0"/>
                <a:ea typeface="ＭＳ Ｐゴシック" pitchFamily="34" charset="-128"/>
              </a:rPr>
              <a:t>“</a:t>
            </a:r>
            <a:r>
              <a:rPr lang="en-US" altLang="ja-JP" sz="2400" dirty="0">
                <a:ea typeface="ＭＳ Ｐゴシック" pitchFamily="34" charset="-128"/>
              </a:rPr>
              <a:t>over-fit</a:t>
            </a:r>
            <a:r>
              <a:rPr lang="en-US" altLang="ja-JP" sz="2400" dirty="0">
                <a:latin typeface="Times New Roman" pitchFamily="18" charset="0"/>
                <a:ea typeface="ＭＳ Ｐゴシック" pitchFamily="34" charset="-128"/>
              </a:rPr>
              <a:t>”</a:t>
            </a:r>
            <a:r>
              <a:rPr lang="en-US" altLang="ja-JP" sz="2400" dirty="0">
                <a:ea typeface="ＭＳ Ｐゴシック" pitchFamily="34" charset="-128"/>
              </a:rPr>
              <a:t> it will not generalize well to the testing dataset</a:t>
            </a:r>
          </a:p>
        </p:txBody>
      </p:sp>
      <p:sp>
        <p:nvSpPr>
          <p:cNvPr id="72712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391400" y="5410200"/>
            <a:ext cx="1752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40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FBF086-A1A7-4B18-85BF-3397BD31D998}"/>
              </a:ext>
            </a:extLst>
          </p:cNvPr>
          <p:cNvSpPr/>
          <p:nvPr/>
        </p:nvSpPr>
        <p:spPr>
          <a:xfrm>
            <a:off x="2741917" y="2967335"/>
            <a:ext cx="36601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5531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b="1" dirty="0" err="1">
                <a:ea typeface="ＭＳ Ｐゴシック" pitchFamily="34" charset="-128"/>
              </a:rPr>
              <a:t>Perceptrons</a:t>
            </a:r>
            <a:endParaRPr lang="ja-JP" altLang="en-US">
              <a:ea typeface="ＭＳ Ｐゴシック" pitchFamily="34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7173A5-9AC2-4221-A6E6-6E63DB21C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65" y="457200"/>
            <a:ext cx="8381604" cy="628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5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F876-8C4E-407C-9BE8-21BE4B4E0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DD8B6-DC8B-473C-95B7-5806B63C0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952500" algn="l"/>
              </a:tabLst>
            </a:pPr>
            <a:r>
              <a:rPr lang="en-US" altLang="en-US" dirty="0" smtClean="0">
                <a:ea typeface="ＭＳ Ｐゴシック" pitchFamily="34" charset="-128"/>
              </a:rPr>
              <a:t>Step(x</a:t>
            </a:r>
            <a:r>
              <a:rPr lang="en-US" altLang="en-US" dirty="0">
                <a:ea typeface="ＭＳ Ｐゴシック" pitchFamily="34" charset="-128"/>
              </a:rPr>
              <a:t>)	=	1 if x &gt;= t, else 0</a:t>
            </a:r>
          </a:p>
          <a:p>
            <a:pPr>
              <a:tabLst>
                <a:tab pos="952500" algn="l"/>
              </a:tabLst>
            </a:pPr>
            <a:r>
              <a:rPr lang="en-US" altLang="en-US" dirty="0">
                <a:ea typeface="ＭＳ Ｐゴシック" pitchFamily="34" charset="-128"/>
              </a:rPr>
              <a:t>Sign(x)	=	+1 if x &gt;= 0, else –1</a:t>
            </a:r>
          </a:p>
          <a:p>
            <a:pPr>
              <a:tabLst>
                <a:tab pos="952500" algn="l"/>
              </a:tabLst>
            </a:pPr>
            <a:r>
              <a:rPr lang="en-US" altLang="en-US" dirty="0">
                <a:ea typeface="ＭＳ Ｐゴシック" pitchFamily="34" charset="-128"/>
              </a:rPr>
              <a:t>Sigmoid(x)	=	1/(1+e-x)</a:t>
            </a:r>
          </a:p>
          <a:p>
            <a:pPr>
              <a:tabLst>
                <a:tab pos="952500" algn="l"/>
              </a:tabLst>
            </a:pPr>
            <a:r>
              <a:rPr lang="en-US" altLang="en-US" dirty="0">
                <a:ea typeface="ＭＳ Ｐゴシック" pitchFamily="34" charset="-128"/>
              </a:rPr>
              <a:t>Identity Function </a:t>
            </a:r>
            <a:r>
              <a:rPr lang="en-US" altLang="en-US" dirty="0" smtClean="0">
                <a:ea typeface="ＭＳ Ｐゴシック" pitchFamily="34" charset="-128"/>
              </a:rPr>
              <a:t>A(x</a:t>
            </a:r>
            <a:r>
              <a:rPr lang="en-US" altLang="en-US" dirty="0">
                <a:ea typeface="ＭＳ Ｐゴシック" pitchFamily="34" charset="-128"/>
              </a:rPr>
              <a:t>) =  X</a:t>
            </a:r>
            <a:endParaRPr lang="en-GB" altLang="en-US" dirty="0">
              <a:ea typeface="ＭＳ Ｐゴシック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0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7793037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ja-JP" sz="4000" b="1" dirty="0">
                <a:ea typeface="ＭＳ Ｐゴシック" pitchFamily="34" charset="-128"/>
              </a:rPr>
              <a:t>Representational Power of </a:t>
            </a:r>
            <a:r>
              <a:rPr lang="en-US" altLang="ja-JP" sz="4000" b="1" dirty="0" err="1">
                <a:ea typeface="ＭＳ Ｐゴシック" pitchFamily="34" charset="-128"/>
              </a:rPr>
              <a:t>Perceptrons</a:t>
            </a:r>
            <a:r>
              <a:rPr lang="en-US" altLang="ja-JP" sz="4000" dirty="0">
                <a:ea typeface="ＭＳ Ｐゴシック" pitchFamily="34" charset="-128"/>
              </a:rPr>
              <a:t/>
            </a:r>
            <a:br>
              <a:rPr lang="en-US" altLang="ja-JP" sz="4000" dirty="0">
                <a:ea typeface="ＭＳ Ｐゴシック" pitchFamily="34" charset="-128"/>
              </a:rPr>
            </a:br>
            <a:endParaRPr lang="en-US" sz="4000" dirty="0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278687" cy="4840287"/>
          </a:xfrm>
        </p:spPr>
        <p:txBody>
          <a:bodyPr/>
          <a:lstStyle/>
          <a:p>
            <a:pPr eaLnBrk="1" hangingPunct="1"/>
            <a:r>
              <a:rPr lang="en-US" altLang="ja-JP" dirty="0" err="1">
                <a:ea typeface="ＭＳ Ｐゴシック" pitchFamily="34" charset="-128"/>
              </a:rPr>
              <a:t>Perceptrons</a:t>
            </a:r>
            <a:r>
              <a:rPr lang="en-US" altLang="ja-JP" dirty="0">
                <a:ea typeface="ＭＳ Ｐゴシック" pitchFamily="34" charset="-128"/>
              </a:rPr>
              <a:t> can represent the logical AND, OR, and NOT functions as above.</a:t>
            </a:r>
          </a:p>
          <a:p>
            <a:pPr eaLnBrk="1" hangingPunct="1"/>
            <a:r>
              <a:rPr lang="en-US" altLang="ja-JP" dirty="0">
                <a:ea typeface="ＭＳ Ｐゴシック" pitchFamily="34" charset="-128"/>
              </a:rPr>
              <a:t>we consider 1 to represent True and </a:t>
            </a:r>
            <a:r>
              <a:rPr lang="en-US" altLang="ja-JP" dirty="0">
                <a:latin typeface="Times New Roman" pitchFamily="18" charset="0"/>
                <a:ea typeface="ＭＳ Ｐゴシック" pitchFamily="34" charset="-128"/>
              </a:rPr>
              <a:t>–</a:t>
            </a:r>
            <a:r>
              <a:rPr lang="en-US" altLang="ja-JP" dirty="0">
                <a:ea typeface="ＭＳ Ｐゴシック" pitchFamily="34" charset="-128"/>
              </a:rPr>
              <a:t>1 to represent False.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9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2"/>
          <p:cNvPicPr>
            <a:picLocks noGrp="1" noChangeAspect="1" noChangeArrowheads="1"/>
          </p:cNvPicPr>
          <p:nvPr>
            <p:ph type="body"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0" y="457200"/>
            <a:ext cx="5334000" cy="6400800"/>
          </a:xfrm>
        </p:spPr>
      </p:pic>
      <p:sp>
        <p:nvSpPr>
          <p:cNvPr id="2765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2400" y="1066800"/>
            <a:ext cx="4876800" cy="2895600"/>
          </a:xfrm>
        </p:spPr>
        <p:txBody>
          <a:bodyPr/>
          <a:lstStyle/>
          <a:p>
            <a:pPr eaLnBrk="1" hangingPunct="1"/>
            <a:r>
              <a:rPr lang="en-US" sz="2800" dirty="0"/>
              <a:t>Here there is no way to draw a single line that separates the "+" (true) values from the "-"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/>
              <a:t>  (false) values.</a:t>
            </a:r>
          </a:p>
          <a:p>
            <a:pPr eaLnBrk="1" hangingPunct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402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258175" cy="1143000"/>
          </a:xfrm>
        </p:spPr>
        <p:txBody>
          <a:bodyPr/>
          <a:lstStyle/>
          <a:p>
            <a:pPr eaLnBrk="1" hangingPunct="1"/>
            <a:r>
              <a:rPr lang="en-US" altLang="ja-JP" sz="4000" b="1" dirty="0">
                <a:ea typeface="ＭＳ Ｐゴシック" pitchFamily="34" charset="-128"/>
              </a:rPr>
              <a:t>Train a </a:t>
            </a:r>
            <a:r>
              <a:rPr lang="en-US" altLang="ja-JP" sz="4000" b="1" dirty="0" err="1">
                <a:ea typeface="ＭＳ Ｐゴシック" pitchFamily="34" charset="-128"/>
              </a:rPr>
              <a:t>perceptron</a:t>
            </a:r>
            <a:endParaRPr lang="en-US" sz="4000" b="1" dirty="0"/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defTabSz="762000" eaLnBrk="1" hangingPunct="1">
              <a:lnSpc>
                <a:spcPct val="80000"/>
              </a:lnSpc>
            </a:pPr>
            <a:r>
              <a:rPr lang="en-US" altLang="ja-JP" dirty="0">
                <a:ea typeface="ＭＳ Ｐゴシック" pitchFamily="34" charset="-128"/>
              </a:rPr>
              <a:t>At start of the </a:t>
            </a:r>
            <a:r>
              <a:rPr lang="en-US" altLang="ja-JP" dirty="0" smtClean="0">
                <a:ea typeface="ＭＳ Ｐゴシック" pitchFamily="34" charset="-128"/>
              </a:rPr>
              <a:t>experiment there are </a:t>
            </a:r>
            <a:r>
              <a:rPr lang="en-US" altLang="ja-JP" dirty="0">
                <a:ea typeface="ＭＳ Ｐゴシック" pitchFamily="34" charset="-128"/>
              </a:rPr>
              <a:t>W random values</a:t>
            </a:r>
          </a:p>
          <a:p>
            <a:pPr defTabSz="762000" eaLnBrk="1" hangingPunct="1">
              <a:lnSpc>
                <a:spcPct val="80000"/>
              </a:lnSpc>
            </a:pPr>
            <a:r>
              <a:rPr lang="en-US" altLang="ja-JP" dirty="0">
                <a:ea typeface="ＭＳ Ｐゴシック" pitchFamily="34" charset="-128"/>
              </a:rPr>
              <a:t>Than the </a:t>
            </a:r>
            <a:r>
              <a:rPr lang="en-US" altLang="ja-JP" dirty="0" smtClean="0">
                <a:ea typeface="ＭＳ Ｐゴシック" pitchFamily="34" charset="-128"/>
              </a:rPr>
              <a:t>training begins </a:t>
            </a:r>
            <a:r>
              <a:rPr lang="en-US" altLang="ja-JP" dirty="0">
                <a:ea typeface="ＭＳ Ｐゴシック" pitchFamily="34" charset="-128"/>
              </a:rPr>
              <a:t>with objective of teaching it to differentiate two classes of inputs I and II</a:t>
            </a:r>
          </a:p>
          <a:p>
            <a:pPr defTabSz="762000" eaLnBrk="1" hangingPunct="1">
              <a:lnSpc>
                <a:spcPct val="80000"/>
              </a:lnSpc>
            </a:pPr>
            <a:r>
              <a:rPr lang="en-US" altLang="ja-JP" dirty="0">
                <a:ea typeface="ＭＳ Ｐゴシック" pitchFamily="34" charset="-128"/>
              </a:rPr>
              <a:t>The goal is to have the nodes output o = 1 if the input is of class I , and to have </a:t>
            </a:r>
          </a:p>
          <a:p>
            <a:pPr defTabSz="762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de-DE" altLang="ja-JP" dirty="0">
                <a:ea typeface="ＭＳ Ｐゴシック" pitchFamily="34" charset="-128"/>
              </a:rPr>
              <a:t>     o</a:t>
            </a:r>
            <a:r>
              <a:rPr lang="en-US" altLang="ja-JP" dirty="0">
                <a:ea typeface="ＭＳ Ｐゴシック" pitchFamily="34" charset="-128"/>
              </a:rPr>
              <a:t>= -1 if the input is of class II</a:t>
            </a:r>
          </a:p>
          <a:p>
            <a:pPr defTabSz="762000" eaLnBrk="1" hangingPunct="1">
              <a:lnSpc>
                <a:spcPct val="80000"/>
              </a:lnSpc>
            </a:pPr>
            <a:r>
              <a:rPr lang="en-US" altLang="ja-JP" dirty="0">
                <a:ea typeface="ＭＳ Ｐゴシック" pitchFamily="34" charset="-128"/>
              </a:rPr>
              <a:t>You can free to choose any inputs (X</a:t>
            </a:r>
            <a:r>
              <a:rPr lang="en-US" altLang="ja-JP" b="1" dirty="0">
                <a:ea typeface="ＭＳ Ｐゴシック" pitchFamily="34" charset="-128"/>
              </a:rPr>
              <a:t>i</a:t>
            </a:r>
            <a:r>
              <a:rPr lang="en-US" altLang="ja-JP" dirty="0">
                <a:ea typeface="ＭＳ Ｐゴシック" pitchFamily="34" charset="-128"/>
              </a:rPr>
              <a:t>) and to designate them as being of class I or II</a:t>
            </a:r>
          </a:p>
        </p:txBody>
      </p:sp>
    </p:spTree>
    <p:extLst>
      <p:ext uri="{BB962C8B-B14F-4D97-AF65-F5344CB8AC3E}">
        <p14:creationId xmlns:p14="http://schemas.microsoft.com/office/powerpoint/2010/main" val="37825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b="1" dirty="0">
                <a:ea typeface="ＭＳ Ｐゴシック" pitchFamily="34" charset="-128"/>
              </a:rPr>
              <a:t>Train a </a:t>
            </a:r>
            <a:r>
              <a:rPr lang="en-US" altLang="ja-JP" sz="4000" b="1" dirty="0" err="1">
                <a:ea typeface="ＭＳ Ｐゴシック" pitchFamily="34" charset="-128"/>
              </a:rPr>
              <a:t>perceptron</a:t>
            </a:r>
            <a:endParaRPr lang="en-US" sz="4000" b="1" dirty="0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defTabSz="762000" eaLnBrk="1" hangingPunct="1"/>
            <a:r>
              <a:rPr lang="en-US" altLang="ja-JP" dirty="0">
                <a:ea typeface="ＭＳ Ｐゴシック" pitchFamily="34" charset="-128"/>
              </a:rPr>
              <a:t>If the node happened to output 1 signal when given  a class II input or output -1 signal when given  a class I input the weight Wi </a:t>
            </a:r>
            <a:r>
              <a:rPr lang="en-US" altLang="ja-JP" dirty="0" smtClean="0">
                <a:ea typeface="ＭＳ Ｐゴシック" pitchFamily="34" charset="-128"/>
              </a:rPr>
              <a:t>has no change.</a:t>
            </a:r>
            <a:endParaRPr lang="en-US" altLang="ja-JP" dirty="0">
              <a:ea typeface="ＭＳ Ｐゴシック" pitchFamily="34" charset="-128"/>
            </a:endParaRPr>
          </a:p>
          <a:p>
            <a:pPr algn="just" defTabSz="762000" eaLnBrk="1" hangingPunct="1"/>
            <a:endParaRPr lang="en-US" altLang="ja-JP" dirty="0" smtClean="0">
              <a:ea typeface="ＭＳ Ｐゴシック" pitchFamily="34" charset="-128"/>
            </a:endParaRPr>
          </a:p>
          <a:p>
            <a:pPr algn="just" defTabSz="762000" eaLnBrk="1" hangingPunct="1"/>
            <a:r>
              <a:rPr lang="en-US" altLang="ja-JP" dirty="0" smtClean="0">
                <a:ea typeface="ＭＳ Ｐゴシック" pitchFamily="34" charset="-128"/>
              </a:rPr>
              <a:t>Then </a:t>
            </a:r>
            <a:r>
              <a:rPr lang="en-US" altLang="ja-JP" dirty="0">
                <a:ea typeface="ＭＳ Ｐゴシック" pitchFamily="34" charset="-128"/>
              </a:rPr>
              <a:t>the training is </a:t>
            </a:r>
            <a:r>
              <a:rPr lang="en-US" altLang="ja-JP" dirty="0" smtClean="0">
                <a:ea typeface="ＭＳ Ｐゴシック" pitchFamily="34" charset="-128"/>
              </a:rPr>
              <a:t>complete.</a:t>
            </a:r>
            <a:endParaRPr lang="en-US" altLang="ja-JP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23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ea typeface="ＭＳ Ｐゴシック" pitchFamily="34" charset="-128"/>
              </a:rPr>
              <a:t>Single Layer Perceptron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ja-JP" dirty="0">
                <a:ea typeface="ＭＳ Ｐゴシック" pitchFamily="34" charset="-128"/>
              </a:rPr>
              <a:t>For a problem which calls for more then 2 classes, several </a:t>
            </a:r>
            <a:r>
              <a:rPr lang="en-US" altLang="ja-JP" dirty="0" err="1">
                <a:ea typeface="ＭＳ Ｐゴシック" pitchFamily="34" charset="-128"/>
              </a:rPr>
              <a:t>perceptrons</a:t>
            </a:r>
            <a:r>
              <a:rPr lang="en-US" altLang="ja-JP" dirty="0">
                <a:ea typeface="ＭＳ Ｐゴシック" pitchFamily="34" charset="-128"/>
              </a:rPr>
              <a:t> can be combined into a network.</a:t>
            </a:r>
          </a:p>
          <a:p>
            <a:pPr algn="just" eaLnBrk="1" hangingPunct="1"/>
            <a:endParaRPr lang="en-US" altLang="ja-JP" dirty="0">
              <a:ea typeface="ＭＳ Ｐゴシック" pitchFamily="34" charset="-128"/>
            </a:endParaRPr>
          </a:p>
          <a:p>
            <a:pPr algn="just" eaLnBrk="1" hangingPunct="1"/>
            <a:r>
              <a:rPr lang="en-US" altLang="ja-JP" dirty="0">
                <a:ea typeface="ＭＳ Ｐゴシック" pitchFamily="34" charset="-128"/>
              </a:rPr>
              <a:t>Can distinguish only linear separable </a:t>
            </a:r>
            <a:r>
              <a:rPr lang="en-US" altLang="ja-JP" dirty="0" smtClean="0">
                <a:ea typeface="ＭＳ Ｐゴシック" pitchFamily="34" charset="-128"/>
              </a:rPr>
              <a:t>functions.</a:t>
            </a:r>
            <a:endParaRPr lang="en-US" altLang="ja-JP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371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4895</TotalTime>
  <Words>882</Words>
  <Application>Microsoft Office PowerPoint</Application>
  <PresentationFormat>On-screen Show (4:3)</PresentationFormat>
  <Paragraphs>219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ＭＳ Ｐゴシック</vt:lpstr>
      <vt:lpstr>Arial</vt:lpstr>
      <vt:lpstr>Calibri</vt:lpstr>
      <vt:lpstr>Times New Roman</vt:lpstr>
      <vt:lpstr>Wingdings</vt:lpstr>
      <vt:lpstr>Gallery</vt:lpstr>
      <vt:lpstr>1_Gallery</vt:lpstr>
      <vt:lpstr>Equation</vt:lpstr>
      <vt:lpstr>Artificial Intelligence</vt:lpstr>
      <vt:lpstr>The Parts of a Neuron </vt:lpstr>
      <vt:lpstr>Perceptrons</vt:lpstr>
      <vt:lpstr>Activation Functions</vt:lpstr>
      <vt:lpstr>Representational Power of Perceptrons </vt:lpstr>
      <vt:lpstr>PowerPoint Presentation</vt:lpstr>
      <vt:lpstr>Train a perceptron</vt:lpstr>
      <vt:lpstr>Train a perceptron</vt:lpstr>
      <vt:lpstr>Single Layer Perceptron</vt:lpstr>
      <vt:lpstr>Single Layer Perceptron</vt:lpstr>
      <vt:lpstr>Multi-Layer Networks</vt:lpstr>
      <vt:lpstr>Multi-Layer Networks</vt:lpstr>
      <vt:lpstr>PowerPoint Presentation</vt:lpstr>
      <vt:lpstr>EXAMPLE</vt:lpstr>
      <vt:lpstr>XOR</vt:lpstr>
      <vt:lpstr>XOR</vt:lpstr>
      <vt:lpstr>XOR</vt:lpstr>
      <vt:lpstr>XOR</vt:lpstr>
      <vt:lpstr>PowerPoint Presentation</vt:lpstr>
      <vt:lpstr>Training Multilayer Perceptron</vt:lpstr>
      <vt:lpstr>Training Multilayer Perceptron</vt:lpstr>
      <vt:lpstr>Training Perceptrons</vt:lpstr>
      <vt:lpstr>Backpropagation</vt:lpstr>
      <vt:lpstr>Backpropagation Algorithm</vt:lpstr>
      <vt:lpstr>Problems with training:</vt:lpstr>
      <vt:lpstr>PowerPoint Presentation</vt:lpstr>
    </vt:vector>
  </TitlesOfParts>
  <Company>GHAZALA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GHAZALA</dc:creator>
  <cp:lastModifiedBy>Ghulam Mustafa</cp:lastModifiedBy>
  <cp:revision>270</cp:revision>
  <dcterms:created xsi:type="dcterms:W3CDTF">2012-02-27T05:45:45Z</dcterms:created>
  <dcterms:modified xsi:type="dcterms:W3CDTF">2022-02-22T07:48:22Z</dcterms:modified>
</cp:coreProperties>
</file>