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696" r:id="rId2"/>
  </p:sldMasterIdLst>
  <p:notesMasterIdLst>
    <p:notesMasterId r:id="rId37"/>
  </p:notesMasterIdLst>
  <p:handoutMasterIdLst>
    <p:handoutMasterId r:id="rId38"/>
  </p:handoutMasterIdLst>
  <p:sldIdLst>
    <p:sldId id="516" r:id="rId3"/>
    <p:sldId id="518" r:id="rId4"/>
    <p:sldId id="519" r:id="rId5"/>
    <p:sldId id="520" r:id="rId6"/>
    <p:sldId id="521" r:id="rId7"/>
    <p:sldId id="522" r:id="rId8"/>
    <p:sldId id="523" r:id="rId9"/>
    <p:sldId id="524" r:id="rId10"/>
    <p:sldId id="525" r:id="rId11"/>
    <p:sldId id="526" r:id="rId12"/>
    <p:sldId id="527" r:id="rId13"/>
    <p:sldId id="528" r:id="rId14"/>
    <p:sldId id="529" r:id="rId15"/>
    <p:sldId id="530" r:id="rId16"/>
    <p:sldId id="531" r:id="rId17"/>
    <p:sldId id="532" r:id="rId18"/>
    <p:sldId id="533" r:id="rId19"/>
    <p:sldId id="534" r:id="rId20"/>
    <p:sldId id="535" r:id="rId21"/>
    <p:sldId id="536" r:id="rId22"/>
    <p:sldId id="537" r:id="rId23"/>
    <p:sldId id="538" r:id="rId24"/>
    <p:sldId id="539" r:id="rId25"/>
    <p:sldId id="540" r:id="rId26"/>
    <p:sldId id="541" r:id="rId27"/>
    <p:sldId id="542" r:id="rId28"/>
    <p:sldId id="543" r:id="rId29"/>
    <p:sldId id="544" r:id="rId30"/>
    <p:sldId id="545" r:id="rId31"/>
    <p:sldId id="546" r:id="rId32"/>
    <p:sldId id="547" r:id="rId33"/>
    <p:sldId id="548" r:id="rId34"/>
    <p:sldId id="549" r:id="rId35"/>
    <p:sldId id="517"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89320" autoAdjust="0"/>
  </p:normalViewPr>
  <p:slideViewPr>
    <p:cSldViewPr>
      <p:cViewPr varScale="1">
        <p:scale>
          <a:sx n="96" d="100"/>
          <a:sy n="96" d="100"/>
        </p:scale>
        <p:origin x="4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F3CFB-6522-46C8-8901-9ECC03D895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0629069-ED85-4D8D-A3EE-00EDC8B7BF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6AF10C-93FC-4BF3-9C3A-6614C9D0BE68}" type="datetimeFigureOut">
              <a:rPr lang="en-US" smtClean="0"/>
              <a:t>2/22/2022</a:t>
            </a:fld>
            <a:endParaRPr lang="en-US"/>
          </a:p>
        </p:txBody>
      </p:sp>
      <p:sp>
        <p:nvSpPr>
          <p:cNvPr id="4" name="Footer Placeholder 3">
            <a:extLst>
              <a:ext uri="{FF2B5EF4-FFF2-40B4-BE49-F238E27FC236}">
                <a16:creationId xmlns:a16="http://schemas.microsoft.com/office/drawing/2014/main" id="{B1B078A8-9333-44C5-A611-63B5EA4F21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EDA0D84-3C16-4D49-A15C-E782651D60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CD3978-AF17-4C5B-8675-86F8288F9D4B}" type="slidenum">
              <a:rPr lang="en-US" smtClean="0"/>
              <a:t>‹#›</a:t>
            </a:fld>
            <a:endParaRPr lang="en-US"/>
          </a:p>
        </p:txBody>
      </p:sp>
    </p:spTree>
    <p:extLst>
      <p:ext uri="{BB962C8B-B14F-4D97-AF65-F5344CB8AC3E}">
        <p14:creationId xmlns:p14="http://schemas.microsoft.com/office/powerpoint/2010/main" val="30135184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1A4C36-0174-4F91-AD6C-BB28D87E0BA3}" type="datetimeFigureOut">
              <a:rPr lang="en-US" smtClean="0"/>
              <a:pPr/>
              <a:t>2/22/2022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E3BACE-9753-4288-81BF-CA0AA97B45CA}" type="slidenum">
              <a:rPr lang="en-US" smtClean="0"/>
              <a:pPr/>
              <a:t>‹#›</a:t>
            </a:fld>
            <a:endParaRPr lang="en-US"/>
          </a:p>
        </p:txBody>
      </p:sp>
    </p:spTree>
    <p:extLst>
      <p:ext uri="{BB962C8B-B14F-4D97-AF65-F5344CB8AC3E}">
        <p14:creationId xmlns:p14="http://schemas.microsoft.com/office/powerpoint/2010/main" val="376601373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core of machine learning deals with representation and generalization. </a:t>
            </a:r>
          </a:p>
          <a:p>
            <a:r>
              <a:rPr lang="en-US" dirty="0"/>
              <a:t>Representation of data instances and functions evaluated on these instances are part of all machine learning systems. Generalization is the property that the system will perform well on unseen data instances; the conditions under which this can be guaranteed are a key object of study in the subfield of computational learning theory.</a:t>
            </a:r>
          </a:p>
          <a:p>
            <a:endParaRPr lang="en-US" dirty="0"/>
          </a:p>
        </p:txBody>
      </p:sp>
      <p:sp>
        <p:nvSpPr>
          <p:cNvPr id="4" name="Slide Number Placeholder 3"/>
          <p:cNvSpPr>
            <a:spLocks noGrp="1"/>
          </p:cNvSpPr>
          <p:nvPr>
            <p:ph type="sldNum" sz="quarter" idx="10"/>
          </p:nvPr>
        </p:nvSpPr>
        <p:spPr/>
        <p:txBody>
          <a:bodyPr/>
          <a:lstStyle/>
          <a:p>
            <a:pPr>
              <a:defRPr/>
            </a:pPr>
            <a:fld id="{29E35816-8CD6-43AE-86F2-11B4528F7C47}" type="slidenum">
              <a:rPr lang="de-DE" smtClean="0"/>
              <a:pPr>
                <a:defRPr/>
              </a:pPr>
              <a:t>2</a:t>
            </a:fld>
            <a:endParaRPr lang="de-DE"/>
          </a:p>
        </p:txBody>
      </p:sp>
    </p:spTree>
    <p:extLst>
      <p:ext uri="{BB962C8B-B14F-4D97-AF65-F5344CB8AC3E}">
        <p14:creationId xmlns:p14="http://schemas.microsoft.com/office/powerpoint/2010/main" val="708076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CCE8832F-246F-400E-9B65-996074AFE16C}" type="slidenum">
              <a:rPr lang="en-GB"/>
              <a:pPr/>
              <a:t>5</a:t>
            </a:fld>
            <a:endParaRPr lang="en-GB"/>
          </a:p>
        </p:txBody>
      </p:sp>
      <p:sp>
        <p:nvSpPr>
          <p:cNvPr id="121858" name="Rectangle 2"/>
          <p:cNvSpPr>
            <a:spLocks noGrp="1" noRot="1" noChangeAspect="1" noChangeArrowheads="1" noTextEdit="1"/>
          </p:cNvSpPr>
          <p:nvPr>
            <p:ph type="sldImg"/>
          </p:nvPr>
        </p:nvSpPr>
        <p:spPr>
          <a:xfrm>
            <a:off x="1143000" y="685800"/>
            <a:ext cx="4572000" cy="3429000"/>
          </a:xfrm>
          <a:ln/>
          <a:extLst>
            <a:ext uri="{FAA26D3D-D897-4be2-8F04-BA451C77F1D7}">
              <ma14:placeholderFlag xmlns:ma14="http://schemas.microsoft.com/office/mac/drawingml/2011/main" xmlns="" val="1"/>
            </a:ext>
          </a:extLst>
        </p:spPr>
      </p:sp>
      <p:sp>
        <p:nvSpPr>
          <p:cNvPr id="121859"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844828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9082C11F-38E9-4D17-BEF7-37889A46F093}" type="slidenum">
              <a:rPr lang="en-GB"/>
              <a:pPr/>
              <a:t>7</a:t>
            </a:fld>
            <a:endParaRPr lang="en-GB"/>
          </a:p>
        </p:txBody>
      </p:sp>
      <p:sp>
        <p:nvSpPr>
          <p:cNvPr id="122882" name="Rectangle 2"/>
          <p:cNvSpPr>
            <a:spLocks noGrp="1" noRot="1" noChangeAspect="1" noChangeArrowheads="1" noTextEdit="1"/>
          </p:cNvSpPr>
          <p:nvPr>
            <p:ph type="sldImg"/>
          </p:nvPr>
        </p:nvSpPr>
        <p:spPr>
          <a:xfrm>
            <a:off x="1143000" y="685800"/>
            <a:ext cx="4572000" cy="3429000"/>
          </a:xfrm>
          <a:ln/>
          <a:extLst>
            <a:ext uri="{FAA26D3D-D897-4be2-8F04-BA451C77F1D7}">
              <ma14:placeholderFlag xmlns:ma14="http://schemas.microsoft.com/office/mac/drawingml/2011/main" xmlns="" val="1"/>
            </a:ext>
          </a:extLst>
        </p:spPr>
      </p:sp>
      <p:sp>
        <p:nvSpPr>
          <p:cNvPr id="12288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266923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9E35816-8CD6-43AE-86F2-11B4528F7C47}" type="slidenum">
              <a:rPr lang="de-DE" smtClean="0"/>
              <a:pPr>
                <a:defRPr/>
              </a:pPr>
              <a:t>21</a:t>
            </a:fld>
            <a:endParaRPr lang="de-DE"/>
          </a:p>
        </p:txBody>
      </p:sp>
    </p:spTree>
    <p:extLst>
      <p:ext uri="{BB962C8B-B14F-4D97-AF65-F5344CB8AC3E}">
        <p14:creationId xmlns:p14="http://schemas.microsoft.com/office/powerpoint/2010/main" val="2619247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Consult</a:t>
            </a:r>
            <a:r>
              <a:rPr lang="en-US" baseline="0" dirty="0"/>
              <a:t> </a:t>
            </a:r>
            <a:r>
              <a:rPr lang="en-US" dirty="0"/>
              <a:t>MIT </a:t>
            </a:r>
            <a:r>
              <a:rPr lang="en-US" dirty="0" smtClean="0"/>
              <a:t>Artificial </a:t>
            </a:r>
            <a:r>
              <a:rPr lang="en-US" dirty="0"/>
              <a:t>Intelligence</a:t>
            </a:r>
            <a:r>
              <a:rPr lang="en-US" baseline="0" dirty="0"/>
              <a:t> OCW (Open Course ware ) </a:t>
            </a:r>
          </a:p>
          <a:p>
            <a:endParaRPr lang="en-US" baseline="0" dirty="0"/>
          </a:p>
          <a:p>
            <a:r>
              <a:rPr lang="en-US" dirty="0"/>
              <a:t>https://www.youtube.com/watch?v=09mb78oiPkA&amp;t=570s</a:t>
            </a:r>
          </a:p>
        </p:txBody>
      </p:sp>
      <p:sp>
        <p:nvSpPr>
          <p:cNvPr id="4" name="Slide Number Placeholder 3"/>
          <p:cNvSpPr>
            <a:spLocks noGrp="1"/>
          </p:cNvSpPr>
          <p:nvPr>
            <p:ph type="sldNum" sz="quarter" idx="10"/>
          </p:nvPr>
        </p:nvSpPr>
        <p:spPr/>
        <p:txBody>
          <a:bodyPr/>
          <a:lstStyle/>
          <a:p>
            <a:fld id="{DE2C7D2C-4661-40B0-B16A-FB511806F054}" type="slidenum">
              <a:rPr lang="en-US" smtClean="0"/>
              <a:t>27</a:t>
            </a:fld>
            <a:endParaRPr lang="en-US"/>
          </a:p>
        </p:txBody>
      </p:sp>
    </p:spTree>
    <p:extLst>
      <p:ext uri="{BB962C8B-B14F-4D97-AF65-F5344CB8AC3E}">
        <p14:creationId xmlns:p14="http://schemas.microsoft.com/office/powerpoint/2010/main" val="2912547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E3BACE-9753-4288-81BF-CA0AA97B45CA}" type="slidenum">
              <a:rPr lang="en-US" smtClean="0"/>
              <a:pPr/>
              <a:t>29</a:t>
            </a:fld>
            <a:endParaRPr lang="en-US"/>
          </a:p>
        </p:txBody>
      </p:sp>
    </p:spTree>
    <p:extLst>
      <p:ext uri="{BB962C8B-B14F-4D97-AF65-F5344CB8AC3E}">
        <p14:creationId xmlns:p14="http://schemas.microsoft.com/office/powerpoint/2010/main" val="984315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3491" y="796631"/>
            <a:ext cx="6251304" cy="2700706"/>
          </a:xfrm>
        </p:spPr>
        <p:txBody>
          <a:bodyPr bIns="0"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443491" y="3497337"/>
            <a:ext cx="6251304" cy="1011489"/>
          </a:xfrm>
        </p:spPr>
        <p:txBody>
          <a:bodyPr tIns="91440" bIns="91440">
            <a:normAutofit/>
          </a:bodyPr>
          <a:lstStyle>
            <a:lvl1pPr marL="0" indent="0" algn="ctr">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EA0003-BF1F-48A7-B919-95DB61FCAD8E}" type="datetime1">
              <a:rPr lang="en-US" smtClean="0"/>
              <a:t>2/22/2022</a:t>
            </a:fld>
            <a:endParaRPr lang="en-US"/>
          </a:p>
        </p:txBody>
      </p:sp>
      <p:sp>
        <p:nvSpPr>
          <p:cNvPr id="5" name="Footer Placeholder 4"/>
          <p:cNvSpPr>
            <a:spLocks noGrp="1"/>
          </p:cNvSpPr>
          <p:nvPr>
            <p:ph type="ftr" sz="quarter" idx="11"/>
          </p:nvPr>
        </p:nvSpPr>
        <p:spPr>
          <a:xfrm>
            <a:off x="1443490" y="329308"/>
            <a:ext cx="3719283" cy="309201"/>
          </a:xfrm>
        </p:spPr>
        <p:txBody>
          <a:bodyPr/>
          <a:lstStyle/>
          <a:p>
            <a:endParaRPr lang="en-US"/>
          </a:p>
        </p:txBody>
      </p:sp>
      <p:sp>
        <p:nvSpPr>
          <p:cNvPr id="6" name="Slide Number Placeholder 5"/>
          <p:cNvSpPr>
            <a:spLocks noGrp="1"/>
          </p:cNvSpPr>
          <p:nvPr>
            <p:ph type="sldNum" sz="quarter" idx="12"/>
          </p:nvPr>
        </p:nvSpPr>
        <p:spPr>
          <a:xfrm>
            <a:off x="477760" y="798973"/>
            <a:ext cx="802005" cy="503578"/>
          </a:xfrm>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910666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75B3A7-4C2C-4EAD-BD5C-784B94D9171B}" type="datetime1">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3752507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2373"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2" y="798974"/>
            <a:ext cx="4985762"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4E096-CAA5-46DA-AAB7-4DAAE10EDE6F}" type="datetime1">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030286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3491" y="796631"/>
            <a:ext cx="6251304" cy="2700706"/>
          </a:xfrm>
        </p:spPr>
        <p:txBody>
          <a:bodyPr bIns="0"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443491" y="3497337"/>
            <a:ext cx="6251304" cy="1011489"/>
          </a:xfrm>
        </p:spPr>
        <p:txBody>
          <a:bodyPr tIns="91440" bIns="91440">
            <a:normAutofit/>
          </a:bodyPr>
          <a:lstStyle>
            <a:lvl1pPr marL="0" indent="0" algn="ctr">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FC886D-6A4B-4E92-B30F-E86CF9A90B79}" type="datetime1">
              <a:rPr lang="en-US" smtClean="0"/>
              <a:t>2/22/2022</a:t>
            </a:fld>
            <a:endParaRPr lang="en-US"/>
          </a:p>
        </p:txBody>
      </p:sp>
      <p:sp>
        <p:nvSpPr>
          <p:cNvPr id="5" name="Footer Placeholder 4"/>
          <p:cNvSpPr>
            <a:spLocks noGrp="1"/>
          </p:cNvSpPr>
          <p:nvPr>
            <p:ph type="ftr" sz="quarter" idx="11"/>
          </p:nvPr>
        </p:nvSpPr>
        <p:spPr>
          <a:xfrm>
            <a:off x="1443490" y="329308"/>
            <a:ext cx="3719283" cy="309201"/>
          </a:xfrm>
        </p:spPr>
        <p:txBody>
          <a:bodyPr/>
          <a:lstStyle/>
          <a:p>
            <a:endParaRPr lang="en-US"/>
          </a:p>
        </p:txBody>
      </p:sp>
      <p:sp>
        <p:nvSpPr>
          <p:cNvPr id="6" name="Slide Number Placeholder 5"/>
          <p:cNvSpPr>
            <a:spLocks noGrp="1"/>
          </p:cNvSpPr>
          <p:nvPr>
            <p:ph type="sldNum" sz="quarter" idx="12"/>
          </p:nvPr>
        </p:nvSpPr>
        <p:spPr>
          <a:xfrm>
            <a:off x="477760" y="798973"/>
            <a:ext cx="802005" cy="503578"/>
          </a:xfrm>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153002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27400-90C7-49AD-8F79-5604E2830119}" type="datetime1">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945978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2" y="1756130"/>
            <a:ext cx="6251302" cy="1952270"/>
          </a:xfrm>
        </p:spPr>
        <p:txBody>
          <a:bodyPr anchor="b">
            <a:normAutofit/>
          </a:bodyPr>
          <a:lstStyle>
            <a:lvl1pPr algn="ctr">
              <a:defRPr sz="3200"/>
            </a:lvl1pPr>
          </a:lstStyle>
          <a:p>
            <a:r>
              <a:rPr lang="en-US"/>
              <a:t>Click to edit Master title style</a:t>
            </a:r>
            <a:endParaRPr lang="en-US" dirty="0"/>
          </a:p>
        </p:txBody>
      </p:sp>
      <p:sp>
        <p:nvSpPr>
          <p:cNvPr id="3" name="Text Placeholder 2"/>
          <p:cNvSpPr>
            <a:spLocks noGrp="1"/>
          </p:cNvSpPr>
          <p:nvPr>
            <p:ph type="body" idx="1"/>
          </p:nvPr>
        </p:nvSpPr>
        <p:spPr>
          <a:xfrm>
            <a:off x="1434318" y="3708400"/>
            <a:ext cx="6251302" cy="1110725"/>
          </a:xfrm>
        </p:spPr>
        <p:txBody>
          <a:bodyPr tIns="91440">
            <a:norm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51BFC8-A660-4154-BB5E-400E54ACCECA}" type="datetime1">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3499681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25130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1" y="2013936"/>
            <a:ext cx="2965632"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9162" y="2013936"/>
            <a:ext cx="2965424"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724B62-E14F-4B5A-B4A9-F776F632EB41}" type="datetime1">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532661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164"/>
            <a:ext cx="62513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2965631"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2965631"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9270" y="2023004"/>
            <a:ext cx="2965523"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9270" y="2821491"/>
            <a:ext cx="2965523"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425D09-72EE-43BE-B178-C183D3D35788}" type="datetime1">
              <a:rPr lang="en-US" smtClean="0"/>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231933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83B71C-2763-4797-AD3C-050B23716360}" type="datetime1">
              <a:rPr lang="en-US" smtClean="0"/>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32225590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8BADEE-E62C-440B-9029-94925F8BC01C}" type="datetime1">
              <a:rPr lang="en-US" smtClean="0"/>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3860960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406519"/>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506719"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1501"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303F7EB-7863-4562-87BC-F8DF2E576AB2}" type="datetime1">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61468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00950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9" y="1129513"/>
            <a:ext cx="308049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defTabSz="914400">
              <a:spcBef>
                <a:spcPts val="1800"/>
              </a:spcBef>
            </a:pPr>
            <a:r>
              <a:rPr lang="en-US"/>
              <a:t>Click icon to add picture</a:t>
            </a:r>
            <a:endParaRPr lang="en-US" dirty="0"/>
          </a:p>
        </p:txBody>
      </p:sp>
      <p:sp>
        <p:nvSpPr>
          <p:cNvPr id="4" name="Text Placeholder 3"/>
          <p:cNvSpPr>
            <a:spLocks noGrp="1"/>
          </p:cNvSpPr>
          <p:nvPr>
            <p:ph type="body" sz="half" idx="2"/>
          </p:nvPr>
        </p:nvSpPr>
        <p:spPr>
          <a:xfrm>
            <a:off x="1443492" y="3145992"/>
            <a:ext cx="3076077"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082905" cy="320123"/>
          </a:xfrm>
        </p:spPr>
        <p:txBody>
          <a:bodyPr/>
          <a:lstStyle>
            <a:lvl1pPr algn="l">
              <a:defRPr/>
            </a:lvl1pPr>
          </a:lstStyle>
          <a:p>
            <a:fld id="{98273869-99E9-4E51-B768-5E25B199BB7D}" type="datetime1">
              <a:rPr lang="en-US" smtClean="0"/>
              <a:t>2/22/2022</a:t>
            </a:fld>
            <a:endParaRPr lang="en-US"/>
          </a:p>
        </p:txBody>
      </p:sp>
      <p:sp>
        <p:nvSpPr>
          <p:cNvPr id="6" name="Footer Placeholder 5"/>
          <p:cNvSpPr>
            <a:spLocks noGrp="1"/>
          </p:cNvSpPr>
          <p:nvPr>
            <p:ph type="ftr" sz="quarter" idx="11"/>
          </p:nvPr>
        </p:nvSpPr>
        <p:spPr>
          <a:xfrm>
            <a:off x="1437530" y="318641"/>
            <a:ext cx="3082083" cy="320931"/>
          </a:xfrm>
        </p:spPr>
        <p:txBody>
          <a:bodyPr/>
          <a:lstStyle/>
          <a:p>
            <a:endParaRPr lang="en-US" dirty="0"/>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758340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AA5465-356E-446E-86CD-D0ADC8337629}" type="datetime1">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4762853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2373"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2" y="798974"/>
            <a:ext cx="4985762"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D72C4-8AD6-41C5-A33A-D1430D5815CC}" type="datetime1">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92702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2" y="1756130"/>
            <a:ext cx="6251302" cy="1952270"/>
          </a:xfrm>
        </p:spPr>
        <p:txBody>
          <a:bodyPr anchor="b">
            <a:normAutofit/>
          </a:bodyPr>
          <a:lstStyle>
            <a:lvl1pPr algn="ctr">
              <a:defRPr sz="3200"/>
            </a:lvl1pPr>
          </a:lstStyle>
          <a:p>
            <a:r>
              <a:rPr lang="en-US"/>
              <a:t>Click to edit Master title style</a:t>
            </a:r>
            <a:endParaRPr lang="en-US" dirty="0"/>
          </a:p>
        </p:txBody>
      </p:sp>
      <p:sp>
        <p:nvSpPr>
          <p:cNvPr id="3" name="Text Placeholder 2"/>
          <p:cNvSpPr>
            <a:spLocks noGrp="1"/>
          </p:cNvSpPr>
          <p:nvPr>
            <p:ph type="body" idx="1"/>
          </p:nvPr>
        </p:nvSpPr>
        <p:spPr>
          <a:xfrm>
            <a:off x="1434318" y="3708400"/>
            <a:ext cx="6251302" cy="1110725"/>
          </a:xfrm>
        </p:spPr>
        <p:txBody>
          <a:bodyPr tIns="91440">
            <a:norm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12DF01-8ABB-471E-B8E4-442B22236522}" type="datetime1">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317867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25130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1" y="2013936"/>
            <a:ext cx="2965632"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9162" y="2013936"/>
            <a:ext cx="2965424"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BB3E3D-1CCA-4A84-B5C6-815A16B96995}" type="datetime1">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42492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164"/>
            <a:ext cx="62513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2965631"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2965631"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9270" y="2023004"/>
            <a:ext cx="2965523"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9270" y="2821491"/>
            <a:ext cx="2965523"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B22B2B-2948-41F8-8EE7-2E7ABFBE5034}" type="datetime1">
              <a:rPr lang="en-US" smtClean="0"/>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368629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012470-59A3-4016-A014-1A3DD95223FA}" type="datetime1">
              <a:rPr lang="en-US" smtClean="0"/>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866687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5CC4F9-BDDD-4A0D-9C82-3BC34E9DE7C4}" type="datetime1">
              <a:rPr lang="en-US" smtClean="0"/>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954073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406519"/>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506719"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1501"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361CE9-8D0E-4F81-B638-3DC818BF5E05}" type="datetime1">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374438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9" y="1129513"/>
            <a:ext cx="308049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defTabSz="914400">
              <a:spcBef>
                <a:spcPts val="1800"/>
              </a:spcBef>
            </a:pPr>
            <a:r>
              <a:rPr lang="en-US"/>
              <a:t>Click icon to add picture</a:t>
            </a:r>
            <a:endParaRPr lang="en-US" dirty="0"/>
          </a:p>
        </p:txBody>
      </p:sp>
      <p:sp>
        <p:nvSpPr>
          <p:cNvPr id="4" name="Text Placeholder 3"/>
          <p:cNvSpPr>
            <a:spLocks noGrp="1"/>
          </p:cNvSpPr>
          <p:nvPr>
            <p:ph type="body" sz="half" idx="2"/>
          </p:nvPr>
        </p:nvSpPr>
        <p:spPr>
          <a:xfrm>
            <a:off x="1443492" y="3145992"/>
            <a:ext cx="3076077"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082905" cy="320123"/>
          </a:xfrm>
        </p:spPr>
        <p:txBody>
          <a:bodyPr/>
          <a:lstStyle>
            <a:lvl1pPr algn="l">
              <a:defRPr/>
            </a:lvl1pPr>
          </a:lstStyle>
          <a:p>
            <a:fld id="{634C0188-7E94-49E1-85D4-5E2614409E3A}" type="datetime1">
              <a:rPr lang="en-US" smtClean="0"/>
              <a:t>2/22/2022</a:t>
            </a:fld>
            <a:endParaRPr lang="en-US"/>
          </a:p>
        </p:txBody>
      </p:sp>
      <p:sp>
        <p:nvSpPr>
          <p:cNvPr id="6" name="Footer Placeholder 5"/>
          <p:cNvSpPr>
            <a:spLocks noGrp="1"/>
          </p:cNvSpPr>
          <p:nvPr>
            <p:ph type="ftr" sz="quarter" idx="11"/>
          </p:nvPr>
        </p:nvSpPr>
        <p:spPr>
          <a:xfrm>
            <a:off x="1437530" y="318641"/>
            <a:ext cx="3082083" cy="320931"/>
          </a:xfr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534152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Rectangle 9"/>
          <p:cNvSpPr/>
          <p:nvPr/>
        </p:nvSpPr>
        <p:spPr>
          <a:xfrm>
            <a:off x="0" y="3622291"/>
            <a:ext cx="9144000" cy="251227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p:cNvPicPr>
            <a:picLocks noChangeAspect="1"/>
          </p:cNvPicPr>
          <p:nvPr/>
        </p:nvPicPr>
        <p:blipFill rotWithShape="1">
          <a:blip r:embed="rId13">
            <a:extLst>
              <a:ext uri="{28A0092B-C50C-407E-A947-70E740481C1C}">
                <a14:useLocalDpi xmlns:a14="http://schemas.microsoft.com/office/drawing/2010/main" val="0"/>
              </a:ext>
            </a:extLst>
          </a:blip>
          <a:srcRect t="2769" b="-2769"/>
          <a:stretch/>
        </p:blipFill>
        <p:spPr>
          <a:xfrm>
            <a:off x="0" y="6135624"/>
            <a:ext cx="9144000" cy="742950"/>
          </a:xfrm>
          <a:prstGeom prst="rect">
            <a:avLst/>
          </a:prstGeom>
        </p:spPr>
      </p:pic>
      <p:sp>
        <p:nvSpPr>
          <p:cNvPr id="2" name="Title Placeholder 1"/>
          <p:cNvSpPr>
            <a:spLocks noGrp="1"/>
          </p:cNvSpPr>
          <p:nvPr>
            <p:ph type="title"/>
          </p:nvPr>
        </p:nvSpPr>
        <p:spPr>
          <a:xfrm>
            <a:off x="1443491" y="804520"/>
            <a:ext cx="6251303"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25130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2650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04C9C3-CE4F-4EB7-95C7-F618DFC00C4A}" type="datetime1">
              <a:rPr lang="en-US" smtClean="0"/>
              <a:t>2/22/2022</a:t>
            </a:fld>
            <a:endParaRPr lang="en-US"/>
          </a:p>
        </p:txBody>
      </p:sp>
      <p:sp>
        <p:nvSpPr>
          <p:cNvPr id="5" name="Footer Placeholder 4"/>
          <p:cNvSpPr>
            <a:spLocks noGrp="1"/>
          </p:cNvSpPr>
          <p:nvPr>
            <p:ph type="ftr" sz="quarter" idx="3"/>
          </p:nvPr>
        </p:nvSpPr>
        <p:spPr>
          <a:xfrm>
            <a:off x="1443491" y="329308"/>
            <a:ext cx="3719283"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0AD2A1D3-94CF-4BE8-B9A0-75EFE4C74F95}" type="slidenum">
              <a:rPr lang="en-US" smtClean="0"/>
              <a:pPr/>
              <a:t>‹#›</a:t>
            </a:fld>
            <a:endParaRPr lang="en-US"/>
          </a:p>
        </p:txBody>
      </p:sp>
      <p:cxnSp>
        <p:nvCxnSpPr>
          <p:cNvPr id="12" name="Straight Connector 11"/>
          <p:cNvCxnSpPr/>
          <p:nvPr/>
        </p:nvCxnSpPr>
        <p:spPr>
          <a:xfrm>
            <a:off x="0" y="6144768"/>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1725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defTabSz="6858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Rectangle 9"/>
          <p:cNvSpPr/>
          <p:nvPr/>
        </p:nvSpPr>
        <p:spPr>
          <a:xfrm>
            <a:off x="0" y="3622291"/>
            <a:ext cx="9144000" cy="251227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p:cNvPicPr>
            <a:picLocks noChangeAspect="1"/>
          </p:cNvPicPr>
          <p:nvPr/>
        </p:nvPicPr>
        <p:blipFill rotWithShape="1">
          <a:blip r:embed="rId13">
            <a:extLst>
              <a:ext uri="{28A0092B-C50C-407E-A947-70E740481C1C}">
                <a14:useLocalDpi xmlns:a14="http://schemas.microsoft.com/office/drawing/2010/main" val="0"/>
              </a:ext>
            </a:extLst>
          </a:blip>
          <a:srcRect t="2769" b="-2769"/>
          <a:stretch/>
        </p:blipFill>
        <p:spPr>
          <a:xfrm>
            <a:off x="0" y="6135624"/>
            <a:ext cx="9144000" cy="742950"/>
          </a:xfrm>
          <a:prstGeom prst="rect">
            <a:avLst/>
          </a:prstGeom>
        </p:spPr>
      </p:pic>
      <p:sp>
        <p:nvSpPr>
          <p:cNvPr id="2" name="Title Placeholder 1"/>
          <p:cNvSpPr>
            <a:spLocks noGrp="1"/>
          </p:cNvSpPr>
          <p:nvPr>
            <p:ph type="title"/>
          </p:nvPr>
        </p:nvSpPr>
        <p:spPr>
          <a:xfrm>
            <a:off x="1443491" y="804520"/>
            <a:ext cx="6251303"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25130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2650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DA0E0CE-F678-492B-BCC0-DAF29621FCF1}" type="datetime1">
              <a:rPr lang="en-US" smtClean="0"/>
              <a:t>2/22/2022</a:t>
            </a:fld>
            <a:endParaRPr lang="en-US"/>
          </a:p>
        </p:txBody>
      </p:sp>
      <p:sp>
        <p:nvSpPr>
          <p:cNvPr id="5" name="Footer Placeholder 4"/>
          <p:cNvSpPr>
            <a:spLocks noGrp="1"/>
          </p:cNvSpPr>
          <p:nvPr>
            <p:ph type="ftr" sz="quarter" idx="3"/>
          </p:nvPr>
        </p:nvSpPr>
        <p:spPr>
          <a:xfrm>
            <a:off x="1443491" y="329308"/>
            <a:ext cx="3719283"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0AD2A1D3-94CF-4BE8-B9A0-75EFE4C74F95}" type="slidenum">
              <a:rPr lang="en-US" smtClean="0"/>
              <a:pPr/>
              <a:t>‹#›</a:t>
            </a:fld>
            <a:endParaRPr lang="en-US"/>
          </a:p>
        </p:txBody>
      </p:sp>
      <p:cxnSp>
        <p:nvCxnSpPr>
          <p:cNvPr id="12" name="Straight Connector 11"/>
          <p:cNvCxnSpPr/>
          <p:nvPr/>
        </p:nvCxnSpPr>
        <p:spPr>
          <a:xfrm>
            <a:off x="0" y="6144768"/>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14969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6858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13.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8.xml"/><Relationship Id="rId5" Type="http://schemas.openxmlformats.org/officeDocument/2006/relationships/image" Target="../media/image23.jpeg"/><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hyperlink" Target="news.google.com"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891764"/>
            <a:ext cx="4963538" cy="1355750"/>
          </a:xfrm>
        </p:spPr>
        <p:txBody>
          <a:bodyPr>
            <a:normAutofit/>
          </a:bodyPr>
          <a:lstStyle/>
          <a:p>
            <a:pPr algn="l"/>
            <a:r>
              <a:rPr lang="en-US" sz="4300" dirty="0">
                <a:latin typeface="Arial" pitchFamily="34" charset="0"/>
                <a:cs typeface="Arial" pitchFamily="34" charset="0"/>
              </a:rPr>
              <a:t>Artificial Intelligence</a:t>
            </a:r>
          </a:p>
        </p:txBody>
      </p:sp>
      <p:sp>
        <p:nvSpPr>
          <p:cNvPr id="4" name="Subtitle 3"/>
          <p:cNvSpPr>
            <a:spLocks noGrp="1"/>
          </p:cNvSpPr>
          <p:nvPr>
            <p:ph type="subTitle" idx="1"/>
          </p:nvPr>
        </p:nvSpPr>
        <p:spPr>
          <a:xfrm>
            <a:off x="1143000" y="4154928"/>
            <a:ext cx="4963538" cy="911117"/>
          </a:xfrm>
        </p:spPr>
        <p:txBody>
          <a:bodyPr>
            <a:normAutofit lnSpcReduction="10000"/>
          </a:bodyPr>
          <a:lstStyle/>
          <a:p>
            <a:pPr algn="l"/>
            <a:r>
              <a:rPr lang="en-US" sz="1700" b="1" dirty="0"/>
              <a:t>CS-632</a:t>
            </a:r>
          </a:p>
          <a:p>
            <a:pPr algn="l"/>
            <a:r>
              <a:rPr lang="en-US" sz="1700" b="1" dirty="0"/>
              <a:t>Dr. </a:t>
            </a:r>
            <a:r>
              <a:rPr lang="en-US" sz="1700" b="1" dirty="0"/>
              <a:t>Ghulam Mustafa</a:t>
            </a:r>
            <a:endParaRPr lang="en-US" sz="1700" b="1" dirty="0"/>
          </a:p>
        </p:txBody>
      </p:sp>
      <p:pic>
        <p:nvPicPr>
          <p:cNvPr id="8" name="Graphic 7" descr="Head with Gears">
            <a:extLst>
              <a:ext uri="{FF2B5EF4-FFF2-40B4-BE49-F238E27FC236}">
                <a16:creationId xmlns:a16="http://schemas.microsoft.com/office/drawing/2014/main" id="{8FAB9BFF-42E5-4A69-AEE4-BFF612FDFF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54593" y="1569639"/>
            <a:ext cx="2309347" cy="2309347"/>
          </a:xfrm>
          <a:prstGeom prst="rect">
            <a:avLst/>
          </a:prstGeom>
        </p:spPr>
      </p:pic>
      <p:sp>
        <p:nvSpPr>
          <p:cNvPr id="47" name="Subtitle 3">
            <a:extLst>
              <a:ext uri="{FF2B5EF4-FFF2-40B4-BE49-F238E27FC236}">
                <a16:creationId xmlns:a16="http://schemas.microsoft.com/office/drawing/2014/main" id="{E48426E1-0B35-456F-87D4-8ECD53A76315}"/>
              </a:ext>
            </a:extLst>
          </p:cNvPr>
          <p:cNvSpPr txBox="1">
            <a:spLocks/>
          </p:cNvSpPr>
          <p:nvPr/>
        </p:nvSpPr>
        <p:spPr>
          <a:xfrm>
            <a:off x="1143000" y="5510677"/>
            <a:ext cx="6366266" cy="91111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1" i="0" u="none" strike="noStrike" kern="1200" cap="none" spc="0" normalizeH="0" baseline="0" noProof="0" dirty="0">
                <a:ln>
                  <a:noFill/>
                </a:ln>
                <a:solidFill>
                  <a:prstClr val="black"/>
                </a:solidFill>
                <a:effectLst/>
                <a:uLnTx/>
                <a:uFillTx/>
                <a:latin typeface="Arial" panose="020B0604020202020204"/>
                <a:ea typeface="+mn-ea"/>
                <a:cs typeface="+mn-cs"/>
              </a:rPr>
              <a:t>University Institute of Information Technology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1" i="0" u="none" strike="noStrike" kern="1200" cap="none" spc="0" normalizeH="0" baseline="0" noProof="0" dirty="0">
                <a:ln>
                  <a:noFill/>
                </a:ln>
                <a:solidFill>
                  <a:prstClr val="black"/>
                </a:solidFill>
                <a:effectLst/>
                <a:uLnTx/>
                <a:uFillTx/>
                <a:latin typeface="Arial" panose="020B0604020202020204"/>
                <a:ea typeface="+mn-ea"/>
                <a:cs typeface="+mn-cs"/>
              </a:rPr>
              <a:t>PMAS-Arid Agriculture University Rawalpindi</a:t>
            </a:r>
          </a:p>
        </p:txBody>
      </p:sp>
      <p:sp>
        <p:nvSpPr>
          <p:cNvPr id="53" name="Title 1">
            <a:extLst>
              <a:ext uri="{FF2B5EF4-FFF2-40B4-BE49-F238E27FC236}">
                <a16:creationId xmlns:a16="http://schemas.microsoft.com/office/drawing/2014/main" id="{00130860-9A9C-41CE-80B2-D849D3CA4101}"/>
              </a:ext>
            </a:extLst>
          </p:cNvPr>
          <p:cNvSpPr txBox="1">
            <a:spLocks/>
          </p:cNvSpPr>
          <p:nvPr/>
        </p:nvSpPr>
        <p:spPr>
          <a:xfrm>
            <a:off x="990600" y="2692146"/>
            <a:ext cx="5486400" cy="911117"/>
          </a:xfrm>
          <a:prstGeom prst="rect">
            <a:avLst/>
          </a:prstGeom>
        </p:spPr>
        <p:txBody>
          <a:bodyPr vert="horz" lIns="91440" tIns="45720" rIns="91440" bIns="0" rtlCol="0" anchor="b">
            <a:normAutofit/>
          </a:bodyPr>
          <a:lstStyle>
            <a:lvl1pPr algn="ctr" defTabSz="685800" rtl="0" eaLnBrk="1" latinLnBrk="0" hangingPunct="1">
              <a:lnSpc>
                <a:spcPct val="90000"/>
              </a:lnSpc>
              <a:spcBef>
                <a:spcPct val="0"/>
              </a:spcBef>
              <a:buNone/>
              <a:defRPr sz="5400" b="0" i="0" kern="1200" cap="all">
                <a:solidFill>
                  <a:schemeClr val="accent1"/>
                </a:solidFill>
                <a:effectLst/>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400" b="0" i="0" u="none" strike="noStrike" kern="1200" cap="all" spc="0" normalizeH="0" baseline="0" noProof="0" dirty="0" smtClean="0">
                <a:ln>
                  <a:noFill/>
                </a:ln>
                <a:solidFill>
                  <a:srgbClr val="FB8C29">
                    <a:lumMod val="75000"/>
                  </a:srgbClr>
                </a:solidFill>
                <a:effectLst/>
                <a:uLnTx/>
                <a:uFillTx/>
                <a:latin typeface="Arial" pitchFamily="34" charset="0"/>
                <a:ea typeface="+mj-ea"/>
                <a:cs typeface="Arial" pitchFamily="34" charset="0"/>
              </a:rPr>
              <a:t>Machine Learning</a:t>
            </a:r>
            <a:endParaRPr kumimoji="0" lang="en-US" sz="2400" b="0" i="0" u="none" strike="noStrike" kern="1200" cap="all" spc="0" normalizeH="0" baseline="0" noProof="0" dirty="0">
              <a:ln>
                <a:noFill/>
              </a:ln>
              <a:solidFill>
                <a:srgbClr val="FB8C29">
                  <a:lumMod val="75000"/>
                </a:srgbClr>
              </a:solidFill>
              <a:effectLst/>
              <a:uLnTx/>
              <a:uFillTx/>
              <a:latin typeface="Arial" pitchFamily="34" charset="0"/>
              <a:ea typeface="+mj-ea"/>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interaction</a:t>
            </a:r>
          </a:p>
        </p:txBody>
      </p:sp>
      <p:sp>
        <p:nvSpPr>
          <p:cNvPr id="3" name="Content Placeholder 2"/>
          <p:cNvSpPr>
            <a:spLocks noGrp="1"/>
          </p:cNvSpPr>
          <p:nvPr>
            <p:ph idx="1"/>
          </p:nvPr>
        </p:nvSpPr>
        <p:spPr/>
        <p:txBody>
          <a:bodyPr>
            <a:normAutofit lnSpcReduction="10000"/>
          </a:bodyPr>
          <a:lstStyle/>
          <a:p>
            <a:pPr algn="just"/>
            <a:r>
              <a:rPr lang="en-US" dirty="0"/>
              <a:t>Some machine learning systems attempt to eliminate the need for human intuition in data analysis, while others adopt a collaborative approach between human and machine. </a:t>
            </a:r>
          </a:p>
          <a:p>
            <a:pPr algn="just"/>
            <a:r>
              <a:rPr lang="en-US" dirty="0"/>
              <a:t>Human intuition cannot, however, be entirely eliminated, since the system's designer must specify how the data is to be represented and what mechanisms will be used to search for a characterization of the data</a:t>
            </a:r>
          </a:p>
        </p:txBody>
      </p:sp>
    </p:spTree>
    <p:extLst>
      <p:ext uri="{BB962C8B-B14F-4D97-AF65-F5344CB8AC3E}">
        <p14:creationId xmlns:p14="http://schemas.microsoft.com/office/powerpoint/2010/main" val="33519080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What is Learning?</a:t>
            </a:r>
          </a:p>
        </p:txBody>
      </p:sp>
      <p:sp>
        <p:nvSpPr>
          <p:cNvPr id="12291" name="Rectangle 3"/>
          <p:cNvSpPr>
            <a:spLocks noGrp="1" noChangeArrowheads="1"/>
          </p:cNvSpPr>
          <p:nvPr>
            <p:ph type="body" idx="1"/>
          </p:nvPr>
        </p:nvSpPr>
        <p:spPr>
          <a:xfrm>
            <a:off x="1443491" y="2015733"/>
            <a:ext cx="6481309" cy="3450613"/>
          </a:xfrm>
        </p:spPr>
        <p:txBody>
          <a:bodyPr/>
          <a:lstStyle/>
          <a:p>
            <a:r>
              <a:rPr lang="en-US" dirty="0"/>
              <a:t>Many different answers, depending on the field you’re considering and whom you ask</a:t>
            </a:r>
          </a:p>
          <a:p>
            <a:pPr lvl="1"/>
            <a:r>
              <a:rPr lang="en-US" sz="1800" dirty="0"/>
              <a:t>AI vs. psychology vs. education vs. neurobiology vs. …</a:t>
            </a:r>
          </a:p>
        </p:txBody>
      </p:sp>
    </p:spTree>
    <p:extLst>
      <p:ext uri="{BB962C8B-B14F-4D97-AF65-F5344CB8AC3E}">
        <p14:creationId xmlns:p14="http://schemas.microsoft.com/office/powerpoint/2010/main" val="2976540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228600"/>
            <a:ext cx="7772400" cy="1143000"/>
          </a:xfrm>
        </p:spPr>
        <p:txBody>
          <a:bodyPr/>
          <a:lstStyle/>
          <a:p>
            <a:r>
              <a:rPr lang="en-US"/>
              <a:t>Does Memorization = Learning?</a:t>
            </a:r>
          </a:p>
        </p:txBody>
      </p:sp>
      <p:sp>
        <p:nvSpPr>
          <p:cNvPr id="16387" name="Rectangle 3"/>
          <p:cNvSpPr>
            <a:spLocks noGrp="1" noChangeArrowheads="1"/>
          </p:cNvSpPr>
          <p:nvPr>
            <p:ph type="body" idx="1"/>
          </p:nvPr>
        </p:nvSpPr>
        <p:spPr>
          <a:xfrm>
            <a:off x="609600" y="1600200"/>
            <a:ext cx="7772400" cy="685800"/>
          </a:xfrm>
        </p:spPr>
        <p:txBody>
          <a:bodyPr/>
          <a:lstStyle/>
          <a:p>
            <a:r>
              <a:rPr lang="en-US"/>
              <a:t>Test #1: Thomas learns his mother’s face</a:t>
            </a:r>
          </a:p>
        </p:txBody>
      </p:sp>
      <p:pic>
        <p:nvPicPr>
          <p:cNvPr id="16388" name="Picture 4" descr="Z:\fps\pix\thomas-nosmile.JPG"/>
          <p:cNvPicPr>
            <a:picLocks noChangeAspect="1" noChangeArrowheads="1"/>
          </p:cNvPicPr>
          <p:nvPr/>
        </p:nvPicPr>
        <p:blipFill>
          <a:blip r:embed="rId2" cstate="print"/>
          <a:srcRect/>
          <a:stretch>
            <a:fillRect/>
          </a:stretch>
        </p:blipFill>
        <p:spPr bwMode="auto">
          <a:xfrm>
            <a:off x="304800" y="2362200"/>
            <a:ext cx="1828800" cy="1663700"/>
          </a:xfrm>
          <a:prstGeom prst="rect">
            <a:avLst/>
          </a:prstGeom>
          <a:noFill/>
        </p:spPr>
      </p:pic>
      <p:sp>
        <p:nvSpPr>
          <p:cNvPr id="16389" name="Text Box 5"/>
          <p:cNvSpPr txBox="1">
            <a:spLocks noChangeArrowheads="1"/>
          </p:cNvSpPr>
          <p:nvPr/>
        </p:nvSpPr>
        <p:spPr bwMode="auto">
          <a:xfrm>
            <a:off x="2438400" y="2895600"/>
            <a:ext cx="1676400" cy="457200"/>
          </a:xfrm>
          <a:prstGeom prst="rect">
            <a:avLst/>
          </a:prstGeom>
          <a:noFill/>
          <a:ln w="9525">
            <a:noFill/>
            <a:miter lim="800000"/>
            <a:headEnd/>
            <a:tailEnd/>
          </a:ln>
          <a:effectLst/>
        </p:spPr>
        <p:txBody>
          <a:bodyPr>
            <a:spAutoFit/>
          </a:bodyPr>
          <a:lstStyle/>
          <a:p>
            <a:pPr>
              <a:spcBef>
                <a:spcPct val="50000"/>
              </a:spcBef>
            </a:pPr>
            <a:r>
              <a:rPr lang="en-US"/>
              <a:t>Memorizes:</a:t>
            </a:r>
          </a:p>
        </p:txBody>
      </p:sp>
      <p:pic>
        <p:nvPicPr>
          <p:cNvPr id="16390" name="Picture 6" descr="Z:\fps\pix\mom4.JPG"/>
          <p:cNvPicPr>
            <a:picLocks noChangeAspect="1" noChangeArrowheads="1"/>
          </p:cNvPicPr>
          <p:nvPr/>
        </p:nvPicPr>
        <p:blipFill>
          <a:blip r:embed="rId3" cstate="print"/>
          <a:srcRect/>
          <a:stretch>
            <a:fillRect/>
          </a:stretch>
        </p:blipFill>
        <p:spPr bwMode="auto">
          <a:xfrm>
            <a:off x="4267200" y="2362200"/>
            <a:ext cx="1489075" cy="1676400"/>
          </a:xfrm>
          <a:prstGeom prst="rect">
            <a:avLst/>
          </a:prstGeom>
          <a:noFill/>
        </p:spPr>
      </p:pic>
      <p:pic>
        <p:nvPicPr>
          <p:cNvPr id="16391" name="Picture 7" descr="Z:\fps\pix\mom5.JPG"/>
          <p:cNvPicPr>
            <a:picLocks noChangeAspect="1" noChangeArrowheads="1"/>
          </p:cNvPicPr>
          <p:nvPr/>
        </p:nvPicPr>
        <p:blipFill>
          <a:blip r:embed="rId4" cstate="print"/>
          <a:srcRect/>
          <a:stretch>
            <a:fillRect/>
          </a:stretch>
        </p:blipFill>
        <p:spPr bwMode="auto">
          <a:xfrm>
            <a:off x="5943600" y="2362200"/>
            <a:ext cx="1319213" cy="1676400"/>
          </a:xfrm>
          <a:prstGeom prst="rect">
            <a:avLst/>
          </a:prstGeom>
          <a:noFill/>
        </p:spPr>
      </p:pic>
      <p:sp>
        <p:nvSpPr>
          <p:cNvPr id="16392" name="Text Box 8"/>
          <p:cNvSpPr txBox="1">
            <a:spLocks noChangeArrowheads="1"/>
          </p:cNvSpPr>
          <p:nvPr/>
        </p:nvSpPr>
        <p:spPr bwMode="auto">
          <a:xfrm>
            <a:off x="457200" y="4953000"/>
            <a:ext cx="4038600" cy="457200"/>
          </a:xfrm>
          <a:prstGeom prst="rect">
            <a:avLst/>
          </a:prstGeom>
          <a:noFill/>
          <a:ln w="9525">
            <a:noFill/>
            <a:miter lim="800000"/>
            <a:headEnd/>
            <a:tailEnd/>
          </a:ln>
          <a:effectLst/>
        </p:spPr>
        <p:txBody>
          <a:bodyPr>
            <a:spAutoFit/>
          </a:bodyPr>
          <a:lstStyle/>
          <a:p>
            <a:pPr>
              <a:spcBef>
                <a:spcPct val="50000"/>
              </a:spcBef>
            </a:pPr>
            <a:r>
              <a:rPr lang="en-US"/>
              <a:t>But will he recognize:</a:t>
            </a:r>
          </a:p>
        </p:txBody>
      </p:sp>
      <p:pic>
        <p:nvPicPr>
          <p:cNvPr id="16393" name="Picture 9" descr="Z:\fps\pix\mom2.JPG"/>
          <p:cNvPicPr>
            <a:picLocks noChangeAspect="1" noChangeArrowheads="1"/>
          </p:cNvPicPr>
          <p:nvPr/>
        </p:nvPicPr>
        <p:blipFill>
          <a:blip r:embed="rId5" cstate="print"/>
          <a:srcRect/>
          <a:stretch>
            <a:fillRect/>
          </a:stretch>
        </p:blipFill>
        <p:spPr bwMode="auto">
          <a:xfrm>
            <a:off x="7467600" y="2362200"/>
            <a:ext cx="1411288" cy="1604963"/>
          </a:xfrm>
          <a:prstGeom prst="rect">
            <a:avLst/>
          </a:prstGeom>
          <a:noFill/>
        </p:spPr>
      </p:pic>
      <p:pic>
        <p:nvPicPr>
          <p:cNvPr id="16394" name="Picture 10" descr="Z:\fps\pix\mom3.JPG"/>
          <p:cNvPicPr>
            <a:picLocks noChangeAspect="1" noChangeArrowheads="1"/>
          </p:cNvPicPr>
          <p:nvPr/>
        </p:nvPicPr>
        <p:blipFill>
          <a:blip r:embed="rId6" cstate="print"/>
          <a:srcRect/>
          <a:stretch>
            <a:fillRect/>
          </a:stretch>
        </p:blipFill>
        <p:spPr bwMode="auto">
          <a:xfrm>
            <a:off x="3429000" y="4343400"/>
            <a:ext cx="1582738" cy="1660525"/>
          </a:xfrm>
          <a:prstGeom prst="rect">
            <a:avLst/>
          </a:prstGeom>
          <a:noFill/>
        </p:spPr>
      </p:pic>
      <p:pic>
        <p:nvPicPr>
          <p:cNvPr id="16395" name="Picture 11" descr="Z:\fps\pix\mom1.JPG"/>
          <p:cNvPicPr>
            <a:picLocks noChangeAspect="1" noChangeArrowheads="1"/>
          </p:cNvPicPr>
          <p:nvPr/>
        </p:nvPicPr>
        <p:blipFill>
          <a:blip r:embed="rId7" cstate="print"/>
          <a:srcRect/>
          <a:stretch>
            <a:fillRect/>
          </a:stretch>
        </p:blipFill>
        <p:spPr bwMode="auto">
          <a:xfrm>
            <a:off x="5334000" y="4383088"/>
            <a:ext cx="1981200" cy="1560512"/>
          </a:xfrm>
          <a:prstGeom prst="rect">
            <a:avLst/>
          </a:prstGeom>
          <a:noFill/>
        </p:spPr>
      </p:pic>
    </p:spTree>
    <p:extLst>
      <p:ext uri="{BB962C8B-B14F-4D97-AF65-F5344CB8AC3E}">
        <p14:creationId xmlns:p14="http://schemas.microsoft.com/office/powerpoint/2010/main" val="406342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63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6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685800" y="4724400"/>
            <a:ext cx="8001000" cy="400110"/>
          </a:xfrm>
          <a:prstGeom prst="rect">
            <a:avLst/>
          </a:prstGeom>
          <a:noFill/>
          <a:ln w="9525">
            <a:noFill/>
            <a:miter lim="800000"/>
            <a:headEnd/>
            <a:tailEnd/>
          </a:ln>
          <a:effectLst/>
        </p:spPr>
        <p:txBody>
          <a:bodyPr>
            <a:spAutoFit/>
          </a:bodyPr>
          <a:lstStyle/>
          <a:p>
            <a:pPr>
              <a:spcBef>
                <a:spcPct val="50000"/>
              </a:spcBef>
            </a:pPr>
            <a:r>
              <a:rPr lang="en-US" sz="2000" dirty="0"/>
              <a:t>Thus he can generalize beyond what he’s seen!</a:t>
            </a:r>
          </a:p>
        </p:txBody>
      </p:sp>
      <p:pic>
        <p:nvPicPr>
          <p:cNvPr id="7" name="Picture 4" descr="Z:\fps\pix\thomas-nosmile.JPG"/>
          <p:cNvPicPr>
            <a:picLocks noChangeAspect="1" noChangeArrowheads="1"/>
          </p:cNvPicPr>
          <p:nvPr/>
        </p:nvPicPr>
        <p:blipFill>
          <a:blip r:embed="rId2" cstate="print"/>
          <a:srcRect/>
          <a:stretch>
            <a:fillRect/>
          </a:stretch>
        </p:blipFill>
        <p:spPr bwMode="auto">
          <a:xfrm>
            <a:off x="3429000" y="1295400"/>
            <a:ext cx="2667000" cy="2426229"/>
          </a:xfrm>
          <a:prstGeom prst="rect">
            <a:avLst/>
          </a:prstGeom>
          <a:noFill/>
        </p:spPr>
      </p:pic>
    </p:spTree>
    <p:extLst>
      <p:ext uri="{BB962C8B-B14F-4D97-AF65-F5344CB8AC3E}">
        <p14:creationId xmlns:p14="http://schemas.microsoft.com/office/powerpoint/2010/main" val="176926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85800" y="228600"/>
            <a:ext cx="7772400" cy="1143000"/>
          </a:xfrm>
          <a:prstGeom prst="rect">
            <a:avLst/>
          </a:prstGeom>
          <a:noFill/>
          <a:ln w="9525">
            <a:noFill/>
            <a:miter lim="800000"/>
            <a:headEnd/>
            <a:tailEnd/>
          </a:ln>
          <a:effectLst/>
        </p:spPr>
        <p:txBody>
          <a:bodyPr lIns="92075" tIns="46038" rIns="92075" bIns="46038" anchor="ctr"/>
          <a:lstStyle/>
          <a:p>
            <a:pPr algn="ctr"/>
            <a:r>
              <a:rPr lang="en-US" sz="4000" dirty="0">
                <a:latin typeface="Arial" charset="0"/>
              </a:rPr>
              <a:t>Does Memorization = Learning? (cont’d)</a:t>
            </a:r>
          </a:p>
        </p:txBody>
      </p:sp>
      <p:sp>
        <p:nvSpPr>
          <p:cNvPr id="17411" name="Rectangle 3"/>
          <p:cNvSpPr>
            <a:spLocks noChangeArrowheads="1"/>
          </p:cNvSpPr>
          <p:nvPr/>
        </p:nvSpPr>
        <p:spPr bwMode="auto">
          <a:xfrm>
            <a:off x="609600" y="1676400"/>
            <a:ext cx="7772400" cy="685800"/>
          </a:xfrm>
          <a:prstGeom prst="rect">
            <a:avLst/>
          </a:prstGeom>
          <a:noFill/>
          <a:ln w="9525">
            <a:noFill/>
            <a:miter lim="800000"/>
            <a:headEnd/>
            <a:tailEnd/>
          </a:ln>
          <a:effectLst/>
        </p:spPr>
        <p:txBody>
          <a:bodyPr/>
          <a:lstStyle/>
          <a:p>
            <a:pPr marL="342900" indent="-342900">
              <a:spcBef>
                <a:spcPct val="20000"/>
              </a:spcBef>
              <a:buClr>
                <a:schemeClr val="accent2"/>
              </a:buClr>
              <a:buSzPct val="80000"/>
              <a:buFont typeface="Wingdings" pitchFamily="2" charset="2"/>
              <a:buChar char="l"/>
            </a:pPr>
            <a:r>
              <a:rPr lang="en-US" sz="2000" dirty="0"/>
              <a:t>Test #2: Nicholas learns about trucks</a:t>
            </a:r>
          </a:p>
        </p:txBody>
      </p:sp>
      <p:sp>
        <p:nvSpPr>
          <p:cNvPr id="17413" name="Text Box 5"/>
          <p:cNvSpPr txBox="1">
            <a:spLocks noChangeArrowheads="1"/>
          </p:cNvSpPr>
          <p:nvPr/>
        </p:nvSpPr>
        <p:spPr bwMode="auto">
          <a:xfrm>
            <a:off x="2590800" y="3581400"/>
            <a:ext cx="1676400" cy="400110"/>
          </a:xfrm>
          <a:prstGeom prst="rect">
            <a:avLst/>
          </a:prstGeom>
          <a:noFill/>
          <a:ln w="9525">
            <a:noFill/>
            <a:miter lim="800000"/>
            <a:headEnd/>
            <a:tailEnd/>
          </a:ln>
          <a:effectLst/>
        </p:spPr>
        <p:txBody>
          <a:bodyPr>
            <a:spAutoFit/>
          </a:bodyPr>
          <a:lstStyle/>
          <a:p>
            <a:pPr>
              <a:spcBef>
                <a:spcPct val="50000"/>
              </a:spcBef>
            </a:pPr>
            <a:r>
              <a:rPr lang="en-US" sz="2000" dirty="0"/>
              <a:t>Memorizes:</a:t>
            </a:r>
          </a:p>
        </p:txBody>
      </p:sp>
      <p:sp>
        <p:nvSpPr>
          <p:cNvPr id="17416" name="Text Box 8"/>
          <p:cNvSpPr txBox="1">
            <a:spLocks noChangeArrowheads="1"/>
          </p:cNvSpPr>
          <p:nvPr/>
        </p:nvSpPr>
        <p:spPr bwMode="auto">
          <a:xfrm>
            <a:off x="3276600" y="5410200"/>
            <a:ext cx="5486400" cy="369332"/>
          </a:xfrm>
          <a:prstGeom prst="rect">
            <a:avLst/>
          </a:prstGeom>
          <a:noFill/>
          <a:ln w="9525">
            <a:noFill/>
            <a:miter lim="800000"/>
            <a:headEnd/>
            <a:tailEnd/>
          </a:ln>
          <a:effectLst/>
        </p:spPr>
        <p:txBody>
          <a:bodyPr>
            <a:spAutoFit/>
          </a:bodyPr>
          <a:lstStyle/>
          <a:p>
            <a:pPr>
              <a:spcBef>
                <a:spcPct val="50000"/>
              </a:spcBef>
            </a:pPr>
            <a:r>
              <a:rPr lang="en-US" dirty="0"/>
              <a:t>But will he recognize others?</a:t>
            </a:r>
          </a:p>
        </p:txBody>
      </p:sp>
      <p:pic>
        <p:nvPicPr>
          <p:cNvPr id="17420" name="Picture 12" descr="Z:\fps\pix\box-head.JPG"/>
          <p:cNvPicPr>
            <a:picLocks noChangeAspect="1" noChangeArrowheads="1"/>
          </p:cNvPicPr>
          <p:nvPr/>
        </p:nvPicPr>
        <p:blipFill>
          <a:blip r:embed="rId2" cstate="print"/>
          <a:srcRect/>
          <a:stretch>
            <a:fillRect/>
          </a:stretch>
        </p:blipFill>
        <p:spPr bwMode="auto">
          <a:xfrm>
            <a:off x="457200" y="2286000"/>
            <a:ext cx="1966913" cy="3886200"/>
          </a:xfrm>
          <a:prstGeom prst="rect">
            <a:avLst/>
          </a:prstGeom>
          <a:noFill/>
        </p:spPr>
      </p:pic>
      <p:pic>
        <p:nvPicPr>
          <p:cNvPr id="17421" name="Picture 13" descr="Z:\fps\pix\truck.JPG"/>
          <p:cNvPicPr>
            <a:picLocks noChangeAspect="1" noChangeArrowheads="1"/>
          </p:cNvPicPr>
          <p:nvPr/>
        </p:nvPicPr>
        <p:blipFill>
          <a:blip r:embed="rId3" cstate="print"/>
          <a:srcRect/>
          <a:stretch>
            <a:fillRect/>
          </a:stretch>
        </p:blipFill>
        <p:spPr bwMode="auto">
          <a:xfrm>
            <a:off x="4495800" y="2286000"/>
            <a:ext cx="1752600" cy="1385888"/>
          </a:xfrm>
          <a:prstGeom prst="rect">
            <a:avLst/>
          </a:prstGeom>
          <a:noFill/>
        </p:spPr>
      </p:pic>
      <p:pic>
        <p:nvPicPr>
          <p:cNvPr id="17422" name="Picture 14" descr="Z:\fps\pix\truck3.JPG"/>
          <p:cNvPicPr>
            <a:picLocks noChangeAspect="1" noChangeArrowheads="1"/>
          </p:cNvPicPr>
          <p:nvPr/>
        </p:nvPicPr>
        <p:blipFill>
          <a:blip r:embed="rId4" cstate="print"/>
          <a:srcRect/>
          <a:stretch>
            <a:fillRect/>
          </a:stretch>
        </p:blipFill>
        <p:spPr bwMode="auto">
          <a:xfrm>
            <a:off x="5105400" y="3816350"/>
            <a:ext cx="2895600" cy="1289050"/>
          </a:xfrm>
          <a:prstGeom prst="rect">
            <a:avLst/>
          </a:prstGeom>
          <a:noFill/>
        </p:spPr>
      </p:pic>
      <p:pic>
        <p:nvPicPr>
          <p:cNvPr id="17423" name="Picture 15" descr="Z:\fps\pix\truck2.JPG"/>
          <p:cNvPicPr>
            <a:picLocks noChangeAspect="1" noChangeArrowheads="1"/>
          </p:cNvPicPr>
          <p:nvPr/>
        </p:nvPicPr>
        <p:blipFill>
          <a:blip r:embed="rId5" cstate="print"/>
          <a:srcRect/>
          <a:stretch>
            <a:fillRect/>
          </a:stretch>
        </p:blipFill>
        <p:spPr bwMode="auto">
          <a:xfrm>
            <a:off x="6553200" y="2438400"/>
            <a:ext cx="2152650" cy="1109663"/>
          </a:xfrm>
          <a:prstGeom prst="rect">
            <a:avLst/>
          </a:prstGeom>
          <a:noFill/>
        </p:spPr>
      </p:pic>
    </p:spTree>
    <p:extLst>
      <p:ext uri="{BB962C8B-B14F-4D97-AF65-F5344CB8AC3E}">
        <p14:creationId xmlns:p14="http://schemas.microsoft.com/office/powerpoint/2010/main" val="336389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Z:\fps\pix\truck4.JPG"/>
          <p:cNvPicPr>
            <a:picLocks noChangeAspect="1" noChangeArrowheads="1"/>
          </p:cNvPicPr>
          <p:nvPr/>
        </p:nvPicPr>
        <p:blipFill>
          <a:blip r:embed="rId2" cstate="print"/>
          <a:srcRect/>
          <a:stretch>
            <a:fillRect/>
          </a:stretch>
        </p:blipFill>
        <p:spPr bwMode="auto">
          <a:xfrm>
            <a:off x="2309813" y="354013"/>
            <a:ext cx="4471987" cy="4522787"/>
          </a:xfrm>
          <a:prstGeom prst="rect">
            <a:avLst/>
          </a:prstGeom>
          <a:noFill/>
        </p:spPr>
      </p:pic>
      <p:sp>
        <p:nvSpPr>
          <p:cNvPr id="18435" name="Text Box 3"/>
          <p:cNvSpPr txBox="1">
            <a:spLocks noChangeArrowheads="1"/>
          </p:cNvSpPr>
          <p:nvPr/>
        </p:nvSpPr>
        <p:spPr bwMode="auto">
          <a:xfrm>
            <a:off x="457200" y="5257800"/>
            <a:ext cx="8305800" cy="627801"/>
          </a:xfrm>
          <a:prstGeom prst="rect">
            <a:avLst/>
          </a:prstGeom>
          <a:noFill/>
          <a:ln w="9525">
            <a:noFill/>
            <a:miter lim="800000"/>
            <a:headEnd/>
            <a:tailEnd/>
          </a:ln>
          <a:effectLst/>
        </p:spPr>
        <p:txBody>
          <a:bodyPr>
            <a:spAutoFit/>
          </a:bodyPr>
          <a:lstStyle/>
          <a:p>
            <a:pPr>
              <a:lnSpc>
                <a:spcPct val="60000"/>
              </a:lnSpc>
              <a:spcBef>
                <a:spcPct val="50000"/>
              </a:spcBef>
            </a:pPr>
            <a:r>
              <a:rPr lang="en-US" sz="2000" dirty="0"/>
              <a:t>So learning involves ability to generalize from labeled examples</a:t>
            </a:r>
          </a:p>
          <a:p>
            <a:pPr>
              <a:lnSpc>
                <a:spcPct val="60000"/>
              </a:lnSpc>
              <a:spcBef>
                <a:spcPct val="50000"/>
              </a:spcBef>
            </a:pPr>
            <a:r>
              <a:rPr lang="en-US" sz="2000" dirty="0"/>
              <a:t>(in contrast, memorization is trivial, especially for a computer)</a:t>
            </a:r>
          </a:p>
        </p:txBody>
      </p:sp>
    </p:spTree>
    <p:extLst>
      <p:ext uri="{BB962C8B-B14F-4D97-AF65-F5344CB8AC3E}">
        <p14:creationId xmlns:p14="http://schemas.microsoft.com/office/powerpoint/2010/main" val="384500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228600"/>
            <a:ext cx="8077200" cy="1143000"/>
          </a:xfrm>
        </p:spPr>
        <p:txBody>
          <a:bodyPr/>
          <a:lstStyle/>
          <a:p>
            <a:r>
              <a:rPr lang="en-US"/>
              <a:t>Again, what is Machine Learning?</a:t>
            </a:r>
          </a:p>
        </p:txBody>
      </p:sp>
      <p:sp>
        <p:nvSpPr>
          <p:cNvPr id="19459" name="Rectangle 3"/>
          <p:cNvSpPr>
            <a:spLocks noGrp="1" noChangeArrowheads="1"/>
          </p:cNvSpPr>
          <p:nvPr>
            <p:ph type="body" idx="1"/>
          </p:nvPr>
        </p:nvSpPr>
        <p:spPr>
          <a:xfrm>
            <a:off x="685800" y="1676400"/>
            <a:ext cx="8077200" cy="4114800"/>
          </a:xfrm>
        </p:spPr>
        <p:txBody>
          <a:bodyPr>
            <a:normAutofit/>
          </a:bodyPr>
          <a:lstStyle/>
          <a:p>
            <a:pPr>
              <a:lnSpc>
                <a:spcPct val="90000"/>
              </a:lnSpc>
            </a:pPr>
            <a:r>
              <a:rPr lang="en-US" dirty="0"/>
              <a:t>Given several </a:t>
            </a:r>
            <a:r>
              <a:rPr lang="en-US" i="1" dirty="0"/>
              <a:t>labeled examples</a:t>
            </a:r>
            <a:r>
              <a:rPr lang="en-US" dirty="0"/>
              <a:t> of a </a:t>
            </a:r>
            <a:r>
              <a:rPr lang="en-US" i="1" dirty="0"/>
              <a:t>concept</a:t>
            </a:r>
          </a:p>
          <a:p>
            <a:pPr lvl="1">
              <a:lnSpc>
                <a:spcPct val="90000"/>
              </a:lnSpc>
            </a:pPr>
            <a:r>
              <a:rPr lang="en-US" sz="1800" dirty="0"/>
              <a:t>E.g. trucks vs. non-trucks</a:t>
            </a:r>
          </a:p>
          <a:p>
            <a:pPr>
              <a:lnSpc>
                <a:spcPct val="90000"/>
              </a:lnSpc>
            </a:pPr>
            <a:r>
              <a:rPr lang="en-US" dirty="0"/>
              <a:t>Examples are described by </a:t>
            </a:r>
            <a:r>
              <a:rPr lang="en-US" i="1" dirty="0"/>
              <a:t>features</a:t>
            </a:r>
          </a:p>
          <a:p>
            <a:pPr lvl="1">
              <a:lnSpc>
                <a:spcPct val="90000"/>
              </a:lnSpc>
            </a:pPr>
            <a:r>
              <a:rPr lang="en-US" sz="1800" dirty="0"/>
              <a:t>E.g. </a:t>
            </a:r>
            <a:r>
              <a:rPr lang="en-US" sz="1800" i="1" dirty="0"/>
              <a:t>number-of-wheels</a:t>
            </a:r>
            <a:r>
              <a:rPr lang="en-US" sz="1800" dirty="0"/>
              <a:t> (integer), </a:t>
            </a:r>
            <a:r>
              <a:rPr lang="en-US" sz="1800" i="1" dirty="0"/>
              <a:t>relative-height</a:t>
            </a:r>
            <a:r>
              <a:rPr lang="en-US" sz="1800" dirty="0"/>
              <a:t> (height divided by width), </a:t>
            </a:r>
            <a:r>
              <a:rPr lang="en-US" sz="1800" i="1" dirty="0"/>
              <a:t>hauls-cargo</a:t>
            </a:r>
            <a:r>
              <a:rPr lang="en-US" sz="1800" dirty="0"/>
              <a:t> (yes/no)</a:t>
            </a:r>
            <a:endParaRPr lang="en-US" sz="1800" i="1" dirty="0"/>
          </a:p>
          <a:p>
            <a:pPr>
              <a:lnSpc>
                <a:spcPct val="90000"/>
              </a:lnSpc>
            </a:pPr>
            <a:r>
              <a:rPr lang="en-US" dirty="0"/>
              <a:t>A machine learning algorithm uses these examples to create a </a:t>
            </a:r>
            <a:r>
              <a:rPr lang="en-US" i="1" dirty="0"/>
              <a:t>hypothesis</a:t>
            </a:r>
            <a:r>
              <a:rPr lang="en-US" dirty="0"/>
              <a:t> that will </a:t>
            </a:r>
            <a:r>
              <a:rPr lang="en-US" i="1" dirty="0"/>
              <a:t>predict</a:t>
            </a:r>
            <a:r>
              <a:rPr lang="en-US" dirty="0"/>
              <a:t> the label of new (previously unseen) examples</a:t>
            </a:r>
          </a:p>
          <a:p>
            <a:pPr>
              <a:lnSpc>
                <a:spcPct val="90000"/>
              </a:lnSpc>
            </a:pPr>
            <a:r>
              <a:rPr lang="en-US" dirty="0"/>
              <a:t>Similar to a very simplified form of human learning</a:t>
            </a:r>
          </a:p>
        </p:txBody>
      </p:sp>
    </p:spTree>
    <p:extLst>
      <p:ext uri="{BB962C8B-B14F-4D97-AF65-F5344CB8AC3E}">
        <p14:creationId xmlns:p14="http://schemas.microsoft.com/office/powerpoint/2010/main" val="25757569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algn="just"/>
            <a:r>
              <a:rPr lang="en-US"/>
              <a:t>Why Machine Learning?</a:t>
            </a:r>
          </a:p>
        </p:txBody>
      </p:sp>
      <p:sp>
        <p:nvSpPr>
          <p:cNvPr id="1027" name="Rectangle 3"/>
          <p:cNvSpPr>
            <a:spLocks noGrp="1" noChangeArrowheads="1"/>
          </p:cNvSpPr>
          <p:nvPr>
            <p:ph type="body" idx="1"/>
          </p:nvPr>
        </p:nvSpPr>
        <p:spPr>
          <a:xfrm>
            <a:off x="1143000" y="2015733"/>
            <a:ext cx="6781799" cy="3450613"/>
          </a:xfrm>
        </p:spPr>
        <p:txBody>
          <a:bodyPr>
            <a:normAutofit/>
          </a:bodyPr>
          <a:lstStyle/>
          <a:p>
            <a:pPr algn="just"/>
            <a:r>
              <a:rPr lang="en-US" dirty="0"/>
              <a:t>(Relatively) new kind of capability for computers</a:t>
            </a:r>
          </a:p>
          <a:p>
            <a:pPr lvl="1" algn="just"/>
            <a:r>
              <a:rPr lang="en-US" sz="1800" dirty="0"/>
              <a:t>Data mining: extracting new information from medical records, maintenance records, etc.</a:t>
            </a:r>
          </a:p>
          <a:p>
            <a:pPr lvl="1" algn="just"/>
            <a:r>
              <a:rPr lang="en-US" sz="1800" dirty="0"/>
              <a:t>Self-customizing programs: Web browser that learns what you like and seeks it out</a:t>
            </a:r>
          </a:p>
          <a:p>
            <a:pPr lvl="1" algn="just"/>
            <a:r>
              <a:rPr lang="en-US" sz="1800" dirty="0"/>
              <a:t>Applications we can’t program by hand:  E.g. speech recognition, autonomous driving</a:t>
            </a:r>
          </a:p>
          <a:p>
            <a:pPr lvl="1" algn="just"/>
            <a:endParaRPr lang="en-US" sz="1800" dirty="0"/>
          </a:p>
          <a:p>
            <a:pPr lvl="1" algn="just"/>
            <a:endParaRPr lang="en-US" sz="1800" dirty="0"/>
          </a:p>
        </p:txBody>
      </p:sp>
    </p:spTree>
    <p:extLst>
      <p:ext uri="{BB962C8B-B14F-4D97-AF65-F5344CB8AC3E}">
        <p14:creationId xmlns:p14="http://schemas.microsoft.com/office/powerpoint/2010/main" val="9881314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a:t>Why Machine Learning?</a:t>
            </a:r>
            <a:br>
              <a:rPr lang="en-US"/>
            </a:br>
            <a:r>
              <a:rPr lang="en-US"/>
              <a:t>(cont’d)</a:t>
            </a:r>
          </a:p>
        </p:txBody>
      </p:sp>
      <p:sp>
        <p:nvSpPr>
          <p:cNvPr id="8195" name="Rectangle 3"/>
          <p:cNvSpPr>
            <a:spLocks noGrp="1" noChangeArrowheads="1"/>
          </p:cNvSpPr>
          <p:nvPr>
            <p:ph type="body" idx="1"/>
          </p:nvPr>
        </p:nvSpPr>
        <p:spPr>
          <a:xfrm>
            <a:off x="1143001" y="2015733"/>
            <a:ext cx="6858000" cy="3450613"/>
          </a:xfrm>
        </p:spPr>
        <p:txBody>
          <a:bodyPr>
            <a:normAutofit/>
          </a:bodyPr>
          <a:lstStyle/>
          <a:p>
            <a:pPr algn="just">
              <a:lnSpc>
                <a:spcPct val="90000"/>
              </a:lnSpc>
            </a:pPr>
            <a:r>
              <a:rPr lang="en-US" dirty="0"/>
              <a:t>Many old real-world applications of AI were </a:t>
            </a:r>
            <a:r>
              <a:rPr lang="en-US" i="1" dirty="0"/>
              <a:t>expert systems</a:t>
            </a:r>
            <a:r>
              <a:rPr lang="en-US" dirty="0"/>
              <a:t> </a:t>
            </a:r>
          </a:p>
          <a:p>
            <a:pPr lvl="1" algn="just">
              <a:lnSpc>
                <a:spcPct val="90000"/>
              </a:lnSpc>
            </a:pPr>
            <a:r>
              <a:rPr lang="en-US" sz="1800" dirty="0"/>
              <a:t>Essentially a set of if-then rules to emulate a human expert</a:t>
            </a:r>
          </a:p>
          <a:p>
            <a:pPr lvl="1" algn="just">
              <a:lnSpc>
                <a:spcPct val="90000"/>
              </a:lnSpc>
            </a:pPr>
            <a:r>
              <a:rPr lang="en-US" sz="1800" dirty="0"/>
              <a:t>E.g. “If medical test A is positive and test B is negative and if patient is chronically thirsty, then diagnosis = diabetes with confidence 0.85”</a:t>
            </a:r>
          </a:p>
          <a:p>
            <a:pPr lvl="1" algn="just">
              <a:lnSpc>
                <a:spcPct val="90000"/>
              </a:lnSpc>
            </a:pPr>
            <a:r>
              <a:rPr lang="en-US" sz="1800" dirty="0"/>
              <a:t>Rules were extracted via interviews of human experts</a:t>
            </a:r>
          </a:p>
          <a:p>
            <a:pPr lvl="1" algn="just">
              <a:lnSpc>
                <a:spcPct val="90000"/>
              </a:lnSpc>
            </a:pPr>
            <a:endParaRPr lang="en-US" sz="1800" dirty="0"/>
          </a:p>
        </p:txBody>
      </p:sp>
    </p:spTree>
    <p:extLst>
      <p:ext uri="{BB962C8B-B14F-4D97-AF65-F5344CB8AC3E}">
        <p14:creationId xmlns:p14="http://schemas.microsoft.com/office/powerpoint/2010/main" val="179536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Other Applications of ML</a:t>
            </a:r>
          </a:p>
        </p:txBody>
      </p:sp>
      <p:sp>
        <p:nvSpPr>
          <p:cNvPr id="26627" name="Rectangle 3"/>
          <p:cNvSpPr>
            <a:spLocks noGrp="1" noChangeArrowheads="1"/>
          </p:cNvSpPr>
          <p:nvPr>
            <p:ph type="body" idx="1"/>
          </p:nvPr>
        </p:nvSpPr>
        <p:spPr>
          <a:xfrm>
            <a:off x="381000" y="1981200"/>
            <a:ext cx="8458200" cy="4114800"/>
          </a:xfrm>
        </p:spPr>
        <p:txBody>
          <a:bodyPr>
            <a:normAutofit/>
          </a:bodyPr>
          <a:lstStyle/>
          <a:p>
            <a:pPr>
              <a:lnSpc>
                <a:spcPct val="90000"/>
              </a:lnSpc>
            </a:pPr>
            <a:r>
              <a:rPr lang="en-US" dirty="0"/>
              <a:t>The Google search engine uses numerous machine learning techniques</a:t>
            </a:r>
          </a:p>
          <a:p>
            <a:pPr lvl="1">
              <a:lnSpc>
                <a:spcPct val="90000"/>
              </a:lnSpc>
            </a:pPr>
            <a:r>
              <a:rPr lang="en-US" sz="1800" dirty="0"/>
              <a:t>Spelling corrector: “</a:t>
            </a:r>
            <a:r>
              <a:rPr lang="en-US" sz="1800" dirty="0" err="1">
                <a:cs typeface="Arial" charset="0"/>
              </a:rPr>
              <a:t>spehl</a:t>
            </a:r>
            <a:r>
              <a:rPr lang="en-US" sz="1800" dirty="0">
                <a:cs typeface="Arial" charset="0"/>
              </a:rPr>
              <a:t> </a:t>
            </a:r>
            <a:r>
              <a:rPr lang="en-US" sz="1800" dirty="0" err="1">
                <a:cs typeface="Arial" charset="0"/>
              </a:rPr>
              <a:t>korector</a:t>
            </a:r>
            <a:r>
              <a:rPr lang="en-US" sz="1800" dirty="0">
                <a:cs typeface="Arial" charset="0"/>
              </a:rPr>
              <a:t>”, “</a:t>
            </a:r>
            <a:r>
              <a:rPr lang="en-US" sz="1800" dirty="0" err="1">
                <a:cs typeface="Arial" charset="0"/>
              </a:rPr>
              <a:t>phonitick</a:t>
            </a:r>
            <a:r>
              <a:rPr lang="en-US" sz="1800" dirty="0">
                <a:cs typeface="Arial" charset="0"/>
              </a:rPr>
              <a:t> </a:t>
            </a:r>
            <a:r>
              <a:rPr lang="en-US" sz="1800" dirty="0" err="1">
                <a:cs typeface="Arial" charset="0"/>
              </a:rPr>
              <a:t>spewling</a:t>
            </a:r>
            <a:r>
              <a:rPr lang="en-US" sz="1800" dirty="0">
                <a:cs typeface="Arial" charset="0"/>
              </a:rPr>
              <a:t>”, “</a:t>
            </a:r>
            <a:r>
              <a:rPr lang="en-US" sz="1800" dirty="0" err="1">
                <a:cs typeface="Arial" charset="0"/>
              </a:rPr>
              <a:t>Brytney</a:t>
            </a:r>
            <a:r>
              <a:rPr lang="en-US" sz="1800" dirty="0">
                <a:cs typeface="Arial" charset="0"/>
              </a:rPr>
              <a:t> Spears”, “</a:t>
            </a:r>
            <a:r>
              <a:rPr lang="en-US" sz="1800" dirty="0" err="1">
                <a:cs typeface="Arial" charset="0"/>
              </a:rPr>
              <a:t>Brithney</a:t>
            </a:r>
            <a:r>
              <a:rPr lang="en-US" sz="1800" dirty="0">
                <a:cs typeface="Arial" charset="0"/>
              </a:rPr>
              <a:t> Spears”, …</a:t>
            </a:r>
          </a:p>
          <a:p>
            <a:pPr lvl="1">
              <a:lnSpc>
                <a:spcPct val="90000"/>
              </a:lnSpc>
            </a:pPr>
            <a:r>
              <a:rPr lang="en-US" sz="1800" dirty="0">
                <a:cs typeface="Arial" charset="0"/>
              </a:rPr>
              <a:t>Grouping together top news stories from numerous sources (</a:t>
            </a:r>
            <a:r>
              <a:rPr lang="en-US" sz="1800" dirty="0">
                <a:cs typeface="Arial" charset="0"/>
                <a:hlinkClick r:id="rId2" action="ppaction://hlinkfile"/>
              </a:rPr>
              <a:t>news.google.com</a:t>
            </a:r>
            <a:r>
              <a:rPr lang="en-US" sz="1800" dirty="0">
                <a:cs typeface="Arial" charset="0"/>
              </a:rPr>
              <a:t>)</a:t>
            </a:r>
          </a:p>
          <a:p>
            <a:pPr lvl="1">
              <a:lnSpc>
                <a:spcPct val="90000"/>
              </a:lnSpc>
            </a:pPr>
            <a:r>
              <a:rPr lang="en-US" sz="1800" dirty="0">
                <a:cs typeface="Arial" charset="0"/>
              </a:rPr>
              <a:t>Analyzing data from over 3 billion web pages to improve search results</a:t>
            </a:r>
          </a:p>
          <a:p>
            <a:pPr lvl="1">
              <a:lnSpc>
                <a:spcPct val="90000"/>
              </a:lnSpc>
            </a:pPr>
            <a:r>
              <a:rPr lang="en-US" sz="1800" dirty="0">
                <a:cs typeface="Arial" charset="0"/>
              </a:rPr>
              <a:t>Analyzing which search results are most often followed, i.e. which results are most </a:t>
            </a:r>
            <a:r>
              <a:rPr lang="en-US" sz="1800" dirty="0" smtClean="0">
                <a:cs typeface="Arial" charset="0"/>
              </a:rPr>
              <a:t>relevant</a:t>
            </a:r>
            <a:r>
              <a:rPr lang="en-US" sz="2000" dirty="0">
                <a:cs typeface="Arial" charset="0"/>
              </a:rPr>
              <a:t>.</a:t>
            </a:r>
            <a:endParaRPr lang="en-US" sz="1800" dirty="0">
              <a:cs typeface="Arial" charset="0"/>
            </a:endParaRPr>
          </a:p>
        </p:txBody>
      </p:sp>
    </p:spTree>
    <p:extLst>
      <p:ext uri="{BB962C8B-B14F-4D97-AF65-F5344CB8AC3E}">
        <p14:creationId xmlns:p14="http://schemas.microsoft.com/office/powerpoint/2010/main" val="2598215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Machine learning</a:t>
            </a:r>
            <a:endParaRPr lang="en-US" dirty="0"/>
          </a:p>
        </p:txBody>
      </p:sp>
      <p:sp>
        <p:nvSpPr>
          <p:cNvPr id="3" name="Content Placeholder 2"/>
          <p:cNvSpPr>
            <a:spLocks noGrp="1"/>
          </p:cNvSpPr>
          <p:nvPr>
            <p:ph idx="1"/>
          </p:nvPr>
        </p:nvSpPr>
        <p:spPr>
          <a:xfrm>
            <a:off x="533400" y="1752600"/>
            <a:ext cx="8229600" cy="4068763"/>
          </a:xfrm>
        </p:spPr>
        <p:txBody>
          <a:bodyPr>
            <a:noAutofit/>
          </a:bodyPr>
          <a:lstStyle/>
          <a:p>
            <a:pPr algn="just"/>
            <a:r>
              <a:rPr lang="en-US" dirty="0"/>
              <a:t>A branch of artificial intelligence, concerns the construction and study of systems that can learn from data.</a:t>
            </a:r>
          </a:p>
          <a:p>
            <a:pPr lvl="1" algn="just"/>
            <a:r>
              <a:rPr lang="en-US" sz="1800" dirty="0"/>
              <a:t>A machine learning system could be trained on email messages to learn to distinguish between spam and non-spam messages. </a:t>
            </a:r>
          </a:p>
          <a:p>
            <a:pPr lvl="1" algn="just"/>
            <a:r>
              <a:rPr lang="en-US" sz="1800" dirty="0"/>
              <a:t>After learning, it can then be used to classify new email messages into spam and non-spam folders.</a:t>
            </a:r>
          </a:p>
        </p:txBody>
      </p:sp>
    </p:spTree>
    <p:extLst>
      <p:ext uri="{BB962C8B-B14F-4D97-AF65-F5344CB8AC3E}">
        <p14:creationId xmlns:p14="http://schemas.microsoft.com/office/powerpoint/2010/main" val="8821465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0" dirty="0"/>
              <a:t>Algorithm types</a:t>
            </a:r>
            <a:endParaRPr lang="en-US" dirty="0"/>
          </a:p>
        </p:txBody>
      </p:sp>
      <p:sp>
        <p:nvSpPr>
          <p:cNvPr id="3" name="Content Placeholder 2"/>
          <p:cNvSpPr>
            <a:spLocks noGrp="1"/>
          </p:cNvSpPr>
          <p:nvPr>
            <p:ph idx="1"/>
          </p:nvPr>
        </p:nvSpPr>
        <p:spPr>
          <a:xfrm>
            <a:off x="1219201" y="2015733"/>
            <a:ext cx="6934200" cy="3450613"/>
          </a:xfrm>
        </p:spPr>
        <p:txBody>
          <a:bodyPr/>
          <a:lstStyle/>
          <a:p>
            <a:pPr algn="just"/>
            <a:r>
              <a:rPr lang="en-US" dirty="0"/>
              <a:t>Machine learning algorithms can be organized into a taxonomy based on the desired </a:t>
            </a:r>
            <a:r>
              <a:rPr lang="en-US" b="1" dirty="0"/>
              <a:t>outcome </a:t>
            </a:r>
            <a:r>
              <a:rPr lang="en-US" dirty="0"/>
              <a:t>of the algorithm or the type of </a:t>
            </a:r>
            <a:r>
              <a:rPr lang="en-US" b="1" dirty="0"/>
              <a:t>input</a:t>
            </a:r>
            <a:r>
              <a:rPr lang="en-US" dirty="0"/>
              <a:t> available during training the machine.</a:t>
            </a:r>
          </a:p>
          <a:p>
            <a:pPr algn="just"/>
            <a:endParaRPr lang="en-US" dirty="0"/>
          </a:p>
        </p:txBody>
      </p:sp>
    </p:spTree>
    <p:extLst>
      <p:ext uri="{BB962C8B-B14F-4D97-AF65-F5344CB8AC3E}">
        <p14:creationId xmlns:p14="http://schemas.microsoft.com/office/powerpoint/2010/main" val="16626228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3" name="Content Placeholder 2"/>
          <p:cNvSpPr>
            <a:spLocks noGrp="1"/>
          </p:cNvSpPr>
          <p:nvPr>
            <p:ph idx="1"/>
          </p:nvPr>
        </p:nvSpPr>
        <p:spPr/>
        <p:txBody>
          <a:bodyPr/>
          <a:lstStyle/>
          <a:p>
            <a:pPr algn="just"/>
            <a:r>
              <a:rPr lang="en-US" dirty="0"/>
              <a:t>Algorithms are trained on </a:t>
            </a:r>
            <a:r>
              <a:rPr lang="en-US" b="1" dirty="0"/>
              <a:t>labeled</a:t>
            </a:r>
            <a:r>
              <a:rPr lang="en-US" dirty="0"/>
              <a:t> examples, i.e., input where the desired output is known.</a:t>
            </a:r>
          </a:p>
          <a:p>
            <a:pPr algn="just"/>
            <a:r>
              <a:rPr lang="en-US" dirty="0"/>
              <a:t> The supervised learning algorithm attempts to generalize a function or mapping from inputs to outputs which can then be used to speculatively generate an output for previously unseen inputs.</a:t>
            </a:r>
          </a:p>
        </p:txBody>
      </p:sp>
    </p:spTree>
    <p:extLst>
      <p:ext uri="{BB962C8B-B14F-4D97-AF65-F5344CB8AC3E}">
        <p14:creationId xmlns:p14="http://schemas.microsoft.com/office/powerpoint/2010/main" val="7836125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p>
        </p:txBody>
      </p:sp>
      <p:sp>
        <p:nvSpPr>
          <p:cNvPr id="3" name="Content Placeholder 2"/>
          <p:cNvSpPr>
            <a:spLocks noGrp="1"/>
          </p:cNvSpPr>
          <p:nvPr>
            <p:ph idx="1"/>
          </p:nvPr>
        </p:nvSpPr>
        <p:spPr/>
        <p:txBody>
          <a:bodyPr/>
          <a:lstStyle/>
          <a:p>
            <a:pPr algn="just"/>
            <a:r>
              <a:rPr lang="en-US" dirty="0"/>
              <a:t>Algorithms operate on </a:t>
            </a:r>
            <a:r>
              <a:rPr lang="en-US" b="1" dirty="0"/>
              <a:t>unlabelled</a:t>
            </a:r>
            <a:r>
              <a:rPr lang="en-US" dirty="0"/>
              <a:t> examples, i.e., input where the desired output is unknown.</a:t>
            </a:r>
          </a:p>
          <a:p>
            <a:pPr algn="just"/>
            <a:r>
              <a:rPr lang="en-US" dirty="0"/>
              <a:t> Here the objective is to discover structure in the data (e.g. through a cluster analysis), not to generalize a mapping from inputs to outputs.</a:t>
            </a:r>
          </a:p>
          <a:p>
            <a:pPr algn="just"/>
            <a:endParaRPr lang="en-US" dirty="0"/>
          </a:p>
        </p:txBody>
      </p:sp>
    </p:spTree>
    <p:extLst>
      <p:ext uri="{BB962C8B-B14F-4D97-AF65-F5344CB8AC3E}">
        <p14:creationId xmlns:p14="http://schemas.microsoft.com/office/powerpoint/2010/main" val="704118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Semi-supervised learning</a:t>
            </a:r>
          </a:p>
        </p:txBody>
      </p:sp>
      <p:sp>
        <p:nvSpPr>
          <p:cNvPr id="3" name="Content Placeholder 2"/>
          <p:cNvSpPr>
            <a:spLocks noGrp="1"/>
          </p:cNvSpPr>
          <p:nvPr>
            <p:ph idx="1"/>
          </p:nvPr>
        </p:nvSpPr>
        <p:spPr/>
        <p:txBody>
          <a:bodyPr/>
          <a:lstStyle/>
          <a:p>
            <a:pPr algn="just"/>
            <a:r>
              <a:rPr lang="en-US" dirty="0"/>
              <a:t>Combines  both labeled and unlabelled examples to generate an appropriate function or classifier.</a:t>
            </a:r>
          </a:p>
          <a:p>
            <a:pPr algn="just"/>
            <a:endParaRPr lang="en-US" dirty="0"/>
          </a:p>
        </p:txBody>
      </p:sp>
    </p:spTree>
    <p:extLst>
      <p:ext uri="{BB962C8B-B14F-4D97-AF65-F5344CB8AC3E}">
        <p14:creationId xmlns:p14="http://schemas.microsoft.com/office/powerpoint/2010/main" val="4025198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a:t>
            </a:r>
          </a:p>
        </p:txBody>
      </p:sp>
      <p:sp>
        <p:nvSpPr>
          <p:cNvPr id="3" name="Content Placeholder 2"/>
          <p:cNvSpPr>
            <a:spLocks noGrp="1"/>
          </p:cNvSpPr>
          <p:nvPr>
            <p:ph idx="1"/>
          </p:nvPr>
        </p:nvSpPr>
        <p:spPr>
          <a:xfrm>
            <a:off x="990601" y="2015733"/>
            <a:ext cx="7010400" cy="3450613"/>
          </a:xfrm>
        </p:spPr>
        <p:txBody>
          <a:bodyPr>
            <a:normAutofit/>
          </a:bodyPr>
          <a:lstStyle/>
          <a:p>
            <a:pPr algn="just"/>
            <a:r>
              <a:rPr lang="en-US" dirty="0"/>
              <a:t>Concerned </a:t>
            </a:r>
            <a:r>
              <a:rPr lang="en-US" dirty="0" smtClean="0"/>
              <a:t>with </a:t>
            </a:r>
            <a:r>
              <a:rPr lang="en-US" dirty="0"/>
              <a:t>how intelligent agents have to to act in an environment to maximize some notion of reward.</a:t>
            </a:r>
          </a:p>
          <a:p>
            <a:pPr algn="just"/>
            <a:r>
              <a:rPr lang="en-US" dirty="0"/>
              <a:t> The agent executes actions which cause the observable state of the environment to change. Through a sequence of actions, the agent attempts to gather knowledge about how the environment responds to its actions, and attempts to synthesizes a sequence of actions that maximizes a cumulative reward.</a:t>
            </a:r>
          </a:p>
        </p:txBody>
      </p:sp>
    </p:spTree>
    <p:extLst>
      <p:ext uri="{BB962C8B-B14F-4D97-AF65-F5344CB8AC3E}">
        <p14:creationId xmlns:p14="http://schemas.microsoft.com/office/powerpoint/2010/main" val="34268177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smtClean="0">
                <a:latin typeface="Arial" pitchFamily="34" charset="0"/>
                <a:cs typeface="Arial" pitchFamily="34" charset="0"/>
              </a:rPr>
              <a:t>Working Examples</a:t>
            </a:r>
            <a:endParaRPr lang="en-US" dirty="0">
              <a:latin typeface="Arial" pitchFamily="34" charset="0"/>
              <a:cs typeface="Arial" pitchFamily="34" charset="0"/>
            </a:endParaRP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091818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Robot to </a:t>
            </a:r>
            <a:r>
              <a:rPr lang="en-US" dirty="0" smtClean="0"/>
              <a:t>Sort Objects</a:t>
            </a:r>
            <a:endParaRPr lang="en-US" dirty="0"/>
          </a:p>
        </p:txBody>
      </p:sp>
      <p:sp>
        <p:nvSpPr>
          <p:cNvPr id="3" name="Content Placeholder 2"/>
          <p:cNvSpPr>
            <a:spLocks noGrp="1"/>
          </p:cNvSpPr>
          <p:nvPr>
            <p:ph idx="1"/>
          </p:nvPr>
        </p:nvSpPr>
        <p:spPr>
          <a:xfrm>
            <a:off x="457200" y="1600200"/>
            <a:ext cx="2971800" cy="4525963"/>
          </a:xfrm>
        </p:spPr>
        <p:txBody>
          <a:bodyPr/>
          <a:lstStyle/>
          <a:p>
            <a:r>
              <a:rPr lang="en-US" dirty="0"/>
              <a:t>How do a robot will sort</a:t>
            </a:r>
          </a:p>
          <a:p>
            <a:pPr marL="342900" lvl="1" indent="0">
              <a:buNone/>
            </a:pPr>
            <a:r>
              <a:rPr lang="en-US" dirty="0"/>
              <a:t>these objects?</a:t>
            </a:r>
          </a:p>
        </p:txBody>
      </p:sp>
      <p:pic>
        <p:nvPicPr>
          <p:cNvPr id="4" name="Picture 3"/>
          <p:cNvPicPr>
            <a:picLocks noChangeAspect="1"/>
          </p:cNvPicPr>
          <p:nvPr/>
        </p:nvPicPr>
        <p:blipFill rotWithShape="1">
          <a:blip r:embed="rId2"/>
          <a:srcRect l="24286" t="24285" r="36309" b="15714"/>
          <a:stretch/>
        </p:blipFill>
        <p:spPr>
          <a:xfrm>
            <a:off x="3743325" y="1592849"/>
            <a:ext cx="5400675" cy="5139615"/>
          </a:xfrm>
          <a:prstGeom prst="rect">
            <a:avLst/>
          </a:prstGeom>
        </p:spPr>
      </p:pic>
    </p:spTree>
    <p:extLst>
      <p:ext uri="{BB962C8B-B14F-4D97-AF65-F5344CB8AC3E}">
        <p14:creationId xmlns:p14="http://schemas.microsoft.com/office/powerpoint/2010/main" val="25030052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Boundaries</a:t>
            </a:r>
          </a:p>
        </p:txBody>
      </p:sp>
      <p:sp>
        <p:nvSpPr>
          <p:cNvPr id="3" name="Content Placeholder 2"/>
          <p:cNvSpPr>
            <a:spLocks noGrp="1"/>
          </p:cNvSpPr>
          <p:nvPr>
            <p:ph idx="1"/>
          </p:nvPr>
        </p:nvSpPr>
        <p:spPr>
          <a:xfrm>
            <a:off x="457200" y="1600200"/>
            <a:ext cx="5486400" cy="4525963"/>
          </a:xfrm>
        </p:spPr>
        <p:txBody>
          <a:bodyPr/>
          <a:lstStyle/>
          <a:p>
            <a:r>
              <a:rPr lang="en-US" dirty="0"/>
              <a:t>2-D plane representation of the Features</a:t>
            </a:r>
          </a:p>
          <a:p>
            <a:endParaRPr lang="en-US" dirty="0"/>
          </a:p>
        </p:txBody>
      </p:sp>
      <p:cxnSp>
        <p:nvCxnSpPr>
          <p:cNvPr id="5" name="Straight Connector 4"/>
          <p:cNvCxnSpPr/>
          <p:nvPr/>
        </p:nvCxnSpPr>
        <p:spPr>
          <a:xfrm>
            <a:off x="1724026" y="3357132"/>
            <a:ext cx="0" cy="2543175"/>
          </a:xfrm>
          <a:prstGeom prst="line">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752600" y="5900307"/>
            <a:ext cx="3471863" cy="0"/>
          </a:xfrm>
          <a:prstGeom prst="line">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097422" y="5900307"/>
            <a:ext cx="983795" cy="600164"/>
          </a:xfrm>
          <a:prstGeom prst="rect">
            <a:avLst/>
          </a:prstGeom>
          <a:noFill/>
        </p:spPr>
        <p:txBody>
          <a:bodyPr wrap="none" rtlCol="0">
            <a:spAutoFit/>
          </a:bodyPr>
          <a:lstStyle/>
          <a:p>
            <a:r>
              <a:rPr lang="en-US" sz="3300" dirty="0"/>
              <a:t>Area</a:t>
            </a:r>
          </a:p>
        </p:txBody>
      </p:sp>
      <p:sp>
        <p:nvSpPr>
          <p:cNvPr id="9" name="TextBox 8"/>
          <p:cNvSpPr txBox="1"/>
          <p:nvPr/>
        </p:nvSpPr>
        <p:spPr>
          <a:xfrm>
            <a:off x="704142" y="3784344"/>
            <a:ext cx="983795" cy="1107996"/>
          </a:xfrm>
          <a:prstGeom prst="rect">
            <a:avLst/>
          </a:prstGeom>
          <a:noFill/>
        </p:spPr>
        <p:txBody>
          <a:bodyPr wrap="none" rtlCol="0">
            <a:spAutoFit/>
          </a:bodyPr>
          <a:lstStyle/>
          <a:p>
            <a:r>
              <a:rPr lang="en-US" sz="3300" dirty="0"/>
              <a:t>Hole</a:t>
            </a:r>
          </a:p>
          <a:p>
            <a:r>
              <a:rPr lang="en-US" sz="3300" dirty="0"/>
              <a:t>Area</a:t>
            </a:r>
          </a:p>
        </p:txBody>
      </p:sp>
      <p:pic>
        <p:nvPicPr>
          <p:cNvPr id="10" name="Picture 9"/>
          <p:cNvPicPr>
            <a:picLocks noChangeAspect="1"/>
          </p:cNvPicPr>
          <p:nvPr/>
        </p:nvPicPr>
        <p:blipFill rotWithShape="1">
          <a:blip r:embed="rId3"/>
          <a:srcRect l="24286" t="24285" r="36309" b="15714"/>
          <a:stretch/>
        </p:blipFill>
        <p:spPr>
          <a:xfrm>
            <a:off x="6629400" y="1495560"/>
            <a:ext cx="2432141" cy="2314575"/>
          </a:xfrm>
          <a:prstGeom prst="rect">
            <a:avLst/>
          </a:prstGeom>
        </p:spPr>
      </p:pic>
      <p:sp>
        <p:nvSpPr>
          <p:cNvPr id="4" name="Multiply 3"/>
          <p:cNvSpPr/>
          <p:nvPr/>
        </p:nvSpPr>
        <p:spPr>
          <a:xfrm>
            <a:off x="4568483" y="5709806"/>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y 10"/>
          <p:cNvSpPr/>
          <p:nvPr/>
        </p:nvSpPr>
        <p:spPr>
          <a:xfrm>
            <a:off x="7654970" y="1600200"/>
            <a:ext cx="304800"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y 11"/>
          <p:cNvSpPr/>
          <p:nvPr/>
        </p:nvSpPr>
        <p:spPr>
          <a:xfrm>
            <a:off x="2878222" y="5709301"/>
            <a:ext cx="381000" cy="381000"/>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y 12"/>
          <p:cNvSpPr/>
          <p:nvPr/>
        </p:nvSpPr>
        <p:spPr>
          <a:xfrm>
            <a:off x="7744264" y="2819400"/>
            <a:ext cx="304800" cy="304800"/>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ultiply 13"/>
          <p:cNvSpPr/>
          <p:nvPr/>
        </p:nvSpPr>
        <p:spPr>
          <a:xfrm>
            <a:off x="4568483" y="3593844"/>
            <a:ext cx="381000" cy="381000"/>
          </a:xfrm>
          <a:prstGeom prst="mathMultiply">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ultiply 14"/>
          <p:cNvSpPr/>
          <p:nvPr/>
        </p:nvSpPr>
        <p:spPr>
          <a:xfrm>
            <a:off x="8410136" y="2286000"/>
            <a:ext cx="304800" cy="304800"/>
          </a:xfrm>
          <a:prstGeom prst="mathMultiply">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y 15"/>
          <p:cNvSpPr/>
          <p:nvPr/>
        </p:nvSpPr>
        <p:spPr>
          <a:xfrm>
            <a:off x="2919665" y="4438219"/>
            <a:ext cx="381000" cy="381000"/>
          </a:xfrm>
          <a:prstGeom prst="mathMultiply">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y 16"/>
          <p:cNvSpPr/>
          <p:nvPr/>
        </p:nvSpPr>
        <p:spPr>
          <a:xfrm>
            <a:off x="7188588" y="2382128"/>
            <a:ext cx="304800" cy="304800"/>
          </a:xfrm>
          <a:prstGeom prst="mathMultiply">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1752600" y="5257800"/>
            <a:ext cx="2133600" cy="0"/>
          </a:xfrm>
          <a:prstGeom prst="line">
            <a:avLst/>
          </a:prstGeom>
          <a:ln w="412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886200" y="5105400"/>
            <a:ext cx="0" cy="794405"/>
          </a:xfrm>
          <a:prstGeom prst="line">
            <a:avLst/>
          </a:prstGeom>
          <a:ln w="412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886200" y="4628214"/>
            <a:ext cx="1338263" cy="636046"/>
          </a:xfrm>
          <a:prstGeom prst="line">
            <a:avLst/>
          </a:prstGeom>
          <a:ln w="412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3774778" y="3784344"/>
            <a:ext cx="696957" cy="1179572"/>
          </a:xfrm>
          <a:prstGeom prst="line">
            <a:avLst/>
          </a:prstGeom>
          <a:ln w="4127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45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4" grpId="0" animBg="1"/>
      <p:bldP spid="15" grpId="0" animBg="1"/>
      <p:bldP spid="16" grpId="0" animBg="1"/>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 Nearest Neighbor (K-NN)</a:t>
            </a:r>
            <a:endParaRPr lang="en-US" dirty="0"/>
          </a:p>
        </p:txBody>
      </p:sp>
      <p:sp>
        <p:nvSpPr>
          <p:cNvPr id="3" name="Content Placeholder 2"/>
          <p:cNvSpPr>
            <a:spLocks noGrp="1"/>
          </p:cNvSpPr>
          <p:nvPr>
            <p:ph idx="1"/>
          </p:nvPr>
        </p:nvSpPr>
        <p:spPr/>
        <p:txBody>
          <a:bodyPr/>
          <a:lstStyle/>
          <a:p>
            <a:r>
              <a:rPr lang="en-US" dirty="0" smtClean="0"/>
              <a:t>Non-Parametric method using for classification</a:t>
            </a:r>
          </a:p>
          <a:p>
            <a:r>
              <a:rPr lang="en-US" dirty="0" smtClean="0"/>
              <a:t>Prediction for test data is done on the basis of its neighbor</a:t>
            </a:r>
          </a:p>
          <a:p>
            <a:r>
              <a:rPr lang="en-US" dirty="0" smtClean="0"/>
              <a:t>K is an integer (small), if K=1, K is assigned to the class of single nearest neighbor</a:t>
            </a:r>
            <a:endParaRPr lang="en-US" dirty="0"/>
          </a:p>
        </p:txBody>
      </p:sp>
    </p:spTree>
    <p:extLst>
      <p:ext uri="{BB962C8B-B14F-4D97-AF65-F5344CB8AC3E}">
        <p14:creationId xmlns:p14="http://schemas.microsoft.com/office/powerpoint/2010/main" val="37616371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 (Example)</a:t>
            </a:r>
            <a:endParaRPr lang="en-US" dirty="0"/>
          </a:p>
        </p:txBody>
      </p:sp>
      <p:graphicFrame>
        <p:nvGraphicFramePr>
          <p:cNvPr id="4" name="Content Placeholder 3"/>
          <p:cNvGraphicFramePr>
            <a:graphicFrameLocks noGrp="1"/>
          </p:cNvGraphicFramePr>
          <p:nvPr>
            <p:ph idx="1"/>
            <p:extLst/>
          </p:nvPr>
        </p:nvGraphicFramePr>
        <p:xfrm>
          <a:off x="457200" y="1600200"/>
          <a:ext cx="8229600" cy="2651760"/>
        </p:xfrm>
        <a:graphic>
          <a:graphicData uri="http://schemas.openxmlformats.org/drawingml/2006/table">
            <a:tbl>
              <a:tblPr firstRow="1" bandRow="1">
                <a:tableStyleId>{616DA210-FB5B-4158-B5E0-FEB733F419BA}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r>
                        <a:rPr lang="en-US" sz="2400" dirty="0" smtClean="0"/>
                        <a:t>Name</a:t>
                      </a:r>
                      <a:endParaRPr lang="en-US" sz="2400" dirty="0"/>
                    </a:p>
                  </a:txBody>
                  <a:tcPr>
                    <a:solidFill>
                      <a:schemeClr val="bg1"/>
                    </a:solidFill>
                  </a:tcPr>
                </a:tc>
                <a:tc>
                  <a:txBody>
                    <a:bodyPr/>
                    <a:lstStyle/>
                    <a:p>
                      <a:r>
                        <a:rPr lang="en-US" sz="2400" dirty="0" smtClean="0"/>
                        <a:t>Acid-Durability</a:t>
                      </a:r>
                      <a:endParaRPr lang="en-US" sz="2400" dirty="0"/>
                    </a:p>
                  </a:txBody>
                  <a:tcPr>
                    <a:solidFill>
                      <a:schemeClr val="bg1"/>
                    </a:solidFill>
                  </a:tcPr>
                </a:tc>
                <a:tc>
                  <a:txBody>
                    <a:bodyPr/>
                    <a:lstStyle/>
                    <a:p>
                      <a:r>
                        <a:rPr lang="en-US" sz="2400" dirty="0" smtClean="0"/>
                        <a:t>Strength</a:t>
                      </a:r>
                      <a:endParaRPr lang="en-US" sz="2400" dirty="0"/>
                    </a:p>
                  </a:txBody>
                  <a:tcPr>
                    <a:solidFill>
                      <a:schemeClr val="bg1"/>
                    </a:solidFill>
                  </a:tcPr>
                </a:tc>
                <a:tc>
                  <a:txBody>
                    <a:bodyPr/>
                    <a:lstStyle/>
                    <a:p>
                      <a:r>
                        <a:rPr lang="en-US" sz="2400" dirty="0" smtClean="0"/>
                        <a:t>Class</a:t>
                      </a:r>
                      <a:endParaRPr lang="en-US" sz="2400" dirty="0"/>
                    </a:p>
                  </a:txBody>
                  <a:tcPr>
                    <a:solidFill>
                      <a:schemeClr val="bg1"/>
                    </a:solidFill>
                  </a:tcPr>
                </a:tc>
                <a:extLst>
                  <a:ext uri="{0D108BD9-81ED-4DB2-BD59-A6C34878D82A}">
                    <a16:rowId xmlns:a16="http://schemas.microsoft.com/office/drawing/2014/main" val="10000"/>
                  </a:ext>
                </a:extLst>
              </a:tr>
              <a:tr h="370840">
                <a:tc>
                  <a:txBody>
                    <a:bodyPr/>
                    <a:lstStyle/>
                    <a:p>
                      <a:r>
                        <a:rPr lang="en-US" sz="2400" dirty="0" smtClean="0"/>
                        <a:t>Type-1</a:t>
                      </a:r>
                      <a:endParaRPr lang="en-US" sz="2400" dirty="0"/>
                    </a:p>
                  </a:txBody>
                  <a:tcPr>
                    <a:solidFill>
                      <a:schemeClr val="bg1"/>
                    </a:solidFill>
                  </a:tcPr>
                </a:tc>
                <a:tc>
                  <a:txBody>
                    <a:bodyPr/>
                    <a:lstStyle/>
                    <a:p>
                      <a:pPr algn="ctr"/>
                      <a:r>
                        <a:rPr lang="en-US" sz="2400" dirty="0" smtClean="0"/>
                        <a:t>7</a:t>
                      </a:r>
                      <a:endParaRPr lang="en-US" sz="2400" dirty="0"/>
                    </a:p>
                  </a:txBody>
                  <a:tcPr>
                    <a:solidFill>
                      <a:schemeClr val="bg1"/>
                    </a:solidFill>
                  </a:tcPr>
                </a:tc>
                <a:tc>
                  <a:txBody>
                    <a:bodyPr/>
                    <a:lstStyle/>
                    <a:p>
                      <a:pPr algn="ctr"/>
                      <a:r>
                        <a:rPr lang="en-US" sz="2400" dirty="0" smtClean="0"/>
                        <a:t>7</a:t>
                      </a:r>
                      <a:endParaRPr lang="en-US" sz="2400" dirty="0"/>
                    </a:p>
                  </a:txBody>
                  <a:tcPr>
                    <a:solidFill>
                      <a:schemeClr val="bg1"/>
                    </a:solidFill>
                  </a:tcPr>
                </a:tc>
                <a:tc>
                  <a:txBody>
                    <a:bodyPr/>
                    <a:lstStyle/>
                    <a:p>
                      <a:pPr algn="ctr"/>
                      <a:r>
                        <a:rPr lang="en-US" sz="2400" dirty="0" smtClean="0"/>
                        <a:t>Bad</a:t>
                      </a:r>
                      <a:endParaRPr lang="en-US" sz="2400" dirty="0"/>
                    </a:p>
                  </a:txBody>
                  <a:tcP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Type-2</a:t>
                      </a:r>
                    </a:p>
                  </a:txBody>
                  <a:tcPr>
                    <a:solidFill>
                      <a:schemeClr val="bg1"/>
                    </a:solidFill>
                  </a:tcPr>
                </a:tc>
                <a:tc>
                  <a:txBody>
                    <a:bodyPr/>
                    <a:lstStyle/>
                    <a:p>
                      <a:pPr algn="ctr"/>
                      <a:r>
                        <a:rPr lang="en-US" sz="2400" dirty="0" smtClean="0"/>
                        <a:t>7</a:t>
                      </a:r>
                      <a:endParaRPr lang="en-US" sz="2400" dirty="0"/>
                    </a:p>
                  </a:txBody>
                  <a:tcPr>
                    <a:solidFill>
                      <a:schemeClr val="bg1"/>
                    </a:solidFill>
                  </a:tcPr>
                </a:tc>
                <a:tc>
                  <a:txBody>
                    <a:bodyPr/>
                    <a:lstStyle/>
                    <a:p>
                      <a:pPr algn="ctr"/>
                      <a:r>
                        <a:rPr lang="en-US" sz="2400" dirty="0" smtClean="0"/>
                        <a:t>4</a:t>
                      </a:r>
                      <a:endParaRPr lang="en-US" sz="2400" dirty="0"/>
                    </a:p>
                  </a:txBody>
                  <a:tcPr>
                    <a:solidFill>
                      <a:schemeClr val="bg1"/>
                    </a:solidFill>
                  </a:tcPr>
                </a:tc>
                <a:tc>
                  <a:txBody>
                    <a:bodyPr/>
                    <a:lstStyle/>
                    <a:p>
                      <a:pPr algn="ctr"/>
                      <a:r>
                        <a:rPr lang="en-US" sz="2400" dirty="0" smtClean="0"/>
                        <a:t>Bad</a:t>
                      </a:r>
                      <a:endParaRPr lang="en-US" sz="2400" dirty="0"/>
                    </a:p>
                  </a:txBody>
                  <a:tcP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Type-3</a:t>
                      </a:r>
                    </a:p>
                  </a:txBody>
                  <a:tcPr>
                    <a:solidFill>
                      <a:schemeClr val="bg1"/>
                    </a:solidFill>
                  </a:tcPr>
                </a:tc>
                <a:tc>
                  <a:txBody>
                    <a:bodyPr/>
                    <a:lstStyle/>
                    <a:p>
                      <a:pPr algn="ctr"/>
                      <a:r>
                        <a:rPr lang="en-US" sz="2400" dirty="0" smtClean="0"/>
                        <a:t>3</a:t>
                      </a:r>
                      <a:endParaRPr lang="en-US" sz="2400" dirty="0"/>
                    </a:p>
                  </a:txBody>
                  <a:tcPr>
                    <a:solidFill>
                      <a:schemeClr val="bg1"/>
                    </a:solidFill>
                  </a:tcPr>
                </a:tc>
                <a:tc>
                  <a:txBody>
                    <a:bodyPr/>
                    <a:lstStyle/>
                    <a:p>
                      <a:pPr algn="ctr"/>
                      <a:r>
                        <a:rPr lang="en-US" sz="2400" dirty="0" smtClean="0"/>
                        <a:t>4</a:t>
                      </a:r>
                      <a:endParaRPr lang="en-US" sz="2400" dirty="0"/>
                    </a:p>
                  </a:txBody>
                  <a:tcPr>
                    <a:solidFill>
                      <a:schemeClr val="bg1"/>
                    </a:solidFill>
                  </a:tcPr>
                </a:tc>
                <a:tc>
                  <a:txBody>
                    <a:bodyPr/>
                    <a:lstStyle/>
                    <a:p>
                      <a:pPr algn="ctr"/>
                      <a:r>
                        <a:rPr lang="en-US" sz="2400" dirty="0" smtClean="0"/>
                        <a:t>Good</a:t>
                      </a:r>
                      <a:endParaRPr lang="en-US" sz="2400" dirty="0"/>
                    </a:p>
                  </a:txBody>
                  <a:tcPr>
                    <a:solidFill>
                      <a:schemeClr val="bg1"/>
                    </a:solidFill>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Type-4</a:t>
                      </a:r>
                    </a:p>
                  </a:txBody>
                  <a:tcPr>
                    <a:solidFill>
                      <a:schemeClr val="bg1"/>
                    </a:solidFill>
                  </a:tcPr>
                </a:tc>
                <a:tc>
                  <a:txBody>
                    <a:bodyPr/>
                    <a:lstStyle/>
                    <a:p>
                      <a:pPr algn="ctr"/>
                      <a:r>
                        <a:rPr lang="en-US" sz="2400" dirty="0" smtClean="0"/>
                        <a:t>1</a:t>
                      </a:r>
                      <a:endParaRPr lang="en-US" sz="2400" dirty="0"/>
                    </a:p>
                  </a:txBody>
                  <a:tcPr>
                    <a:solidFill>
                      <a:schemeClr val="bg1"/>
                    </a:solidFill>
                  </a:tcPr>
                </a:tc>
                <a:tc>
                  <a:txBody>
                    <a:bodyPr/>
                    <a:lstStyle/>
                    <a:p>
                      <a:pPr algn="ctr"/>
                      <a:r>
                        <a:rPr lang="en-US" sz="2400" dirty="0" smtClean="0"/>
                        <a:t>4</a:t>
                      </a:r>
                      <a:endParaRPr lang="en-US" sz="2400" dirty="0"/>
                    </a:p>
                  </a:txBody>
                  <a:tcPr>
                    <a:solidFill>
                      <a:schemeClr val="bg1"/>
                    </a:solidFill>
                  </a:tcPr>
                </a:tc>
                <a:tc>
                  <a:txBody>
                    <a:bodyPr/>
                    <a:lstStyle/>
                    <a:p>
                      <a:pPr algn="ctr"/>
                      <a:r>
                        <a:rPr lang="en-US" sz="2400" dirty="0" smtClean="0"/>
                        <a:t>Good</a:t>
                      </a:r>
                      <a:endParaRPr lang="en-US" sz="2400" dirty="0"/>
                    </a:p>
                  </a:txBody>
                  <a:tcPr>
                    <a:solidFill>
                      <a:schemeClr val="bg1"/>
                    </a:solidFill>
                  </a:tcPr>
                </a:tc>
                <a:extLst>
                  <a:ext uri="{0D108BD9-81ED-4DB2-BD59-A6C34878D82A}">
                    <a16:rowId xmlns:a16="http://schemas.microsoft.com/office/drawing/2014/main" val="10004"/>
                  </a:ext>
                </a:extLst>
              </a:tr>
            </a:tbl>
          </a:graphicData>
        </a:graphic>
      </p:graphicFrame>
      <p:sp>
        <p:nvSpPr>
          <p:cNvPr id="5" name="TextBox 4"/>
          <p:cNvSpPr txBox="1"/>
          <p:nvPr/>
        </p:nvSpPr>
        <p:spPr>
          <a:xfrm>
            <a:off x="1676400" y="4648200"/>
            <a:ext cx="5185650" cy="400110"/>
          </a:xfrm>
          <a:prstGeom prst="rect">
            <a:avLst/>
          </a:prstGeom>
          <a:noFill/>
        </p:spPr>
        <p:txBody>
          <a:bodyPr wrap="none" rtlCol="0">
            <a:spAutoFit/>
          </a:bodyPr>
          <a:lstStyle/>
          <a:p>
            <a:r>
              <a:rPr lang="en-US" sz="2000" b="1" dirty="0" smtClean="0"/>
              <a:t>New Product -&gt; Acid Durability (3), Strength (7)</a:t>
            </a:r>
            <a:endParaRPr lang="en-US" sz="2000" b="1" dirty="0"/>
          </a:p>
        </p:txBody>
      </p:sp>
      <p:sp>
        <p:nvSpPr>
          <p:cNvPr id="6" name="TextBox 5"/>
          <p:cNvSpPr txBox="1"/>
          <p:nvPr/>
        </p:nvSpPr>
        <p:spPr>
          <a:xfrm>
            <a:off x="2458504" y="5259884"/>
            <a:ext cx="3621441" cy="369332"/>
          </a:xfrm>
          <a:prstGeom prst="rect">
            <a:avLst/>
          </a:prstGeom>
          <a:noFill/>
        </p:spPr>
        <p:txBody>
          <a:bodyPr wrap="none" rtlCol="0">
            <a:spAutoFit/>
          </a:bodyPr>
          <a:lstStyle/>
          <a:p>
            <a:r>
              <a:rPr lang="en-US" dirty="0" smtClean="0"/>
              <a:t>Which Class this new product fits in?</a:t>
            </a:r>
            <a:endParaRPr lang="en-US" dirty="0"/>
          </a:p>
        </p:txBody>
      </p:sp>
      <p:sp>
        <p:nvSpPr>
          <p:cNvPr id="3" name="Rectangle 2"/>
          <p:cNvSpPr/>
          <p:nvPr/>
        </p:nvSpPr>
        <p:spPr>
          <a:xfrm>
            <a:off x="685800" y="5840790"/>
            <a:ext cx="8077200" cy="369332"/>
          </a:xfrm>
          <a:prstGeom prst="rect">
            <a:avLst/>
          </a:prstGeom>
        </p:spPr>
        <p:txBody>
          <a:bodyPr wrap="square">
            <a:spAutoFit/>
          </a:bodyPr>
          <a:lstStyle/>
          <a:p>
            <a:r>
              <a:rPr lang="en-US" dirty="0"/>
              <a:t>https://people.revoledu.com/kardi/tutorial/KNN/KNN_Numerical-example.html</a:t>
            </a:r>
          </a:p>
        </p:txBody>
      </p:sp>
    </p:spTree>
    <p:extLst>
      <p:ext uri="{BB962C8B-B14F-4D97-AF65-F5344CB8AC3E}">
        <p14:creationId xmlns:p14="http://schemas.microsoft.com/office/powerpoint/2010/main" val="363626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p:sp>
        <p:nvSpPr>
          <p:cNvPr id="3" name="Content Placeholder 2"/>
          <p:cNvSpPr>
            <a:spLocks noGrp="1"/>
          </p:cNvSpPr>
          <p:nvPr>
            <p:ph idx="1"/>
          </p:nvPr>
        </p:nvSpPr>
        <p:spPr>
          <a:xfrm>
            <a:off x="1066801" y="2015733"/>
            <a:ext cx="6934200" cy="3450613"/>
          </a:xfrm>
        </p:spPr>
        <p:txBody>
          <a:bodyPr>
            <a:normAutofit fontScale="92500"/>
          </a:bodyPr>
          <a:lstStyle/>
          <a:p>
            <a:pPr algn="just"/>
            <a:r>
              <a:rPr lang="en-US" sz="2200" dirty="0"/>
              <a:t>Machine learning deals with representation and generalization. </a:t>
            </a:r>
          </a:p>
          <a:p>
            <a:pPr lvl="1" algn="just"/>
            <a:r>
              <a:rPr lang="en-US" sz="1900" dirty="0"/>
              <a:t>Representation of data instances and functions evaluated on these instances are part of all machine learning systems. </a:t>
            </a:r>
          </a:p>
          <a:p>
            <a:pPr lvl="1" algn="just"/>
            <a:r>
              <a:rPr lang="en-US" sz="1900" dirty="0"/>
              <a:t>Generalization is the property that the system will perform well on unseen data instances; the conditions under which this can be guaranteed are a key object of study in the subfield of </a:t>
            </a:r>
            <a:r>
              <a:rPr lang="en-US" sz="1900" b="1" dirty="0"/>
              <a:t>Computational Learning Theory</a:t>
            </a:r>
            <a:r>
              <a:rPr lang="en-US" sz="1900" dirty="0"/>
              <a:t>.</a:t>
            </a:r>
          </a:p>
          <a:p>
            <a:pPr algn="just"/>
            <a:endParaRPr lang="en-US" dirty="0"/>
          </a:p>
        </p:txBody>
      </p:sp>
    </p:spTree>
    <p:extLst>
      <p:ext uri="{BB962C8B-B14F-4D97-AF65-F5344CB8AC3E}">
        <p14:creationId xmlns:p14="http://schemas.microsoft.com/office/powerpoint/2010/main" val="22321424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1" y="804520"/>
            <a:ext cx="6704194" cy="1049235"/>
          </a:xfrm>
        </p:spPr>
        <p:txBody>
          <a:bodyPr/>
          <a:lstStyle/>
          <a:p>
            <a:r>
              <a:rPr lang="en-US" dirty="0" smtClean="0"/>
              <a:t>Step 1: Calculate Similarity</a:t>
            </a:r>
            <a:endParaRPr lang="en-US" dirty="0"/>
          </a:p>
        </p:txBody>
      </p:sp>
      <p:sp>
        <p:nvSpPr>
          <p:cNvPr id="3" name="Content Placeholder 2"/>
          <p:cNvSpPr>
            <a:spLocks noGrp="1"/>
          </p:cNvSpPr>
          <p:nvPr>
            <p:ph idx="1"/>
          </p:nvPr>
        </p:nvSpPr>
        <p:spPr>
          <a:xfrm>
            <a:off x="457200" y="1600201"/>
            <a:ext cx="8229600" cy="762000"/>
          </a:xfrm>
        </p:spPr>
        <p:txBody>
          <a:bodyPr/>
          <a:lstStyle/>
          <a:p>
            <a:r>
              <a:rPr lang="en-US" dirty="0" smtClean="0"/>
              <a:t>Use Distance formula (e.g. Euclidean distance)</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706825929"/>
              </p:ext>
            </p:extLst>
          </p:nvPr>
        </p:nvGraphicFramePr>
        <p:xfrm>
          <a:off x="838200" y="4038600"/>
          <a:ext cx="7543800" cy="2679326"/>
        </p:xfrm>
        <a:graphic>
          <a:graphicData uri="http://schemas.openxmlformats.org/drawingml/2006/table">
            <a:tbl>
              <a:tblPr firstRow="1" bandRow="1">
                <a:tableStyleId>{616DA210-FB5B-4158-B5E0-FEB733F419BA}</a:tableStyleId>
              </a:tblPr>
              <a:tblGrid>
                <a:gridCol w="929074">
                  <a:extLst>
                    <a:ext uri="{9D8B030D-6E8A-4147-A177-3AD203B41FA5}">
                      <a16:colId xmlns:a16="http://schemas.microsoft.com/office/drawing/2014/main" val="20000"/>
                    </a:ext>
                  </a:extLst>
                </a:gridCol>
                <a:gridCol w="1262273">
                  <a:extLst>
                    <a:ext uri="{9D8B030D-6E8A-4147-A177-3AD203B41FA5}">
                      <a16:colId xmlns:a16="http://schemas.microsoft.com/office/drawing/2014/main" val="20001"/>
                    </a:ext>
                  </a:extLst>
                </a:gridCol>
                <a:gridCol w="1129403">
                  <a:extLst>
                    <a:ext uri="{9D8B030D-6E8A-4147-A177-3AD203B41FA5}">
                      <a16:colId xmlns:a16="http://schemas.microsoft.com/office/drawing/2014/main" val="20002"/>
                    </a:ext>
                  </a:extLst>
                </a:gridCol>
                <a:gridCol w="797226">
                  <a:extLst>
                    <a:ext uri="{9D8B030D-6E8A-4147-A177-3AD203B41FA5}">
                      <a16:colId xmlns:a16="http://schemas.microsoft.com/office/drawing/2014/main" val="20003"/>
                    </a:ext>
                  </a:extLst>
                </a:gridCol>
                <a:gridCol w="3425824">
                  <a:extLst>
                    <a:ext uri="{9D8B030D-6E8A-4147-A177-3AD203B41FA5}">
                      <a16:colId xmlns:a16="http://schemas.microsoft.com/office/drawing/2014/main" val="20004"/>
                    </a:ext>
                  </a:extLst>
                </a:gridCol>
              </a:tblGrid>
              <a:tr h="710842">
                <a:tc>
                  <a:txBody>
                    <a:bodyPr/>
                    <a:lstStyle/>
                    <a:p>
                      <a:r>
                        <a:rPr lang="en-US" sz="1800" dirty="0" smtClean="0"/>
                        <a:t>Name</a:t>
                      </a:r>
                      <a:endParaRPr lang="en-US" sz="1800" dirty="0"/>
                    </a:p>
                  </a:txBody>
                  <a:tcPr>
                    <a:solidFill>
                      <a:schemeClr val="bg1"/>
                    </a:solidFill>
                  </a:tcPr>
                </a:tc>
                <a:tc>
                  <a:txBody>
                    <a:bodyPr/>
                    <a:lstStyle/>
                    <a:p>
                      <a:r>
                        <a:rPr lang="en-US" sz="1800" dirty="0" smtClean="0"/>
                        <a:t>Acid-Durability</a:t>
                      </a:r>
                      <a:endParaRPr lang="en-US" sz="1800" dirty="0"/>
                    </a:p>
                  </a:txBody>
                  <a:tcPr>
                    <a:solidFill>
                      <a:schemeClr val="bg1"/>
                    </a:solidFill>
                  </a:tcPr>
                </a:tc>
                <a:tc>
                  <a:txBody>
                    <a:bodyPr/>
                    <a:lstStyle/>
                    <a:p>
                      <a:r>
                        <a:rPr lang="en-US" sz="1800" dirty="0" smtClean="0"/>
                        <a:t>Strength</a:t>
                      </a:r>
                      <a:endParaRPr lang="en-US" sz="1800" dirty="0"/>
                    </a:p>
                  </a:txBody>
                  <a:tcPr>
                    <a:solidFill>
                      <a:schemeClr val="bg1"/>
                    </a:solidFill>
                  </a:tcPr>
                </a:tc>
                <a:tc>
                  <a:txBody>
                    <a:bodyPr/>
                    <a:lstStyle/>
                    <a:p>
                      <a:r>
                        <a:rPr lang="en-US" sz="1800" dirty="0" smtClean="0"/>
                        <a:t>Class</a:t>
                      </a:r>
                      <a:endParaRPr lang="en-US" sz="1800" dirty="0"/>
                    </a:p>
                  </a:txBody>
                  <a:tcPr>
                    <a:solidFill>
                      <a:schemeClr val="bg1"/>
                    </a:solidFill>
                  </a:tcPr>
                </a:tc>
                <a:tc>
                  <a:txBody>
                    <a:bodyPr/>
                    <a:lstStyle/>
                    <a:p>
                      <a:r>
                        <a:rPr lang="en-US" sz="1800" dirty="0" smtClean="0"/>
                        <a:t>Distance</a:t>
                      </a:r>
                      <a:endParaRPr lang="en-US" sz="1800" dirty="0"/>
                    </a:p>
                  </a:txBody>
                  <a:tcPr>
                    <a:solidFill>
                      <a:schemeClr val="bg1"/>
                    </a:solidFill>
                  </a:tcPr>
                </a:tc>
                <a:extLst>
                  <a:ext uri="{0D108BD9-81ED-4DB2-BD59-A6C34878D82A}">
                    <a16:rowId xmlns:a16="http://schemas.microsoft.com/office/drawing/2014/main" val="10000"/>
                  </a:ext>
                </a:extLst>
              </a:tr>
              <a:tr h="492121">
                <a:tc>
                  <a:txBody>
                    <a:bodyPr/>
                    <a:lstStyle/>
                    <a:p>
                      <a:r>
                        <a:rPr lang="en-US" sz="1800" dirty="0" smtClean="0"/>
                        <a:t>Type-1</a:t>
                      </a:r>
                      <a:endParaRPr lang="en-US" sz="1800" dirty="0"/>
                    </a:p>
                  </a:txBody>
                  <a:tcPr>
                    <a:solidFill>
                      <a:schemeClr val="bg1"/>
                    </a:solidFill>
                  </a:tcPr>
                </a:tc>
                <a:tc>
                  <a:txBody>
                    <a:bodyPr/>
                    <a:lstStyle/>
                    <a:p>
                      <a:pPr algn="ctr"/>
                      <a:r>
                        <a:rPr lang="en-US" sz="1800" dirty="0" smtClean="0"/>
                        <a:t>7</a:t>
                      </a:r>
                      <a:endParaRPr lang="en-US" sz="1800" dirty="0"/>
                    </a:p>
                  </a:txBody>
                  <a:tcPr>
                    <a:solidFill>
                      <a:schemeClr val="bg1"/>
                    </a:solidFill>
                  </a:tcPr>
                </a:tc>
                <a:tc>
                  <a:txBody>
                    <a:bodyPr/>
                    <a:lstStyle/>
                    <a:p>
                      <a:pPr algn="ctr"/>
                      <a:r>
                        <a:rPr lang="en-US" sz="1800" dirty="0" smtClean="0"/>
                        <a:t>7</a:t>
                      </a:r>
                      <a:endParaRPr lang="en-US" sz="1800" dirty="0"/>
                    </a:p>
                  </a:txBody>
                  <a:tcPr>
                    <a:solidFill>
                      <a:schemeClr val="bg1"/>
                    </a:solidFill>
                  </a:tcPr>
                </a:tc>
                <a:tc>
                  <a:txBody>
                    <a:bodyPr/>
                    <a:lstStyle/>
                    <a:p>
                      <a:pPr algn="ctr"/>
                      <a:r>
                        <a:rPr lang="en-US" sz="1800" dirty="0" smtClean="0"/>
                        <a:t>Bad</a:t>
                      </a:r>
                      <a:endParaRPr lang="en-US" sz="1800" dirty="0"/>
                    </a:p>
                  </a:txBody>
                  <a:tcPr>
                    <a:solidFill>
                      <a:schemeClr val="bg1"/>
                    </a:solidFill>
                  </a:tcPr>
                </a:tc>
                <a:tc>
                  <a:txBody>
                    <a:bodyPr/>
                    <a:lstStyle/>
                    <a:p>
                      <a:pPr algn="ctr"/>
                      <a:r>
                        <a:rPr lang="en-US" sz="1800" dirty="0" err="1" smtClean="0"/>
                        <a:t>Sqrt</a:t>
                      </a:r>
                      <a:r>
                        <a:rPr lang="en-US" sz="1800" dirty="0" smtClean="0"/>
                        <a:t>((7-3)</a:t>
                      </a:r>
                      <a:r>
                        <a:rPr lang="en-US" sz="1800" baseline="30000" dirty="0" smtClean="0"/>
                        <a:t>2</a:t>
                      </a:r>
                      <a:r>
                        <a:rPr lang="en-US" sz="1800" dirty="0" smtClean="0"/>
                        <a:t>+(7-7)</a:t>
                      </a:r>
                      <a:r>
                        <a:rPr lang="en-US" sz="1800" baseline="30000" dirty="0" smtClean="0"/>
                        <a:t> 2</a:t>
                      </a:r>
                      <a:r>
                        <a:rPr lang="en-US" sz="1800" dirty="0" smtClean="0"/>
                        <a:t>) = 4</a:t>
                      </a:r>
                      <a:endParaRPr lang="en-US" sz="1800" dirty="0"/>
                    </a:p>
                  </a:txBody>
                  <a:tcPr>
                    <a:solidFill>
                      <a:schemeClr val="bg1"/>
                    </a:solidFill>
                  </a:tcPr>
                </a:tc>
                <a:extLst>
                  <a:ext uri="{0D108BD9-81ED-4DB2-BD59-A6C34878D82A}">
                    <a16:rowId xmlns:a16="http://schemas.microsoft.com/office/drawing/2014/main" val="10001"/>
                  </a:ext>
                </a:extLst>
              </a:tr>
              <a:tr h="4921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Type-2</a:t>
                      </a:r>
                    </a:p>
                  </a:txBody>
                  <a:tcPr>
                    <a:solidFill>
                      <a:schemeClr val="bg1"/>
                    </a:solidFill>
                  </a:tcPr>
                </a:tc>
                <a:tc>
                  <a:txBody>
                    <a:bodyPr/>
                    <a:lstStyle/>
                    <a:p>
                      <a:pPr algn="ctr"/>
                      <a:r>
                        <a:rPr lang="en-US" sz="1800" dirty="0" smtClean="0"/>
                        <a:t>7</a:t>
                      </a:r>
                      <a:endParaRPr lang="en-US" sz="1800" dirty="0"/>
                    </a:p>
                  </a:txBody>
                  <a:tcPr>
                    <a:solidFill>
                      <a:schemeClr val="bg1"/>
                    </a:solidFill>
                  </a:tcPr>
                </a:tc>
                <a:tc>
                  <a:txBody>
                    <a:bodyPr/>
                    <a:lstStyle/>
                    <a:p>
                      <a:pPr algn="ctr"/>
                      <a:r>
                        <a:rPr lang="en-US" sz="1800" dirty="0" smtClean="0"/>
                        <a:t>4</a:t>
                      </a:r>
                      <a:endParaRPr lang="en-US" sz="1800" dirty="0"/>
                    </a:p>
                  </a:txBody>
                  <a:tcPr>
                    <a:solidFill>
                      <a:schemeClr val="bg1"/>
                    </a:solidFill>
                  </a:tcPr>
                </a:tc>
                <a:tc>
                  <a:txBody>
                    <a:bodyPr/>
                    <a:lstStyle/>
                    <a:p>
                      <a:pPr algn="ctr"/>
                      <a:r>
                        <a:rPr lang="en-US" sz="1800" dirty="0" smtClean="0"/>
                        <a:t>Bad</a:t>
                      </a:r>
                      <a:endParaRPr lang="en-US" sz="1800" dirty="0"/>
                    </a:p>
                  </a:txBody>
                  <a:tcPr>
                    <a:solidFill>
                      <a:schemeClr val="bg1"/>
                    </a:solidFill>
                  </a:tcPr>
                </a:tc>
                <a:tc>
                  <a:txBody>
                    <a:bodyPr/>
                    <a:lstStyle/>
                    <a:p>
                      <a:pPr algn="ctr"/>
                      <a:r>
                        <a:rPr lang="en-US" sz="1800" dirty="0" smtClean="0"/>
                        <a:t>5</a:t>
                      </a:r>
                      <a:endParaRPr lang="en-US" sz="1800" dirty="0"/>
                    </a:p>
                  </a:txBody>
                  <a:tcPr>
                    <a:solidFill>
                      <a:schemeClr val="bg1"/>
                    </a:solidFill>
                  </a:tcPr>
                </a:tc>
                <a:extLst>
                  <a:ext uri="{0D108BD9-81ED-4DB2-BD59-A6C34878D82A}">
                    <a16:rowId xmlns:a16="http://schemas.microsoft.com/office/drawing/2014/main" val="10002"/>
                  </a:ext>
                </a:extLst>
              </a:tr>
              <a:tr h="4921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Type-3</a:t>
                      </a:r>
                    </a:p>
                  </a:txBody>
                  <a:tcPr>
                    <a:solidFill>
                      <a:schemeClr val="bg1"/>
                    </a:solidFill>
                  </a:tcPr>
                </a:tc>
                <a:tc>
                  <a:txBody>
                    <a:bodyPr/>
                    <a:lstStyle/>
                    <a:p>
                      <a:pPr algn="ctr"/>
                      <a:r>
                        <a:rPr lang="en-US" sz="1800" dirty="0" smtClean="0"/>
                        <a:t>3</a:t>
                      </a:r>
                      <a:endParaRPr lang="en-US" sz="1800" dirty="0"/>
                    </a:p>
                  </a:txBody>
                  <a:tcPr>
                    <a:solidFill>
                      <a:schemeClr val="bg1"/>
                    </a:solidFill>
                  </a:tcPr>
                </a:tc>
                <a:tc>
                  <a:txBody>
                    <a:bodyPr/>
                    <a:lstStyle/>
                    <a:p>
                      <a:pPr algn="ctr"/>
                      <a:r>
                        <a:rPr lang="en-US" sz="1800" dirty="0" smtClean="0"/>
                        <a:t>4</a:t>
                      </a:r>
                      <a:endParaRPr lang="en-US" sz="1800" dirty="0"/>
                    </a:p>
                  </a:txBody>
                  <a:tcPr>
                    <a:solidFill>
                      <a:schemeClr val="bg1"/>
                    </a:solidFill>
                  </a:tcPr>
                </a:tc>
                <a:tc>
                  <a:txBody>
                    <a:bodyPr/>
                    <a:lstStyle/>
                    <a:p>
                      <a:pPr algn="ctr"/>
                      <a:r>
                        <a:rPr lang="en-US" sz="1800" dirty="0" smtClean="0"/>
                        <a:t>Good</a:t>
                      </a:r>
                      <a:endParaRPr lang="en-US" sz="1800" dirty="0"/>
                    </a:p>
                  </a:txBody>
                  <a:tcPr>
                    <a:solidFill>
                      <a:schemeClr val="bg1"/>
                    </a:solidFill>
                  </a:tcPr>
                </a:tc>
                <a:tc>
                  <a:txBody>
                    <a:bodyPr/>
                    <a:lstStyle/>
                    <a:p>
                      <a:pPr algn="ctr"/>
                      <a:r>
                        <a:rPr lang="en-US" sz="1800" dirty="0" smtClean="0"/>
                        <a:t>3</a:t>
                      </a:r>
                      <a:endParaRPr lang="en-US" sz="1800" dirty="0"/>
                    </a:p>
                  </a:txBody>
                  <a:tcPr>
                    <a:solidFill>
                      <a:schemeClr val="bg1"/>
                    </a:solidFill>
                  </a:tcPr>
                </a:tc>
                <a:extLst>
                  <a:ext uri="{0D108BD9-81ED-4DB2-BD59-A6C34878D82A}">
                    <a16:rowId xmlns:a16="http://schemas.microsoft.com/office/drawing/2014/main" val="10003"/>
                  </a:ext>
                </a:extLst>
              </a:tr>
              <a:tr h="4921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Type-4</a:t>
                      </a:r>
                    </a:p>
                  </a:txBody>
                  <a:tcPr>
                    <a:solidFill>
                      <a:schemeClr val="bg1"/>
                    </a:solidFill>
                  </a:tcPr>
                </a:tc>
                <a:tc>
                  <a:txBody>
                    <a:bodyPr/>
                    <a:lstStyle/>
                    <a:p>
                      <a:pPr algn="ctr"/>
                      <a:r>
                        <a:rPr lang="en-US" sz="1800" dirty="0" smtClean="0"/>
                        <a:t>1</a:t>
                      </a:r>
                      <a:endParaRPr lang="en-US" sz="1800" dirty="0"/>
                    </a:p>
                  </a:txBody>
                  <a:tcPr>
                    <a:solidFill>
                      <a:schemeClr val="bg1"/>
                    </a:solidFill>
                  </a:tcPr>
                </a:tc>
                <a:tc>
                  <a:txBody>
                    <a:bodyPr/>
                    <a:lstStyle/>
                    <a:p>
                      <a:pPr algn="ctr"/>
                      <a:r>
                        <a:rPr lang="en-US" sz="1800" dirty="0" smtClean="0"/>
                        <a:t>4</a:t>
                      </a:r>
                      <a:endParaRPr lang="en-US" sz="1800" dirty="0"/>
                    </a:p>
                  </a:txBody>
                  <a:tcPr>
                    <a:solidFill>
                      <a:schemeClr val="bg1"/>
                    </a:solidFill>
                  </a:tcPr>
                </a:tc>
                <a:tc>
                  <a:txBody>
                    <a:bodyPr/>
                    <a:lstStyle/>
                    <a:p>
                      <a:pPr algn="ctr"/>
                      <a:r>
                        <a:rPr lang="en-US" sz="1800" dirty="0" smtClean="0"/>
                        <a:t>Good</a:t>
                      </a:r>
                      <a:endParaRPr lang="en-US" sz="1800" dirty="0"/>
                    </a:p>
                  </a:txBody>
                  <a:tcPr>
                    <a:solidFill>
                      <a:schemeClr val="bg1"/>
                    </a:solidFill>
                  </a:tcPr>
                </a:tc>
                <a:tc>
                  <a:txBody>
                    <a:bodyPr/>
                    <a:lstStyle/>
                    <a:p>
                      <a:pPr algn="ctr"/>
                      <a:r>
                        <a:rPr lang="en-US" sz="1800" dirty="0" smtClean="0"/>
                        <a:t>3.6</a:t>
                      </a:r>
                      <a:endParaRPr lang="en-US" sz="1800" dirty="0"/>
                    </a:p>
                  </a:txBody>
                  <a:tcPr>
                    <a:solidFill>
                      <a:schemeClr val="bg1"/>
                    </a:solidFill>
                  </a:tcPr>
                </a:tc>
                <a:extLst>
                  <a:ext uri="{0D108BD9-81ED-4DB2-BD59-A6C34878D82A}">
                    <a16:rowId xmlns:a16="http://schemas.microsoft.com/office/drawing/2014/main" val="10004"/>
                  </a:ext>
                </a:extLst>
              </a:tr>
            </a:tbl>
          </a:graphicData>
        </a:graphic>
      </p:graphicFrame>
      <p:pic>
        <p:nvPicPr>
          <p:cNvPr id="6" name="Picture 5" descr="Image result"/>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50563"/>
            <a:ext cx="6162708" cy="1363663"/>
          </a:xfrm>
          <a:prstGeom prst="rect">
            <a:avLst/>
          </a:prstGeom>
          <a:noFill/>
          <a:ln>
            <a:noFill/>
          </a:ln>
        </p:spPr>
      </p:pic>
    </p:spTree>
    <p:extLst>
      <p:ext uri="{BB962C8B-B14F-4D97-AF65-F5344CB8AC3E}">
        <p14:creationId xmlns:p14="http://schemas.microsoft.com/office/powerpoint/2010/main" val="41609955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4520"/>
            <a:ext cx="7315199" cy="1049235"/>
          </a:xfrm>
        </p:spPr>
        <p:txBody>
          <a:bodyPr/>
          <a:lstStyle/>
          <a:p>
            <a:r>
              <a:rPr lang="en-US" dirty="0" smtClean="0"/>
              <a:t>Step 2: Rank These Attributes</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564159764"/>
              </p:ext>
            </p:extLst>
          </p:nvPr>
        </p:nvGraphicFramePr>
        <p:xfrm>
          <a:off x="457200" y="3581400"/>
          <a:ext cx="8228428" cy="2123440"/>
        </p:xfrm>
        <a:graphic>
          <a:graphicData uri="http://schemas.openxmlformats.org/drawingml/2006/table">
            <a:tbl>
              <a:tblPr firstRow="1" bandRow="1">
                <a:tableStyleId>{616DA210-FB5B-4158-B5E0-FEB733F419BA}</a:tableStyleId>
              </a:tblPr>
              <a:tblGrid>
                <a:gridCol w="1065628">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343465">
                  <a:extLst>
                    <a:ext uri="{9D8B030D-6E8A-4147-A177-3AD203B41FA5}">
                      <a16:colId xmlns:a16="http://schemas.microsoft.com/office/drawing/2014/main" val="20004"/>
                    </a:ext>
                  </a:extLst>
                </a:gridCol>
                <a:gridCol w="2161735">
                  <a:extLst>
                    <a:ext uri="{9D8B030D-6E8A-4147-A177-3AD203B41FA5}">
                      <a16:colId xmlns:a16="http://schemas.microsoft.com/office/drawing/2014/main" val="20005"/>
                    </a:ext>
                  </a:extLst>
                </a:gridCol>
              </a:tblGrid>
              <a:tr h="370840">
                <a:tc>
                  <a:txBody>
                    <a:bodyPr/>
                    <a:lstStyle/>
                    <a:p>
                      <a:r>
                        <a:rPr lang="en-US" sz="1800" dirty="0" smtClean="0"/>
                        <a:t>Name</a:t>
                      </a:r>
                      <a:endParaRPr lang="en-US" sz="1800" dirty="0"/>
                    </a:p>
                  </a:txBody>
                  <a:tcPr>
                    <a:solidFill>
                      <a:schemeClr val="bg1"/>
                    </a:solidFill>
                  </a:tcPr>
                </a:tc>
                <a:tc>
                  <a:txBody>
                    <a:bodyPr/>
                    <a:lstStyle/>
                    <a:p>
                      <a:r>
                        <a:rPr lang="en-US" sz="1800" dirty="0" smtClean="0"/>
                        <a:t>Acid-Durability</a:t>
                      </a:r>
                      <a:endParaRPr lang="en-US" sz="1800" dirty="0"/>
                    </a:p>
                  </a:txBody>
                  <a:tcPr>
                    <a:solidFill>
                      <a:schemeClr val="bg1"/>
                    </a:solidFill>
                  </a:tcPr>
                </a:tc>
                <a:tc>
                  <a:txBody>
                    <a:bodyPr/>
                    <a:lstStyle/>
                    <a:p>
                      <a:r>
                        <a:rPr lang="en-US" sz="1800" dirty="0" smtClean="0"/>
                        <a:t>Strength</a:t>
                      </a:r>
                      <a:endParaRPr lang="en-US" sz="1800" dirty="0"/>
                    </a:p>
                  </a:txBody>
                  <a:tcPr>
                    <a:solidFill>
                      <a:schemeClr val="bg1"/>
                    </a:solidFill>
                  </a:tcPr>
                </a:tc>
                <a:tc>
                  <a:txBody>
                    <a:bodyPr/>
                    <a:lstStyle/>
                    <a:p>
                      <a:r>
                        <a:rPr lang="en-US" sz="1800" dirty="0" smtClean="0"/>
                        <a:t>Class</a:t>
                      </a:r>
                      <a:endParaRPr lang="en-US" sz="1800" dirty="0"/>
                    </a:p>
                  </a:txBody>
                  <a:tcPr>
                    <a:solidFill>
                      <a:schemeClr val="bg1"/>
                    </a:solidFill>
                  </a:tcPr>
                </a:tc>
                <a:tc>
                  <a:txBody>
                    <a:bodyPr/>
                    <a:lstStyle/>
                    <a:p>
                      <a:r>
                        <a:rPr lang="en-US" sz="1800" dirty="0" smtClean="0"/>
                        <a:t>Distance</a:t>
                      </a:r>
                      <a:endParaRPr lang="en-US" sz="1800" dirty="0"/>
                    </a:p>
                  </a:txBody>
                  <a:tcPr>
                    <a:solidFill>
                      <a:schemeClr val="bg1"/>
                    </a:solidFill>
                  </a:tcPr>
                </a:tc>
                <a:tc>
                  <a:txBody>
                    <a:bodyPr/>
                    <a:lstStyle/>
                    <a:p>
                      <a:r>
                        <a:rPr lang="en-US" sz="1800" dirty="0" smtClean="0"/>
                        <a:t>Rank</a:t>
                      </a:r>
                      <a:endParaRPr lang="en-US" sz="1800" dirty="0"/>
                    </a:p>
                  </a:txBody>
                  <a:tcPr>
                    <a:solidFill>
                      <a:schemeClr val="bg1"/>
                    </a:solidFill>
                  </a:tcPr>
                </a:tc>
                <a:extLst>
                  <a:ext uri="{0D108BD9-81ED-4DB2-BD59-A6C34878D82A}">
                    <a16:rowId xmlns:a16="http://schemas.microsoft.com/office/drawing/2014/main" val="10000"/>
                  </a:ext>
                </a:extLst>
              </a:tr>
              <a:tr h="370840">
                <a:tc>
                  <a:txBody>
                    <a:bodyPr/>
                    <a:lstStyle/>
                    <a:p>
                      <a:r>
                        <a:rPr lang="en-US" sz="1800" dirty="0" smtClean="0"/>
                        <a:t>Type-1</a:t>
                      </a:r>
                      <a:endParaRPr lang="en-US" sz="1800" dirty="0"/>
                    </a:p>
                  </a:txBody>
                  <a:tcPr>
                    <a:solidFill>
                      <a:schemeClr val="bg1"/>
                    </a:solidFill>
                  </a:tcPr>
                </a:tc>
                <a:tc>
                  <a:txBody>
                    <a:bodyPr/>
                    <a:lstStyle/>
                    <a:p>
                      <a:pPr algn="ctr"/>
                      <a:r>
                        <a:rPr lang="en-US" sz="1800" dirty="0" smtClean="0"/>
                        <a:t>7</a:t>
                      </a:r>
                      <a:endParaRPr lang="en-US" sz="1800" dirty="0"/>
                    </a:p>
                  </a:txBody>
                  <a:tcPr>
                    <a:solidFill>
                      <a:schemeClr val="bg1"/>
                    </a:solidFill>
                  </a:tcPr>
                </a:tc>
                <a:tc>
                  <a:txBody>
                    <a:bodyPr/>
                    <a:lstStyle/>
                    <a:p>
                      <a:pPr algn="ctr"/>
                      <a:r>
                        <a:rPr lang="en-US" sz="1800" dirty="0" smtClean="0"/>
                        <a:t>7</a:t>
                      </a:r>
                      <a:endParaRPr lang="en-US" sz="1800" dirty="0"/>
                    </a:p>
                  </a:txBody>
                  <a:tcPr>
                    <a:solidFill>
                      <a:schemeClr val="bg1"/>
                    </a:solidFill>
                  </a:tcPr>
                </a:tc>
                <a:tc>
                  <a:txBody>
                    <a:bodyPr/>
                    <a:lstStyle/>
                    <a:p>
                      <a:pPr algn="ctr"/>
                      <a:r>
                        <a:rPr lang="en-US" sz="1800" dirty="0" smtClean="0"/>
                        <a:t>Bad</a:t>
                      </a:r>
                      <a:endParaRPr lang="en-US" sz="1800" dirty="0"/>
                    </a:p>
                  </a:txBody>
                  <a:tcPr>
                    <a:solidFill>
                      <a:schemeClr val="bg1"/>
                    </a:solidFill>
                  </a:tcPr>
                </a:tc>
                <a:tc>
                  <a:txBody>
                    <a:bodyPr/>
                    <a:lstStyle/>
                    <a:p>
                      <a:pPr algn="ctr"/>
                      <a:r>
                        <a:rPr lang="en-US" sz="1800" dirty="0" smtClean="0"/>
                        <a:t>4</a:t>
                      </a:r>
                      <a:endParaRPr lang="en-US" sz="1800" dirty="0"/>
                    </a:p>
                  </a:txBody>
                  <a:tcPr>
                    <a:solidFill>
                      <a:schemeClr val="bg1"/>
                    </a:solidFill>
                  </a:tcPr>
                </a:tc>
                <a:tc>
                  <a:txBody>
                    <a:bodyPr/>
                    <a:lstStyle/>
                    <a:p>
                      <a:pPr algn="ctr"/>
                      <a:r>
                        <a:rPr lang="en-US" sz="1800" dirty="0" smtClean="0"/>
                        <a:t>3</a:t>
                      </a:r>
                      <a:endParaRPr lang="en-US" sz="1800" dirty="0"/>
                    </a:p>
                  </a:txBody>
                  <a:tcP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Type-2</a:t>
                      </a:r>
                    </a:p>
                  </a:txBody>
                  <a:tcPr>
                    <a:solidFill>
                      <a:schemeClr val="bg1"/>
                    </a:solidFill>
                  </a:tcPr>
                </a:tc>
                <a:tc>
                  <a:txBody>
                    <a:bodyPr/>
                    <a:lstStyle/>
                    <a:p>
                      <a:pPr algn="ctr"/>
                      <a:r>
                        <a:rPr lang="en-US" sz="1800" dirty="0" smtClean="0"/>
                        <a:t>7</a:t>
                      </a:r>
                      <a:endParaRPr lang="en-US" sz="1800" dirty="0"/>
                    </a:p>
                  </a:txBody>
                  <a:tcPr>
                    <a:solidFill>
                      <a:schemeClr val="bg1"/>
                    </a:solidFill>
                  </a:tcPr>
                </a:tc>
                <a:tc>
                  <a:txBody>
                    <a:bodyPr/>
                    <a:lstStyle/>
                    <a:p>
                      <a:pPr algn="ctr"/>
                      <a:r>
                        <a:rPr lang="en-US" sz="1800" dirty="0" smtClean="0"/>
                        <a:t>4</a:t>
                      </a:r>
                      <a:endParaRPr lang="en-US" sz="1800" dirty="0"/>
                    </a:p>
                  </a:txBody>
                  <a:tcPr>
                    <a:solidFill>
                      <a:schemeClr val="bg1"/>
                    </a:solidFill>
                  </a:tcPr>
                </a:tc>
                <a:tc>
                  <a:txBody>
                    <a:bodyPr/>
                    <a:lstStyle/>
                    <a:p>
                      <a:pPr algn="ctr"/>
                      <a:r>
                        <a:rPr lang="en-US" sz="1800" dirty="0" smtClean="0"/>
                        <a:t>Bad</a:t>
                      </a:r>
                      <a:endParaRPr lang="en-US" sz="1800" dirty="0"/>
                    </a:p>
                  </a:txBody>
                  <a:tcPr>
                    <a:solidFill>
                      <a:schemeClr val="bg1"/>
                    </a:solidFill>
                  </a:tcPr>
                </a:tc>
                <a:tc>
                  <a:txBody>
                    <a:bodyPr/>
                    <a:lstStyle/>
                    <a:p>
                      <a:pPr algn="ctr"/>
                      <a:r>
                        <a:rPr lang="en-US" sz="1800" dirty="0" smtClean="0"/>
                        <a:t>5</a:t>
                      </a:r>
                      <a:endParaRPr lang="en-US" sz="1800" dirty="0"/>
                    </a:p>
                  </a:txBody>
                  <a:tcPr>
                    <a:solidFill>
                      <a:schemeClr val="bg1"/>
                    </a:solidFill>
                  </a:tcPr>
                </a:tc>
                <a:tc>
                  <a:txBody>
                    <a:bodyPr/>
                    <a:lstStyle/>
                    <a:p>
                      <a:pPr algn="ctr"/>
                      <a:r>
                        <a:rPr lang="en-US" sz="1800" dirty="0" smtClean="0"/>
                        <a:t>4</a:t>
                      </a:r>
                      <a:endParaRPr lang="en-US" sz="1800" dirty="0"/>
                    </a:p>
                  </a:txBody>
                  <a:tcP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Type-3</a:t>
                      </a:r>
                    </a:p>
                  </a:txBody>
                  <a:tcPr>
                    <a:solidFill>
                      <a:schemeClr val="bg1"/>
                    </a:solidFill>
                  </a:tcPr>
                </a:tc>
                <a:tc>
                  <a:txBody>
                    <a:bodyPr/>
                    <a:lstStyle/>
                    <a:p>
                      <a:pPr algn="ctr"/>
                      <a:r>
                        <a:rPr lang="en-US" sz="1800" dirty="0" smtClean="0"/>
                        <a:t>3</a:t>
                      </a:r>
                      <a:endParaRPr lang="en-US" sz="1800" dirty="0"/>
                    </a:p>
                  </a:txBody>
                  <a:tcPr>
                    <a:solidFill>
                      <a:schemeClr val="bg1"/>
                    </a:solidFill>
                  </a:tcPr>
                </a:tc>
                <a:tc>
                  <a:txBody>
                    <a:bodyPr/>
                    <a:lstStyle/>
                    <a:p>
                      <a:pPr algn="ctr"/>
                      <a:r>
                        <a:rPr lang="en-US" sz="1800" dirty="0" smtClean="0"/>
                        <a:t>4</a:t>
                      </a:r>
                      <a:endParaRPr lang="en-US" sz="1800" dirty="0"/>
                    </a:p>
                  </a:txBody>
                  <a:tcPr>
                    <a:solidFill>
                      <a:schemeClr val="bg1"/>
                    </a:solidFill>
                  </a:tcPr>
                </a:tc>
                <a:tc>
                  <a:txBody>
                    <a:bodyPr/>
                    <a:lstStyle/>
                    <a:p>
                      <a:pPr algn="ctr"/>
                      <a:r>
                        <a:rPr lang="en-US" sz="1800" dirty="0" smtClean="0"/>
                        <a:t>Good</a:t>
                      </a:r>
                      <a:endParaRPr lang="en-US" sz="1800" dirty="0"/>
                    </a:p>
                  </a:txBody>
                  <a:tcPr>
                    <a:solidFill>
                      <a:schemeClr val="bg1"/>
                    </a:solidFill>
                  </a:tcPr>
                </a:tc>
                <a:tc>
                  <a:txBody>
                    <a:bodyPr/>
                    <a:lstStyle/>
                    <a:p>
                      <a:pPr algn="ctr"/>
                      <a:r>
                        <a:rPr lang="en-US" sz="1800" dirty="0" smtClean="0"/>
                        <a:t>3</a:t>
                      </a:r>
                      <a:endParaRPr lang="en-US" sz="1800" dirty="0"/>
                    </a:p>
                  </a:txBody>
                  <a:tcPr>
                    <a:solidFill>
                      <a:schemeClr val="bg1"/>
                    </a:solidFill>
                  </a:tcPr>
                </a:tc>
                <a:tc>
                  <a:txBody>
                    <a:bodyPr/>
                    <a:lstStyle/>
                    <a:p>
                      <a:pPr algn="ctr"/>
                      <a:r>
                        <a:rPr lang="en-US" sz="1800" dirty="0" smtClean="0"/>
                        <a:t>1</a:t>
                      </a:r>
                      <a:endParaRPr lang="en-US" sz="1800" dirty="0"/>
                    </a:p>
                  </a:txBody>
                  <a:tcPr>
                    <a:solidFill>
                      <a:schemeClr val="bg1"/>
                    </a:solidFill>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Type-4</a:t>
                      </a:r>
                    </a:p>
                  </a:txBody>
                  <a:tcPr>
                    <a:solidFill>
                      <a:schemeClr val="bg1"/>
                    </a:solidFill>
                  </a:tcPr>
                </a:tc>
                <a:tc>
                  <a:txBody>
                    <a:bodyPr/>
                    <a:lstStyle/>
                    <a:p>
                      <a:pPr algn="ctr"/>
                      <a:r>
                        <a:rPr lang="en-US" sz="1800" dirty="0" smtClean="0"/>
                        <a:t>1</a:t>
                      </a:r>
                      <a:endParaRPr lang="en-US" sz="1800" dirty="0"/>
                    </a:p>
                  </a:txBody>
                  <a:tcPr>
                    <a:solidFill>
                      <a:schemeClr val="bg1"/>
                    </a:solidFill>
                  </a:tcPr>
                </a:tc>
                <a:tc>
                  <a:txBody>
                    <a:bodyPr/>
                    <a:lstStyle/>
                    <a:p>
                      <a:pPr algn="ctr"/>
                      <a:r>
                        <a:rPr lang="en-US" sz="1800" dirty="0" smtClean="0"/>
                        <a:t>4</a:t>
                      </a:r>
                      <a:endParaRPr lang="en-US" sz="1800" dirty="0"/>
                    </a:p>
                  </a:txBody>
                  <a:tcPr>
                    <a:solidFill>
                      <a:schemeClr val="bg1"/>
                    </a:solidFill>
                  </a:tcPr>
                </a:tc>
                <a:tc>
                  <a:txBody>
                    <a:bodyPr/>
                    <a:lstStyle/>
                    <a:p>
                      <a:pPr algn="ctr"/>
                      <a:r>
                        <a:rPr lang="en-US" sz="1800" dirty="0" smtClean="0"/>
                        <a:t>Good</a:t>
                      </a:r>
                      <a:endParaRPr lang="en-US" sz="1800" dirty="0"/>
                    </a:p>
                  </a:txBody>
                  <a:tcPr>
                    <a:solidFill>
                      <a:schemeClr val="bg1"/>
                    </a:solidFill>
                  </a:tcPr>
                </a:tc>
                <a:tc>
                  <a:txBody>
                    <a:bodyPr/>
                    <a:lstStyle/>
                    <a:p>
                      <a:pPr algn="ctr"/>
                      <a:r>
                        <a:rPr lang="en-US" sz="1800" dirty="0" smtClean="0"/>
                        <a:t>3.6</a:t>
                      </a:r>
                      <a:endParaRPr lang="en-US" sz="1800" dirty="0"/>
                    </a:p>
                  </a:txBody>
                  <a:tcPr>
                    <a:solidFill>
                      <a:schemeClr val="bg1"/>
                    </a:solidFill>
                  </a:tcPr>
                </a:tc>
                <a:tc>
                  <a:txBody>
                    <a:bodyPr/>
                    <a:lstStyle/>
                    <a:p>
                      <a:pPr algn="ctr"/>
                      <a:r>
                        <a:rPr lang="en-US" sz="1800" dirty="0" smtClean="0"/>
                        <a:t>2</a:t>
                      </a:r>
                      <a:endParaRPr lang="en-US" sz="1800" dirty="0"/>
                    </a:p>
                  </a:txBody>
                  <a:tcP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517680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K=1</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004137985"/>
              </p:ext>
            </p:extLst>
          </p:nvPr>
        </p:nvGraphicFramePr>
        <p:xfrm>
          <a:off x="495886" y="2057400"/>
          <a:ext cx="8228428" cy="2184400"/>
        </p:xfrm>
        <a:graphic>
          <a:graphicData uri="http://schemas.openxmlformats.org/drawingml/2006/table">
            <a:tbl>
              <a:tblPr firstRow="1" bandRow="1">
                <a:tableStyleId>{616DA210-FB5B-4158-B5E0-FEB733F419BA}</a:tableStyleId>
              </a:tblPr>
              <a:tblGrid>
                <a:gridCol w="1065628">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343465">
                  <a:extLst>
                    <a:ext uri="{9D8B030D-6E8A-4147-A177-3AD203B41FA5}">
                      <a16:colId xmlns:a16="http://schemas.microsoft.com/office/drawing/2014/main" val="20004"/>
                    </a:ext>
                  </a:extLst>
                </a:gridCol>
                <a:gridCol w="2161735">
                  <a:extLst>
                    <a:ext uri="{9D8B030D-6E8A-4147-A177-3AD203B41FA5}">
                      <a16:colId xmlns:a16="http://schemas.microsoft.com/office/drawing/2014/main" val="20005"/>
                    </a:ext>
                  </a:extLst>
                </a:gridCol>
              </a:tblGrid>
              <a:tr h="370840">
                <a:tc>
                  <a:txBody>
                    <a:bodyPr/>
                    <a:lstStyle/>
                    <a:p>
                      <a:r>
                        <a:rPr lang="en-US" sz="2000" dirty="0" smtClean="0"/>
                        <a:t>Name</a:t>
                      </a:r>
                      <a:endParaRPr lang="en-US" sz="2000" dirty="0"/>
                    </a:p>
                  </a:txBody>
                  <a:tcPr>
                    <a:solidFill>
                      <a:schemeClr val="bg1"/>
                    </a:solidFill>
                  </a:tcPr>
                </a:tc>
                <a:tc>
                  <a:txBody>
                    <a:bodyPr/>
                    <a:lstStyle/>
                    <a:p>
                      <a:r>
                        <a:rPr lang="en-US" sz="2000" dirty="0" smtClean="0"/>
                        <a:t>Acid-Durability</a:t>
                      </a:r>
                      <a:endParaRPr lang="en-US" sz="2000" dirty="0"/>
                    </a:p>
                  </a:txBody>
                  <a:tcPr>
                    <a:solidFill>
                      <a:schemeClr val="bg1"/>
                    </a:solidFill>
                  </a:tcPr>
                </a:tc>
                <a:tc>
                  <a:txBody>
                    <a:bodyPr/>
                    <a:lstStyle/>
                    <a:p>
                      <a:r>
                        <a:rPr lang="en-US" sz="2000" dirty="0" smtClean="0"/>
                        <a:t>Strength</a:t>
                      </a:r>
                      <a:endParaRPr lang="en-US" sz="2000" dirty="0"/>
                    </a:p>
                  </a:txBody>
                  <a:tcPr>
                    <a:solidFill>
                      <a:schemeClr val="bg1"/>
                    </a:solidFill>
                  </a:tcPr>
                </a:tc>
                <a:tc>
                  <a:txBody>
                    <a:bodyPr/>
                    <a:lstStyle/>
                    <a:p>
                      <a:r>
                        <a:rPr lang="en-US" sz="2000" dirty="0" smtClean="0"/>
                        <a:t>Class</a:t>
                      </a:r>
                      <a:endParaRPr lang="en-US" sz="2000" dirty="0"/>
                    </a:p>
                  </a:txBody>
                  <a:tcPr>
                    <a:solidFill>
                      <a:schemeClr val="bg1"/>
                    </a:solidFill>
                  </a:tcPr>
                </a:tc>
                <a:tc>
                  <a:txBody>
                    <a:bodyPr/>
                    <a:lstStyle/>
                    <a:p>
                      <a:r>
                        <a:rPr lang="en-US" sz="2000" dirty="0" smtClean="0"/>
                        <a:t>Distance</a:t>
                      </a:r>
                      <a:endParaRPr lang="en-US" sz="2000" dirty="0"/>
                    </a:p>
                  </a:txBody>
                  <a:tcPr>
                    <a:solidFill>
                      <a:schemeClr val="bg1"/>
                    </a:solidFill>
                  </a:tcPr>
                </a:tc>
                <a:tc>
                  <a:txBody>
                    <a:bodyPr/>
                    <a:lstStyle/>
                    <a:p>
                      <a:pPr algn="ctr"/>
                      <a:r>
                        <a:rPr lang="en-US" sz="2000" dirty="0" smtClean="0"/>
                        <a:t>Rank</a:t>
                      </a:r>
                      <a:endParaRPr lang="en-US" sz="2000" dirty="0"/>
                    </a:p>
                  </a:txBody>
                  <a:tcPr>
                    <a:solidFill>
                      <a:schemeClr val="bg1"/>
                    </a:solidFill>
                  </a:tcPr>
                </a:tc>
                <a:extLst>
                  <a:ext uri="{0D108BD9-81ED-4DB2-BD59-A6C34878D82A}">
                    <a16:rowId xmlns:a16="http://schemas.microsoft.com/office/drawing/2014/main" val="10000"/>
                  </a:ext>
                </a:extLst>
              </a:tr>
              <a:tr h="370840">
                <a:tc>
                  <a:txBody>
                    <a:bodyPr/>
                    <a:lstStyle/>
                    <a:p>
                      <a:r>
                        <a:rPr lang="en-US" sz="1800" dirty="0" smtClean="0"/>
                        <a:t>Type-1</a:t>
                      </a:r>
                      <a:endParaRPr lang="en-US" sz="1800" dirty="0"/>
                    </a:p>
                  </a:txBody>
                  <a:tcPr>
                    <a:solidFill>
                      <a:schemeClr val="bg1"/>
                    </a:solidFill>
                  </a:tcPr>
                </a:tc>
                <a:tc>
                  <a:txBody>
                    <a:bodyPr/>
                    <a:lstStyle/>
                    <a:p>
                      <a:pPr algn="ctr"/>
                      <a:r>
                        <a:rPr lang="en-US" sz="1800" dirty="0" smtClean="0"/>
                        <a:t>7</a:t>
                      </a:r>
                      <a:endParaRPr lang="en-US" sz="1800" dirty="0"/>
                    </a:p>
                  </a:txBody>
                  <a:tcPr>
                    <a:solidFill>
                      <a:schemeClr val="bg1"/>
                    </a:solidFill>
                  </a:tcPr>
                </a:tc>
                <a:tc>
                  <a:txBody>
                    <a:bodyPr/>
                    <a:lstStyle/>
                    <a:p>
                      <a:pPr algn="ctr"/>
                      <a:r>
                        <a:rPr lang="en-US" sz="1800" dirty="0" smtClean="0"/>
                        <a:t>7</a:t>
                      </a:r>
                      <a:endParaRPr lang="en-US" sz="1800" dirty="0"/>
                    </a:p>
                  </a:txBody>
                  <a:tcPr>
                    <a:solidFill>
                      <a:schemeClr val="bg1"/>
                    </a:solidFill>
                  </a:tcPr>
                </a:tc>
                <a:tc>
                  <a:txBody>
                    <a:bodyPr/>
                    <a:lstStyle/>
                    <a:p>
                      <a:pPr algn="ctr"/>
                      <a:r>
                        <a:rPr lang="en-US" sz="1800" dirty="0" smtClean="0"/>
                        <a:t>Bad</a:t>
                      </a:r>
                      <a:endParaRPr lang="en-US" sz="1800" dirty="0"/>
                    </a:p>
                  </a:txBody>
                  <a:tcPr>
                    <a:solidFill>
                      <a:schemeClr val="bg1"/>
                    </a:solidFill>
                  </a:tcPr>
                </a:tc>
                <a:tc>
                  <a:txBody>
                    <a:bodyPr/>
                    <a:lstStyle/>
                    <a:p>
                      <a:pPr algn="ctr"/>
                      <a:r>
                        <a:rPr lang="en-US" sz="1800" dirty="0" smtClean="0"/>
                        <a:t>4</a:t>
                      </a:r>
                      <a:endParaRPr lang="en-US" sz="1800" dirty="0"/>
                    </a:p>
                  </a:txBody>
                  <a:tcPr>
                    <a:solidFill>
                      <a:schemeClr val="bg1"/>
                    </a:solidFill>
                  </a:tcPr>
                </a:tc>
                <a:tc>
                  <a:txBody>
                    <a:bodyPr/>
                    <a:lstStyle/>
                    <a:p>
                      <a:pPr algn="ctr"/>
                      <a:r>
                        <a:rPr lang="en-US" sz="1800" dirty="0" smtClean="0"/>
                        <a:t>3</a:t>
                      </a:r>
                      <a:endParaRPr lang="en-US" sz="1800" dirty="0"/>
                    </a:p>
                  </a:txBody>
                  <a:tcP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Type-2</a:t>
                      </a:r>
                    </a:p>
                  </a:txBody>
                  <a:tcPr>
                    <a:solidFill>
                      <a:schemeClr val="bg1"/>
                    </a:solidFill>
                  </a:tcPr>
                </a:tc>
                <a:tc>
                  <a:txBody>
                    <a:bodyPr/>
                    <a:lstStyle/>
                    <a:p>
                      <a:pPr algn="ctr"/>
                      <a:r>
                        <a:rPr lang="en-US" sz="1800" dirty="0" smtClean="0"/>
                        <a:t>7</a:t>
                      </a:r>
                      <a:endParaRPr lang="en-US" sz="1800" dirty="0"/>
                    </a:p>
                  </a:txBody>
                  <a:tcPr>
                    <a:solidFill>
                      <a:schemeClr val="bg1"/>
                    </a:solidFill>
                  </a:tcPr>
                </a:tc>
                <a:tc>
                  <a:txBody>
                    <a:bodyPr/>
                    <a:lstStyle/>
                    <a:p>
                      <a:pPr algn="ctr"/>
                      <a:r>
                        <a:rPr lang="en-US" sz="1800" dirty="0" smtClean="0"/>
                        <a:t>4</a:t>
                      </a:r>
                      <a:endParaRPr lang="en-US" sz="1800" dirty="0"/>
                    </a:p>
                  </a:txBody>
                  <a:tcPr>
                    <a:solidFill>
                      <a:schemeClr val="bg1"/>
                    </a:solidFill>
                  </a:tcPr>
                </a:tc>
                <a:tc>
                  <a:txBody>
                    <a:bodyPr/>
                    <a:lstStyle/>
                    <a:p>
                      <a:pPr algn="ctr"/>
                      <a:r>
                        <a:rPr lang="en-US" sz="1800" dirty="0" smtClean="0"/>
                        <a:t>Bad</a:t>
                      </a:r>
                      <a:endParaRPr lang="en-US" sz="1800" dirty="0"/>
                    </a:p>
                  </a:txBody>
                  <a:tcPr>
                    <a:solidFill>
                      <a:schemeClr val="bg1"/>
                    </a:solidFill>
                  </a:tcPr>
                </a:tc>
                <a:tc>
                  <a:txBody>
                    <a:bodyPr/>
                    <a:lstStyle/>
                    <a:p>
                      <a:pPr algn="ctr"/>
                      <a:r>
                        <a:rPr lang="en-US" sz="1800" dirty="0" smtClean="0"/>
                        <a:t>5</a:t>
                      </a:r>
                      <a:endParaRPr lang="en-US" sz="1800" dirty="0"/>
                    </a:p>
                  </a:txBody>
                  <a:tcPr>
                    <a:solidFill>
                      <a:schemeClr val="bg1"/>
                    </a:solidFill>
                  </a:tcPr>
                </a:tc>
                <a:tc>
                  <a:txBody>
                    <a:bodyPr/>
                    <a:lstStyle/>
                    <a:p>
                      <a:pPr algn="ctr"/>
                      <a:r>
                        <a:rPr lang="en-US" sz="1800" dirty="0" smtClean="0"/>
                        <a:t>4</a:t>
                      </a:r>
                      <a:endParaRPr lang="en-US" sz="1800" dirty="0"/>
                    </a:p>
                  </a:txBody>
                  <a:tcP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Type-3</a:t>
                      </a:r>
                    </a:p>
                  </a:txBody>
                  <a:tcPr>
                    <a:solidFill>
                      <a:schemeClr val="bg1">
                        <a:lumMod val="75000"/>
                      </a:schemeClr>
                    </a:solidFill>
                  </a:tcPr>
                </a:tc>
                <a:tc>
                  <a:txBody>
                    <a:bodyPr/>
                    <a:lstStyle/>
                    <a:p>
                      <a:pPr algn="ctr"/>
                      <a:r>
                        <a:rPr lang="en-US" sz="1800" dirty="0" smtClean="0"/>
                        <a:t>3</a:t>
                      </a:r>
                      <a:endParaRPr lang="en-US" sz="1800" dirty="0"/>
                    </a:p>
                  </a:txBody>
                  <a:tcPr>
                    <a:solidFill>
                      <a:schemeClr val="bg1">
                        <a:lumMod val="75000"/>
                      </a:schemeClr>
                    </a:solidFill>
                  </a:tcPr>
                </a:tc>
                <a:tc>
                  <a:txBody>
                    <a:bodyPr/>
                    <a:lstStyle/>
                    <a:p>
                      <a:pPr algn="ctr"/>
                      <a:r>
                        <a:rPr lang="en-US" sz="1800" dirty="0" smtClean="0"/>
                        <a:t>4</a:t>
                      </a:r>
                      <a:endParaRPr lang="en-US" sz="1800" dirty="0"/>
                    </a:p>
                  </a:txBody>
                  <a:tcPr>
                    <a:solidFill>
                      <a:schemeClr val="bg1">
                        <a:lumMod val="75000"/>
                      </a:schemeClr>
                    </a:solidFill>
                  </a:tcPr>
                </a:tc>
                <a:tc>
                  <a:txBody>
                    <a:bodyPr/>
                    <a:lstStyle/>
                    <a:p>
                      <a:pPr algn="ctr"/>
                      <a:r>
                        <a:rPr lang="en-US" sz="1800" dirty="0" smtClean="0"/>
                        <a:t>Good</a:t>
                      </a:r>
                      <a:endParaRPr lang="en-US" sz="1800" dirty="0"/>
                    </a:p>
                  </a:txBody>
                  <a:tcPr>
                    <a:solidFill>
                      <a:schemeClr val="bg1">
                        <a:lumMod val="75000"/>
                      </a:schemeClr>
                    </a:solidFill>
                  </a:tcPr>
                </a:tc>
                <a:tc>
                  <a:txBody>
                    <a:bodyPr/>
                    <a:lstStyle/>
                    <a:p>
                      <a:pPr algn="ctr"/>
                      <a:r>
                        <a:rPr lang="en-US" sz="1800" dirty="0" smtClean="0"/>
                        <a:t>3</a:t>
                      </a:r>
                      <a:endParaRPr lang="en-US" sz="1800" dirty="0"/>
                    </a:p>
                  </a:txBody>
                  <a:tcPr>
                    <a:solidFill>
                      <a:schemeClr val="bg1">
                        <a:lumMod val="75000"/>
                      </a:schemeClr>
                    </a:solidFill>
                  </a:tcPr>
                </a:tc>
                <a:tc>
                  <a:txBody>
                    <a:bodyPr/>
                    <a:lstStyle/>
                    <a:p>
                      <a:pPr algn="ctr"/>
                      <a:r>
                        <a:rPr lang="en-US" sz="1800" dirty="0" smtClean="0"/>
                        <a:t>1</a:t>
                      </a:r>
                      <a:endParaRPr lang="en-US" sz="1800" dirty="0"/>
                    </a:p>
                  </a:txBody>
                  <a:tcPr>
                    <a:solidFill>
                      <a:schemeClr val="bg1">
                        <a:lumMod val="75000"/>
                      </a:schemeClr>
                    </a:solidFill>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Type-4</a:t>
                      </a:r>
                    </a:p>
                  </a:txBody>
                  <a:tcPr>
                    <a:solidFill>
                      <a:schemeClr val="bg1"/>
                    </a:solidFill>
                  </a:tcPr>
                </a:tc>
                <a:tc>
                  <a:txBody>
                    <a:bodyPr/>
                    <a:lstStyle/>
                    <a:p>
                      <a:pPr algn="ctr"/>
                      <a:r>
                        <a:rPr lang="en-US" sz="1800" dirty="0" smtClean="0"/>
                        <a:t>1</a:t>
                      </a:r>
                      <a:endParaRPr lang="en-US" sz="1800" dirty="0"/>
                    </a:p>
                  </a:txBody>
                  <a:tcPr>
                    <a:solidFill>
                      <a:schemeClr val="bg1"/>
                    </a:solidFill>
                  </a:tcPr>
                </a:tc>
                <a:tc>
                  <a:txBody>
                    <a:bodyPr/>
                    <a:lstStyle/>
                    <a:p>
                      <a:pPr algn="ctr"/>
                      <a:r>
                        <a:rPr lang="en-US" sz="1800" dirty="0" smtClean="0"/>
                        <a:t>4</a:t>
                      </a:r>
                      <a:endParaRPr lang="en-US" sz="1800" dirty="0"/>
                    </a:p>
                  </a:txBody>
                  <a:tcPr>
                    <a:solidFill>
                      <a:schemeClr val="bg1"/>
                    </a:solidFill>
                  </a:tcPr>
                </a:tc>
                <a:tc>
                  <a:txBody>
                    <a:bodyPr/>
                    <a:lstStyle/>
                    <a:p>
                      <a:pPr algn="ctr"/>
                      <a:r>
                        <a:rPr lang="en-US" sz="1800" dirty="0" smtClean="0"/>
                        <a:t>Good</a:t>
                      </a:r>
                      <a:endParaRPr lang="en-US" sz="1800" dirty="0"/>
                    </a:p>
                  </a:txBody>
                  <a:tcPr>
                    <a:solidFill>
                      <a:schemeClr val="bg1"/>
                    </a:solidFill>
                  </a:tcPr>
                </a:tc>
                <a:tc>
                  <a:txBody>
                    <a:bodyPr/>
                    <a:lstStyle/>
                    <a:p>
                      <a:pPr algn="ctr"/>
                      <a:r>
                        <a:rPr lang="en-US" sz="1800" dirty="0" smtClean="0"/>
                        <a:t>3.6</a:t>
                      </a:r>
                      <a:endParaRPr lang="en-US" sz="1800" dirty="0"/>
                    </a:p>
                  </a:txBody>
                  <a:tcPr>
                    <a:solidFill>
                      <a:schemeClr val="bg1"/>
                    </a:solidFill>
                  </a:tcPr>
                </a:tc>
                <a:tc>
                  <a:txBody>
                    <a:bodyPr/>
                    <a:lstStyle/>
                    <a:p>
                      <a:pPr algn="ctr"/>
                      <a:r>
                        <a:rPr lang="en-US" sz="1800" dirty="0" smtClean="0"/>
                        <a:t>2</a:t>
                      </a:r>
                      <a:endParaRPr lang="en-US" sz="1800" dirty="0"/>
                    </a:p>
                  </a:txBody>
                  <a:tcP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323457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K=2</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039452850"/>
              </p:ext>
            </p:extLst>
          </p:nvPr>
        </p:nvGraphicFramePr>
        <p:xfrm>
          <a:off x="457200" y="2667000"/>
          <a:ext cx="8228428" cy="2123440"/>
        </p:xfrm>
        <a:graphic>
          <a:graphicData uri="http://schemas.openxmlformats.org/drawingml/2006/table">
            <a:tbl>
              <a:tblPr firstRow="1" bandRow="1">
                <a:tableStyleId>{616DA210-FB5B-4158-B5E0-FEB733F419BA}</a:tableStyleId>
              </a:tblPr>
              <a:tblGrid>
                <a:gridCol w="1065628">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343465">
                  <a:extLst>
                    <a:ext uri="{9D8B030D-6E8A-4147-A177-3AD203B41FA5}">
                      <a16:colId xmlns:a16="http://schemas.microsoft.com/office/drawing/2014/main" val="20004"/>
                    </a:ext>
                  </a:extLst>
                </a:gridCol>
                <a:gridCol w="2161735">
                  <a:extLst>
                    <a:ext uri="{9D8B030D-6E8A-4147-A177-3AD203B41FA5}">
                      <a16:colId xmlns:a16="http://schemas.microsoft.com/office/drawing/2014/main" val="20005"/>
                    </a:ext>
                  </a:extLst>
                </a:gridCol>
              </a:tblGrid>
              <a:tr h="370840">
                <a:tc>
                  <a:txBody>
                    <a:bodyPr/>
                    <a:lstStyle/>
                    <a:p>
                      <a:r>
                        <a:rPr lang="en-US" sz="1800" dirty="0" smtClean="0"/>
                        <a:t>Name</a:t>
                      </a:r>
                      <a:endParaRPr lang="en-US" sz="1800" dirty="0"/>
                    </a:p>
                  </a:txBody>
                  <a:tcPr>
                    <a:solidFill>
                      <a:schemeClr val="bg1"/>
                    </a:solidFill>
                  </a:tcPr>
                </a:tc>
                <a:tc>
                  <a:txBody>
                    <a:bodyPr/>
                    <a:lstStyle/>
                    <a:p>
                      <a:r>
                        <a:rPr lang="en-US" sz="1800" dirty="0" smtClean="0"/>
                        <a:t>Acid-Durability</a:t>
                      </a:r>
                      <a:endParaRPr lang="en-US" sz="1800" dirty="0"/>
                    </a:p>
                  </a:txBody>
                  <a:tcPr>
                    <a:solidFill>
                      <a:schemeClr val="bg1"/>
                    </a:solidFill>
                  </a:tcPr>
                </a:tc>
                <a:tc>
                  <a:txBody>
                    <a:bodyPr/>
                    <a:lstStyle/>
                    <a:p>
                      <a:r>
                        <a:rPr lang="en-US" sz="1800" dirty="0" smtClean="0"/>
                        <a:t>Strength</a:t>
                      </a:r>
                      <a:endParaRPr lang="en-US" sz="1800" dirty="0"/>
                    </a:p>
                  </a:txBody>
                  <a:tcPr>
                    <a:solidFill>
                      <a:schemeClr val="bg1"/>
                    </a:solidFill>
                  </a:tcPr>
                </a:tc>
                <a:tc>
                  <a:txBody>
                    <a:bodyPr/>
                    <a:lstStyle/>
                    <a:p>
                      <a:r>
                        <a:rPr lang="en-US" sz="1800" dirty="0" smtClean="0"/>
                        <a:t>Class</a:t>
                      </a:r>
                      <a:endParaRPr lang="en-US" sz="1800" dirty="0"/>
                    </a:p>
                  </a:txBody>
                  <a:tcPr>
                    <a:solidFill>
                      <a:schemeClr val="bg1"/>
                    </a:solidFill>
                  </a:tcPr>
                </a:tc>
                <a:tc>
                  <a:txBody>
                    <a:bodyPr/>
                    <a:lstStyle/>
                    <a:p>
                      <a:r>
                        <a:rPr lang="en-US" sz="1800" dirty="0" smtClean="0"/>
                        <a:t>Distance</a:t>
                      </a:r>
                      <a:endParaRPr lang="en-US" sz="1800" dirty="0"/>
                    </a:p>
                  </a:txBody>
                  <a:tcPr>
                    <a:solidFill>
                      <a:schemeClr val="bg1"/>
                    </a:solidFill>
                  </a:tcPr>
                </a:tc>
                <a:tc>
                  <a:txBody>
                    <a:bodyPr/>
                    <a:lstStyle/>
                    <a:p>
                      <a:pPr algn="ctr"/>
                      <a:r>
                        <a:rPr lang="en-US" sz="1800" dirty="0" smtClean="0"/>
                        <a:t>Rank</a:t>
                      </a:r>
                      <a:endParaRPr lang="en-US" sz="1800" dirty="0"/>
                    </a:p>
                  </a:txBody>
                  <a:tcPr>
                    <a:solidFill>
                      <a:schemeClr val="bg1"/>
                    </a:solidFill>
                  </a:tcPr>
                </a:tc>
                <a:extLst>
                  <a:ext uri="{0D108BD9-81ED-4DB2-BD59-A6C34878D82A}">
                    <a16:rowId xmlns:a16="http://schemas.microsoft.com/office/drawing/2014/main" val="10000"/>
                  </a:ext>
                </a:extLst>
              </a:tr>
              <a:tr h="370840">
                <a:tc>
                  <a:txBody>
                    <a:bodyPr/>
                    <a:lstStyle/>
                    <a:p>
                      <a:r>
                        <a:rPr lang="en-US" sz="1800" dirty="0" smtClean="0"/>
                        <a:t>Type-1</a:t>
                      </a:r>
                      <a:endParaRPr lang="en-US" sz="1800" dirty="0"/>
                    </a:p>
                  </a:txBody>
                  <a:tcPr>
                    <a:solidFill>
                      <a:schemeClr val="bg1"/>
                    </a:solidFill>
                  </a:tcPr>
                </a:tc>
                <a:tc>
                  <a:txBody>
                    <a:bodyPr/>
                    <a:lstStyle/>
                    <a:p>
                      <a:pPr algn="ctr"/>
                      <a:r>
                        <a:rPr lang="en-US" sz="1800" dirty="0" smtClean="0"/>
                        <a:t>7</a:t>
                      </a:r>
                      <a:endParaRPr lang="en-US" sz="1800" dirty="0"/>
                    </a:p>
                  </a:txBody>
                  <a:tcPr>
                    <a:solidFill>
                      <a:schemeClr val="bg1"/>
                    </a:solidFill>
                  </a:tcPr>
                </a:tc>
                <a:tc>
                  <a:txBody>
                    <a:bodyPr/>
                    <a:lstStyle/>
                    <a:p>
                      <a:pPr algn="ctr"/>
                      <a:r>
                        <a:rPr lang="en-US" sz="1800" dirty="0" smtClean="0"/>
                        <a:t>7</a:t>
                      </a:r>
                      <a:endParaRPr lang="en-US" sz="1800" dirty="0"/>
                    </a:p>
                  </a:txBody>
                  <a:tcPr>
                    <a:solidFill>
                      <a:schemeClr val="bg1"/>
                    </a:solidFill>
                  </a:tcPr>
                </a:tc>
                <a:tc>
                  <a:txBody>
                    <a:bodyPr/>
                    <a:lstStyle/>
                    <a:p>
                      <a:pPr algn="ctr"/>
                      <a:r>
                        <a:rPr lang="en-US" sz="1800" dirty="0" smtClean="0"/>
                        <a:t>Bad</a:t>
                      </a:r>
                      <a:endParaRPr lang="en-US" sz="1800" dirty="0"/>
                    </a:p>
                  </a:txBody>
                  <a:tcPr>
                    <a:solidFill>
                      <a:schemeClr val="bg1"/>
                    </a:solidFill>
                  </a:tcPr>
                </a:tc>
                <a:tc>
                  <a:txBody>
                    <a:bodyPr/>
                    <a:lstStyle/>
                    <a:p>
                      <a:pPr algn="ctr"/>
                      <a:r>
                        <a:rPr lang="en-US" sz="1800" dirty="0" smtClean="0"/>
                        <a:t>4</a:t>
                      </a:r>
                      <a:endParaRPr lang="en-US" sz="1800" dirty="0"/>
                    </a:p>
                  </a:txBody>
                  <a:tcPr>
                    <a:solidFill>
                      <a:schemeClr val="bg1"/>
                    </a:solidFill>
                  </a:tcPr>
                </a:tc>
                <a:tc>
                  <a:txBody>
                    <a:bodyPr/>
                    <a:lstStyle/>
                    <a:p>
                      <a:pPr algn="ctr"/>
                      <a:r>
                        <a:rPr lang="en-US" sz="1800" dirty="0" smtClean="0"/>
                        <a:t>3</a:t>
                      </a:r>
                      <a:endParaRPr lang="en-US" sz="1800" dirty="0"/>
                    </a:p>
                  </a:txBody>
                  <a:tcP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Type-2</a:t>
                      </a:r>
                    </a:p>
                  </a:txBody>
                  <a:tcPr>
                    <a:solidFill>
                      <a:schemeClr val="bg1"/>
                    </a:solidFill>
                  </a:tcPr>
                </a:tc>
                <a:tc>
                  <a:txBody>
                    <a:bodyPr/>
                    <a:lstStyle/>
                    <a:p>
                      <a:pPr algn="ctr"/>
                      <a:r>
                        <a:rPr lang="en-US" sz="1800" dirty="0" smtClean="0"/>
                        <a:t>7</a:t>
                      </a:r>
                      <a:endParaRPr lang="en-US" sz="1800" dirty="0"/>
                    </a:p>
                  </a:txBody>
                  <a:tcPr>
                    <a:solidFill>
                      <a:schemeClr val="bg1"/>
                    </a:solidFill>
                  </a:tcPr>
                </a:tc>
                <a:tc>
                  <a:txBody>
                    <a:bodyPr/>
                    <a:lstStyle/>
                    <a:p>
                      <a:pPr algn="ctr"/>
                      <a:r>
                        <a:rPr lang="en-US" sz="1800" dirty="0" smtClean="0"/>
                        <a:t>4</a:t>
                      </a:r>
                      <a:endParaRPr lang="en-US" sz="1800" dirty="0"/>
                    </a:p>
                  </a:txBody>
                  <a:tcPr>
                    <a:solidFill>
                      <a:schemeClr val="bg1"/>
                    </a:solidFill>
                  </a:tcPr>
                </a:tc>
                <a:tc>
                  <a:txBody>
                    <a:bodyPr/>
                    <a:lstStyle/>
                    <a:p>
                      <a:pPr algn="ctr"/>
                      <a:r>
                        <a:rPr lang="en-US" sz="1800" dirty="0" smtClean="0"/>
                        <a:t>Bad</a:t>
                      </a:r>
                      <a:endParaRPr lang="en-US" sz="1800" dirty="0"/>
                    </a:p>
                  </a:txBody>
                  <a:tcPr>
                    <a:solidFill>
                      <a:schemeClr val="bg1"/>
                    </a:solidFill>
                  </a:tcPr>
                </a:tc>
                <a:tc>
                  <a:txBody>
                    <a:bodyPr/>
                    <a:lstStyle/>
                    <a:p>
                      <a:pPr algn="ctr"/>
                      <a:r>
                        <a:rPr lang="en-US" sz="1800" dirty="0" smtClean="0"/>
                        <a:t>5</a:t>
                      </a:r>
                      <a:endParaRPr lang="en-US" sz="1800" dirty="0"/>
                    </a:p>
                  </a:txBody>
                  <a:tcPr>
                    <a:solidFill>
                      <a:schemeClr val="bg1"/>
                    </a:solidFill>
                  </a:tcPr>
                </a:tc>
                <a:tc>
                  <a:txBody>
                    <a:bodyPr/>
                    <a:lstStyle/>
                    <a:p>
                      <a:pPr algn="ctr"/>
                      <a:r>
                        <a:rPr lang="en-US" sz="1800" dirty="0" smtClean="0"/>
                        <a:t>4</a:t>
                      </a:r>
                      <a:endParaRPr lang="en-US" sz="1800" dirty="0"/>
                    </a:p>
                  </a:txBody>
                  <a:tcP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Type-3</a:t>
                      </a:r>
                    </a:p>
                  </a:txBody>
                  <a:tcPr>
                    <a:solidFill>
                      <a:schemeClr val="bg1">
                        <a:lumMod val="75000"/>
                      </a:schemeClr>
                    </a:solidFill>
                  </a:tcPr>
                </a:tc>
                <a:tc>
                  <a:txBody>
                    <a:bodyPr/>
                    <a:lstStyle/>
                    <a:p>
                      <a:pPr algn="ctr"/>
                      <a:r>
                        <a:rPr lang="en-US" sz="1800" dirty="0" smtClean="0"/>
                        <a:t>3</a:t>
                      </a:r>
                      <a:endParaRPr lang="en-US" sz="1800" dirty="0"/>
                    </a:p>
                  </a:txBody>
                  <a:tcPr>
                    <a:solidFill>
                      <a:schemeClr val="bg1">
                        <a:lumMod val="75000"/>
                      </a:schemeClr>
                    </a:solidFill>
                  </a:tcPr>
                </a:tc>
                <a:tc>
                  <a:txBody>
                    <a:bodyPr/>
                    <a:lstStyle/>
                    <a:p>
                      <a:pPr algn="ctr"/>
                      <a:r>
                        <a:rPr lang="en-US" sz="1800" dirty="0" smtClean="0"/>
                        <a:t>4</a:t>
                      </a:r>
                      <a:endParaRPr lang="en-US" sz="1800" dirty="0"/>
                    </a:p>
                  </a:txBody>
                  <a:tcPr>
                    <a:solidFill>
                      <a:schemeClr val="bg1">
                        <a:lumMod val="75000"/>
                      </a:schemeClr>
                    </a:solidFill>
                  </a:tcPr>
                </a:tc>
                <a:tc>
                  <a:txBody>
                    <a:bodyPr/>
                    <a:lstStyle/>
                    <a:p>
                      <a:pPr algn="ctr"/>
                      <a:r>
                        <a:rPr lang="en-US" sz="1800" dirty="0" smtClean="0"/>
                        <a:t>Good</a:t>
                      </a:r>
                      <a:endParaRPr lang="en-US" sz="1800" dirty="0"/>
                    </a:p>
                  </a:txBody>
                  <a:tcPr>
                    <a:solidFill>
                      <a:schemeClr val="bg1">
                        <a:lumMod val="75000"/>
                      </a:schemeClr>
                    </a:solidFill>
                  </a:tcPr>
                </a:tc>
                <a:tc>
                  <a:txBody>
                    <a:bodyPr/>
                    <a:lstStyle/>
                    <a:p>
                      <a:pPr algn="ctr"/>
                      <a:r>
                        <a:rPr lang="en-US" sz="1800" dirty="0" smtClean="0"/>
                        <a:t>3</a:t>
                      </a:r>
                      <a:endParaRPr lang="en-US" sz="1800" dirty="0"/>
                    </a:p>
                  </a:txBody>
                  <a:tcPr>
                    <a:solidFill>
                      <a:schemeClr val="bg1">
                        <a:lumMod val="75000"/>
                      </a:schemeClr>
                    </a:solidFill>
                  </a:tcPr>
                </a:tc>
                <a:tc>
                  <a:txBody>
                    <a:bodyPr/>
                    <a:lstStyle/>
                    <a:p>
                      <a:pPr algn="ctr"/>
                      <a:r>
                        <a:rPr lang="en-US" sz="1800" dirty="0" smtClean="0"/>
                        <a:t>1</a:t>
                      </a:r>
                      <a:endParaRPr lang="en-US" sz="1800" dirty="0"/>
                    </a:p>
                  </a:txBody>
                  <a:tcPr>
                    <a:solidFill>
                      <a:schemeClr val="bg1">
                        <a:lumMod val="75000"/>
                      </a:schemeClr>
                    </a:solidFill>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Type-4</a:t>
                      </a:r>
                    </a:p>
                  </a:txBody>
                  <a:tcPr>
                    <a:solidFill>
                      <a:schemeClr val="bg1">
                        <a:lumMod val="75000"/>
                      </a:schemeClr>
                    </a:solidFill>
                  </a:tcPr>
                </a:tc>
                <a:tc>
                  <a:txBody>
                    <a:bodyPr/>
                    <a:lstStyle/>
                    <a:p>
                      <a:pPr algn="ctr"/>
                      <a:r>
                        <a:rPr lang="en-US" sz="1800" dirty="0" smtClean="0"/>
                        <a:t>1</a:t>
                      </a:r>
                      <a:endParaRPr lang="en-US" sz="1800" dirty="0"/>
                    </a:p>
                  </a:txBody>
                  <a:tcPr>
                    <a:solidFill>
                      <a:schemeClr val="bg1">
                        <a:lumMod val="75000"/>
                      </a:schemeClr>
                    </a:solidFill>
                  </a:tcPr>
                </a:tc>
                <a:tc>
                  <a:txBody>
                    <a:bodyPr/>
                    <a:lstStyle/>
                    <a:p>
                      <a:pPr algn="ctr"/>
                      <a:r>
                        <a:rPr lang="en-US" sz="1800" dirty="0" smtClean="0"/>
                        <a:t>4</a:t>
                      </a:r>
                      <a:endParaRPr lang="en-US" sz="1800" dirty="0"/>
                    </a:p>
                  </a:txBody>
                  <a:tcPr>
                    <a:solidFill>
                      <a:schemeClr val="bg1">
                        <a:lumMod val="75000"/>
                      </a:schemeClr>
                    </a:solidFill>
                  </a:tcPr>
                </a:tc>
                <a:tc>
                  <a:txBody>
                    <a:bodyPr/>
                    <a:lstStyle/>
                    <a:p>
                      <a:pPr algn="ctr"/>
                      <a:r>
                        <a:rPr lang="en-US" sz="1800" dirty="0" smtClean="0"/>
                        <a:t>Good</a:t>
                      </a:r>
                      <a:endParaRPr lang="en-US" sz="1800" dirty="0"/>
                    </a:p>
                  </a:txBody>
                  <a:tcPr>
                    <a:solidFill>
                      <a:schemeClr val="bg1">
                        <a:lumMod val="75000"/>
                      </a:schemeClr>
                    </a:solidFill>
                  </a:tcPr>
                </a:tc>
                <a:tc>
                  <a:txBody>
                    <a:bodyPr/>
                    <a:lstStyle/>
                    <a:p>
                      <a:pPr algn="ctr"/>
                      <a:r>
                        <a:rPr lang="en-US" sz="1800" dirty="0" smtClean="0"/>
                        <a:t>3.6</a:t>
                      </a:r>
                      <a:endParaRPr lang="en-US" sz="1800" dirty="0"/>
                    </a:p>
                  </a:txBody>
                  <a:tcPr>
                    <a:solidFill>
                      <a:schemeClr val="bg1">
                        <a:lumMod val="75000"/>
                      </a:schemeClr>
                    </a:solidFill>
                  </a:tcPr>
                </a:tc>
                <a:tc>
                  <a:txBody>
                    <a:bodyPr/>
                    <a:lstStyle/>
                    <a:p>
                      <a:pPr algn="ctr"/>
                      <a:r>
                        <a:rPr lang="en-US" sz="1800" dirty="0" smtClean="0"/>
                        <a:t>2</a:t>
                      </a:r>
                      <a:endParaRPr lang="en-US" sz="1800" dirty="0"/>
                    </a:p>
                  </a:txBody>
                  <a:tcPr>
                    <a:solidFill>
                      <a:schemeClr val="bg1">
                        <a:lumMod val="75000"/>
                      </a:schemeClr>
                    </a:solidFill>
                  </a:tcPr>
                </a:tc>
                <a:extLst>
                  <a:ext uri="{0D108BD9-81ED-4DB2-BD59-A6C34878D82A}">
                    <a16:rowId xmlns:a16="http://schemas.microsoft.com/office/drawing/2014/main" val="10004"/>
                  </a:ext>
                </a:extLst>
              </a:tr>
            </a:tbl>
          </a:graphicData>
        </a:graphic>
      </p:graphicFrame>
      <p:sp>
        <p:nvSpPr>
          <p:cNvPr id="5" name="TextBox 4"/>
          <p:cNvSpPr txBox="1"/>
          <p:nvPr/>
        </p:nvSpPr>
        <p:spPr>
          <a:xfrm>
            <a:off x="1752600" y="5148867"/>
            <a:ext cx="5185650" cy="400110"/>
          </a:xfrm>
          <a:prstGeom prst="rect">
            <a:avLst/>
          </a:prstGeom>
          <a:noFill/>
        </p:spPr>
        <p:txBody>
          <a:bodyPr wrap="none" rtlCol="0">
            <a:spAutoFit/>
          </a:bodyPr>
          <a:lstStyle/>
          <a:p>
            <a:r>
              <a:rPr lang="en-US" sz="2000" b="1" dirty="0" smtClean="0"/>
              <a:t>New Product -&gt; Acid Durability (3), Strength (7)</a:t>
            </a:r>
            <a:endParaRPr lang="en-US" sz="2000" b="1" dirty="0"/>
          </a:p>
        </p:txBody>
      </p:sp>
      <p:sp>
        <p:nvSpPr>
          <p:cNvPr id="6" name="TextBox 5"/>
          <p:cNvSpPr txBox="1"/>
          <p:nvPr/>
        </p:nvSpPr>
        <p:spPr>
          <a:xfrm>
            <a:off x="3784173" y="5548977"/>
            <a:ext cx="990977" cy="461665"/>
          </a:xfrm>
          <a:prstGeom prst="rect">
            <a:avLst/>
          </a:prstGeom>
          <a:noFill/>
        </p:spPr>
        <p:txBody>
          <a:bodyPr wrap="none" rtlCol="0">
            <a:spAutoFit/>
          </a:bodyPr>
          <a:lstStyle/>
          <a:p>
            <a:r>
              <a:rPr lang="en-US" sz="2400" b="1" dirty="0" smtClean="0"/>
              <a:t>GOOD</a:t>
            </a:r>
            <a:endParaRPr lang="en-US" sz="2400" b="1" dirty="0"/>
          </a:p>
        </p:txBody>
      </p:sp>
    </p:spTree>
    <p:extLst>
      <p:ext uri="{BB962C8B-B14F-4D97-AF65-F5344CB8AC3E}">
        <p14:creationId xmlns:p14="http://schemas.microsoft.com/office/powerpoint/2010/main" val="9920446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FBF086-A1A7-4B18-85BF-3397BD31D998}"/>
              </a:ext>
            </a:extLst>
          </p:cNvPr>
          <p:cNvSpPr/>
          <p:nvPr/>
        </p:nvSpPr>
        <p:spPr>
          <a:xfrm>
            <a:off x="2741917" y="2967335"/>
            <a:ext cx="3660169" cy="923330"/>
          </a:xfrm>
          <a:prstGeom prst="rect">
            <a:avLst/>
          </a:prstGeom>
          <a:noFill/>
        </p:spPr>
        <p:txBody>
          <a:bodyPr wrap="none" lIns="91440" tIns="45720" rIns="91440" bIns="45720">
            <a:spAutoFit/>
          </a:bodyPr>
          <a:lstStyle/>
          <a:p>
            <a:pPr algn="ctr"/>
            <a:r>
              <a:rPr lang="en-US" sz="5400" b="1" dirty="0">
                <a:ln w="13462">
                  <a:solidFill>
                    <a:schemeClr val="accent2">
                      <a:lumMod val="50000"/>
                    </a:schemeClr>
                  </a:solidFill>
                  <a:prstDash val="solid"/>
                </a:ln>
                <a:solidFill>
                  <a:schemeClr val="accent1">
                    <a:lumMod val="7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115531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Machine learning / Data mining</a:t>
            </a:r>
            <a:endParaRPr lang="en-US" dirty="0"/>
          </a:p>
        </p:txBody>
      </p:sp>
      <p:sp>
        <p:nvSpPr>
          <p:cNvPr id="3" name="Content Placeholder 2"/>
          <p:cNvSpPr>
            <a:spLocks noGrp="1"/>
          </p:cNvSpPr>
          <p:nvPr>
            <p:ph idx="1"/>
          </p:nvPr>
        </p:nvSpPr>
        <p:spPr>
          <a:xfrm>
            <a:off x="1219200" y="2015733"/>
            <a:ext cx="6934199" cy="3165867"/>
          </a:xfrm>
        </p:spPr>
        <p:txBody>
          <a:bodyPr>
            <a:normAutofit fontScale="70000" lnSpcReduction="20000"/>
          </a:bodyPr>
          <a:lstStyle/>
          <a:p>
            <a:pPr algn="just"/>
            <a:r>
              <a:rPr lang="en-US" sz="2900" dirty="0"/>
              <a:t>These two terms are commonly confused, as they often employ the same methods and overlap significantly. </a:t>
            </a:r>
          </a:p>
          <a:p>
            <a:pPr algn="just"/>
            <a:r>
              <a:rPr lang="en-US" sz="2900" dirty="0"/>
              <a:t>They can be roughly defined as follows:</a:t>
            </a:r>
          </a:p>
          <a:p>
            <a:pPr lvl="1" algn="just"/>
            <a:r>
              <a:rPr lang="en-US" sz="2600" dirty="0" smtClean="0"/>
              <a:t>Machine </a:t>
            </a:r>
            <a:r>
              <a:rPr lang="en-US" sz="2600" dirty="0"/>
              <a:t>learning focuses on prediction, based on known properties learned from the training data.</a:t>
            </a:r>
          </a:p>
          <a:p>
            <a:pPr lvl="1" algn="just"/>
            <a:endParaRPr lang="en-US" sz="2600" dirty="0"/>
          </a:p>
          <a:p>
            <a:pPr lvl="1" algn="just"/>
            <a:r>
              <a:rPr lang="en-US" sz="2600" dirty="0"/>
              <a:t>Data mining (which is the analysis step of Knowledge Discovery in Databases) focuses on the discovery of (previously) unknown properties on the data.</a:t>
            </a:r>
          </a:p>
          <a:p>
            <a:pPr algn="just"/>
            <a:endParaRPr lang="en-US" dirty="0"/>
          </a:p>
        </p:txBody>
      </p:sp>
    </p:spTree>
    <p:extLst>
      <p:ext uri="{BB962C8B-B14F-4D97-AF65-F5344CB8AC3E}">
        <p14:creationId xmlns:p14="http://schemas.microsoft.com/office/powerpoint/2010/main" val="3466261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body" idx="1"/>
          </p:nvPr>
        </p:nvSpPr>
        <p:spPr>
          <a:xfrm>
            <a:off x="457200" y="1062138"/>
            <a:ext cx="8507413" cy="2808287"/>
          </a:xfrm>
        </p:spPr>
        <p:txBody>
          <a:bodyPr>
            <a:normAutofit fontScale="92500" lnSpcReduction="10000"/>
          </a:bodyPr>
          <a:lstStyle/>
          <a:p>
            <a:pPr eaLnBrk="1" hangingPunct="1">
              <a:buFontTx/>
              <a:buNone/>
            </a:pPr>
            <a:r>
              <a:rPr lang="en-GB" sz="2200" i="1" dirty="0"/>
              <a:t>The world is driven by data.</a:t>
            </a:r>
          </a:p>
          <a:p>
            <a:pPr eaLnBrk="1" hangingPunct="1">
              <a:buFontTx/>
              <a:buNone/>
            </a:pPr>
            <a:endParaRPr lang="en-GB" sz="2400" i="1" dirty="0"/>
          </a:p>
          <a:p>
            <a:pPr eaLnBrk="1" hangingPunct="1"/>
            <a:r>
              <a:rPr lang="en-GB" sz="1900" dirty="0"/>
              <a:t>Germany</a:t>
            </a:r>
            <a:r>
              <a:rPr lang="ja-JP" altLang="en-GB" sz="1900" dirty="0"/>
              <a:t>’</a:t>
            </a:r>
            <a:r>
              <a:rPr lang="en-GB" altLang="ja-JP" sz="1900" dirty="0"/>
              <a:t>s climate research centre generates 10 </a:t>
            </a:r>
            <a:r>
              <a:rPr lang="en-GB" altLang="ja-JP" sz="1900" dirty="0" err="1"/>
              <a:t>petabytes</a:t>
            </a:r>
            <a:r>
              <a:rPr lang="en-GB" altLang="ja-JP" sz="1900" dirty="0"/>
              <a:t> per year</a:t>
            </a:r>
          </a:p>
          <a:p>
            <a:pPr eaLnBrk="1" hangingPunct="1"/>
            <a:r>
              <a:rPr lang="en-GB" sz="1900" dirty="0"/>
              <a:t>Google processes 24 </a:t>
            </a:r>
            <a:r>
              <a:rPr lang="en-GB" sz="1900" dirty="0" err="1"/>
              <a:t>petabytes</a:t>
            </a:r>
            <a:r>
              <a:rPr lang="en-GB" sz="1900" dirty="0"/>
              <a:t> per day</a:t>
            </a:r>
          </a:p>
          <a:p>
            <a:pPr eaLnBrk="1" hangingPunct="1"/>
            <a:r>
              <a:rPr lang="en-GB" sz="1900" dirty="0"/>
              <a:t>The Large </a:t>
            </a:r>
            <a:r>
              <a:rPr lang="en-GB" sz="1900" dirty="0" err="1"/>
              <a:t>Hadron</a:t>
            </a:r>
            <a:r>
              <a:rPr lang="en-GB" sz="1900" dirty="0"/>
              <a:t> Collider produces 60 gigabytes per minute (~12 DVDs)</a:t>
            </a:r>
          </a:p>
          <a:p>
            <a:pPr eaLnBrk="1" hangingPunct="1"/>
            <a:r>
              <a:rPr lang="en-GB" sz="1900" dirty="0"/>
              <a:t>There are over 50m credit card transactions a day in the US alone.</a:t>
            </a:r>
          </a:p>
          <a:p>
            <a:pPr eaLnBrk="1" hangingPunct="1"/>
            <a:endParaRPr lang="en-GB" sz="1800" dirty="0"/>
          </a:p>
          <a:p>
            <a:pPr eaLnBrk="1" hangingPunct="1"/>
            <a:endParaRPr lang="en-GB" sz="1800" dirty="0"/>
          </a:p>
        </p:txBody>
      </p:sp>
      <p:pic>
        <p:nvPicPr>
          <p:cNvPr id="17410" name="Picture 4" descr="ANd9GcRgCBo8p_gqydBLR296CD-Pk4EEHcB6m8foG3Du03oK7GHMQdE&amp;t=1&amp;usg=__9AFYSYGbe8EVQQfNX-DNIQ0HFTk="/>
          <p:cNvPicPr>
            <a:picLocks noChangeAspect="1" noChangeArrowheads="1"/>
          </p:cNvPicPr>
          <p:nvPr/>
        </p:nvPicPr>
        <p:blipFill>
          <a:blip r:embed="rId3" cstate="print"/>
          <a:srcRect/>
          <a:stretch>
            <a:fillRect/>
          </a:stretch>
        </p:blipFill>
        <p:spPr bwMode="auto">
          <a:xfrm>
            <a:off x="395288" y="4292600"/>
            <a:ext cx="2592387" cy="2122488"/>
          </a:xfrm>
          <a:prstGeom prst="rect">
            <a:avLst/>
          </a:prstGeom>
          <a:noFill/>
          <a:ln w="9525">
            <a:noFill/>
            <a:miter lim="800000"/>
            <a:headEnd/>
            <a:tailEnd/>
          </a:ln>
        </p:spPr>
      </p:pic>
      <p:pic>
        <p:nvPicPr>
          <p:cNvPr id="17411" name="Picture 5" descr="ANd9GcROTzK6iIkofacpTZrOJCRqCjHYJoVg1_23DSdTJvZUlEQgTPU&amp;t=1&amp;usg=__CcGRqEAYTfjTNPovORBmx8imPa8="/>
          <p:cNvPicPr>
            <a:picLocks noChangeAspect="1" noChangeArrowheads="1"/>
          </p:cNvPicPr>
          <p:nvPr/>
        </p:nvPicPr>
        <p:blipFill>
          <a:blip r:embed="rId4" cstate="print"/>
          <a:srcRect/>
          <a:stretch>
            <a:fillRect/>
          </a:stretch>
        </p:blipFill>
        <p:spPr bwMode="auto">
          <a:xfrm>
            <a:off x="3419475" y="4365625"/>
            <a:ext cx="2609850" cy="1752600"/>
          </a:xfrm>
          <a:prstGeom prst="rect">
            <a:avLst/>
          </a:prstGeom>
          <a:noFill/>
          <a:ln w="9525">
            <a:noFill/>
            <a:miter lim="800000"/>
            <a:headEnd/>
            <a:tailEnd/>
          </a:ln>
        </p:spPr>
      </p:pic>
      <p:pic>
        <p:nvPicPr>
          <p:cNvPr id="17412" name="Picture 6" descr="ANd9GcSwJqTCIVrNHnLX26hd6eS9SE61tJ1JAbJIEUyf0O9Md43cBF4&amp;t=1&amp;usg=__Td47uTFOOMBrx-4Ciueqgx4X-ws="/>
          <p:cNvPicPr>
            <a:picLocks noChangeAspect="1" noChangeArrowheads="1"/>
          </p:cNvPicPr>
          <p:nvPr/>
        </p:nvPicPr>
        <p:blipFill>
          <a:blip r:embed="rId5" cstate="print"/>
          <a:srcRect/>
          <a:stretch>
            <a:fillRect/>
          </a:stretch>
        </p:blipFill>
        <p:spPr bwMode="auto">
          <a:xfrm>
            <a:off x="6300788" y="4365625"/>
            <a:ext cx="2592387" cy="1941513"/>
          </a:xfrm>
          <a:prstGeom prst="rect">
            <a:avLst/>
          </a:prstGeom>
          <a:noFill/>
          <a:ln w="9525">
            <a:noFill/>
            <a:miter lim="800000"/>
            <a:headEnd/>
            <a:tailEnd/>
          </a:ln>
        </p:spPr>
      </p:pic>
      <p:sp>
        <p:nvSpPr>
          <p:cNvPr id="7" name="Title 1"/>
          <p:cNvSpPr txBox="1">
            <a:spLocks/>
          </p:cNvSpPr>
          <p:nvPr/>
        </p:nvSpPr>
        <p:spPr>
          <a:xfrm>
            <a:off x="358775" y="231775"/>
            <a:ext cx="8704263" cy="757238"/>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pPr>
              <a:defRPr/>
            </a:pPr>
            <a:r>
              <a:rPr lang="en-US" dirty="0" smtClean="0"/>
              <a:t>Learning from Data</a:t>
            </a:r>
            <a:endParaRPr lang="en-US" dirty="0"/>
          </a:p>
        </p:txBody>
      </p:sp>
    </p:spTree>
    <p:extLst>
      <p:ext uri="{BB962C8B-B14F-4D97-AF65-F5344CB8AC3E}">
        <p14:creationId xmlns:p14="http://schemas.microsoft.com/office/powerpoint/2010/main" val="586880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ctrTitle"/>
          </p:nvPr>
        </p:nvSpPr>
        <p:spPr>
          <a:xfrm>
            <a:off x="206375" y="79375"/>
            <a:ext cx="8704263" cy="757238"/>
          </a:xfrm>
        </p:spPr>
        <p:txBody>
          <a:bodyPr>
            <a:noAutofit/>
          </a:bodyPr>
          <a:lstStyle/>
          <a:p>
            <a:pPr eaLnBrk="1" hangingPunct="1">
              <a:defRPr/>
            </a:pPr>
            <a:r>
              <a:rPr lang="en-US" sz="3200" dirty="0">
                <a:cs typeface="+mj-cs"/>
              </a:rPr>
              <a:t>Learning from Data</a:t>
            </a:r>
          </a:p>
        </p:txBody>
      </p:sp>
      <p:sp>
        <p:nvSpPr>
          <p:cNvPr id="3" name="Subtitle 2"/>
          <p:cNvSpPr>
            <a:spLocks noGrp="1"/>
          </p:cNvSpPr>
          <p:nvPr>
            <p:ph type="subTitle" idx="1"/>
          </p:nvPr>
        </p:nvSpPr>
        <p:spPr>
          <a:xfrm>
            <a:off x="392113" y="1073150"/>
            <a:ext cx="8666162" cy="3508375"/>
          </a:xfrm>
        </p:spPr>
        <p:txBody>
          <a:bodyPr>
            <a:noAutofit/>
          </a:bodyPr>
          <a:lstStyle/>
          <a:p>
            <a:pPr marL="342900" indent="-342900" algn="l" eaLnBrk="1" hangingPunct="1">
              <a:buFont typeface="Arial" panose="020B0604020202020204" pitchFamily="34" charset="0"/>
              <a:buChar char="•"/>
              <a:defRPr/>
            </a:pPr>
            <a:r>
              <a:rPr lang="en-US" sz="2000" b="1" dirty="0">
                <a:solidFill>
                  <a:schemeClr val="tx1"/>
                </a:solidFill>
                <a:cs typeface="+mn-cs"/>
              </a:rPr>
              <a:t>Data </a:t>
            </a:r>
            <a:r>
              <a:rPr lang="en-US" sz="1800" dirty="0">
                <a:solidFill>
                  <a:schemeClr val="tx1"/>
                </a:solidFill>
                <a:cs typeface="+mn-cs"/>
              </a:rPr>
              <a:t>is recorded from some real-world phenomenon.</a:t>
            </a:r>
          </a:p>
          <a:p>
            <a:pPr lvl="2" algn="l">
              <a:defRPr/>
            </a:pPr>
            <a:r>
              <a:rPr lang="en-US" sz="1800" dirty="0">
                <a:solidFill>
                  <a:schemeClr val="tx1"/>
                </a:solidFill>
                <a:cs typeface="+mn-cs"/>
              </a:rPr>
              <a:t>What might we want to do with that data?</a:t>
            </a:r>
          </a:p>
          <a:p>
            <a:pPr algn="l" eaLnBrk="1" hangingPunct="1">
              <a:defRPr/>
            </a:pPr>
            <a:endParaRPr lang="en-US" sz="1800" dirty="0">
              <a:solidFill>
                <a:schemeClr val="tx1"/>
              </a:solidFill>
              <a:cs typeface="+mn-cs"/>
            </a:endParaRPr>
          </a:p>
          <a:p>
            <a:pPr marL="285750" indent="-285750" algn="l" eaLnBrk="1" hangingPunct="1">
              <a:buFont typeface="Arial" panose="020B0604020202020204" pitchFamily="34" charset="0"/>
              <a:buChar char="•"/>
              <a:defRPr/>
            </a:pPr>
            <a:r>
              <a:rPr lang="en-US" sz="2000" b="1" dirty="0">
                <a:solidFill>
                  <a:schemeClr val="tx1"/>
                </a:solidFill>
                <a:cs typeface="+mn-cs"/>
              </a:rPr>
              <a:t>Prediction</a:t>
            </a:r>
          </a:p>
          <a:p>
            <a:pPr algn="l" eaLnBrk="1" hangingPunct="1">
              <a:defRPr/>
            </a:pPr>
            <a:r>
              <a:rPr lang="en-US" sz="1800" b="1" dirty="0">
                <a:solidFill>
                  <a:schemeClr val="tx1"/>
                </a:solidFill>
                <a:cs typeface="+mn-cs"/>
              </a:rPr>
              <a:t>	</a:t>
            </a:r>
            <a:r>
              <a:rPr lang="en-US" sz="1800" dirty="0" smtClean="0">
                <a:solidFill>
                  <a:schemeClr val="tx1"/>
                </a:solidFill>
                <a:cs typeface="+mn-cs"/>
              </a:rPr>
              <a:t>What </a:t>
            </a:r>
            <a:r>
              <a:rPr lang="en-US" sz="1800" dirty="0">
                <a:solidFill>
                  <a:schemeClr val="tx1"/>
                </a:solidFill>
                <a:cs typeface="+mn-cs"/>
              </a:rPr>
              <a:t>can we </a:t>
            </a:r>
            <a:r>
              <a:rPr lang="en-US" sz="1800" b="1" dirty="0">
                <a:solidFill>
                  <a:schemeClr val="tx1"/>
                </a:solidFill>
                <a:cs typeface="+mn-cs"/>
              </a:rPr>
              <a:t>predict </a:t>
            </a:r>
            <a:r>
              <a:rPr lang="en-US" sz="1800" dirty="0">
                <a:solidFill>
                  <a:schemeClr val="tx1"/>
                </a:solidFill>
                <a:cs typeface="+mn-cs"/>
              </a:rPr>
              <a:t>about this phenomenon?</a:t>
            </a:r>
          </a:p>
          <a:p>
            <a:pPr marL="285750" indent="-285750" algn="l" eaLnBrk="1" hangingPunct="1">
              <a:buFont typeface="Arial" panose="020B0604020202020204" pitchFamily="34" charset="0"/>
              <a:buChar char="•"/>
              <a:defRPr/>
            </a:pPr>
            <a:r>
              <a:rPr lang="en-US" sz="2000" b="1" dirty="0" smtClean="0">
                <a:solidFill>
                  <a:schemeClr val="tx1"/>
                </a:solidFill>
                <a:cs typeface="+mn-cs"/>
              </a:rPr>
              <a:t>Description</a:t>
            </a:r>
            <a:endParaRPr lang="en-US" sz="2000" b="1" dirty="0">
              <a:solidFill>
                <a:schemeClr val="tx1"/>
              </a:solidFill>
              <a:cs typeface="+mn-cs"/>
            </a:endParaRPr>
          </a:p>
          <a:p>
            <a:pPr algn="l" eaLnBrk="1" hangingPunct="1">
              <a:defRPr/>
            </a:pPr>
            <a:r>
              <a:rPr lang="en-US" sz="1800" b="1" dirty="0">
                <a:solidFill>
                  <a:schemeClr val="tx1"/>
                </a:solidFill>
                <a:cs typeface="+mn-cs"/>
              </a:rPr>
              <a:t>	</a:t>
            </a:r>
            <a:r>
              <a:rPr lang="en-US" sz="1800" dirty="0" smtClean="0">
                <a:solidFill>
                  <a:schemeClr val="tx1"/>
                </a:solidFill>
                <a:cs typeface="+mn-cs"/>
              </a:rPr>
              <a:t>How </a:t>
            </a:r>
            <a:r>
              <a:rPr lang="en-US" sz="1800" dirty="0">
                <a:solidFill>
                  <a:schemeClr val="tx1"/>
                </a:solidFill>
                <a:cs typeface="+mn-cs"/>
              </a:rPr>
              <a:t>can we describe/understand this phenomenon in a new way?</a:t>
            </a:r>
          </a:p>
          <a:p>
            <a:pPr algn="l" eaLnBrk="1" hangingPunct="1">
              <a:defRPr/>
            </a:pPr>
            <a:endParaRPr lang="en-US" sz="1800" b="1" dirty="0">
              <a:solidFill>
                <a:schemeClr val="tx1"/>
              </a:solidFill>
              <a:cs typeface="+mn-cs"/>
            </a:endParaRPr>
          </a:p>
          <a:p>
            <a:pPr algn="l" eaLnBrk="1" hangingPunct="1">
              <a:defRPr/>
            </a:pPr>
            <a:r>
              <a:rPr lang="en-US" sz="1800" dirty="0">
                <a:solidFill>
                  <a:schemeClr val="tx1"/>
                </a:solidFill>
                <a:cs typeface="+mn-cs"/>
              </a:rPr>
              <a:t>	</a:t>
            </a:r>
            <a:endParaRPr lang="en-US" sz="1400" dirty="0">
              <a:solidFill>
                <a:schemeClr val="tx1"/>
              </a:solidFill>
              <a:cs typeface="+mn-cs"/>
            </a:endParaRPr>
          </a:p>
          <a:p>
            <a:pPr algn="l" eaLnBrk="1" hangingPunct="1">
              <a:defRPr/>
            </a:pPr>
            <a:endParaRPr lang="en-US" sz="1800" dirty="0">
              <a:solidFill>
                <a:schemeClr val="tx1"/>
              </a:solidFill>
              <a:cs typeface="+mn-cs"/>
            </a:endParaRPr>
          </a:p>
          <a:p>
            <a:pPr algn="l" eaLnBrk="1" hangingPunct="1">
              <a:defRPr/>
            </a:pPr>
            <a:endParaRPr lang="en-US" sz="1800" dirty="0">
              <a:cs typeface="+mn-cs"/>
            </a:endParaRPr>
          </a:p>
          <a:p>
            <a:pPr algn="l" eaLnBrk="1" hangingPunct="1">
              <a:defRPr/>
            </a:pPr>
            <a:endParaRPr lang="en-US" sz="2000" dirty="0">
              <a:cs typeface="+mn-cs"/>
            </a:endParaRPr>
          </a:p>
          <a:p>
            <a:pPr algn="l" eaLnBrk="1" hangingPunct="1">
              <a:defRPr/>
            </a:pPr>
            <a:endParaRPr lang="en-US" sz="1100" dirty="0">
              <a:cs typeface="+mn-cs"/>
            </a:endParaRPr>
          </a:p>
        </p:txBody>
      </p:sp>
      <p:pic>
        <p:nvPicPr>
          <p:cNvPr id="31" name="Picture 30" descr="dice-img-edited.jpe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032358" y="4766133"/>
            <a:ext cx="2940133" cy="1927116"/>
          </a:xfrm>
          <a:prstGeom prst="rect">
            <a:avLst/>
          </a:prstGeom>
          <a:ln>
            <a:noFill/>
          </a:ln>
          <a:effectLst>
            <a:softEdge rad="112500"/>
          </a:effectLst>
        </p:spPr>
      </p:pic>
      <p:pic>
        <p:nvPicPr>
          <p:cNvPr id="19460" name="Picture 31" descr="imgres-1.jpeg"/>
          <p:cNvPicPr>
            <a:picLocks noChangeAspect="1"/>
          </p:cNvPicPr>
          <p:nvPr/>
        </p:nvPicPr>
        <p:blipFill>
          <a:blip r:embed="rId3" cstate="print"/>
          <a:srcRect/>
          <a:stretch>
            <a:fillRect/>
          </a:stretch>
        </p:blipFill>
        <p:spPr bwMode="auto">
          <a:xfrm>
            <a:off x="4205288" y="4938713"/>
            <a:ext cx="1674812" cy="1543050"/>
          </a:xfrm>
          <a:prstGeom prst="rect">
            <a:avLst/>
          </a:prstGeom>
          <a:noFill/>
          <a:ln w="9525">
            <a:noFill/>
            <a:miter lim="800000"/>
            <a:headEnd/>
            <a:tailEnd/>
          </a:ln>
        </p:spPr>
      </p:pic>
      <p:pic>
        <p:nvPicPr>
          <p:cNvPr id="19461" name="Picture 32" descr="DataExample.jpeg"/>
          <p:cNvPicPr>
            <a:picLocks noChangeAspect="1"/>
          </p:cNvPicPr>
          <p:nvPr/>
        </p:nvPicPr>
        <p:blipFill>
          <a:blip r:embed="rId4" cstate="print"/>
          <a:srcRect/>
          <a:stretch>
            <a:fillRect/>
          </a:stretch>
        </p:blipFill>
        <p:spPr bwMode="auto">
          <a:xfrm>
            <a:off x="2124075" y="4930775"/>
            <a:ext cx="1893888" cy="1708150"/>
          </a:xfrm>
          <a:prstGeom prst="rect">
            <a:avLst/>
          </a:prstGeom>
          <a:noFill/>
          <a:ln w="9525">
            <a:noFill/>
            <a:miter lim="800000"/>
            <a:headEnd/>
            <a:tailEnd/>
          </a:ln>
        </p:spPr>
      </p:pic>
      <p:pic>
        <p:nvPicPr>
          <p:cNvPr id="19462" name="Picture 33" descr="5886shopping_basket.jpeg"/>
          <p:cNvPicPr>
            <a:picLocks noChangeAspect="1"/>
          </p:cNvPicPr>
          <p:nvPr/>
        </p:nvPicPr>
        <p:blipFill>
          <a:blip r:embed="rId5" cstate="print"/>
          <a:srcRect/>
          <a:stretch>
            <a:fillRect/>
          </a:stretch>
        </p:blipFill>
        <p:spPr bwMode="auto">
          <a:xfrm>
            <a:off x="0" y="4791075"/>
            <a:ext cx="1828800" cy="1828800"/>
          </a:xfrm>
          <a:prstGeom prst="rect">
            <a:avLst/>
          </a:prstGeom>
          <a:noFill/>
          <a:ln w="9525">
            <a:noFill/>
            <a:miter lim="800000"/>
            <a:headEnd/>
            <a:tailEnd/>
          </a:ln>
        </p:spPr>
      </p:pic>
    </p:spTree>
    <p:extLst>
      <p:ext uri="{BB962C8B-B14F-4D97-AF65-F5344CB8AC3E}">
        <p14:creationId xmlns:p14="http://schemas.microsoft.com/office/powerpoint/2010/main" val="3780448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dissolve">
                                      <p:cBhvr>
                                        <p:cTn id="10" dur="500"/>
                                        <p:tgtEl>
                                          <p:spTgt spid="3">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dissolve">
                                      <p:cBhvr>
                                        <p:cTn id="15" dur="500"/>
                                        <p:tgtEl>
                                          <p:spTgt spid="3">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dissolve">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body" idx="1"/>
          </p:nvPr>
        </p:nvSpPr>
        <p:spPr>
          <a:xfrm>
            <a:off x="457200" y="1052513"/>
            <a:ext cx="8507413" cy="2592387"/>
          </a:xfrm>
        </p:spPr>
        <p:txBody>
          <a:bodyPr>
            <a:normAutofit fontScale="92500"/>
          </a:bodyPr>
          <a:lstStyle/>
          <a:p>
            <a:pPr eaLnBrk="1" hangingPunct="1">
              <a:buFontTx/>
              <a:buNone/>
              <a:defRPr/>
            </a:pPr>
            <a:r>
              <a:rPr lang="en-GB" sz="2000" i="1" dirty="0">
                <a:cs typeface="+mn-cs"/>
              </a:rPr>
              <a:t>How can we extract knowledge from data to help humans take decisions?</a:t>
            </a:r>
          </a:p>
          <a:p>
            <a:pPr eaLnBrk="1" hangingPunct="1">
              <a:buFontTx/>
              <a:buNone/>
              <a:defRPr/>
            </a:pPr>
            <a:endParaRPr lang="en-GB" sz="2000" i="1" dirty="0">
              <a:cs typeface="+mn-cs"/>
            </a:endParaRPr>
          </a:p>
          <a:p>
            <a:pPr eaLnBrk="1" hangingPunct="1">
              <a:buFontTx/>
              <a:buNone/>
              <a:defRPr/>
            </a:pPr>
            <a:r>
              <a:rPr lang="en-GB" sz="2000" i="1" dirty="0">
                <a:cs typeface="+mn-cs"/>
              </a:rPr>
              <a:t>How can we automate decisions from data?</a:t>
            </a:r>
          </a:p>
          <a:p>
            <a:pPr eaLnBrk="1" hangingPunct="1">
              <a:buFontTx/>
              <a:buNone/>
              <a:defRPr/>
            </a:pPr>
            <a:endParaRPr lang="en-GB" sz="2000" i="1" dirty="0">
              <a:cs typeface="+mn-cs"/>
            </a:endParaRPr>
          </a:p>
          <a:p>
            <a:pPr eaLnBrk="1" hangingPunct="1">
              <a:buFontTx/>
              <a:buNone/>
              <a:defRPr/>
            </a:pPr>
            <a:r>
              <a:rPr lang="en-GB" sz="2000" i="1" dirty="0">
                <a:cs typeface="+mn-cs"/>
              </a:rPr>
              <a:t>How can we adapt systems dynamically to enable better user experiences?</a:t>
            </a:r>
          </a:p>
        </p:txBody>
      </p:sp>
      <p:sp>
        <p:nvSpPr>
          <p:cNvPr id="110596" name="Line 4"/>
          <p:cNvSpPr>
            <a:spLocks noChangeShapeType="1"/>
          </p:cNvSpPr>
          <p:nvPr/>
        </p:nvSpPr>
        <p:spPr bwMode="auto">
          <a:xfrm>
            <a:off x="2051050" y="4149725"/>
            <a:ext cx="511333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10597" name="Text Box 5"/>
          <p:cNvSpPr txBox="1">
            <a:spLocks noChangeArrowheads="1"/>
          </p:cNvSpPr>
          <p:nvPr/>
        </p:nvSpPr>
        <p:spPr bwMode="auto">
          <a:xfrm>
            <a:off x="827088" y="4724400"/>
            <a:ext cx="24574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GB">
                <a:latin typeface="Arial" charset="0"/>
                <a:ea typeface="ＭＳ Ｐゴシック" charset="0"/>
              </a:rPr>
              <a:t>Write code to explicitly</a:t>
            </a:r>
          </a:p>
          <a:p>
            <a:pPr algn="ctr">
              <a:defRPr/>
            </a:pPr>
            <a:r>
              <a:rPr lang="en-GB">
                <a:latin typeface="Arial" charset="0"/>
                <a:ea typeface="ＭＳ Ｐゴシック" charset="0"/>
              </a:rPr>
              <a:t>do the above tasks</a:t>
            </a:r>
          </a:p>
        </p:txBody>
      </p:sp>
      <p:sp>
        <p:nvSpPr>
          <p:cNvPr id="110598" name="Text Box 6"/>
          <p:cNvSpPr txBox="1">
            <a:spLocks noChangeArrowheads="1"/>
          </p:cNvSpPr>
          <p:nvPr/>
        </p:nvSpPr>
        <p:spPr bwMode="auto">
          <a:xfrm>
            <a:off x="4427538" y="4724400"/>
            <a:ext cx="410527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defRPr/>
            </a:pPr>
            <a:r>
              <a:rPr lang="en-GB">
                <a:latin typeface="Arial" charset="0"/>
                <a:ea typeface="ＭＳ Ｐゴシック" charset="0"/>
              </a:rPr>
              <a:t>Write code to make the computer</a:t>
            </a:r>
          </a:p>
          <a:p>
            <a:pPr algn="ctr">
              <a:defRPr/>
            </a:pPr>
            <a:r>
              <a:rPr lang="en-GB" b="1" i="1">
                <a:latin typeface="Arial" charset="0"/>
                <a:ea typeface="ＭＳ Ｐゴシック" charset="0"/>
              </a:rPr>
              <a:t>learn</a:t>
            </a:r>
            <a:r>
              <a:rPr lang="en-GB">
                <a:latin typeface="Arial" charset="0"/>
                <a:ea typeface="ＭＳ Ｐゴシック" charset="0"/>
              </a:rPr>
              <a:t> how to do the tasks</a:t>
            </a:r>
          </a:p>
        </p:txBody>
      </p:sp>
      <p:pic>
        <p:nvPicPr>
          <p:cNvPr id="20485" name="Picture 7" descr="ANd9GcT20gBx8rXx4dDt0EwpGRRInxSsTliscrg_Rao4k2XiHmgE3y8&amp;t=1&amp;usg=__dm6_2UiPzZxOP5RoilbkIYUa1D4="/>
          <p:cNvPicPr>
            <a:picLocks noChangeAspect="1" noChangeArrowheads="1"/>
          </p:cNvPicPr>
          <p:nvPr/>
        </p:nvPicPr>
        <p:blipFill>
          <a:blip r:embed="rId3" cstate="print"/>
          <a:srcRect/>
          <a:stretch>
            <a:fillRect/>
          </a:stretch>
        </p:blipFill>
        <p:spPr bwMode="auto">
          <a:xfrm>
            <a:off x="1692275" y="5516563"/>
            <a:ext cx="781050" cy="781050"/>
          </a:xfrm>
          <a:prstGeom prst="rect">
            <a:avLst/>
          </a:prstGeom>
          <a:noFill/>
          <a:ln w="9525">
            <a:noFill/>
            <a:miter lim="800000"/>
            <a:headEnd/>
            <a:tailEnd/>
          </a:ln>
        </p:spPr>
      </p:pic>
      <p:pic>
        <p:nvPicPr>
          <p:cNvPr id="20486" name="Picture 8" descr="green_tick"/>
          <p:cNvPicPr>
            <a:picLocks noChangeAspect="1" noChangeArrowheads="1"/>
          </p:cNvPicPr>
          <p:nvPr/>
        </p:nvPicPr>
        <p:blipFill>
          <a:blip r:embed="rId4" cstate="print"/>
          <a:srcRect/>
          <a:stretch>
            <a:fillRect/>
          </a:stretch>
        </p:blipFill>
        <p:spPr bwMode="auto">
          <a:xfrm>
            <a:off x="6013450" y="5518150"/>
            <a:ext cx="719138" cy="719138"/>
          </a:xfrm>
          <a:prstGeom prst="rect">
            <a:avLst/>
          </a:prstGeom>
          <a:noFill/>
          <a:ln w="9525">
            <a:noFill/>
            <a:miter lim="800000"/>
            <a:headEnd/>
            <a:tailEnd/>
          </a:ln>
        </p:spPr>
      </p:pic>
      <p:sp>
        <p:nvSpPr>
          <p:cNvPr id="13" name="Title 1"/>
          <p:cNvSpPr txBox="1">
            <a:spLocks/>
          </p:cNvSpPr>
          <p:nvPr/>
        </p:nvSpPr>
        <p:spPr bwMode="auto">
          <a:xfrm>
            <a:off x="206375" y="79375"/>
            <a:ext cx="8704263" cy="7572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ＭＳ Ｐゴシック" charset="0"/>
              </a:defRPr>
            </a:lvl2pPr>
            <a:lvl3pPr algn="ctr" rtl="0" fontAlgn="base">
              <a:spcBef>
                <a:spcPct val="0"/>
              </a:spcBef>
              <a:spcAft>
                <a:spcPct val="0"/>
              </a:spcAft>
              <a:defRPr sz="4400">
                <a:solidFill>
                  <a:schemeClr val="tx2"/>
                </a:solidFill>
                <a:latin typeface="Arial" charset="0"/>
                <a:ea typeface="ＭＳ Ｐゴシック" charset="0"/>
              </a:defRPr>
            </a:lvl3pPr>
            <a:lvl4pPr algn="ctr" rtl="0" fontAlgn="base">
              <a:spcBef>
                <a:spcPct val="0"/>
              </a:spcBef>
              <a:spcAft>
                <a:spcPct val="0"/>
              </a:spcAft>
              <a:defRPr sz="4400">
                <a:solidFill>
                  <a:schemeClr val="tx2"/>
                </a:solidFill>
                <a:latin typeface="Arial" charset="0"/>
                <a:ea typeface="ＭＳ Ｐゴシック" charset="0"/>
              </a:defRPr>
            </a:lvl4pPr>
            <a:lvl5pPr algn="ctr" rtl="0" fontAlgn="base">
              <a:spcBef>
                <a:spcPct val="0"/>
              </a:spcBef>
              <a:spcAft>
                <a:spcPct val="0"/>
              </a:spcAft>
              <a:defRPr sz="4400">
                <a:solidFill>
                  <a:schemeClr val="tx2"/>
                </a:solidFill>
                <a:latin typeface="Arial" charset="0"/>
                <a:ea typeface="ＭＳ Ｐゴシック" charset="0"/>
              </a:defRPr>
            </a:lvl5pPr>
            <a:lvl6pPr marL="457200" algn="ctr" rtl="0" fontAlgn="base">
              <a:spcBef>
                <a:spcPct val="0"/>
              </a:spcBef>
              <a:spcAft>
                <a:spcPct val="0"/>
              </a:spcAft>
              <a:defRPr sz="4400">
                <a:solidFill>
                  <a:schemeClr val="tx2"/>
                </a:solidFill>
                <a:latin typeface="Arial" charset="0"/>
                <a:ea typeface="ＭＳ Ｐゴシック" charset="0"/>
              </a:defRPr>
            </a:lvl6pPr>
            <a:lvl7pPr marL="914400" algn="ctr" rtl="0" fontAlgn="base">
              <a:spcBef>
                <a:spcPct val="0"/>
              </a:spcBef>
              <a:spcAft>
                <a:spcPct val="0"/>
              </a:spcAft>
              <a:defRPr sz="4400">
                <a:solidFill>
                  <a:schemeClr val="tx2"/>
                </a:solidFill>
                <a:latin typeface="Arial" charset="0"/>
                <a:ea typeface="ＭＳ Ｐゴシック" charset="0"/>
              </a:defRPr>
            </a:lvl7pPr>
            <a:lvl8pPr marL="1371600" algn="ctr" rtl="0" fontAlgn="base">
              <a:spcBef>
                <a:spcPct val="0"/>
              </a:spcBef>
              <a:spcAft>
                <a:spcPct val="0"/>
              </a:spcAft>
              <a:defRPr sz="4400">
                <a:solidFill>
                  <a:schemeClr val="tx2"/>
                </a:solidFill>
                <a:latin typeface="Arial" charset="0"/>
                <a:ea typeface="ＭＳ Ｐゴシック" charset="0"/>
              </a:defRPr>
            </a:lvl8pPr>
            <a:lvl9pPr marL="1828800" algn="ctr" rtl="0" fontAlgn="base">
              <a:spcBef>
                <a:spcPct val="0"/>
              </a:spcBef>
              <a:spcAft>
                <a:spcPct val="0"/>
              </a:spcAft>
              <a:defRPr sz="4400">
                <a:solidFill>
                  <a:schemeClr val="tx2"/>
                </a:solidFill>
                <a:latin typeface="Arial" charset="0"/>
                <a:ea typeface="ＭＳ Ｐゴシック" charset="0"/>
              </a:defRPr>
            </a:lvl9pPr>
          </a:lstStyle>
          <a:p>
            <a:pPr>
              <a:defRPr/>
            </a:pPr>
            <a:r>
              <a:rPr lang="en-US" sz="3200" dirty="0">
                <a:solidFill>
                  <a:schemeClr val="tx1"/>
                </a:solidFill>
              </a:rPr>
              <a:t>Learning from Data</a:t>
            </a:r>
          </a:p>
        </p:txBody>
      </p:sp>
    </p:spTree>
    <p:extLst>
      <p:ext uri="{BB962C8B-B14F-4D97-AF65-F5344CB8AC3E}">
        <p14:creationId xmlns:p14="http://schemas.microsoft.com/office/powerpoint/2010/main" val="3977234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75" y="79375"/>
            <a:ext cx="8704263" cy="757238"/>
          </a:xfrm>
        </p:spPr>
        <p:txBody>
          <a:bodyPr>
            <a:noAutofit/>
          </a:bodyPr>
          <a:lstStyle/>
          <a:p>
            <a:pPr eaLnBrk="1" hangingPunct="1">
              <a:defRPr/>
            </a:pPr>
            <a:r>
              <a:rPr lang="en-US" sz="2800" dirty="0">
                <a:cs typeface="+mj-cs"/>
              </a:rPr>
              <a:t>Machine Learning</a:t>
            </a:r>
          </a:p>
        </p:txBody>
      </p:sp>
      <p:sp>
        <p:nvSpPr>
          <p:cNvPr id="3" name="Subtitle 2"/>
          <p:cNvSpPr>
            <a:spLocks noGrp="1"/>
          </p:cNvSpPr>
          <p:nvPr>
            <p:ph type="subTitle" idx="1"/>
          </p:nvPr>
        </p:nvSpPr>
        <p:spPr>
          <a:xfrm>
            <a:off x="420688" y="1035050"/>
            <a:ext cx="8169275" cy="839788"/>
          </a:xfrm>
        </p:spPr>
        <p:txBody>
          <a:bodyPr>
            <a:normAutofit fontScale="25000" lnSpcReduction="20000"/>
          </a:bodyPr>
          <a:lstStyle/>
          <a:p>
            <a:pPr algn="l" eaLnBrk="1" hangingPunct="1">
              <a:defRPr/>
            </a:pPr>
            <a:r>
              <a:rPr lang="en-US" sz="9600" i="1" dirty="0">
                <a:solidFill>
                  <a:schemeClr val="tx1"/>
                </a:solidFill>
                <a:cs typeface="+mn-cs"/>
              </a:rPr>
              <a:t>Where does it fit?  What is it not?</a:t>
            </a:r>
            <a:endParaRPr lang="en-US" sz="5600" i="1" dirty="0">
              <a:solidFill>
                <a:schemeClr val="tx1"/>
              </a:solidFill>
              <a:cs typeface="+mn-cs"/>
            </a:endParaRPr>
          </a:p>
          <a:p>
            <a:pPr algn="l" eaLnBrk="1" hangingPunct="1">
              <a:defRPr/>
            </a:pPr>
            <a:endParaRPr lang="en-US" sz="4400" dirty="0">
              <a:cs typeface="+mn-cs"/>
            </a:endParaRPr>
          </a:p>
          <a:p>
            <a:pPr algn="l" eaLnBrk="1" hangingPunct="1">
              <a:defRPr/>
            </a:pPr>
            <a:endParaRPr lang="en-US" sz="4400" dirty="0">
              <a:cs typeface="+mn-cs"/>
            </a:endParaRPr>
          </a:p>
          <a:p>
            <a:pPr algn="l" eaLnBrk="1" hangingPunct="1">
              <a:defRPr/>
            </a:pPr>
            <a:endParaRPr lang="en-US" sz="4400" dirty="0">
              <a:cs typeface="+mn-cs"/>
            </a:endParaRPr>
          </a:p>
          <a:p>
            <a:pPr algn="l" eaLnBrk="1" hangingPunct="1">
              <a:defRPr/>
            </a:pPr>
            <a:endParaRPr lang="en-US" sz="2400" dirty="0">
              <a:cs typeface="+mn-cs"/>
            </a:endParaRPr>
          </a:p>
          <a:p>
            <a:pPr algn="l" eaLnBrk="1" hangingPunct="1">
              <a:defRPr/>
            </a:pPr>
            <a:r>
              <a:rPr lang="en-US" sz="2400" dirty="0">
                <a:cs typeface="+mn-cs"/>
              </a:rPr>
              <a:t>	</a:t>
            </a:r>
          </a:p>
          <a:p>
            <a:pPr algn="l" eaLnBrk="1" hangingPunct="1">
              <a:defRPr/>
            </a:pPr>
            <a:endParaRPr lang="en-US" sz="2400" dirty="0">
              <a:cs typeface="+mn-cs"/>
            </a:endParaRPr>
          </a:p>
          <a:p>
            <a:pPr algn="l" eaLnBrk="1" hangingPunct="1">
              <a:defRPr/>
            </a:pPr>
            <a:endParaRPr lang="en-US" sz="2400" dirty="0">
              <a:cs typeface="+mn-cs"/>
            </a:endParaRPr>
          </a:p>
          <a:p>
            <a:pPr algn="l" eaLnBrk="1" hangingPunct="1">
              <a:defRPr/>
            </a:pPr>
            <a:endParaRPr lang="en-US" sz="2800" dirty="0">
              <a:cs typeface="+mn-cs"/>
            </a:endParaRPr>
          </a:p>
          <a:p>
            <a:pPr algn="l" eaLnBrk="1" hangingPunct="1">
              <a:defRPr/>
            </a:pPr>
            <a:endParaRPr lang="en-US" dirty="0">
              <a:cs typeface="+mn-cs"/>
            </a:endParaRPr>
          </a:p>
        </p:txBody>
      </p:sp>
      <p:sp>
        <p:nvSpPr>
          <p:cNvPr id="9" name="Rounded Rectangle 8"/>
          <p:cNvSpPr>
            <a:spLocks noChangeArrowheads="1"/>
          </p:cNvSpPr>
          <p:nvPr/>
        </p:nvSpPr>
        <p:spPr bwMode="auto">
          <a:xfrm>
            <a:off x="730250" y="2065338"/>
            <a:ext cx="3846513" cy="2668587"/>
          </a:xfrm>
          <a:prstGeom prst="roundRect">
            <a:avLst>
              <a:gd name="adj" fmla="val 4759"/>
            </a:avLst>
          </a:prstGeom>
          <a:gradFill rotWithShape="1">
            <a:gsLst>
              <a:gs pos="0">
                <a:srgbClr val="6B6BCF"/>
              </a:gs>
              <a:gs pos="100000">
                <a:srgbClr val="FFFFFF"/>
              </a:gs>
            </a:gsLst>
            <a:lin ang="4080000"/>
          </a:gradFill>
          <a:ln w="9525">
            <a:solidFill>
              <a:srgbClr val="B6DCDF"/>
            </a:solidFill>
            <a:round/>
            <a:headEnd/>
            <a:tailEnd/>
          </a:ln>
          <a:effectLst>
            <a:outerShdw dist="23000" dir="5400000" rotWithShape="0">
              <a:srgbClr val="808080">
                <a:alpha val="34999"/>
              </a:srgbClr>
            </a:outerShdw>
          </a:effectLst>
        </p:spPr>
        <p:txBody>
          <a:bodyPr anchor="ctr"/>
          <a:lstStyle/>
          <a:p>
            <a:pPr algn="l">
              <a:defRPr/>
            </a:pPr>
            <a:r>
              <a:rPr lang="en-US" sz="1600" b="1" dirty="0">
                <a:latin typeface="+mn-lt"/>
                <a:ea typeface="+mn-ea"/>
              </a:rPr>
              <a:t>Artificial Intelligence</a:t>
            </a:r>
          </a:p>
          <a:p>
            <a:pPr>
              <a:defRPr/>
            </a:pPr>
            <a:endParaRPr lang="en-US" b="1" dirty="0">
              <a:solidFill>
                <a:schemeClr val="lt1"/>
              </a:solidFill>
              <a:latin typeface="+mn-lt"/>
              <a:ea typeface="+mn-ea"/>
            </a:endParaRPr>
          </a:p>
          <a:p>
            <a:pPr>
              <a:defRPr/>
            </a:pPr>
            <a:endParaRPr lang="en-US" b="1" dirty="0">
              <a:solidFill>
                <a:schemeClr val="lt1"/>
              </a:solidFill>
              <a:latin typeface="+mn-lt"/>
              <a:ea typeface="+mn-ea"/>
            </a:endParaRPr>
          </a:p>
          <a:p>
            <a:pPr>
              <a:defRPr/>
            </a:pPr>
            <a:endParaRPr lang="en-US" b="1" dirty="0">
              <a:solidFill>
                <a:schemeClr val="lt1"/>
              </a:solidFill>
              <a:latin typeface="+mn-lt"/>
              <a:ea typeface="+mn-ea"/>
            </a:endParaRPr>
          </a:p>
          <a:p>
            <a:pPr>
              <a:defRPr/>
            </a:pPr>
            <a:endParaRPr lang="en-US" b="1" dirty="0">
              <a:solidFill>
                <a:schemeClr val="lt1"/>
              </a:solidFill>
              <a:latin typeface="+mn-lt"/>
              <a:ea typeface="+mn-ea"/>
            </a:endParaRPr>
          </a:p>
          <a:p>
            <a:pPr>
              <a:defRPr/>
            </a:pPr>
            <a:endParaRPr lang="en-US" b="1" dirty="0">
              <a:solidFill>
                <a:schemeClr val="lt1"/>
              </a:solidFill>
              <a:latin typeface="+mn-lt"/>
              <a:ea typeface="+mn-ea"/>
            </a:endParaRPr>
          </a:p>
          <a:p>
            <a:pPr>
              <a:defRPr/>
            </a:pPr>
            <a:endParaRPr lang="en-US" b="1" dirty="0">
              <a:solidFill>
                <a:schemeClr val="lt1"/>
              </a:solidFill>
              <a:latin typeface="+mn-lt"/>
              <a:ea typeface="+mn-ea"/>
            </a:endParaRPr>
          </a:p>
          <a:p>
            <a:pPr>
              <a:defRPr/>
            </a:pPr>
            <a:endParaRPr lang="en-US" b="1" dirty="0">
              <a:solidFill>
                <a:schemeClr val="lt1"/>
              </a:solidFill>
              <a:latin typeface="+mn-lt"/>
              <a:ea typeface="+mn-ea"/>
            </a:endParaRPr>
          </a:p>
          <a:p>
            <a:pPr>
              <a:defRPr/>
            </a:pPr>
            <a:endParaRPr lang="en-US" b="1" dirty="0">
              <a:solidFill>
                <a:schemeClr val="lt1"/>
              </a:solidFill>
              <a:latin typeface="+mn-lt"/>
              <a:ea typeface="+mn-ea"/>
            </a:endParaRPr>
          </a:p>
        </p:txBody>
      </p:sp>
      <p:grpSp>
        <p:nvGrpSpPr>
          <p:cNvPr id="4" name="Group 13"/>
          <p:cNvGrpSpPr/>
          <p:nvPr/>
        </p:nvGrpSpPr>
        <p:grpSpPr>
          <a:xfrm>
            <a:off x="4670210" y="2067486"/>
            <a:ext cx="3502190" cy="2652132"/>
            <a:chOff x="4558793" y="1972446"/>
            <a:chExt cx="3502190" cy="2652132"/>
          </a:xfrm>
          <a:gradFill flip="none" rotWithShape="1">
            <a:gsLst>
              <a:gs pos="0">
                <a:schemeClr val="accent6">
                  <a:lumMod val="60000"/>
                  <a:lumOff val="40000"/>
                </a:schemeClr>
              </a:gs>
              <a:gs pos="100000">
                <a:prstClr val="white"/>
              </a:gs>
            </a:gsLst>
            <a:lin ang="4080000" scaled="0"/>
            <a:tileRect/>
          </a:gradFill>
        </p:grpSpPr>
        <p:sp>
          <p:nvSpPr>
            <p:cNvPr id="16" name="Rounded Rectangle 15"/>
            <p:cNvSpPr/>
            <p:nvPr/>
          </p:nvSpPr>
          <p:spPr>
            <a:xfrm>
              <a:off x="4558793" y="1972446"/>
              <a:ext cx="3502190" cy="2652132"/>
            </a:xfrm>
            <a:prstGeom prst="roundRect">
              <a:avLst>
                <a:gd name="adj" fmla="val 4757"/>
              </a:avLst>
            </a:prstGeom>
            <a:grpFill/>
          </p:spPr>
          <p:style>
            <a:lnRef idx="1">
              <a:schemeClr val="accent1"/>
            </a:lnRef>
            <a:fillRef idx="3">
              <a:schemeClr val="accent1"/>
            </a:fillRef>
            <a:effectRef idx="2">
              <a:schemeClr val="accent1"/>
            </a:effectRef>
            <a:fontRef idx="minor">
              <a:schemeClr val="lt1"/>
            </a:fontRef>
          </p:style>
          <p:txBody>
            <a:bodyPr anchor="ctr"/>
            <a:lstStyle/>
            <a:p>
              <a:pPr>
                <a:defRPr/>
              </a:pPr>
              <a:endParaRPr lang="en-US" b="1" dirty="0"/>
            </a:p>
            <a:p>
              <a:pPr>
                <a:defRPr/>
              </a:pPr>
              <a:endParaRPr lang="en-US" b="1" dirty="0"/>
            </a:p>
            <a:p>
              <a:pPr>
                <a:defRPr/>
              </a:pPr>
              <a:endParaRPr lang="en-US" b="1" dirty="0"/>
            </a:p>
            <a:p>
              <a:pPr>
                <a:defRPr/>
              </a:pPr>
              <a:endParaRPr lang="en-US" b="1" dirty="0"/>
            </a:p>
            <a:p>
              <a:pPr>
                <a:defRPr/>
              </a:pPr>
              <a:endParaRPr lang="en-US" b="1" dirty="0"/>
            </a:p>
            <a:p>
              <a:pPr>
                <a:defRPr/>
              </a:pPr>
              <a:endParaRPr lang="en-US" b="1" dirty="0"/>
            </a:p>
            <a:p>
              <a:pPr>
                <a:defRPr/>
              </a:pPr>
              <a:endParaRPr lang="en-US" b="1" dirty="0"/>
            </a:p>
            <a:p>
              <a:pPr>
                <a:defRPr/>
              </a:pPr>
              <a:endParaRPr lang="en-US" b="1" dirty="0"/>
            </a:p>
            <a:p>
              <a:pPr>
                <a:defRPr/>
              </a:pPr>
              <a:endParaRPr lang="en-US" b="1" dirty="0"/>
            </a:p>
            <a:p>
              <a:pPr>
                <a:defRPr/>
              </a:pPr>
              <a:endParaRPr lang="en-US" b="1" dirty="0"/>
            </a:p>
            <a:p>
              <a:pPr>
                <a:defRPr/>
              </a:pPr>
              <a:endParaRPr lang="en-US" b="1" dirty="0"/>
            </a:p>
          </p:txBody>
        </p:sp>
        <p:sp>
          <p:nvSpPr>
            <p:cNvPr id="11" name="Rectangle 10"/>
            <p:cNvSpPr/>
            <p:nvPr/>
          </p:nvSpPr>
          <p:spPr>
            <a:xfrm>
              <a:off x="4685963" y="2013468"/>
              <a:ext cx="2510924" cy="338554"/>
            </a:xfrm>
            <a:prstGeom prst="rect">
              <a:avLst/>
            </a:prstGeom>
            <a:grpFill/>
          </p:spPr>
          <p:txBody>
            <a:bodyPr wrap="none">
              <a:spAutoFit/>
            </a:bodyPr>
            <a:lstStyle/>
            <a:p>
              <a:pPr>
                <a:defRPr/>
              </a:pPr>
              <a:r>
                <a:rPr lang="en-US" sz="1600" b="1" dirty="0">
                  <a:latin typeface="Arial" charset="0"/>
                  <a:ea typeface="ＭＳ Ｐゴシック" charset="0"/>
                </a:rPr>
                <a:t>Statistics / Mathematics</a:t>
              </a:r>
            </a:p>
          </p:txBody>
        </p:sp>
      </p:grpSp>
      <p:sp>
        <p:nvSpPr>
          <p:cNvPr id="21" name="Rounded Rectangle 20"/>
          <p:cNvSpPr>
            <a:spLocks noChangeArrowheads="1"/>
          </p:cNvSpPr>
          <p:nvPr/>
        </p:nvSpPr>
        <p:spPr bwMode="auto">
          <a:xfrm>
            <a:off x="2160588" y="3673475"/>
            <a:ext cx="2703512" cy="871538"/>
          </a:xfrm>
          <a:prstGeom prst="roundRect">
            <a:avLst>
              <a:gd name="adj" fmla="val 4759"/>
            </a:avLst>
          </a:prstGeom>
          <a:gradFill rotWithShape="1">
            <a:gsLst>
              <a:gs pos="0">
                <a:srgbClr val="6B6BCF"/>
              </a:gs>
              <a:gs pos="100000">
                <a:srgbClr val="FFFFFF"/>
              </a:gs>
            </a:gsLst>
            <a:lin ang="4080000"/>
          </a:gradFill>
          <a:ln w="9525">
            <a:solidFill>
              <a:srgbClr val="B6DCDF"/>
            </a:solidFill>
            <a:round/>
            <a:headEnd/>
            <a:tailEnd/>
          </a:ln>
          <a:effectLst>
            <a:outerShdw dist="23000" dir="5400000" rotWithShape="0">
              <a:srgbClr val="808080">
                <a:alpha val="34999"/>
              </a:srgbClr>
            </a:outerShdw>
          </a:effectLst>
        </p:spPr>
        <p:txBody>
          <a:bodyPr anchor="ctr"/>
          <a:lstStyle/>
          <a:p>
            <a:pPr algn="l">
              <a:defRPr/>
            </a:pPr>
            <a:r>
              <a:rPr lang="en-US" sz="1400" b="1" dirty="0">
                <a:solidFill>
                  <a:srgbClr val="000000"/>
                </a:solidFill>
                <a:latin typeface="+mn-lt"/>
                <a:ea typeface="+mn-ea"/>
              </a:rPr>
              <a:t>Computer Vision</a:t>
            </a:r>
          </a:p>
          <a:p>
            <a:pPr>
              <a:defRPr/>
            </a:pPr>
            <a:endParaRPr lang="en-US" b="1" dirty="0">
              <a:solidFill>
                <a:srgbClr val="000000"/>
              </a:solidFill>
              <a:latin typeface="+mn-lt"/>
              <a:ea typeface="+mn-ea"/>
            </a:endParaRPr>
          </a:p>
          <a:p>
            <a:pPr>
              <a:defRPr/>
            </a:pPr>
            <a:endParaRPr lang="en-US" b="1" dirty="0">
              <a:solidFill>
                <a:srgbClr val="000000"/>
              </a:solidFill>
              <a:latin typeface="+mn-lt"/>
              <a:ea typeface="+mn-ea"/>
            </a:endParaRPr>
          </a:p>
        </p:txBody>
      </p:sp>
      <p:sp>
        <p:nvSpPr>
          <p:cNvPr id="28" name="Rounded Rectangle 27"/>
          <p:cNvSpPr>
            <a:spLocks noChangeArrowheads="1"/>
          </p:cNvSpPr>
          <p:nvPr/>
        </p:nvSpPr>
        <p:spPr bwMode="auto">
          <a:xfrm>
            <a:off x="3044825" y="2706688"/>
            <a:ext cx="1358900" cy="614362"/>
          </a:xfrm>
          <a:prstGeom prst="roundRect">
            <a:avLst>
              <a:gd name="adj" fmla="val 4759"/>
            </a:avLst>
          </a:prstGeom>
          <a:gradFill rotWithShape="1">
            <a:gsLst>
              <a:gs pos="0">
                <a:srgbClr val="6B6BCF"/>
              </a:gs>
              <a:gs pos="100000">
                <a:srgbClr val="FFFFFF"/>
              </a:gs>
            </a:gsLst>
            <a:lin ang="4080000"/>
          </a:gradFill>
          <a:ln w="9525">
            <a:solidFill>
              <a:srgbClr val="B6DCDF"/>
            </a:solidFill>
            <a:round/>
            <a:headEnd/>
            <a:tailEnd/>
          </a:ln>
          <a:effectLst>
            <a:outerShdw dist="23000" dir="5400000" rotWithShape="0">
              <a:srgbClr val="808080">
                <a:alpha val="34999"/>
              </a:srgbClr>
            </a:outerShdw>
          </a:effectLst>
        </p:spPr>
        <p:txBody>
          <a:bodyPr anchor="ctr"/>
          <a:lstStyle/>
          <a:p>
            <a:pPr algn="l">
              <a:defRPr/>
            </a:pPr>
            <a:r>
              <a:rPr lang="en-US" sz="1400" b="1" dirty="0">
                <a:solidFill>
                  <a:srgbClr val="000000"/>
                </a:solidFill>
                <a:latin typeface="+mn-lt"/>
                <a:ea typeface="+mn-ea"/>
              </a:rPr>
              <a:t>Data Mining</a:t>
            </a:r>
          </a:p>
          <a:p>
            <a:pPr>
              <a:defRPr/>
            </a:pPr>
            <a:endParaRPr lang="en-US" b="1" dirty="0">
              <a:solidFill>
                <a:srgbClr val="000000"/>
              </a:solidFill>
              <a:latin typeface="+mn-lt"/>
              <a:ea typeface="+mn-ea"/>
            </a:endParaRPr>
          </a:p>
        </p:txBody>
      </p:sp>
      <p:sp>
        <p:nvSpPr>
          <p:cNvPr id="24" name="Rounded Rectangle 23"/>
          <p:cNvSpPr/>
          <p:nvPr/>
        </p:nvSpPr>
        <p:spPr>
          <a:xfrm>
            <a:off x="3757613" y="3213100"/>
            <a:ext cx="2214562" cy="1100138"/>
          </a:xfrm>
          <a:prstGeom prst="roundRect">
            <a:avLst>
              <a:gd name="adj" fmla="val 4757"/>
            </a:avLst>
          </a:prstGeom>
          <a:solidFill>
            <a:srgbClr val="00D100">
              <a:alpha val="88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schemeClr val="tx1"/>
              </a:solidFill>
            </a:endParaRPr>
          </a:p>
          <a:p>
            <a:pPr algn="ctr">
              <a:defRPr/>
            </a:pPr>
            <a:endParaRPr lang="en-US" b="1" dirty="0">
              <a:solidFill>
                <a:schemeClr val="tx1"/>
              </a:solidFill>
            </a:endParaRPr>
          </a:p>
          <a:p>
            <a:pPr algn="ctr">
              <a:defRPr/>
            </a:pPr>
            <a:r>
              <a:rPr lang="en-US" b="1" dirty="0">
                <a:solidFill>
                  <a:schemeClr val="tx1"/>
                </a:solidFill>
              </a:rPr>
              <a:t>Machine Learning</a:t>
            </a:r>
          </a:p>
          <a:p>
            <a:pPr>
              <a:defRPr/>
            </a:pPr>
            <a:endParaRPr lang="en-US" b="1" dirty="0"/>
          </a:p>
          <a:p>
            <a:pPr>
              <a:defRPr/>
            </a:pPr>
            <a:endParaRPr lang="en-US" sz="1200" b="1" dirty="0"/>
          </a:p>
          <a:p>
            <a:pPr>
              <a:defRPr/>
            </a:pPr>
            <a:endParaRPr lang="en-US" sz="1200" b="1" dirty="0"/>
          </a:p>
        </p:txBody>
      </p:sp>
      <p:sp>
        <p:nvSpPr>
          <p:cNvPr id="26" name="Rounded Rectangle 25"/>
          <p:cNvSpPr>
            <a:spLocks noChangeArrowheads="1"/>
          </p:cNvSpPr>
          <p:nvPr/>
        </p:nvSpPr>
        <p:spPr bwMode="auto">
          <a:xfrm>
            <a:off x="2941638" y="4413250"/>
            <a:ext cx="1357312" cy="612775"/>
          </a:xfrm>
          <a:prstGeom prst="roundRect">
            <a:avLst>
              <a:gd name="adj" fmla="val 4759"/>
            </a:avLst>
          </a:prstGeom>
          <a:gradFill rotWithShape="1">
            <a:gsLst>
              <a:gs pos="0">
                <a:srgbClr val="6B6BCF"/>
              </a:gs>
              <a:gs pos="100000">
                <a:srgbClr val="FFFFFF"/>
              </a:gs>
            </a:gsLst>
            <a:lin ang="4080000"/>
          </a:gradFill>
          <a:ln w="9525">
            <a:solidFill>
              <a:srgbClr val="B6DCDF"/>
            </a:solidFill>
            <a:round/>
            <a:headEnd/>
            <a:tailEnd/>
          </a:ln>
          <a:effectLst>
            <a:outerShdw dist="23000" dir="5400000" rotWithShape="0">
              <a:srgbClr val="808080">
                <a:alpha val="34999"/>
              </a:srgbClr>
            </a:outerShdw>
          </a:effectLst>
        </p:spPr>
        <p:txBody>
          <a:bodyPr anchor="ctr"/>
          <a:lstStyle/>
          <a:p>
            <a:pPr algn="l">
              <a:defRPr/>
            </a:pPr>
            <a:r>
              <a:rPr lang="en-US" sz="1400" b="1" dirty="0">
                <a:solidFill>
                  <a:srgbClr val="000000"/>
                </a:solidFill>
                <a:latin typeface="+mn-lt"/>
                <a:ea typeface="+mn-ea"/>
              </a:rPr>
              <a:t>Robotics</a:t>
            </a:r>
          </a:p>
          <a:p>
            <a:pPr>
              <a:defRPr/>
            </a:pPr>
            <a:endParaRPr lang="en-US" b="1" dirty="0">
              <a:solidFill>
                <a:srgbClr val="000000"/>
              </a:solidFill>
              <a:latin typeface="+mn-lt"/>
              <a:ea typeface="+mn-ea"/>
            </a:endParaRPr>
          </a:p>
        </p:txBody>
      </p:sp>
    </p:spTree>
    <p:extLst>
      <p:ext uri="{BB962C8B-B14F-4D97-AF65-F5344CB8AC3E}">
        <p14:creationId xmlns:p14="http://schemas.microsoft.com/office/powerpoint/2010/main" val="22452759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a:spLocks noChangeArrowheads="1"/>
          </p:cNvSpPr>
          <p:nvPr/>
        </p:nvSpPr>
        <p:spPr bwMode="auto">
          <a:xfrm>
            <a:off x="1284288" y="344488"/>
            <a:ext cx="4141787" cy="3852862"/>
          </a:xfrm>
          <a:prstGeom prst="ellipse">
            <a:avLst/>
          </a:prstGeom>
          <a:solidFill>
            <a:srgbClr val="2D2D8A">
              <a:alpha val="14902"/>
            </a:srgbClr>
          </a:solidFill>
          <a:ln w="38100">
            <a:solidFill>
              <a:schemeClr val="bg1"/>
            </a:solidFill>
            <a:round/>
            <a:headEnd/>
            <a:tailEnd/>
          </a:ln>
          <a:effectLst>
            <a:outerShdw dist="20000" dir="5400000" rotWithShape="0">
              <a:srgbClr val="808080">
                <a:alpha val="37999"/>
              </a:srgbClr>
            </a:outerShdw>
          </a:effectLst>
        </p:spPr>
        <p:txBody>
          <a:bodyPr anchor="ctr"/>
          <a:lstStyle/>
          <a:p>
            <a:pPr algn="ctr">
              <a:defRPr/>
            </a:pPr>
            <a:endParaRPr lang="en-US">
              <a:solidFill>
                <a:schemeClr val="lt1"/>
              </a:solidFill>
              <a:latin typeface="+mn-lt"/>
              <a:ea typeface="+mn-ea"/>
            </a:endParaRPr>
          </a:p>
        </p:txBody>
      </p:sp>
      <p:sp>
        <p:nvSpPr>
          <p:cNvPr id="6" name="Oval 5"/>
          <p:cNvSpPr>
            <a:spLocks noChangeArrowheads="1"/>
          </p:cNvSpPr>
          <p:nvPr/>
        </p:nvSpPr>
        <p:spPr bwMode="auto">
          <a:xfrm>
            <a:off x="3506788" y="344488"/>
            <a:ext cx="4141787" cy="3852862"/>
          </a:xfrm>
          <a:prstGeom prst="ellipse">
            <a:avLst/>
          </a:prstGeom>
          <a:gradFill rotWithShape="1">
            <a:gsLst>
              <a:gs pos="0">
                <a:srgbClr val="A8A8E6">
                  <a:alpha val="20999"/>
                </a:srgbClr>
              </a:gs>
              <a:gs pos="100000">
                <a:srgbClr val="1F1F98">
                  <a:alpha val="20999"/>
                </a:srgbClr>
              </a:gs>
            </a:gsLst>
            <a:lin ang="5400000"/>
          </a:gradFill>
          <a:ln w="9525">
            <a:solidFill>
              <a:srgbClr val="292989"/>
            </a:solidFill>
            <a:round/>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7" name="Oval 6"/>
          <p:cNvSpPr>
            <a:spLocks noChangeArrowheads="1"/>
          </p:cNvSpPr>
          <p:nvPr/>
        </p:nvSpPr>
        <p:spPr bwMode="auto">
          <a:xfrm>
            <a:off x="2320925" y="2424113"/>
            <a:ext cx="4141788" cy="3851275"/>
          </a:xfrm>
          <a:prstGeom prst="ellipse">
            <a:avLst/>
          </a:prstGeom>
          <a:gradFill rotWithShape="1">
            <a:gsLst>
              <a:gs pos="0">
                <a:srgbClr val="CBFFFF">
                  <a:alpha val="28000"/>
                </a:srgbClr>
              </a:gs>
              <a:gs pos="100000">
                <a:srgbClr val="B5E5E9">
                  <a:alpha val="28000"/>
                </a:srgbClr>
              </a:gs>
            </a:gsLst>
            <a:lin ang="5400000"/>
          </a:gradFill>
          <a:ln w="9525">
            <a:solidFill>
              <a:srgbClr val="B6DCDF"/>
            </a:solidFill>
            <a:round/>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23556" name="TextBox 7"/>
          <p:cNvSpPr txBox="1">
            <a:spLocks noChangeArrowheads="1"/>
          </p:cNvSpPr>
          <p:nvPr/>
        </p:nvSpPr>
        <p:spPr bwMode="auto">
          <a:xfrm rot="-1869388">
            <a:off x="1738313" y="1025525"/>
            <a:ext cx="1778000" cy="460375"/>
          </a:xfrm>
          <a:prstGeom prst="rect">
            <a:avLst/>
          </a:prstGeom>
          <a:noFill/>
          <a:ln w="9525">
            <a:noFill/>
            <a:miter lim="800000"/>
            <a:headEnd/>
            <a:tailEnd/>
          </a:ln>
        </p:spPr>
        <p:txBody>
          <a:bodyPr wrap="none">
            <a:spAutoFit/>
          </a:bodyPr>
          <a:lstStyle/>
          <a:p>
            <a:r>
              <a:rPr lang="en-US" sz="2400"/>
              <a:t>Coding Skills</a:t>
            </a:r>
          </a:p>
        </p:txBody>
      </p:sp>
      <p:sp>
        <p:nvSpPr>
          <p:cNvPr id="23557" name="TextBox 8"/>
          <p:cNvSpPr txBox="1">
            <a:spLocks noChangeArrowheads="1"/>
          </p:cNvSpPr>
          <p:nvPr/>
        </p:nvSpPr>
        <p:spPr bwMode="auto">
          <a:xfrm rot="2020170">
            <a:off x="5461000" y="1073150"/>
            <a:ext cx="1928813" cy="708025"/>
          </a:xfrm>
          <a:prstGeom prst="rect">
            <a:avLst/>
          </a:prstGeom>
          <a:noFill/>
          <a:ln w="9525">
            <a:noFill/>
            <a:miter lim="800000"/>
            <a:headEnd/>
            <a:tailEnd/>
          </a:ln>
        </p:spPr>
        <p:txBody>
          <a:bodyPr wrap="none">
            <a:spAutoFit/>
          </a:bodyPr>
          <a:lstStyle/>
          <a:p>
            <a:pPr algn="ctr"/>
            <a:r>
              <a:rPr lang="en-US" sz="2000"/>
              <a:t>Maths/Statistics</a:t>
            </a:r>
          </a:p>
          <a:p>
            <a:pPr algn="ctr"/>
            <a:r>
              <a:rPr lang="en-US" sz="2000"/>
              <a:t>Knowledge</a:t>
            </a:r>
          </a:p>
        </p:txBody>
      </p:sp>
      <p:sp>
        <p:nvSpPr>
          <p:cNvPr id="23558" name="TextBox 9"/>
          <p:cNvSpPr txBox="1">
            <a:spLocks noChangeArrowheads="1"/>
          </p:cNvSpPr>
          <p:nvPr/>
        </p:nvSpPr>
        <p:spPr bwMode="auto">
          <a:xfrm>
            <a:off x="3600450" y="1404938"/>
            <a:ext cx="1781175" cy="1016000"/>
          </a:xfrm>
          <a:prstGeom prst="rect">
            <a:avLst/>
          </a:prstGeom>
          <a:noFill/>
          <a:ln w="9525">
            <a:noFill/>
            <a:miter lim="800000"/>
            <a:headEnd/>
            <a:tailEnd/>
          </a:ln>
        </p:spPr>
        <p:txBody>
          <a:bodyPr>
            <a:spAutoFit/>
          </a:bodyPr>
          <a:lstStyle/>
          <a:p>
            <a:pPr algn="ctr"/>
            <a:r>
              <a:rPr lang="en-US" sz="2000"/>
              <a:t>Machine Learning</a:t>
            </a:r>
          </a:p>
          <a:p>
            <a:pPr algn="ctr"/>
            <a:endParaRPr lang="en-US" sz="2000"/>
          </a:p>
        </p:txBody>
      </p:sp>
      <p:sp>
        <p:nvSpPr>
          <p:cNvPr id="23559" name="TextBox 10"/>
          <p:cNvSpPr txBox="1">
            <a:spLocks noChangeArrowheads="1"/>
          </p:cNvSpPr>
          <p:nvPr/>
        </p:nvSpPr>
        <p:spPr bwMode="auto">
          <a:xfrm>
            <a:off x="3600450" y="2640013"/>
            <a:ext cx="1781175" cy="708025"/>
          </a:xfrm>
          <a:prstGeom prst="rect">
            <a:avLst/>
          </a:prstGeom>
          <a:noFill/>
          <a:ln w="9525">
            <a:noFill/>
            <a:miter lim="800000"/>
            <a:headEnd/>
            <a:tailEnd/>
          </a:ln>
        </p:spPr>
        <p:txBody>
          <a:bodyPr>
            <a:spAutoFit/>
          </a:bodyPr>
          <a:lstStyle/>
          <a:p>
            <a:pPr algn="ctr"/>
            <a:r>
              <a:rPr lang="en-US" sz="2000"/>
              <a:t>Data Science</a:t>
            </a:r>
          </a:p>
          <a:p>
            <a:pPr algn="ctr"/>
            <a:r>
              <a:rPr lang="en-US" sz="2000"/>
              <a:t>£££ </a:t>
            </a:r>
          </a:p>
        </p:txBody>
      </p:sp>
      <p:sp>
        <p:nvSpPr>
          <p:cNvPr id="23560" name="TextBox 11"/>
          <p:cNvSpPr txBox="1">
            <a:spLocks noChangeArrowheads="1"/>
          </p:cNvSpPr>
          <p:nvPr/>
        </p:nvSpPr>
        <p:spPr bwMode="auto">
          <a:xfrm>
            <a:off x="3576638" y="4646613"/>
            <a:ext cx="1782762" cy="1016000"/>
          </a:xfrm>
          <a:prstGeom prst="rect">
            <a:avLst/>
          </a:prstGeom>
          <a:noFill/>
          <a:ln w="9525">
            <a:noFill/>
            <a:miter lim="800000"/>
            <a:headEnd/>
            <a:tailEnd/>
          </a:ln>
        </p:spPr>
        <p:txBody>
          <a:bodyPr>
            <a:spAutoFit/>
          </a:bodyPr>
          <a:lstStyle/>
          <a:p>
            <a:pPr algn="ctr"/>
            <a:r>
              <a:rPr lang="en-US" sz="2000"/>
              <a:t>Specialist Domain Knowledge</a:t>
            </a:r>
          </a:p>
        </p:txBody>
      </p:sp>
      <p:sp>
        <p:nvSpPr>
          <p:cNvPr id="23561" name="TextBox 12"/>
          <p:cNvSpPr txBox="1">
            <a:spLocks noChangeArrowheads="1"/>
          </p:cNvSpPr>
          <p:nvPr/>
        </p:nvSpPr>
        <p:spPr bwMode="auto">
          <a:xfrm>
            <a:off x="2327275" y="3232150"/>
            <a:ext cx="1781175" cy="706438"/>
          </a:xfrm>
          <a:prstGeom prst="rect">
            <a:avLst/>
          </a:prstGeom>
          <a:noFill/>
          <a:ln w="9525">
            <a:noFill/>
            <a:miter lim="800000"/>
            <a:headEnd/>
            <a:tailEnd/>
          </a:ln>
        </p:spPr>
        <p:txBody>
          <a:bodyPr>
            <a:spAutoFit/>
          </a:bodyPr>
          <a:lstStyle/>
          <a:p>
            <a:pPr algn="ctr"/>
            <a:r>
              <a:rPr lang="en-US" sz="2000"/>
              <a:t>Software Engineer</a:t>
            </a:r>
          </a:p>
        </p:txBody>
      </p:sp>
      <p:sp>
        <p:nvSpPr>
          <p:cNvPr id="23562" name="TextBox 13"/>
          <p:cNvSpPr txBox="1">
            <a:spLocks noChangeArrowheads="1"/>
          </p:cNvSpPr>
          <p:nvPr/>
        </p:nvSpPr>
        <p:spPr bwMode="auto">
          <a:xfrm>
            <a:off x="4754563" y="3389313"/>
            <a:ext cx="1781175" cy="400050"/>
          </a:xfrm>
          <a:prstGeom prst="rect">
            <a:avLst/>
          </a:prstGeom>
          <a:noFill/>
          <a:ln w="9525">
            <a:noFill/>
            <a:miter lim="800000"/>
            <a:headEnd/>
            <a:tailEnd/>
          </a:ln>
        </p:spPr>
        <p:txBody>
          <a:bodyPr>
            <a:spAutoFit/>
          </a:bodyPr>
          <a:lstStyle/>
          <a:p>
            <a:pPr algn="ctr"/>
            <a:r>
              <a:rPr lang="en-US" sz="2000"/>
              <a:t>Statistician</a:t>
            </a:r>
          </a:p>
        </p:txBody>
      </p:sp>
    </p:spTree>
    <p:extLst>
      <p:ext uri="{BB962C8B-B14F-4D97-AF65-F5344CB8AC3E}">
        <p14:creationId xmlns:p14="http://schemas.microsoft.com/office/powerpoint/2010/main" val="2550817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43BFDE"/>
      </a:accent6>
      <a:hlink>
        <a:srgbClr val="FBAE29"/>
      </a:hlink>
      <a:folHlink>
        <a:srgbClr val="EDC47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1_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43BFDE"/>
      </a:accent6>
      <a:hlink>
        <a:srgbClr val="FBAE29"/>
      </a:hlink>
      <a:folHlink>
        <a:srgbClr val="EDC47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4945</TotalTime>
  <Words>1076</Words>
  <Application>Microsoft Office PowerPoint</Application>
  <PresentationFormat>On-screen Show (4:3)</PresentationFormat>
  <Paragraphs>315</Paragraphs>
  <Slides>34</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34</vt:i4>
      </vt:variant>
    </vt:vector>
  </HeadingPairs>
  <TitlesOfParts>
    <vt:vector size="40" baseType="lpstr">
      <vt:lpstr>ＭＳ Ｐゴシック</vt:lpstr>
      <vt:lpstr>Arial</vt:lpstr>
      <vt:lpstr>Calibri</vt:lpstr>
      <vt:lpstr>Wingdings</vt:lpstr>
      <vt:lpstr>Gallery</vt:lpstr>
      <vt:lpstr>1_Gallery</vt:lpstr>
      <vt:lpstr>Artificial Intelligence</vt:lpstr>
      <vt:lpstr>Machine learning</vt:lpstr>
      <vt:lpstr>Machine learning</vt:lpstr>
      <vt:lpstr>Machine learning / Data mining</vt:lpstr>
      <vt:lpstr>PowerPoint Presentation</vt:lpstr>
      <vt:lpstr>Learning from Data</vt:lpstr>
      <vt:lpstr>PowerPoint Presentation</vt:lpstr>
      <vt:lpstr>Machine Learning</vt:lpstr>
      <vt:lpstr>PowerPoint Presentation</vt:lpstr>
      <vt:lpstr>Human interaction</vt:lpstr>
      <vt:lpstr>What is Learning?</vt:lpstr>
      <vt:lpstr>Does Memorization = Learning?</vt:lpstr>
      <vt:lpstr>PowerPoint Presentation</vt:lpstr>
      <vt:lpstr>PowerPoint Presentation</vt:lpstr>
      <vt:lpstr>PowerPoint Presentation</vt:lpstr>
      <vt:lpstr>Again, what is Machine Learning?</vt:lpstr>
      <vt:lpstr>Why Machine Learning?</vt:lpstr>
      <vt:lpstr>Why Machine Learning? (cont’d)</vt:lpstr>
      <vt:lpstr>Other Applications of ML</vt:lpstr>
      <vt:lpstr>Algorithm types</vt:lpstr>
      <vt:lpstr>Supervised learning</vt:lpstr>
      <vt:lpstr>Unsupervised learning</vt:lpstr>
      <vt:lpstr>Semi-supervised learning</vt:lpstr>
      <vt:lpstr>Reinforcement learning</vt:lpstr>
      <vt:lpstr> Working Examples</vt:lpstr>
      <vt:lpstr>Robot to Sort Objects</vt:lpstr>
      <vt:lpstr>Decision Boundaries</vt:lpstr>
      <vt:lpstr>K- Nearest Neighbor (K-NN)</vt:lpstr>
      <vt:lpstr>K-NN (Example)</vt:lpstr>
      <vt:lpstr>Step 1: Calculate Similarity</vt:lpstr>
      <vt:lpstr>Step 2: Rank These Attributes</vt:lpstr>
      <vt:lpstr>Step 3: K=1</vt:lpstr>
      <vt:lpstr>Step 3: K=2</vt:lpstr>
      <vt:lpstr>PowerPoint Presentation</vt:lpstr>
    </vt:vector>
  </TitlesOfParts>
  <Company>GHAZALA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Ghulam Mustafa</cp:lastModifiedBy>
  <cp:revision>287</cp:revision>
  <dcterms:created xsi:type="dcterms:W3CDTF">2012-02-27T05:45:45Z</dcterms:created>
  <dcterms:modified xsi:type="dcterms:W3CDTF">2022-02-22T07:48:34Z</dcterms:modified>
</cp:coreProperties>
</file>