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35"/>
  </p:notesMasterIdLst>
  <p:handoutMasterIdLst>
    <p:handoutMasterId r:id="rId36"/>
  </p:handoutMasterIdLst>
  <p:sldIdLst>
    <p:sldId id="516" r:id="rId3"/>
    <p:sldId id="519" r:id="rId4"/>
    <p:sldId id="520" r:id="rId5"/>
    <p:sldId id="521" r:id="rId6"/>
    <p:sldId id="522" r:id="rId7"/>
    <p:sldId id="523" r:id="rId8"/>
    <p:sldId id="524" r:id="rId9"/>
    <p:sldId id="525" r:id="rId10"/>
    <p:sldId id="526" r:id="rId11"/>
    <p:sldId id="527"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8" r:id="rId30"/>
    <p:sldId id="549" r:id="rId31"/>
    <p:sldId id="550" r:id="rId32"/>
    <p:sldId id="551" r:id="rId33"/>
    <p:sldId id="51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89320" autoAdjust="0"/>
  </p:normalViewPr>
  <p:slideViewPr>
    <p:cSldViewPr>
      <p:cViewPr varScale="1">
        <p:scale>
          <a:sx n="96" d="100"/>
          <a:sy n="96" d="100"/>
        </p:scale>
        <p:origin x="4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F3CFB-6522-46C8-8901-9ECC03D895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0629069-ED85-4D8D-A3EE-00EDC8B7BF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6AF10C-93FC-4BF3-9C3A-6614C9D0BE68}" type="datetimeFigureOut">
              <a:rPr lang="en-US" smtClean="0"/>
              <a:t>2/22/2022</a:t>
            </a:fld>
            <a:endParaRPr lang="en-US"/>
          </a:p>
        </p:txBody>
      </p:sp>
      <p:sp>
        <p:nvSpPr>
          <p:cNvPr id="4" name="Footer Placeholder 3">
            <a:extLst>
              <a:ext uri="{FF2B5EF4-FFF2-40B4-BE49-F238E27FC236}">
                <a16:creationId xmlns:a16="http://schemas.microsoft.com/office/drawing/2014/main" id="{B1B078A8-9333-44C5-A611-63B5EA4F21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A0D84-3C16-4D49-A15C-E782651D60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CD3978-AF17-4C5B-8675-86F8288F9D4B}" type="slidenum">
              <a:rPr lang="en-US" smtClean="0"/>
              <a:t>‹#›</a:t>
            </a:fld>
            <a:endParaRPr lang="en-US"/>
          </a:p>
        </p:txBody>
      </p:sp>
    </p:spTree>
    <p:extLst>
      <p:ext uri="{BB962C8B-B14F-4D97-AF65-F5344CB8AC3E}">
        <p14:creationId xmlns:p14="http://schemas.microsoft.com/office/powerpoint/2010/main" val="30135184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A4C36-0174-4F91-AD6C-BB28D87E0BA3}" type="datetimeFigureOut">
              <a:rPr lang="en-US" smtClean="0"/>
              <a:pPr/>
              <a:t>2/22/2022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E3BACE-9753-4288-81BF-CA0AA97B45CA}" type="slidenum">
              <a:rPr lang="en-US" smtClean="0"/>
              <a:pPr/>
              <a:t>‹#›</a:t>
            </a:fld>
            <a:endParaRPr lang="en-US"/>
          </a:p>
        </p:txBody>
      </p:sp>
    </p:spTree>
    <p:extLst>
      <p:ext uri="{BB962C8B-B14F-4D97-AF65-F5344CB8AC3E}">
        <p14:creationId xmlns:p14="http://schemas.microsoft.com/office/powerpoint/2010/main" val="376601373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A0003-BF1F-48A7-B919-95DB61FCAD8E}" type="datetime1">
              <a:rPr lang="en-US" smtClean="0"/>
              <a:t>2/22/2022</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1066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5B3A7-4C2C-4EAD-BD5C-784B94D9171B}"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75250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4E096-CAA5-46DA-AAB7-4DAAE10EDE6F}"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03028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FC886D-6A4B-4E92-B30F-E86CF9A90B79}" type="datetime1">
              <a:rPr lang="en-US" smtClean="0"/>
              <a:t>2/22/2022</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153002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27400-90C7-49AD-8F79-5604E2830119}"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94597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1BFC8-A660-4154-BB5E-400E54ACCECA}"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499681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24B62-E14F-4B5A-B4A9-F776F632EB41}"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532661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425D09-72EE-43BE-B178-C183D3D35788}" type="datetime1">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231933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83B71C-2763-4797-AD3C-050B23716360}" type="datetime1">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222559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BADEE-E62C-440B-9029-94925F8BC01C}" type="datetime1">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86096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303F7EB-7863-4562-87BC-F8DF2E576AB2}"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6146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095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98273869-99E9-4E51-B768-5E25B199BB7D}" type="datetime1">
              <a:rPr lang="en-US" smtClean="0"/>
              <a:t>2/22/2022</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dirty="0"/>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75834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A5465-356E-446E-86CD-D0ADC8337629}"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76285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D72C4-8AD6-41C5-A33A-D1430D5815CC}"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27024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E3856671-6A92-465A-9073-724036F80007}" type="slidenum">
              <a:rPr lang="en-US" altLang="en-US"/>
              <a:pPr>
                <a:defRPr/>
              </a:pPr>
              <a:t>‹#›</a:t>
            </a:fld>
            <a:endParaRPr lang="en-US" altLang="en-US"/>
          </a:p>
        </p:txBody>
      </p:sp>
    </p:spTree>
    <p:extLst>
      <p:ext uri="{BB962C8B-B14F-4D97-AF65-F5344CB8AC3E}">
        <p14:creationId xmlns:p14="http://schemas.microsoft.com/office/powerpoint/2010/main" val="3032485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7704CCB6-CD2B-457B-B800-82AEC4E13B0E}" type="slidenum">
              <a:rPr lang="en-US" altLang="en-US"/>
              <a:pPr>
                <a:defRPr/>
              </a:pPr>
              <a:t>‹#›</a:t>
            </a:fld>
            <a:endParaRPr lang="en-US" altLang="en-US"/>
          </a:p>
        </p:txBody>
      </p:sp>
    </p:spTree>
    <p:extLst>
      <p:ext uri="{BB962C8B-B14F-4D97-AF65-F5344CB8AC3E}">
        <p14:creationId xmlns:p14="http://schemas.microsoft.com/office/powerpoint/2010/main" val="2375179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587CE578-149C-4EFE-ACA1-D76128D5552D}" type="slidenum">
              <a:rPr lang="en-US" altLang="en-US"/>
              <a:pPr>
                <a:defRPr/>
              </a:pPr>
              <a:t>‹#›</a:t>
            </a:fld>
            <a:endParaRPr lang="en-US" altLang="en-US"/>
          </a:p>
        </p:txBody>
      </p:sp>
    </p:spTree>
    <p:extLst>
      <p:ext uri="{BB962C8B-B14F-4D97-AF65-F5344CB8AC3E}">
        <p14:creationId xmlns:p14="http://schemas.microsoft.com/office/powerpoint/2010/main" val="203102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12DF01-8ABB-471E-B8E4-442B22236522}"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1786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BB3E3D-1CCA-4A84-B5C6-815A16B96995}"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2492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22B2B-2948-41F8-8EE7-2E7ABFBE5034}" type="datetime1">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6862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12470-59A3-4016-A014-1A3DD95223FA}" type="datetime1">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86668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CC4F9-BDDD-4A0D-9C82-3BC34E9DE7C4}" type="datetime1">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5407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361CE9-8D0E-4F81-B638-3DC818BF5E05}"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74438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634C0188-7E94-49E1-85D4-5E2614409E3A}" type="datetime1">
              <a:rPr lang="en-US" smtClean="0"/>
              <a:t>2/22/2022</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53415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04C9C3-CE4F-4EB7-95C7-F618DFC00C4A}" type="datetime1">
              <a:rPr lang="en-US" smtClean="0"/>
              <a:t>2/22/2022</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D2A1D3-94CF-4BE8-B9A0-75EFE4C74F95}"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1725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6">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A0E0CE-F678-492B-BCC0-DAF29621FCF1}" type="datetime1">
              <a:rPr lang="en-US" smtClean="0"/>
              <a:t>2/22/2022</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D2A1D3-94CF-4BE8-B9A0-75EFE4C74F95}"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1496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13.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people.revoledu.com/kardi/tutorial/Similarity/EuclideanDistance.html" TargetMode="Externa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4.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file:///C:\Documents%20and%20Settings\Debashree\My%20Documents\SEMINAR\k-means%20clustering\K-Means%20Clustering%20Numerical%20Example_files\NumericalExample_clip_image032.gif" TargetMode="External"/><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www.stanford.edu/~sergeiv" TargetMode="External"/><Relationship Id="rId2" Type="http://schemas.openxmlformats.org/officeDocument/2006/relationships/hyperlink" Target="http://home.dei.polimi.it/matteucc/Clustering/tutorial_html/" TargetMode="External"/><Relationship Id="rId1" Type="http://schemas.openxmlformats.org/officeDocument/2006/relationships/slideLayout" Target="../slideLayouts/slideLayout13.xml"/><Relationship Id="rId4" Type="http://schemas.openxmlformats.org/officeDocument/2006/relationships/hyperlink" Target="http://www.stanford.edu/~darthur/kMeansPlusPlus.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13.xml"/><Relationship Id="rId6" Type="http://schemas.openxmlformats.org/officeDocument/2006/relationships/hyperlink" Target="http://en.wikipedia.org/wiki/Vector_space" TargetMode="External"/><Relationship Id="rId5" Type="http://schemas.openxmlformats.org/officeDocument/2006/relationships/hyperlink" Target="http://en.wikipedia.org/wiki/Gaussian_distribution" TargetMode="External"/><Relationship Id="rId4" Type="http://schemas.openxmlformats.org/officeDocument/2006/relationships/hyperlink" Target="http://en.wikipedia.org/wiki/Expectation-maximization_algorith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891764"/>
            <a:ext cx="4963538" cy="1355750"/>
          </a:xfrm>
        </p:spPr>
        <p:txBody>
          <a:bodyPr>
            <a:normAutofit/>
          </a:bodyPr>
          <a:lstStyle/>
          <a:p>
            <a:pPr algn="l"/>
            <a:r>
              <a:rPr lang="en-US" sz="4300" dirty="0">
                <a:latin typeface="Arial" pitchFamily="34" charset="0"/>
                <a:cs typeface="Arial" pitchFamily="34" charset="0"/>
              </a:rPr>
              <a:t>Artificial Intelligence</a:t>
            </a:r>
          </a:p>
        </p:txBody>
      </p:sp>
      <p:sp>
        <p:nvSpPr>
          <p:cNvPr id="4" name="Subtitle 3"/>
          <p:cNvSpPr>
            <a:spLocks noGrp="1"/>
          </p:cNvSpPr>
          <p:nvPr>
            <p:ph type="subTitle" idx="1"/>
          </p:nvPr>
        </p:nvSpPr>
        <p:spPr>
          <a:xfrm>
            <a:off x="1143000" y="4154928"/>
            <a:ext cx="4963538" cy="911117"/>
          </a:xfrm>
        </p:spPr>
        <p:txBody>
          <a:bodyPr>
            <a:normAutofit lnSpcReduction="10000"/>
          </a:bodyPr>
          <a:lstStyle/>
          <a:p>
            <a:pPr algn="l"/>
            <a:r>
              <a:rPr lang="en-US" sz="1700" b="1" dirty="0"/>
              <a:t>CS-632</a:t>
            </a:r>
          </a:p>
          <a:p>
            <a:pPr algn="l"/>
            <a:r>
              <a:rPr lang="en-US" sz="1700" b="1" dirty="0"/>
              <a:t>Dr. </a:t>
            </a:r>
            <a:r>
              <a:rPr lang="en-US" sz="1700" b="1"/>
              <a:t>Ghulam Mustafa</a:t>
            </a:r>
            <a:endParaRPr lang="en-US" sz="1700" b="1" dirty="0"/>
          </a:p>
        </p:txBody>
      </p:sp>
      <p:pic>
        <p:nvPicPr>
          <p:cNvPr id="8" name="Graphic 7" descr="Head with Gears">
            <a:extLst>
              <a:ext uri="{FF2B5EF4-FFF2-40B4-BE49-F238E27FC236}">
                <a16:creationId xmlns:a16="http://schemas.microsoft.com/office/drawing/2014/main" id="{8FAB9BFF-42E5-4A69-AEE4-BFF612FDF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54593" y="1569639"/>
            <a:ext cx="2309347" cy="2309347"/>
          </a:xfrm>
          <a:prstGeom prst="rect">
            <a:avLst/>
          </a:prstGeom>
        </p:spPr>
      </p:pic>
      <p:sp>
        <p:nvSpPr>
          <p:cNvPr id="47" name="Subtitle 3">
            <a:extLst>
              <a:ext uri="{FF2B5EF4-FFF2-40B4-BE49-F238E27FC236}">
                <a16:creationId xmlns:a16="http://schemas.microsoft.com/office/drawing/2014/main" id="{E48426E1-0B35-456F-87D4-8ECD53A76315}"/>
              </a:ext>
            </a:extLst>
          </p:cNvPr>
          <p:cNvSpPr txBox="1">
            <a:spLocks/>
          </p:cNvSpPr>
          <p:nvPr/>
        </p:nvSpPr>
        <p:spPr>
          <a:xfrm>
            <a:off x="1143000" y="5510677"/>
            <a:ext cx="6366266" cy="9111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Arial" panose="020B0604020202020204"/>
                <a:ea typeface="+mn-ea"/>
                <a:cs typeface="+mn-cs"/>
              </a:rPr>
              <a:t>University Institute of Information Technology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Arial" panose="020B0604020202020204"/>
                <a:ea typeface="+mn-ea"/>
                <a:cs typeface="+mn-cs"/>
              </a:rPr>
              <a:t>PMAS-Arid Agriculture University Rawalpindi</a:t>
            </a:r>
          </a:p>
        </p:txBody>
      </p:sp>
      <p:sp>
        <p:nvSpPr>
          <p:cNvPr id="53" name="Title 1">
            <a:extLst>
              <a:ext uri="{FF2B5EF4-FFF2-40B4-BE49-F238E27FC236}">
                <a16:creationId xmlns:a16="http://schemas.microsoft.com/office/drawing/2014/main" id="{00130860-9A9C-41CE-80B2-D849D3CA4101}"/>
              </a:ext>
            </a:extLst>
          </p:cNvPr>
          <p:cNvSpPr txBox="1">
            <a:spLocks/>
          </p:cNvSpPr>
          <p:nvPr/>
        </p:nvSpPr>
        <p:spPr>
          <a:xfrm>
            <a:off x="990600" y="2692146"/>
            <a:ext cx="5486400" cy="911117"/>
          </a:xfrm>
          <a:prstGeom prst="rect">
            <a:avLst/>
          </a:prstGeom>
        </p:spPr>
        <p:txBody>
          <a:bodyPr vert="horz" lIns="91440" tIns="45720" rIns="91440" bIns="0" rtlCol="0" anchor="b">
            <a:normAutofit/>
          </a:bodyPr>
          <a:lstStyle>
            <a:lvl1pPr algn="ctr" defTabSz="685800" rtl="0" eaLnBrk="1" latinLnBrk="0" hangingPunct="1">
              <a:lnSpc>
                <a:spcPct val="90000"/>
              </a:lnSpc>
              <a:spcBef>
                <a:spcPct val="0"/>
              </a:spcBef>
              <a:buNone/>
              <a:defRPr sz="5400" b="0" i="0" kern="1200" cap="all">
                <a:solidFill>
                  <a:schemeClr val="accent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smtClean="0">
                <a:ln>
                  <a:noFill/>
                </a:ln>
                <a:solidFill>
                  <a:srgbClr val="FB8C29">
                    <a:lumMod val="75000"/>
                  </a:srgbClr>
                </a:solidFill>
                <a:effectLst/>
                <a:uLnTx/>
                <a:uFillTx/>
                <a:latin typeface="Arial" pitchFamily="34" charset="0"/>
                <a:ea typeface="+mj-ea"/>
                <a:cs typeface="Arial" pitchFamily="34" charset="0"/>
              </a:rPr>
              <a:t>K-means clustering</a:t>
            </a:r>
            <a:endParaRPr kumimoji="0" lang="en-US" sz="2400" b="0" i="0" u="none" strike="noStrike" kern="1200" cap="all" spc="0" normalizeH="0" baseline="0" noProof="0" dirty="0">
              <a:ln>
                <a:noFill/>
              </a:ln>
              <a:solidFill>
                <a:srgbClr val="FB8C29">
                  <a:lumMod val="75000"/>
                </a:srgbClr>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52400" y="3438525"/>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spcBef>
                <a:spcPct val="0"/>
              </a:spcBef>
              <a:buClrTx/>
              <a:buSzTx/>
              <a:buFontTx/>
              <a:buNone/>
            </a:pPr>
            <a:endParaRPr lang="en-US" altLang="en-US" sz="2400"/>
          </a:p>
        </p:txBody>
      </p:sp>
      <p:sp>
        <p:nvSpPr>
          <p:cNvPr id="12292" name="Rectangle 10"/>
          <p:cNvSpPr>
            <a:spLocks noGrp="1" noChangeArrowheads="1"/>
          </p:cNvSpPr>
          <p:nvPr>
            <p:ph type="body" idx="1"/>
          </p:nvPr>
        </p:nvSpPr>
        <p:spPr>
          <a:xfrm>
            <a:off x="609600" y="1600201"/>
            <a:ext cx="7696200" cy="4449958"/>
          </a:xfrm>
        </p:spPr>
        <p:txBody>
          <a:bodyPr>
            <a:normAutofit/>
          </a:bodyPr>
          <a:lstStyle/>
          <a:p>
            <a:pPr marL="457200" indent="-457200" algn="just" eaLnBrk="1" hangingPunct="1">
              <a:lnSpc>
                <a:spcPct val="80000"/>
              </a:lnSpc>
              <a:buFont typeface="+mj-lt"/>
              <a:buAutoNum type="arabicPeriod"/>
            </a:pPr>
            <a:r>
              <a:rPr lang="en-US" altLang="en-US" dirty="0" smtClean="0"/>
              <a:t>Begin with a decision on the value of </a:t>
            </a:r>
            <a:r>
              <a:rPr lang="en-US" altLang="en-US" i="1" dirty="0" smtClean="0"/>
              <a:t>k</a:t>
            </a:r>
            <a:r>
              <a:rPr lang="en-US" altLang="en-US" dirty="0" smtClean="0"/>
              <a:t> number of clusters .</a:t>
            </a:r>
          </a:p>
          <a:p>
            <a:pPr marL="457200" indent="-457200" algn="just" eaLnBrk="1" hangingPunct="1">
              <a:lnSpc>
                <a:spcPct val="80000"/>
              </a:lnSpc>
              <a:buFont typeface="+mj-lt"/>
              <a:buAutoNum type="arabicPeriod"/>
            </a:pPr>
            <a:r>
              <a:rPr lang="en-US" altLang="en-US" dirty="0" smtClean="0"/>
              <a:t>Put any initial partition that classifies the data into </a:t>
            </a:r>
            <a:r>
              <a:rPr lang="en-US" altLang="en-US" i="1" dirty="0" smtClean="0"/>
              <a:t>k</a:t>
            </a:r>
            <a:r>
              <a:rPr lang="en-US" altLang="en-US" dirty="0" smtClean="0"/>
              <a:t> clusters. You may assign the training samples randomly, or systematically as the following: </a:t>
            </a:r>
          </a:p>
          <a:p>
            <a:pPr lvl="1" algn="just">
              <a:lnSpc>
                <a:spcPct val="80000"/>
              </a:lnSpc>
            </a:pPr>
            <a:r>
              <a:rPr lang="en-US" altLang="en-US" sz="1800" dirty="0" smtClean="0"/>
              <a:t>Take the first k training sample as single-element clusters.     </a:t>
            </a:r>
          </a:p>
          <a:p>
            <a:pPr lvl="1" algn="just">
              <a:lnSpc>
                <a:spcPct val="80000"/>
              </a:lnSpc>
            </a:pPr>
            <a:r>
              <a:rPr lang="en-US" altLang="en-US" sz="1800" dirty="0" smtClean="0"/>
              <a:t> Assign each of the remaining (N-k) training sample to the cluster with the nearest centroid. After each assignment, re-compute the centroid of the gaining  cluster. </a:t>
            </a:r>
            <a:endParaRPr lang="en-US" altLang="en-US" sz="1800" dirty="0"/>
          </a:p>
          <a:p>
            <a:pPr marL="342900" indent="-342900" algn="just">
              <a:lnSpc>
                <a:spcPct val="80000"/>
              </a:lnSpc>
              <a:buFont typeface="+mj-lt"/>
              <a:buAutoNum type="arabicPeriod"/>
            </a:pPr>
            <a:r>
              <a:rPr lang="en-US" altLang="en-US" dirty="0"/>
              <a:t>Take each sample in sequence and compute its </a:t>
            </a:r>
            <a:r>
              <a:rPr lang="en-US" altLang="en-US" dirty="0">
                <a:hlinkClick r:id="rId2"/>
              </a:rPr>
              <a:t>distance</a:t>
            </a:r>
            <a:r>
              <a:rPr lang="en-US" altLang="en-US" dirty="0"/>
              <a:t> from the centroid of each of the clusters. If a sample is not currently in the cluster with the closest centroid, switch this sample to that cluster and update the centroid of the cluster gaining the new sample and the cluster losing the sample</a:t>
            </a:r>
            <a:r>
              <a:rPr lang="en-US" altLang="en-US" dirty="0" smtClean="0"/>
              <a:t>.</a:t>
            </a:r>
          </a:p>
          <a:p>
            <a:pPr marL="342900" indent="-342900" algn="just">
              <a:lnSpc>
                <a:spcPct val="80000"/>
              </a:lnSpc>
              <a:buFont typeface="+mj-lt"/>
              <a:buAutoNum type="arabicPeriod"/>
            </a:pPr>
            <a:r>
              <a:rPr lang="en-US" altLang="en-US" dirty="0"/>
              <a:t>Repeat step 3 until convergence is achieved, that is until a pass through the training sample causes no new assignments.</a:t>
            </a:r>
            <a:endParaRPr lang="en-US" altLang="en-US" dirty="0" smtClean="0"/>
          </a:p>
          <a:p>
            <a:pPr algn="just" eaLnBrk="1" hangingPunct="1">
              <a:lnSpc>
                <a:spcPct val="80000"/>
              </a:lnSpc>
              <a:buFont typeface="Wingdings" panose="05000000000000000000" pitchFamily="2" charset="2"/>
              <a:buNone/>
            </a:pPr>
            <a:endParaRPr lang="en-US" altLang="en-US" sz="2400" dirty="0" smtClean="0"/>
          </a:p>
        </p:txBody>
      </p:sp>
      <p:sp>
        <p:nvSpPr>
          <p:cNvPr id="5" name="Rectangle 2"/>
          <p:cNvSpPr>
            <a:spLocks noGrp="1" noChangeArrowheads="1"/>
          </p:cNvSpPr>
          <p:nvPr>
            <p:ph type="title"/>
          </p:nvPr>
        </p:nvSpPr>
        <p:spPr>
          <a:xfrm>
            <a:off x="571500" y="246085"/>
            <a:ext cx="7772400" cy="1049235"/>
          </a:xfrm>
        </p:spPr>
        <p:txBody>
          <a:bodyPr>
            <a:normAutofit/>
          </a:bodyPr>
          <a:lstStyle/>
          <a:p>
            <a:pPr eaLnBrk="1" hangingPunct="1"/>
            <a:r>
              <a:rPr lang="en-US" altLang="en-US" u="sng" dirty="0" smtClean="0"/>
              <a:t>Working of K-Means Clustering</a:t>
            </a:r>
          </a:p>
        </p:txBody>
      </p:sp>
    </p:spTree>
    <p:extLst>
      <p:ext uri="{BB962C8B-B14F-4D97-AF65-F5344CB8AC3E}">
        <p14:creationId xmlns:p14="http://schemas.microsoft.com/office/powerpoint/2010/main" val="2104639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22238"/>
            <a:ext cx="8686800" cy="1477962"/>
          </a:xfrm>
        </p:spPr>
        <p:txBody>
          <a:bodyPr>
            <a:normAutofit/>
          </a:bodyPr>
          <a:lstStyle/>
          <a:p>
            <a:pPr eaLnBrk="1" hangingPunct="1"/>
            <a:r>
              <a:rPr lang="en-US" altLang="en-US" sz="3500" u="sng" dirty="0" smtClean="0"/>
              <a:t/>
            </a:r>
            <a:br>
              <a:rPr lang="en-US" altLang="en-US" sz="3500" u="sng" dirty="0" smtClean="0"/>
            </a:br>
            <a:r>
              <a:rPr lang="en-US" altLang="en-US" sz="3500" u="sng" dirty="0" smtClean="0"/>
              <a:t>implementation of k-means </a:t>
            </a:r>
            <a:r>
              <a:rPr lang="en-US" altLang="en-US" sz="3500" dirty="0" smtClean="0"/>
              <a:t>(K=2)</a:t>
            </a:r>
          </a:p>
        </p:txBody>
      </p:sp>
      <p:sp>
        <p:nvSpPr>
          <p:cNvPr id="14339" name="Rectangle 4"/>
          <p:cNvSpPr>
            <a:spLocks noGrp="1" noChangeArrowheads="1"/>
          </p:cNvSpPr>
          <p:nvPr>
            <p:ph idx="1"/>
          </p:nvPr>
        </p:nvSpPr>
        <p:spPr/>
        <p:txBody>
          <a:bodyPr/>
          <a:lstStyle/>
          <a:p>
            <a:pPr eaLnBrk="1" hangingPunct="1"/>
            <a:endParaRPr lang="en-US" altLang="en-US" smtClean="0"/>
          </a:p>
        </p:txBody>
      </p:sp>
      <p:sp>
        <p:nvSpPr>
          <p:cNvPr id="1434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SG" altLang="en-US" sz="1800"/>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1985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0" y="168275"/>
            <a:ext cx="8077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b="1" u="sng"/>
              <a:t>Step 1</a:t>
            </a:r>
            <a:r>
              <a:rPr lang="en-US" altLang="en-US" sz="2400" u="sng"/>
              <a:t>:</a:t>
            </a:r>
            <a:endParaRPr lang="en-US" altLang="en-US" sz="2400"/>
          </a:p>
          <a:p>
            <a:pPr eaLnBrk="1" hangingPunct="1">
              <a:spcBef>
                <a:spcPct val="0"/>
              </a:spcBef>
              <a:buClrTx/>
              <a:buSzTx/>
              <a:buFontTx/>
              <a:buNone/>
            </a:pPr>
            <a:r>
              <a:rPr lang="en-US" altLang="en-US" sz="2400" u="sng"/>
              <a:t>Initialization</a:t>
            </a:r>
            <a:r>
              <a:rPr lang="en-US" altLang="en-US" sz="2400"/>
              <a:t>: Randomly we choose following two centroids (k=2) for two clusters.</a:t>
            </a:r>
          </a:p>
          <a:p>
            <a:pPr eaLnBrk="1" hangingPunct="1">
              <a:spcBef>
                <a:spcPct val="0"/>
              </a:spcBef>
              <a:buClrTx/>
              <a:buSzTx/>
              <a:buFontTx/>
              <a:buNone/>
            </a:pPr>
            <a:r>
              <a:rPr lang="en-US" altLang="en-US" sz="2400"/>
              <a:t>In this case the 2 centroid are: m1=(1.0,1.0) and m2=(5.0,7.0).</a:t>
            </a:r>
          </a:p>
        </p:txBody>
      </p:sp>
      <p:pic>
        <p:nvPicPr>
          <p:cNvPr id="153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5715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200850"/>
            <a:ext cx="5867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608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body" sz="half" idx="1"/>
          </p:nvPr>
        </p:nvSpPr>
        <p:spPr>
          <a:xfrm>
            <a:off x="0" y="0"/>
            <a:ext cx="4800600" cy="6130925"/>
          </a:xfrm>
        </p:spPr>
        <p:txBody>
          <a:bodyPr/>
          <a:lstStyle/>
          <a:p>
            <a:pPr eaLnBrk="1" hangingPunct="1">
              <a:buFont typeface="Wingdings" panose="05000000000000000000" pitchFamily="2" charset="2"/>
              <a:buNone/>
            </a:pPr>
            <a:endParaRPr lang="en-US" altLang="en-US" sz="2600" smtClean="0"/>
          </a:p>
          <a:p>
            <a:pPr eaLnBrk="1" hangingPunct="1">
              <a:buFont typeface="Wingdings" panose="05000000000000000000" pitchFamily="2" charset="2"/>
              <a:buNone/>
            </a:pPr>
            <a:r>
              <a:rPr lang="en-US" altLang="en-US" sz="2600" b="1" u="sng" smtClean="0"/>
              <a:t>Step 2:</a:t>
            </a:r>
          </a:p>
          <a:p>
            <a:pPr eaLnBrk="1" hangingPunct="1"/>
            <a:r>
              <a:rPr lang="en-US" altLang="en-US" sz="2600" smtClean="0"/>
              <a:t>Thus, we obtain two clusters containing:</a:t>
            </a:r>
          </a:p>
          <a:p>
            <a:pPr eaLnBrk="1" hangingPunct="1">
              <a:buFont typeface="Wingdings" panose="05000000000000000000" pitchFamily="2" charset="2"/>
              <a:buNone/>
            </a:pPr>
            <a:r>
              <a:rPr lang="en-US" altLang="en-US" sz="2600" smtClean="0"/>
              <a:t>	{1,2,3} and {4,5,6,7}.</a:t>
            </a:r>
          </a:p>
          <a:p>
            <a:pPr eaLnBrk="1" hangingPunct="1"/>
            <a:r>
              <a:rPr lang="en-US" altLang="en-US" sz="2600" smtClean="0"/>
              <a:t>Their new centroids are:</a:t>
            </a:r>
          </a:p>
          <a:p>
            <a:pPr eaLnBrk="1" hangingPunct="1">
              <a:buFont typeface="Wingdings" panose="05000000000000000000" pitchFamily="2" charset="2"/>
              <a:buNone/>
            </a:pPr>
            <a:r>
              <a:rPr lang="en-US" altLang="en-US" sz="2600" smtClean="0"/>
              <a:t>                                                         </a:t>
            </a:r>
          </a:p>
        </p:txBody>
      </p:sp>
      <p:pic>
        <p:nvPicPr>
          <p:cNvPr id="16387" name="Picture 11"/>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638800" y="919264"/>
            <a:ext cx="3390157" cy="3571773"/>
          </a:xfrm>
          <a:noFill/>
        </p:spPr>
      </p:pic>
      <p:pic>
        <p:nvPicPr>
          <p:cNvPr id="16388" name="Picture 12"/>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029200" y="4868778"/>
            <a:ext cx="4114800" cy="1227221"/>
          </a:xfrm>
          <a:noFill/>
        </p:spPr>
      </p:pic>
      <p:pic>
        <p:nvPicPr>
          <p:cNvPr id="1638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19475"/>
            <a:ext cx="502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181475"/>
            <a:ext cx="5029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943475"/>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3858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anose="05000000000000000000" pitchFamily="2" charset="2"/>
              <a:buNone/>
            </a:pPr>
            <a:endParaRPr lang="en-US" altLang="en-US" sz="2600" b="1" u="sng" smtClean="0"/>
          </a:p>
          <a:p>
            <a:pPr eaLnBrk="1" hangingPunct="1">
              <a:lnSpc>
                <a:spcPct val="90000"/>
              </a:lnSpc>
              <a:buFont typeface="Wingdings" panose="05000000000000000000" pitchFamily="2" charset="2"/>
              <a:buNone/>
            </a:pPr>
            <a:r>
              <a:rPr lang="en-US" altLang="en-US" sz="2600" b="1" u="sng" smtClean="0"/>
              <a:t>Step 3:</a:t>
            </a:r>
          </a:p>
          <a:p>
            <a:pPr eaLnBrk="1" hangingPunct="1">
              <a:lnSpc>
                <a:spcPct val="90000"/>
              </a:lnSpc>
            </a:pPr>
            <a:r>
              <a:rPr lang="en-US" altLang="en-US" sz="2600" smtClean="0"/>
              <a:t>Now using these centroids we compute the Euclidean distance of each object, as shown in table.</a:t>
            </a:r>
          </a:p>
          <a:p>
            <a:pPr eaLnBrk="1" hangingPunct="1">
              <a:lnSpc>
                <a:spcPct val="90000"/>
              </a:lnSpc>
            </a:pPr>
            <a:endParaRPr lang="en-US" altLang="en-US" sz="2600" smtClean="0"/>
          </a:p>
          <a:p>
            <a:pPr eaLnBrk="1" hangingPunct="1">
              <a:lnSpc>
                <a:spcPct val="90000"/>
              </a:lnSpc>
            </a:pPr>
            <a:r>
              <a:rPr lang="en-US" altLang="en-US" sz="2600" smtClean="0"/>
              <a:t>Therefore, the new clusters are:</a:t>
            </a:r>
          </a:p>
          <a:p>
            <a:pPr eaLnBrk="1" hangingPunct="1">
              <a:lnSpc>
                <a:spcPct val="90000"/>
              </a:lnSpc>
              <a:buFont typeface="Wingdings" panose="05000000000000000000" pitchFamily="2" charset="2"/>
              <a:buNone/>
            </a:pPr>
            <a:r>
              <a:rPr lang="en-US" altLang="en-US" sz="2600" smtClean="0"/>
              <a:t>	{1,2} and {</a:t>
            </a:r>
            <a:r>
              <a:rPr lang="en-US" altLang="en-US" sz="2600" b="1" smtClean="0"/>
              <a:t>3</a:t>
            </a:r>
            <a:r>
              <a:rPr lang="en-US" altLang="en-US" sz="2600" smtClean="0"/>
              <a:t>,4,5,6,7} </a:t>
            </a:r>
          </a:p>
          <a:p>
            <a:pPr eaLnBrk="1" hangingPunct="1">
              <a:lnSpc>
                <a:spcPct val="90000"/>
              </a:lnSpc>
            </a:pPr>
            <a:endParaRPr lang="en-US" altLang="en-US" sz="2600" smtClean="0"/>
          </a:p>
          <a:p>
            <a:pPr eaLnBrk="1" hangingPunct="1">
              <a:lnSpc>
                <a:spcPct val="90000"/>
              </a:lnSpc>
            </a:pPr>
            <a:r>
              <a:rPr lang="en-US" altLang="en-US" sz="2600" smtClean="0"/>
              <a:t>Next centroids are: m1=(1.25,1.5) and m2 = (3.9,5.1)</a:t>
            </a:r>
          </a:p>
        </p:txBody>
      </p:sp>
      <p:graphicFrame>
        <p:nvGraphicFramePr>
          <p:cNvPr id="17411" name="Object 6"/>
          <p:cNvGraphicFramePr>
            <a:graphicFrameLocks noGrp="1" noChangeAspect="1"/>
          </p:cNvGraphicFramePr>
          <p:nvPr>
            <p:ph sz="half" idx="2"/>
          </p:nvPr>
        </p:nvGraphicFramePr>
        <p:xfrm>
          <a:off x="4648200" y="1719263"/>
          <a:ext cx="4038600" cy="4410075"/>
        </p:xfrm>
        <a:graphic>
          <a:graphicData uri="http://schemas.openxmlformats.org/presentationml/2006/ole">
            <mc:AlternateContent xmlns:mc="http://schemas.openxmlformats.org/markup-compatibility/2006">
              <mc:Choice xmlns:v="urn:schemas-microsoft-com:vml" Requires="v">
                <p:oleObj spid="_x0000_s1053" name="Chart" r:id="rId3" imgW="5048339" imgH="5512340" progId="MSGraph.Chart.8">
                  <p:embed followColorScheme="full"/>
                </p:oleObj>
              </mc:Choice>
              <mc:Fallback>
                <p:oleObj name="Chart" r:id="rId3" imgW="5048339" imgH="5512340" progId="MSGraph.Chart.8">
                  <p:embed followColorScheme="full"/>
                  <p:pic>
                    <p:nvPicPr>
                      <p:cNvPr id="0" name=""/>
                      <p:cNvPicPr>
                        <a:picLocks noChangeAspect="1" noChangeArrowheads="1"/>
                      </p:cNvPicPr>
                      <p:nvPr/>
                    </p:nvPicPr>
                    <p:blipFill>
                      <a:blip r:embed="rId4"/>
                      <a:srcRect/>
                      <a:stretch>
                        <a:fillRect/>
                      </a:stretch>
                    </p:blipFill>
                    <p:spPr bwMode="auto">
                      <a:xfrm>
                        <a:off x="4648200" y="1719263"/>
                        <a:ext cx="40386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412" name="Picture 7"/>
          <p:cNvPicPr>
            <a:picLocks noChangeAspect="1" noChangeArrowheads="1"/>
          </p:cNvPicPr>
          <p:nvPr/>
        </p:nvPicPr>
        <p:blipFill>
          <a:blip r:embed="rId5">
            <a:extLst>
              <a:ext uri="{28A0092B-C50C-407E-A947-70E740481C1C}">
                <a14:useLocalDpi xmlns:a14="http://schemas.microsoft.com/office/drawing/2010/main" val="0"/>
              </a:ext>
            </a:extLst>
          </a:blip>
          <a:srcRect t="6557"/>
          <a:stretch>
            <a:fillRect/>
          </a:stretch>
        </p:blipFill>
        <p:spPr bwMode="auto">
          <a:xfrm>
            <a:off x="4876800" y="16764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451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sz="half" idx="1"/>
          </p:nvPr>
        </p:nvSpPr>
        <p:spPr>
          <a:xfrm>
            <a:off x="304800" y="304800"/>
            <a:ext cx="4495800" cy="5859463"/>
          </a:xfrm>
        </p:spPr>
        <p:txBody>
          <a:bodyPr/>
          <a:lstStyle/>
          <a:p>
            <a:pPr eaLnBrk="1" hangingPunct="1"/>
            <a:r>
              <a:rPr lang="en-US" altLang="en-US" sz="2600" u="sng" smtClean="0"/>
              <a:t>Step 4 </a:t>
            </a:r>
            <a:r>
              <a:rPr lang="en-US" altLang="en-US" sz="2600" smtClean="0"/>
              <a:t>:</a:t>
            </a:r>
          </a:p>
          <a:p>
            <a:pPr eaLnBrk="1" hangingPunct="1">
              <a:buFont typeface="Wingdings" panose="05000000000000000000" pitchFamily="2" charset="2"/>
              <a:buNone/>
            </a:pPr>
            <a:r>
              <a:rPr lang="en-US" altLang="en-US" sz="2600" smtClean="0"/>
              <a:t>	The clusters obtained are:</a:t>
            </a:r>
          </a:p>
          <a:p>
            <a:pPr eaLnBrk="1" hangingPunct="1">
              <a:buFont typeface="Wingdings" panose="05000000000000000000" pitchFamily="2" charset="2"/>
              <a:buNone/>
            </a:pPr>
            <a:r>
              <a:rPr lang="en-US" altLang="en-US" sz="2600" smtClean="0"/>
              <a:t>	{1,2} and {3,4,5,6,7}</a:t>
            </a:r>
          </a:p>
          <a:p>
            <a:pPr eaLnBrk="1" hangingPunct="1">
              <a:buFont typeface="Wingdings" panose="05000000000000000000" pitchFamily="2" charset="2"/>
              <a:buNone/>
            </a:pPr>
            <a:endParaRPr lang="en-US" altLang="en-US" sz="2600" smtClean="0"/>
          </a:p>
          <a:p>
            <a:pPr eaLnBrk="1" hangingPunct="1"/>
            <a:r>
              <a:rPr lang="en-US" altLang="en-US" sz="2600" smtClean="0"/>
              <a:t>Therefore, there is no change in the cluster. </a:t>
            </a:r>
          </a:p>
          <a:p>
            <a:pPr eaLnBrk="1" hangingPunct="1"/>
            <a:r>
              <a:rPr lang="en-US" altLang="en-US" sz="2600" smtClean="0"/>
              <a:t>Thus, the algorithm comes to a halt here and final result consist of 2 clusters {1,2} and {3,4,5,6,7}. </a:t>
            </a:r>
          </a:p>
        </p:txBody>
      </p:sp>
      <p:pic>
        <p:nvPicPr>
          <p:cNvPr id="18435"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5357" t="4225" r="3572" b="8450"/>
          <a:stretch>
            <a:fillRect/>
          </a:stretch>
        </p:blipFill>
        <p:spPr>
          <a:xfrm>
            <a:off x="5105400" y="1752600"/>
            <a:ext cx="3886200" cy="4724400"/>
          </a:xfrm>
          <a:noFill/>
        </p:spPr>
      </p:pic>
    </p:spTree>
    <p:extLst>
      <p:ext uri="{BB962C8B-B14F-4D97-AF65-F5344CB8AC3E}">
        <p14:creationId xmlns:p14="http://schemas.microsoft.com/office/powerpoint/2010/main" val="2600013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u="sng" smtClean="0"/>
              <a:t>PLOT</a:t>
            </a:r>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l="4672" t="1755" r="20561" b="5263"/>
          <a:stretch>
            <a:fillRect/>
          </a:stretch>
        </p:blipFill>
        <p:spPr bwMode="auto">
          <a:xfrm>
            <a:off x="1752600" y="1828800"/>
            <a:ext cx="6096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0264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(with K=3)</a:t>
            </a:r>
            <a:br>
              <a:rPr lang="en-US" altLang="en-US" smtClean="0"/>
            </a:br>
            <a:endParaRPr lang="en-US" altLang="en-US" smtClean="0"/>
          </a:p>
        </p:txBody>
      </p:sp>
      <p:pic>
        <p:nvPicPr>
          <p:cNvPr id="20483"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5084" t="6061" r="1695" b="3030"/>
          <a:stretch>
            <a:fillRect/>
          </a:stretch>
        </p:blipFill>
        <p:spPr>
          <a:xfrm>
            <a:off x="228600" y="1447800"/>
            <a:ext cx="4191000" cy="4572000"/>
          </a:xfrm>
          <a:noFill/>
        </p:spPr>
      </p:pic>
      <p:pic>
        <p:nvPicPr>
          <p:cNvPr id="20484"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785" t="5455" r="1785" b="3636"/>
          <a:stretch>
            <a:fillRect/>
          </a:stretch>
        </p:blipFill>
        <p:spPr>
          <a:xfrm>
            <a:off x="4572000" y="1752600"/>
            <a:ext cx="4114800" cy="3810000"/>
          </a:xfrm>
          <a:noFill/>
        </p:spPr>
      </p:pic>
      <p:sp>
        <p:nvSpPr>
          <p:cNvPr id="20485" name="Text Box 8"/>
          <p:cNvSpPr txBox="1">
            <a:spLocks noChangeArrowheads="1"/>
          </p:cNvSpPr>
          <p:nvPr/>
        </p:nvSpPr>
        <p:spPr bwMode="auto">
          <a:xfrm>
            <a:off x="457200" y="6019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a:t>               </a:t>
            </a:r>
            <a:r>
              <a:rPr lang="en-US" altLang="en-US" sz="2400" b="1" u="sng"/>
              <a:t>Step 1</a:t>
            </a:r>
          </a:p>
        </p:txBody>
      </p:sp>
      <p:sp>
        <p:nvSpPr>
          <p:cNvPr id="20486" name="Text Box 9"/>
          <p:cNvSpPr txBox="1">
            <a:spLocks noChangeArrowheads="1"/>
          </p:cNvSpPr>
          <p:nvPr/>
        </p:nvSpPr>
        <p:spPr bwMode="auto">
          <a:xfrm>
            <a:off x="5562600" y="59436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a:t>         </a:t>
            </a:r>
            <a:r>
              <a:rPr lang="en-US" altLang="en-US" sz="2400" b="1" u="sng"/>
              <a:t>Step 2</a:t>
            </a:r>
          </a:p>
        </p:txBody>
      </p:sp>
    </p:spTree>
    <p:extLst>
      <p:ext uri="{BB962C8B-B14F-4D97-AF65-F5344CB8AC3E}">
        <p14:creationId xmlns:p14="http://schemas.microsoft.com/office/powerpoint/2010/main" val="3778747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u="sng" smtClean="0"/>
              <a:t>PLOT</a:t>
            </a:r>
          </a:p>
        </p:txBody>
      </p:sp>
      <p:pic>
        <p:nvPicPr>
          <p:cNvPr id="21507"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878" t="5661" r="3659" b="3773"/>
          <a:stretch>
            <a:fillRect/>
          </a:stretch>
        </p:blipFill>
        <p:spPr>
          <a:xfrm>
            <a:off x="1828800" y="2286000"/>
            <a:ext cx="5715000" cy="3657600"/>
          </a:xfrm>
          <a:noFill/>
        </p:spPr>
      </p:pic>
    </p:spTree>
    <p:extLst>
      <p:ext uri="{BB962C8B-B14F-4D97-AF65-F5344CB8AC3E}">
        <p14:creationId xmlns:p14="http://schemas.microsoft.com/office/powerpoint/2010/main" val="2191766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762000" y="304800"/>
            <a:ext cx="7543800" cy="1295400"/>
          </a:xfrm>
        </p:spPr>
        <p:txBody>
          <a:bodyPr/>
          <a:lstStyle/>
          <a:p>
            <a:pPr eaLnBrk="1" hangingPunct="1"/>
            <a:r>
              <a:rPr lang="en-US" altLang="en-US" u="sng" dirty="0" smtClean="0"/>
              <a:t>Real-Life Numerical Example of K-Means Clustering</a:t>
            </a:r>
          </a:p>
        </p:txBody>
      </p:sp>
      <p:sp>
        <p:nvSpPr>
          <p:cNvPr id="22531" name="Rectangle 4"/>
          <p:cNvSpPr>
            <a:spLocks noChangeArrowheads="1"/>
          </p:cNvSpPr>
          <p:nvPr/>
        </p:nvSpPr>
        <p:spPr bwMode="auto">
          <a:xfrm>
            <a:off x="457200" y="1600200"/>
            <a:ext cx="7848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spcBef>
                <a:spcPct val="0"/>
              </a:spcBef>
              <a:buClrTx/>
              <a:buSzTx/>
              <a:buFontTx/>
              <a:buNone/>
            </a:pPr>
            <a:r>
              <a:rPr lang="en-US" altLang="en-US" sz="2000" dirty="0"/>
              <a:t>We have 4 medicines as our training data points object and each medicine has 2 attributes. Each attribute represents coordinate of the object. We have to determine which medicines belong to cluster 1 and which medicines belong to the other cluster. </a:t>
            </a:r>
          </a:p>
          <a:p>
            <a:pPr algn="just">
              <a:spcBef>
                <a:spcPct val="0"/>
              </a:spcBef>
              <a:buClrTx/>
              <a:buSzTx/>
              <a:buFontTx/>
              <a:buNone/>
            </a:pPr>
            <a:endParaRPr lang="en-US" altLang="en-US" sz="2000" dirty="0"/>
          </a:p>
        </p:txBody>
      </p:sp>
      <p:graphicFrame>
        <p:nvGraphicFramePr>
          <p:cNvPr id="72822" name="Group 118"/>
          <p:cNvGraphicFramePr>
            <a:graphicFrameLocks noGrp="1"/>
          </p:cNvGraphicFramePr>
          <p:nvPr>
            <p:extLst>
              <p:ext uri="{D42A27DB-BD31-4B8C-83A1-F6EECF244321}">
                <p14:modId xmlns:p14="http://schemas.microsoft.com/office/powerpoint/2010/main" val="2509329639"/>
              </p:ext>
            </p:extLst>
          </p:nvPr>
        </p:nvGraphicFramePr>
        <p:xfrm>
          <a:off x="1295400" y="3352800"/>
          <a:ext cx="5867400" cy="2535237"/>
        </p:xfrm>
        <a:graphic>
          <a:graphicData uri="http://schemas.openxmlformats.org/drawingml/2006/table">
            <a:tbl>
              <a:tblPr/>
              <a:tblGrid>
                <a:gridCol w="1792288">
                  <a:extLst>
                    <a:ext uri="{9D8B030D-6E8A-4147-A177-3AD203B41FA5}">
                      <a16:colId xmlns:a16="http://schemas.microsoft.com/office/drawing/2014/main" val="20000"/>
                    </a:ext>
                  </a:extLst>
                </a:gridCol>
                <a:gridCol w="2081212">
                  <a:extLst>
                    <a:ext uri="{9D8B030D-6E8A-4147-A177-3AD203B41FA5}">
                      <a16:colId xmlns:a16="http://schemas.microsoft.com/office/drawing/2014/main" val="20001"/>
                    </a:ext>
                  </a:extLst>
                </a:gridCol>
                <a:gridCol w="1993900">
                  <a:extLst>
                    <a:ext uri="{9D8B030D-6E8A-4147-A177-3AD203B41FA5}">
                      <a16:colId xmlns:a16="http://schemas.microsoft.com/office/drawing/2014/main" val="20002"/>
                    </a:ext>
                  </a:extLst>
                </a:gridCol>
              </a:tblGrid>
              <a:tr h="57919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dirty="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Attribute1 (X): weight index</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 2 (Y): pH</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70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A</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90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B</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54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C</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8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Medicine D</a:t>
                      </a:r>
                      <a:endParaRPr kumimoji="0" lang="en-US" sz="1600" b="1" i="0" u="none" strike="noStrike" cap="none" normalizeH="0" baseline="0" dirty="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dirty="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Rectangle 1"/>
          <p:cNvSpPr/>
          <p:nvPr/>
        </p:nvSpPr>
        <p:spPr>
          <a:xfrm>
            <a:off x="788469" y="6248400"/>
            <a:ext cx="7848600" cy="369332"/>
          </a:xfrm>
          <a:prstGeom prst="rect">
            <a:avLst/>
          </a:prstGeom>
        </p:spPr>
        <p:txBody>
          <a:bodyPr wrap="square">
            <a:spAutoFit/>
          </a:bodyPr>
          <a:lstStyle/>
          <a:p>
            <a:r>
              <a:rPr lang="en-US" dirty="0"/>
              <a:t>https://people.revoledu.com/kardi/tutorial/kMean/NumericalExample.htm</a:t>
            </a:r>
          </a:p>
        </p:txBody>
      </p:sp>
    </p:spTree>
    <p:extLst>
      <p:ext uri="{BB962C8B-B14F-4D97-AF65-F5344CB8AC3E}">
        <p14:creationId xmlns:p14="http://schemas.microsoft.com/office/powerpoint/2010/main" val="402149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What is clustering?</a:t>
            </a:r>
          </a:p>
        </p:txBody>
      </p:sp>
      <p:sp>
        <p:nvSpPr>
          <p:cNvPr id="4099" name="Rectangle 3"/>
          <p:cNvSpPr>
            <a:spLocks noGrp="1" noChangeArrowheads="1"/>
          </p:cNvSpPr>
          <p:nvPr>
            <p:ph type="body" idx="1"/>
          </p:nvPr>
        </p:nvSpPr>
        <p:spPr>
          <a:xfrm>
            <a:off x="914400" y="2015733"/>
            <a:ext cx="7086599" cy="3450613"/>
          </a:xfrm>
        </p:spPr>
        <p:txBody>
          <a:bodyPr/>
          <a:lstStyle/>
          <a:p>
            <a:pPr algn="just" eaLnBrk="1" hangingPunct="1">
              <a:buFont typeface="Wingdings" panose="05000000000000000000" pitchFamily="2" charset="2"/>
              <a:buNone/>
            </a:pPr>
            <a:endParaRPr lang="en-US" altLang="en-US" dirty="0" smtClean="0"/>
          </a:p>
          <a:p>
            <a:pPr algn="just" eaLnBrk="1" hangingPunct="1"/>
            <a:r>
              <a:rPr lang="en-US" altLang="en-US" dirty="0" smtClean="0"/>
              <a:t>Clustering is the </a:t>
            </a:r>
            <a:r>
              <a:rPr lang="en-US" altLang="en-US" dirty="0" smtClean="0">
                <a:hlinkClick r:id="rId2" tooltip="Statistical classification"/>
              </a:rPr>
              <a:t>classification</a:t>
            </a:r>
            <a:r>
              <a:rPr lang="en-US" altLang="en-US" dirty="0" smtClean="0"/>
              <a:t> of objects into different groups, or more precisely, the </a:t>
            </a:r>
            <a:r>
              <a:rPr lang="en-US" altLang="en-US" dirty="0" smtClean="0">
                <a:hlinkClick r:id="rId3" tooltip="Partition of a set"/>
              </a:rPr>
              <a:t>partitioning</a:t>
            </a:r>
            <a:r>
              <a:rPr lang="en-US" altLang="en-US" dirty="0" smtClean="0"/>
              <a:t> of a </a:t>
            </a:r>
            <a:r>
              <a:rPr lang="en-US" altLang="en-US" dirty="0" smtClean="0">
                <a:hlinkClick r:id="rId4" tooltip="Data set"/>
              </a:rPr>
              <a:t>data set</a:t>
            </a:r>
            <a:r>
              <a:rPr lang="en-US" altLang="en-US" dirty="0" smtClean="0"/>
              <a:t> into </a:t>
            </a:r>
            <a:r>
              <a:rPr lang="en-US" altLang="en-US" dirty="0" smtClean="0">
                <a:hlinkClick r:id="rId5" tooltip="Subset"/>
              </a:rPr>
              <a:t>subsets</a:t>
            </a:r>
            <a:r>
              <a:rPr lang="en-US" altLang="en-US" dirty="0" smtClean="0"/>
              <a:t> (clusters), so that the data in each subset (ideally) share some common trait - often according to some defined </a:t>
            </a:r>
            <a:r>
              <a:rPr lang="en-US" altLang="en-US" dirty="0" smtClean="0">
                <a:hlinkClick r:id="rId6" tooltip="Metric (mathematics)"/>
              </a:rPr>
              <a:t>distance measure</a:t>
            </a:r>
            <a:r>
              <a:rPr lang="en-US" altLang="en-US" dirty="0" smtClean="0"/>
              <a:t>. </a:t>
            </a:r>
          </a:p>
        </p:txBody>
      </p:sp>
    </p:spTree>
    <p:extLst>
      <p:ext uri="{BB962C8B-B14F-4D97-AF65-F5344CB8AC3E}">
        <p14:creationId xmlns:p14="http://schemas.microsoft.com/office/powerpoint/2010/main" val="756675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sz="half" idx="1"/>
          </p:nvPr>
        </p:nvSpPr>
        <p:spPr>
          <a:xfrm>
            <a:off x="457200" y="838200"/>
            <a:ext cx="3048000" cy="5791200"/>
          </a:xfrm>
        </p:spPr>
        <p:txBody>
          <a:bodyPr>
            <a:normAutofit/>
          </a:bodyPr>
          <a:lstStyle/>
          <a:p>
            <a:pPr eaLnBrk="1" hangingPunct="1">
              <a:buFont typeface="Wingdings" panose="05000000000000000000" pitchFamily="2" charset="2"/>
              <a:buNone/>
            </a:pPr>
            <a:r>
              <a:rPr lang="en-US" altLang="en-US" u="sng" dirty="0" smtClean="0"/>
              <a:t>Step 1:</a:t>
            </a:r>
          </a:p>
          <a:p>
            <a:pPr eaLnBrk="1" hangingPunct="1"/>
            <a:r>
              <a:rPr lang="en-US" altLang="en-US" dirty="0" smtClean="0"/>
              <a:t> </a:t>
            </a:r>
            <a:r>
              <a:rPr lang="en-US" altLang="en-US" b="1" u="sng" dirty="0" smtClean="0"/>
              <a:t>Initial value of centroids</a:t>
            </a:r>
            <a:r>
              <a:rPr lang="en-US" altLang="en-US" i="1" dirty="0" smtClean="0"/>
              <a:t> </a:t>
            </a:r>
            <a:r>
              <a:rPr lang="en-US" altLang="en-US" dirty="0" smtClean="0"/>
              <a:t>: Suppose we use medicine A and medicine B as the first centroids. </a:t>
            </a:r>
          </a:p>
          <a:p>
            <a:pPr eaLnBrk="1" hangingPunct="1"/>
            <a:r>
              <a:rPr lang="en-US" altLang="en-US" dirty="0" smtClean="0"/>
              <a:t>Let and c</a:t>
            </a:r>
            <a:r>
              <a:rPr lang="en-US" altLang="en-US" baseline="-25000" dirty="0" smtClean="0"/>
              <a:t>1</a:t>
            </a:r>
            <a:r>
              <a:rPr lang="en-US" altLang="en-US" dirty="0" smtClean="0"/>
              <a:t> and c</a:t>
            </a:r>
            <a:r>
              <a:rPr lang="en-US" altLang="en-US" baseline="-25000" dirty="0" smtClean="0"/>
              <a:t>2 </a:t>
            </a:r>
            <a:r>
              <a:rPr lang="en-US" altLang="en-US" dirty="0" smtClean="0"/>
              <a:t>denote the coordinate of the centroids, then c</a:t>
            </a:r>
            <a:r>
              <a:rPr lang="en-US" altLang="en-US" baseline="-25000" dirty="0" smtClean="0"/>
              <a:t>1</a:t>
            </a:r>
            <a:r>
              <a:rPr lang="en-US" altLang="en-US" dirty="0" smtClean="0"/>
              <a:t>=(1,1) and c</a:t>
            </a:r>
            <a:r>
              <a:rPr lang="en-US" altLang="en-US" baseline="-25000" dirty="0" smtClean="0"/>
              <a:t>2</a:t>
            </a:r>
            <a:r>
              <a:rPr lang="en-US" altLang="en-US" dirty="0" smtClean="0"/>
              <a:t>=(2,1) </a:t>
            </a:r>
          </a:p>
        </p:txBody>
      </p:sp>
      <p:pic>
        <p:nvPicPr>
          <p:cNvPr id="23555" name="Picture 7" descr="k means clustering iteration 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0" y="381000"/>
            <a:ext cx="5181600" cy="5410200"/>
          </a:xfrm>
          <a:noFill/>
        </p:spPr>
      </p:pic>
    </p:spTree>
    <p:extLst>
      <p:ext uri="{BB962C8B-B14F-4D97-AF65-F5344CB8AC3E}">
        <p14:creationId xmlns:p14="http://schemas.microsoft.com/office/powerpoint/2010/main" val="3821725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304800" y="381000"/>
            <a:ext cx="8382000" cy="5410200"/>
          </a:xfrm>
        </p:spPr>
        <p:txBody>
          <a:bodyPr>
            <a:normAutofit/>
          </a:bodyPr>
          <a:lstStyle/>
          <a:p>
            <a:pPr eaLnBrk="1" hangingPunct="1">
              <a:lnSpc>
                <a:spcPct val="90000"/>
              </a:lnSpc>
            </a:pPr>
            <a:r>
              <a:rPr lang="en-US" altLang="en-US" b="1" u="sng" dirty="0" smtClean="0"/>
              <a:t>Objects-Centroids distance</a:t>
            </a:r>
            <a:r>
              <a:rPr lang="en-US" altLang="en-US" i="1" dirty="0" smtClean="0"/>
              <a:t> </a:t>
            </a:r>
            <a:r>
              <a:rPr lang="en-US" altLang="en-US" dirty="0" smtClean="0"/>
              <a:t>: we calculate the   distance between cluster centroid to each object.         Let us use </a:t>
            </a:r>
            <a:r>
              <a:rPr lang="en-US" altLang="en-US" dirty="0" smtClean="0">
                <a:hlinkClick r:id="rId2"/>
              </a:rPr>
              <a:t>Euclidean distance</a:t>
            </a:r>
            <a:r>
              <a:rPr lang="en-US" altLang="en-US" dirty="0" smtClean="0"/>
              <a:t>, then we have         distance matrix at iteration 0 is </a:t>
            </a:r>
          </a:p>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buFont typeface="Wingdings" panose="05000000000000000000" pitchFamily="2" charset="2"/>
              <a:buNone/>
            </a:pPr>
            <a:endParaRPr lang="en-US" altLang="en-US" dirty="0" smtClean="0"/>
          </a:p>
          <a:p>
            <a:pPr eaLnBrk="1" hangingPunct="1">
              <a:lnSpc>
                <a:spcPct val="90000"/>
              </a:lnSpc>
            </a:pPr>
            <a:endParaRPr lang="en-US" altLang="en-US" dirty="0" smtClean="0"/>
          </a:p>
          <a:p>
            <a:pPr eaLnBrk="1" hangingPunct="1">
              <a:lnSpc>
                <a:spcPct val="90000"/>
              </a:lnSpc>
            </a:pPr>
            <a:r>
              <a:rPr lang="en-US" altLang="en-US" dirty="0" smtClean="0"/>
              <a:t>Each column in the distance matrix symbolizes the object. </a:t>
            </a:r>
          </a:p>
          <a:p>
            <a:pPr eaLnBrk="1" hangingPunct="1">
              <a:lnSpc>
                <a:spcPct val="90000"/>
              </a:lnSpc>
            </a:pPr>
            <a:r>
              <a:rPr lang="en-US" altLang="en-US" dirty="0" smtClean="0"/>
              <a:t>The first row of the distance matrix corresponds to the distance of each object to the first centroid and the second row is the distance of each object to the second centroid. </a:t>
            </a:r>
          </a:p>
          <a:p>
            <a:pPr eaLnBrk="1" hangingPunct="1">
              <a:lnSpc>
                <a:spcPct val="90000"/>
              </a:lnSpc>
            </a:pPr>
            <a:r>
              <a:rPr lang="en-US" altLang="en-US" dirty="0" smtClean="0"/>
              <a:t>For example, distance from medicine C = (4, 3)  to the first centroid         is, and its distance to the second centroid is</a:t>
            </a:r>
          </a:p>
        </p:txBody>
      </p:sp>
      <p:pic>
        <p:nvPicPr>
          <p:cNvPr id="24579" name="Picture 5" descr="NumericalExample_clip_image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85887"/>
            <a:ext cx="3810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7" descr="NumericalExample_clip_image008_00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029200"/>
            <a:ext cx="57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1" descr="NumericalExample_clip_image0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5687" y="5005387"/>
            <a:ext cx="1552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2" descr="NumericalExample_clip_image010_00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54864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4" descr="NumericalExample_clip_image0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6107" y="5462587"/>
            <a:ext cx="1828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863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body" sz="half" idx="1"/>
          </p:nvPr>
        </p:nvSpPr>
        <p:spPr>
          <a:xfrm>
            <a:off x="0" y="0"/>
            <a:ext cx="3733800" cy="4876800"/>
          </a:xfrm>
        </p:spPr>
        <p:txBody>
          <a:bodyPr>
            <a:normAutofit/>
          </a:bodyPr>
          <a:lstStyle/>
          <a:p>
            <a:pPr algn="just" eaLnBrk="1" hangingPunct="1">
              <a:buFont typeface="Wingdings" panose="05000000000000000000" pitchFamily="2" charset="2"/>
              <a:buNone/>
            </a:pPr>
            <a:r>
              <a:rPr lang="en-US" altLang="en-US" u="sng" dirty="0" smtClean="0"/>
              <a:t>Step 2:</a:t>
            </a:r>
          </a:p>
          <a:p>
            <a:pPr algn="just" eaLnBrk="1" hangingPunct="1"/>
            <a:r>
              <a:rPr lang="en-US" altLang="en-US" b="1" u="sng" dirty="0" smtClean="0"/>
              <a:t>Objects clustering</a:t>
            </a:r>
            <a:r>
              <a:rPr lang="en-US" altLang="en-US" i="1" dirty="0" smtClean="0"/>
              <a:t> </a:t>
            </a:r>
            <a:r>
              <a:rPr lang="en-US" altLang="en-US" dirty="0" smtClean="0"/>
              <a:t>: We assign each object  based on the minimum distance. </a:t>
            </a:r>
          </a:p>
          <a:p>
            <a:pPr algn="just" eaLnBrk="1" hangingPunct="1"/>
            <a:r>
              <a:rPr lang="en-US" altLang="en-US" dirty="0" smtClean="0"/>
              <a:t>Medicine A is assigned to group 1, medicine B to group 2, medicine C to group 2 and medicine D to group 2. </a:t>
            </a:r>
          </a:p>
          <a:p>
            <a:pPr algn="just" eaLnBrk="1" hangingPunct="1"/>
            <a:r>
              <a:rPr lang="en-US" altLang="en-US" dirty="0" smtClean="0"/>
              <a:t>The elements of Group matrix below is 1 if and only if the object is assigned to that group. </a:t>
            </a:r>
          </a:p>
        </p:txBody>
      </p:sp>
      <p:pic>
        <p:nvPicPr>
          <p:cNvPr id="25603" name="Picture 7" descr="NumericalExample_clip_image002_000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24300" y="218311"/>
            <a:ext cx="5105400" cy="5530378"/>
          </a:xfrm>
          <a:noFill/>
        </p:spPr>
      </p:pic>
      <p:pic>
        <p:nvPicPr>
          <p:cNvPr id="25604" name="Picture 8" descr="NumericalExample_clip_image0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4886425"/>
            <a:ext cx="335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5551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304800" y="457200"/>
            <a:ext cx="8534400" cy="5486400"/>
          </a:xfrm>
        </p:spPr>
        <p:txBody>
          <a:bodyPr/>
          <a:lstStyle/>
          <a:p>
            <a:pPr eaLnBrk="1" hangingPunct="1"/>
            <a:endParaRPr lang="en-US" altLang="en-US" b="1" u="sng" dirty="0" smtClean="0"/>
          </a:p>
          <a:p>
            <a:pPr eaLnBrk="1" hangingPunct="1"/>
            <a:r>
              <a:rPr lang="en-US" altLang="en-US" b="1" u="sng" dirty="0" smtClean="0"/>
              <a:t>Iteration-1, Objects-Centroids distances</a:t>
            </a:r>
            <a:r>
              <a:rPr lang="en-US" altLang="en-US" i="1" dirty="0" smtClean="0"/>
              <a:t> </a:t>
            </a:r>
            <a:r>
              <a:rPr lang="en-US" altLang="en-US" dirty="0" smtClean="0"/>
              <a:t>: The next step is to compute the distance of all objects to the new centroids. </a:t>
            </a:r>
          </a:p>
          <a:p>
            <a:pPr eaLnBrk="1" hangingPunct="1"/>
            <a:r>
              <a:rPr lang="en-US" altLang="en-US" dirty="0" smtClean="0"/>
              <a:t>Similar to step 2, we have distance matrix at iteration 1 is </a:t>
            </a:r>
          </a:p>
        </p:txBody>
      </p:sp>
      <p:pic>
        <p:nvPicPr>
          <p:cNvPr id="26627" name="Picture 4" descr="NumericalExample_clip_image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4876800" cy="211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066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body" sz="half" idx="1"/>
          </p:nvPr>
        </p:nvSpPr>
        <p:spPr>
          <a:xfrm>
            <a:off x="76200" y="228600"/>
            <a:ext cx="4114800" cy="5181600"/>
          </a:xfrm>
        </p:spPr>
        <p:txBody>
          <a:bodyPr>
            <a:noAutofit/>
          </a:bodyPr>
          <a:lstStyle/>
          <a:p>
            <a:pPr algn="just">
              <a:lnSpc>
                <a:spcPct val="110000"/>
              </a:lnSpc>
            </a:pPr>
            <a:r>
              <a:rPr lang="en-US" altLang="en-US" sz="1800" b="1" u="sng" dirty="0" smtClean="0"/>
              <a:t>Iteration-1, Objects clustering: </a:t>
            </a:r>
            <a:r>
              <a:rPr lang="en-US" altLang="en-US" sz="1800" dirty="0" smtClean="0"/>
              <a:t>Based on the new distance matrix, we move the medicine B to   Group 1 while all the other objects remain. The Group matrix is shown below </a:t>
            </a:r>
          </a:p>
          <a:p>
            <a:pPr algn="just" eaLnBrk="1" hangingPunct="1">
              <a:lnSpc>
                <a:spcPct val="110000"/>
              </a:lnSpc>
            </a:pPr>
            <a:endParaRPr lang="en-US" altLang="en-US" sz="1800" dirty="0" smtClean="0"/>
          </a:p>
          <a:p>
            <a:pPr marL="0" indent="0" algn="just" eaLnBrk="1" hangingPunct="1">
              <a:lnSpc>
                <a:spcPct val="110000"/>
              </a:lnSpc>
              <a:buNone/>
            </a:pPr>
            <a:endParaRPr lang="en-US" altLang="en-US" sz="1800" dirty="0" smtClean="0"/>
          </a:p>
          <a:p>
            <a:pPr algn="just" eaLnBrk="1" hangingPunct="1">
              <a:lnSpc>
                <a:spcPct val="110000"/>
              </a:lnSpc>
            </a:pPr>
            <a:r>
              <a:rPr lang="en-US" altLang="en-US" sz="1800" b="1" u="sng" dirty="0" smtClean="0"/>
              <a:t>Iteration 2, determine centroids:</a:t>
            </a:r>
            <a:r>
              <a:rPr lang="en-US" altLang="en-US" sz="1800" i="1" dirty="0" smtClean="0"/>
              <a:t> </a:t>
            </a:r>
            <a:r>
              <a:rPr lang="en-US" altLang="en-US" sz="1800" dirty="0" smtClean="0"/>
              <a:t>Now we repeat step 4 to calculate the new centroids coordinate based on the clustering of previous iteration. Group1 and group 2 both has two members, thus the new centroids are and</a:t>
            </a:r>
          </a:p>
        </p:txBody>
      </p:sp>
      <p:pic>
        <p:nvPicPr>
          <p:cNvPr id="27651" name="Picture 7" descr="k means clustering iteration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91000" y="228600"/>
            <a:ext cx="4876800" cy="5715000"/>
          </a:xfrm>
          <a:noFill/>
        </p:spPr>
      </p:pic>
      <p:pic>
        <p:nvPicPr>
          <p:cNvPr id="27652" name="Picture 8" descr="NumericalExample_clip_image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874412"/>
            <a:ext cx="2819400" cy="92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9" descr="NumericalExample_clip_image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371" y="4953000"/>
            <a:ext cx="215845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0" descr="NumericalExample_clip_image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0361" y="5536813"/>
            <a:ext cx="2492940" cy="54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702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altLang="en-US" smtClean="0"/>
          </a:p>
        </p:txBody>
      </p:sp>
      <p:sp>
        <p:nvSpPr>
          <p:cNvPr id="28675" name="Rectangle 3"/>
          <p:cNvSpPr>
            <a:spLocks noGrp="1" noChangeArrowheads="1"/>
          </p:cNvSpPr>
          <p:nvPr>
            <p:ph type="body" idx="1"/>
          </p:nvPr>
        </p:nvSpPr>
        <p:spPr/>
        <p:txBody>
          <a:bodyPr/>
          <a:lstStyle/>
          <a:p>
            <a:pPr eaLnBrk="1" hangingPunct="1"/>
            <a:r>
              <a:rPr lang="en-US" altLang="en-US" b="1" u="sng" dirty="0" smtClean="0"/>
              <a:t>Iteration-2, Objects-Centroids distances</a:t>
            </a:r>
            <a:r>
              <a:rPr lang="en-US" altLang="en-US" i="1" dirty="0" smtClean="0"/>
              <a:t> </a:t>
            </a:r>
            <a:r>
              <a:rPr lang="en-US" altLang="en-US" dirty="0" smtClean="0"/>
              <a:t>: Repeat step 2 again, we have new distance matrix at iteration 2 as </a:t>
            </a:r>
          </a:p>
        </p:txBody>
      </p:sp>
      <p:pic>
        <p:nvPicPr>
          <p:cNvPr id="28676" name="Picture 4" descr="NumericalExample_clip_image102_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57600"/>
            <a:ext cx="5486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0727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body" idx="1"/>
          </p:nvPr>
        </p:nvSpPr>
        <p:spPr>
          <a:xfrm>
            <a:off x="381000" y="381000"/>
            <a:ext cx="8382000" cy="5486400"/>
          </a:xfrm>
        </p:spPr>
        <p:txBody>
          <a:bodyPr/>
          <a:lstStyle/>
          <a:p>
            <a:pPr eaLnBrk="1" hangingPunct="1">
              <a:lnSpc>
                <a:spcPct val="90000"/>
              </a:lnSpc>
            </a:pPr>
            <a:r>
              <a:rPr lang="en-US" altLang="en-US" b="1" u="sng" dirty="0" smtClean="0"/>
              <a:t>Iteration-2, Objects clustering:</a:t>
            </a:r>
            <a:r>
              <a:rPr lang="en-US" altLang="en-US" i="1" dirty="0" smtClean="0"/>
              <a:t> </a:t>
            </a:r>
            <a:r>
              <a:rPr lang="en-US" altLang="en-US" dirty="0" smtClean="0"/>
              <a:t>Again, we    assign each object based on the minimum distance. </a:t>
            </a:r>
          </a:p>
          <a:p>
            <a:pPr eaLnBrk="1" hangingPunct="1">
              <a:lnSpc>
                <a:spcPct val="90000"/>
              </a:lnSpc>
            </a:pPr>
            <a:endParaRPr lang="en-US" altLang="en-US" dirty="0" smtClean="0"/>
          </a:p>
          <a:p>
            <a:pPr eaLnBrk="1" hangingPunct="1">
              <a:lnSpc>
                <a:spcPct val="90000"/>
              </a:lnSpc>
              <a:buFont typeface="Wingdings" panose="05000000000000000000" pitchFamily="2" charset="2"/>
              <a:buNone/>
            </a:pPr>
            <a:endParaRPr lang="en-US" altLang="en-US" dirty="0" smtClean="0"/>
          </a:p>
          <a:p>
            <a:pPr eaLnBrk="1" hangingPunct="1">
              <a:lnSpc>
                <a:spcPct val="90000"/>
              </a:lnSpc>
            </a:pPr>
            <a:endParaRPr lang="en-US" altLang="en-US" dirty="0" smtClean="0"/>
          </a:p>
          <a:p>
            <a:pPr marL="0" indent="0" eaLnBrk="1" hangingPunct="1">
              <a:lnSpc>
                <a:spcPct val="90000"/>
              </a:lnSpc>
              <a:buNone/>
            </a:pPr>
            <a:endParaRPr lang="en-US" altLang="en-US" dirty="0" smtClean="0"/>
          </a:p>
          <a:p>
            <a:pPr eaLnBrk="1" hangingPunct="1">
              <a:lnSpc>
                <a:spcPct val="90000"/>
              </a:lnSpc>
            </a:pPr>
            <a:r>
              <a:rPr lang="en-US" altLang="en-US" dirty="0" smtClean="0"/>
              <a:t>We obtain result that </a:t>
            </a:r>
            <a:r>
              <a:rPr lang="en-US" altLang="en-US" dirty="0"/>
              <a:t>c</a:t>
            </a:r>
            <a:r>
              <a:rPr lang="en-US" altLang="en-US" dirty="0" smtClean="0"/>
              <a:t>omparing the grouping of last iteration and this iteration reveals that the objects does not move group anymore. </a:t>
            </a:r>
          </a:p>
          <a:p>
            <a:pPr eaLnBrk="1" hangingPunct="1">
              <a:lnSpc>
                <a:spcPct val="90000"/>
              </a:lnSpc>
            </a:pPr>
            <a:endParaRPr lang="en-US" altLang="en-US" dirty="0" smtClean="0"/>
          </a:p>
          <a:p>
            <a:pPr eaLnBrk="1" hangingPunct="1">
              <a:lnSpc>
                <a:spcPct val="90000"/>
              </a:lnSpc>
            </a:pPr>
            <a:r>
              <a:rPr lang="en-US" altLang="en-US" dirty="0" smtClean="0"/>
              <a:t>Thus, the computation of the k-mean clustering has reached its stability and no more iteration is needed..</a:t>
            </a:r>
          </a:p>
        </p:txBody>
      </p:sp>
      <p:pic>
        <p:nvPicPr>
          <p:cNvPr id="29699" name="Picture 8" descr="C:\Documents and Settings\Debashree\My Documents\SEMINAR\k-means clustering\K-Means Clustering Numerical Example_files\NumericalExample_clip_image03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590800" y="1206500"/>
            <a:ext cx="2667000" cy="105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11" descr="NumericalExample_clip_image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352800"/>
            <a:ext cx="1000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2182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2"/>
          <p:cNvSpPr>
            <a:spLocks noGrp="1" noChangeArrowheads="1"/>
          </p:cNvSpPr>
          <p:nvPr>
            <p:ph type="title"/>
          </p:nvPr>
        </p:nvSpPr>
        <p:spPr/>
        <p:txBody>
          <a:bodyPr/>
          <a:lstStyle/>
          <a:p>
            <a:pPr eaLnBrk="1" hangingPunct="1"/>
            <a:endParaRPr lang="en-US" altLang="en-US" smtClean="0"/>
          </a:p>
        </p:txBody>
      </p:sp>
      <p:graphicFrame>
        <p:nvGraphicFramePr>
          <p:cNvPr id="93241" name="Group 57"/>
          <p:cNvGraphicFramePr>
            <a:graphicFrameLocks noGrp="1"/>
          </p:cNvGraphicFramePr>
          <p:nvPr>
            <p:ph idx="1"/>
          </p:nvPr>
        </p:nvGraphicFramePr>
        <p:xfrm>
          <a:off x="1676400" y="2667000"/>
          <a:ext cx="6400800" cy="2144734"/>
        </p:xfrm>
        <a:graphic>
          <a:graphicData uri="http://schemas.openxmlformats.org/drawingml/2006/table">
            <a:tbl>
              <a:tblPr/>
              <a:tblGrid>
                <a:gridCol w="1670050">
                  <a:extLst>
                    <a:ext uri="{9D8B030D-6E8A-4147-A177-3AD203B41FA5}">
                      <a16:colId xmlns:a16="http://schemas.microsoft.com/office/drawing/2014/main" val="20000"/>
                    </a:ext>
                  </a:extLst>
                </a:gridCol>
                <a:gridCol w="1911350">
                  <a:extLst>
                    <a:ext uri="{9D8B030D-6E8A-4147-A177-3AD203B41FA5}">
                      <a16:colId xmlns:a16="http://schemas.microsoft.com/office/drawing/2014/main" val="20001"/>
                    </a:ext>
                  </a:extLst>
                </a:gridCol>
                <a:gridCol w="1325563">
                  <a:extLst>
                    <a:ext uri="{9D8B030D-6E8A-4147-A177-3AD203B41FA5}">
                      <a16:colId xmlns:a16="http://schemas.microsoft.com/office/drawing/2014/main" val="20002"/>
                    </a:ext>
                  </a:extLst>
                </a:gridCol>
                <a:gridCol w="1493837">
                  <a:extLst>
                    <a:ext uri="{9D8B030D-6E8A-4147-A177-3AD203B41FA5}">
                      <a16:colId xmlns:a16="http://schemas.microsoft.com/office/drawing/2014/main" val="20003"/>
                    </a:ext>
                  </a:extLst>
                </a:gridCol>
              </a:tblGrid>
              <a:tr h="64004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Times New Roman" pitchFamily="18" charset="0"/>
                          <a:cs typeface="Times New Roman" pitchFamily="18" charset="0"/>
                        </a:rPr>
                        <a:t>Object </a:t>
                      </a:r>
                      <a:endParaRPr kumimoji="0" lang="en-US" sz="1800" b="1" i="0" u="sng" strike="noStrike" cap="none" normalizeH="0" baseline="0" dirty="0" smtClean="0">
                        <a:ln>
                          <a:noFill/>
                        </a:ln>
                        <a:solidFill>
                          <a:schemeClr val="tx1"/>
                        </a:solidFill>
                        <a:effectLst/>
                        <a:latin typeface="Arial" charset="0"/>
                      </a:endParaRPr>
                    </a:p>
                  </a:txBody>
                  <a:tcPr marT="45711" marB="45711" horzOverflow="overflow">
                    <a:lnL cap="flat">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Times New Roman" pitchFamily="18" charset="0"/>
                          <a:cs typeface="Times New Roman" pitchFamily="18" charset="0"/>
                        </a:rPr>
                        <a:t>Feature1(X):</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Times New Roman" pitchFamily="18" charset="0"/>
                          <a:cs typeface="Times New Roman" pitchFamily="18" charset="0"/>
                        </a:rPr>
                        <a:t>weight index </a:t>
                      </a:r>
                      <a:endParaRPr kumimoji="0" lang="en-US" sz="1800" b="1" i="0" u="sng" strike="noStrike" cap="none" normalizeH="0" baseline="0" dirty="0" smtClean="0">
                        <a:ln>
                          <a:noFill/>
                        </a:ln>
                        <a:solidFill>
                          <a:schemeClr val="tx1"/>
                        </a:solidFill>
                        <a:effectLst/>
                        <a:latin typeface="Arial" charset="0"/>
                      </a:endParaRPr>
                    </a:p>
                  </a:txBody>
                  <a:tcPr marT="45711" marB="45711"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Feature2</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(Y): pH </a:t>
                      </a:r>
                      <a:endParaRPr kumimoji="0" lang="en-US" sz="1800" b="1" i="0" u="sng" strike="noStrike" cap="none" normalizeH="0" baseline="0" smtClean="0">
                        <a:ln>
                          <a:noFill/>
                        </a:ln>
                        <a:solidFill>
                          <a:schemeClr val="tx1"/>
                        </a:solidFill>
                        <a:effectLst/>
                        <a:latin typeface="Arial" charset="0"/>
                      </a:endParaRPr>
                    </a:p>
                  </a:txBody>
                  <a:tcPr marT="45711" marB="45711"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Group</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(result) </a:t>
                      </a:r>
                      <a:endParaRPr kumimoji="0" lang="en-US" sz="1800" b="1" i="0" u="sng" strike="noStrike" cap="none" normalizeH="0" baseline="0" smtClean="0">
                        <a:ln>
                          <a:noFill/>
                        </a:ln>
                        <a:solidFill>
                          <a:schemeClr val="tx1"/>
                        </a:solidFill>
                        <a:effectLst/>
                        <a:latin typeface="Arial" charset="0"/>
                      </a:endParaRPr>
                    </a:p>
                  </a:txBody>
                  <a:tcPr marT="45711" marB="4571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7616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A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7616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B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7616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C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3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7616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D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cap="flat">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5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marT="45711" marB="4571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44" name="Rectangle 59"/>
          <p:cNvSpPr>
            <a:spLocks noChangeArrowheads="1"/>
          </p:cNvSpPr>
          <p:nvPr/>
        </p:nvSpPr>
        <p:spPr bwMode="auto">
          <a:xfrm>
            <a:off x="457200" y="1905000"/>
            <a:ext cx="731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b="1" dirty="0"/>
              <a:t>We get the final grouping as the results as:</a:t>
            </a:r>
          </a:p>
        </p:txBody>
      </p:sp>
    </p:spTree>
    <p:extLst>
      <p:ext uri="{BB962C8B-B14F-4D97-AF65-F5344CB8AC3E}">
        <p14:creationId xmlns:p14="http://schemas.microsoft.com/office/powerpoint/2010/main" val="76345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04800"/>
            <a:ext cx="8229599" cy="1049235"/>
          </a:xfrm>
        </p:spPr>
        <p:txBody>
          <a:bodyPr>
            <a:normAutofit fontScale="90000"/>
          </a:bodyPr>
          <a:lstStyle/>
          <a:p>
            <a:pPr eaLnBrk="1" hangingPunct="1"/>
            <a:r>
              <a:rPr lang="en-US" altLang="en-US" sz="3500" u="sng" dirty="0" smtClean="0"/>
              <a:t>Weaknesses of K-Mean Clustering</a:t>
            </a:r>
            <a:endParaRPr lang="en-US" altLang="en-US" sz="3500" dirty="0" smtClean="0"/>
          </a:p>
        </p:txBody>
      </p:sp>
      <p:sp>
        <p:nvSpPr>
          <p:cNvPr id="33795" name="Rectangle 3"/>
          <p:cNvSpPr>
            <a:spLocks noGrp="1" noChangeArrowheads="1"/>
          </p:cNvSpPr>
          <p:nvPr>
            <p:ph type="body" idx="1"/>
          </p:nvPr>
        </p:nvSpPr>
        <p:spPr>
          <a:xfrm>
            <a:off x="304799" y="1219200"/>
            <a:ext cx="8534400" cy="4876800"/>
          </a:xfrm>
        </p:spPr>
        <p:txBody>
          <a:bodyPr>
            <a:normAutofit/>
          </a:bodyPr>
          <a:lstStyle/>
          <a:p>
            <a:pPr marL="571500" indent="-571500" algn="just" eaLnBrk="1" hangingPunct="1">
              <a:buFont typeface="Wingdings" panose="05000000000000000000" pitchFamily="2" charset="2"/>
              <a:buAutoNum type="arabicPeriod"/>
            </a:pPr>
            <a:r>
              <a:rPr lang="en-US" altLang="en-US" dirty="0" smtClean="0"/>
              <a:t>When the numbers of data are not so many, initial grouping will determine the cluster significantly. </a:t>
            </a:r>
          </a:p>
          <a:p>
            <a:pPr marL="571500" indent="-571500" algn="just" eaLnBrk="1" hangingPunct="1">
              <a:buFont typeface="Wingdings" panose="05000000000000000000" pitchFamily="2" charset="2"/>
              <a:buAutoNum type="arabicPeriod"/>
            </a:pPr>
            <a:r>
              <a:rPr lang="en-US" altLang="en-US" dirty="0" smtClean="0"/>
              <a:t>The number of cluster, K, must be determined before hand. Its disadvantage is that it does not yield the same result with each run, since the resulting clusters depend on the initial random assignments.</a:t>
            </a:r>
          </a:p>
          <a:p>
            <a:pPr marL="571500" indent="-571500" algn="just" eaLnBrk="1" hangingPunct="1">
              <a:buFont typeface="Wingdings" panose="05000000000000000000" pitchFamily="2" charset="2"/>
              <a:buAutoNum type="arabicPeriod"/>
            </a:pPr>
            <a:r>
              <a:rPr lang="en-US" altLang="en-US" dirty="0" smtClean="0"/>
              <a:t>We never know the real cluster, using the same data, because if it is inputted in a different order it may produce different cluster if the number of data is few. </a:t>
            </a:r>
          </a:p>
          <a:p>
            <a:pPr marL="571500" indent="-571500" algn="just" eaLnBrk="1" hangingPunct="1">
              <a:buFont typeface="Wingdings" panose="05000000000000000000" pitchFamily="2" charset="2"/>
              <a:buAutoNum type="arabicPeriod"/>
            </a:pPr>
            <a:r>
              <a:rPr lang="en-US" altLang="en-US" dirty="0" smtClean="0"/>
              <a:t>It is sensitive to initial condition. Different initial condition may produce different result of cluster. The algorithm may be trapped in the </a:t>
            </a:r>
            <a:r>
              <a:rPr lang="en-US" altLang="en-US" i="1" u="sng" dirty="0" smtClean="0"/>
              <a:t>local optimum</a:t>
            </a:r>
            <a:r>
              <a:rPr lang="en-US" altLang="en-US" dirty="0" smtClean="0"/>
              <a:t>. </a:t>
            </a:r>
          </a:p>
        </p:txBody>
      </p:sp>
    </p:spTree>
    <p:extLst>
      <p:ext uri="{BB962C8B-B14F-4D97-AF65-F5344CB8AC3E}">
        <p14:creationId xmlns:p14="http://schemas.microsoft.com/office/powerpoint/2010/main" val="296900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19100" y="398565"/>
            <a:ext cx="8305799" cy="1049235"/>
          </a:xfrm>
        </p:spPr>
        <p:txBody>
          <a:bodyPr/>
          <a:lstStyle/>
          <a:p>
            <a:pPr eaLnBrk="1" hangingPunct="1"/>
            <a:r>
              <a:rPr lang="en-US" altLang="en-US" u="sng" dirty="0" smtClean="0"/>
              <a:t>Applications of K-Mean Clustering</a:t>
            </a:r>
          </a:p>
        </p:txBody>
      </p:sp>
      <p:sp>
        <p:nvSpPr>
          <p:cNvPr id="34819" name="Rectangle 3"/>
          <p:cNvSpPr>
            <a:spLocks noGrp="1" noChangeArrowheads="1"/>
          </p:cNvSpPr>
          <p:nvPr>
            <p:ph type="body" idx="1"/>
          </p:nvPr>
        </p:nvSpPr>
        <p:spPr>
          <a:xfrm>
            <a:off x="304800" y="1447800"/>
            <a:ext cx="8534400" cy="4419600"/>
          </a:xfrm>
        </p:spPr>
        <p:txBody>
          <a:bodyPr/>
          <a:lstStyle/>
          <a:p>
            <a:pPr eaLnBrk="1" hangingPunct="1"/>
            <a:r>
              <a:rPr lang="en-US" altLang="en-US" dirty="0" smtClean="0"/>
              <a:t>It is relatively </a:t>
            </a:r>
            <a:r>
              <a:rPr lang="en-US" altLang="en-US" i="1" dirty="0" smtClean="0"/>
              <a:t>efficient and fast.</a:t>
            </a:r>
            <a:r>
              <a:rPr lang="en-US" altLang="en-US" dirty="0" smtClean="0"/>
              <a:t> It computes result at </a:t>
            </a:r>
            <a:r>
              <a:rPr lang="en-US" altLang="en-US" b="1" dirty="0" smtClean="0"/>
              <a:t>O(</a:t>
            </a:r>
            <a:r>
              <a:rPr lang="en-US" altLang="en-US" b="1" dirty="0" err="1" smtClean="0"/>
              <a:t>tkn</a:t>
            </a:r>
            <a:r>
              <a:rPr lang="en-US" altLang="en-US" b="1" dirty="0" smtClean="0"/>
              <a:t>), </a:t>
            </a:r>
            <a:r>
              <a:rPr lang="en-US" altLang="en-US" dirty="0" smtClean="0"/>
              <a:t>where n is number of objects or points, k is number of clusters and t is number of iterations. </a:t>
            </a:r>
          </a:p>
          <a:p>
            <a:pPr eaLnBrk="1" hangingPunct="1"/>
            <a:r>
              <a:rPr lang="en-US" altLang="en-US" dirty="0" smtClean="0"/>
              <a:t>k-means clustering can be applied to </a:t>
            </a:r>
            <a:r>
              <a:rPr lang="en-US" altLang="en-US" i="1" dirty="0" smtClean="0"/>
              <a:t>machine learning or data mining</a:t>
            </a:r>
          </a:p>
          <a:p>
            <a:pPr eaLnBrk="1" hangingPunct="1"/>
            <a:r>
              <a:rPr lang="en-US" altLang="en-US" i="1" dirty="0" smtClean="0"/>
              <a:t>Used on acoustic data in speech understanding to convert waveforms into one of k categories (known as Vector Quantization or Image Segmentation).</a:t>
            </a:r>
          </a:p>
          <a:p>
            <a:pPr eaLnBrk="1" hangingPunct="1"/>
            <a:r>
              <a:rPr lang="en-US" altLang="en-US" i="1" dirty="0" smtClean="0"/>
              <a:t>Also used for choosing color palettes on old fashioned graphical display devices and Image Quantization.</a:t>
            </a:r>
            <a:r>
              <a:rPr lang="en-US" altLang="en-US" dirty="0" smtClean="0"/>
              <a:t> </a:t>
            </a:r>
          </a:p>
        </p:txBody>
      </p:sp>
    </p:spTree>
    <p:extLst>
      <p:ext uri="{BB962C8B-B14F-4D97-AF65-F5344CB8AC3E}">
        <p14:creationId xmlns:p14="http://schemas.microsoft.com/office/powerpoint/2010/main" val="440105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u="sng" smtClean="0"/>
              <a:t>Types of clustering</a:t>
            </a:r>
            <a:r>
              <a:rPr lang="en-US" altLang="en-US" smtClean="0"/>
              <a:t>:</a:t>
            </a:r>
            <a:br>
              <a:rPr lang="en-US" altLang="en-US" smtClean="0"/>
            </a:br>
            <a:endParaRPr lang="en-US" altLang="en-US" smtClean="0"/>
          </a:p>
        </p:txBody>
      </p:sp>
      <p:sp>
        <p:nvSpPr>
          <p:cNvPr id="5123" name="Rectangle 3"/>
          <p:cNvSpPr>
            <a:spLocks noGrp="1" noChangeArrowheads="1"/>
          </p:cNvSpPr>
          <p:nvPr>
            <p:ph type="body" idx="1"/>
          </p:nvPr>
        </p:nvSpPr>
        <p:spPr>
          <a:xfrm>
            <a:off x="381000" y="1600200"/>
            <a:ext cx="8382000" cy="5029200"/>
          </a:xfrm>
        </p:spPr>
        <p:txBody>
          <a:bodyPr>
            <a:normAutofit fontScale="92500" lnSpcReduction="10000"/>
          </a:bodyPr>
          <a:lstStyle/>
          <a:p>
            <a:pPr marL="457200" indent="-457200" algn="just">
              <a:buFont typeface="+mj-lt"/>
              <a:buAutoNum type="arabicPeriod"/>
            </a:pPr>
            <a:r>
              <a:rPr lang="en-US" altLang="en-US" sz="2200" dirty="0" smtClean="0"/>
              <a:t>Hierarchical algorithms</a:t>
            </a:r>
            <a:r>
              <a:rPr lang="en-US" altLang="en-US" sz="2400" dirty="0" smtClean="0"/>
              <a:t>: </a:t>
            </a:r>
          </a:p>
          <a:p>
            <a:pPr marL="0" indent="0" algn="just">
              <a:buNone/>
            </a:pPr>
            <a:r>
              <a:rPr lang="en-US" altLang="en-US" sz="2400" dirty="0" smtClean="0"/>
              <a:t>	</a:t>
            </a:r>
            <a:r>
              <a:rPr lang="en-US" altLang="en-US" sz="2200" dirty="0" smtClean="0"/>
              <a:t>These find successive clusters using previously established clusters.</a:t>
            </a:r>
            <a:r>
              <a:rPr lang="en-US" altLang="en-US" sz="2400" dirty="0" smtClean="0"/>
              <a:t>                                               </a:t>
            </a:r>
          </a:p>
          <a:p>
            <a:pPr lvl="1" algn="just"/>
            <a:r>
              <a:rPr lang="en-US" altLang="en-US" sz="1900" dirty="0" smtClean="0"/>
              <a:t>Agglomerative ("bottom-up"): Agglomerative</a:t>
            </a:r>
            <a:r>
              <a:rPr lang="en-US" altLang="en-US" sz="1900" dirty="0"/>
              <a:t> </a:t>
            </a:r>
            <a:r>
              <a:rPr lang="en-US" altLang="en-US" sz="1900" dirty="0" smtClean="0"/>
              <a:t>algorithms begin with each element as a separate cluster and merge them into successively larger clusters. </a:t>
            </a:r>
            <a:endParaRPr lang="en-US" altLang="en-US" sz="1900" i="1" dirty="0" smtClean="0"/>
          </a:p>
          <a:p>
            <a:pPr lvl="1" algn="just"/>
            <a:r>
              <a:rPr lang="en-US" altLang="en-US" sz="1900" dirty="0" smtClean="0"/>
              <a:t>Divisive ("top-down"): Divisive algorithms begin with the whole set and proceed to divide it into successively smaller clusters.</a:t>
            </a:r>
          </a:p>
          <a:p>
            <a:pPr marL="457200" indent="-457200" algn="just">
              <a:buFont typeface="+mj-lt"/>
              <a:buAutoNum type="arabicPeriod" startAt="2"/>
            </a:pPr>
            <a:r>
              <a:rPr lang="en-US" altLang="en-US" sz="2200" dirty="0" err="1" smtClean="0"/>
              <a:t>Partitional</a:t>
            </a:r>
            <a:r>
              <a:rPr lang="en-US" altLang="en-US" sz="2200" dirty="0" smtClean="0"/>
              <a:t> </a:t>
            </a:r>
            <a:r>
              <a:rPr lang="en-US" altLang="en-US" sz="2200" dirty="0"/>
              <a:t>C</a:t>
            </a:r>
            <a:r>
              <a:rPr lang="en-US" altLang="en-US" sz="2200" dirty="0" smtClean="0"/>
              <a:t>lustering: </a:t>
            </a:r>
            <a:r>
              <a:rPr lang="en-US" altLang="en-US" sz="2200" dirty="0" err="1" smtClean="0"/>
              <a:t>Partitional</a:t>
            </a:r>
            <a:r>
              <a:rPr lang="en-US" altLang="en-US" sz="2200" dirty="0" smtClean="0"/>
              <a:t> algorithms determine all clusters at </a:t>
            </a:r>
            <a:r>
              <a:rPr lang="en-US" altLang="en-US" sz="2400" dirty="0" smtClean="0"/>
              <a:t>once. </a:t>
            </a:r>
          </a:p>
          <a:p>
            <a:pPr lvl="1" algn="just"/>
            <a:r>
              <a:rPr lang="en-US" altLang="en-US" sz="1900" i="1" dirty="0" smtClean="0"/>
              <a:t>K</a:t>
            </a:r>
            <a:r>
              <a:rPr lang="en-US" altLang="en-US" sz="1900" dirty="0" smtClean="0"/>
              <a:t>-means and derivatives</a:t>
            </a:r>
          </a:p>
          <a:p>
            <a:pPr lvl="1" algn="just"/>
            <a:r>
              <a:rPr lang="en-US" altLang="en-US" sz="1900" dirty="0" smtClean="0"/>
              <a:t>Fuzzy </a:t>
            </a:r>
            <a:r>
              <a:rPr lang="en-US" altLang="en-US" sz="1900" i="1" dirty="0" smtClean="0"/>
              <a:t>c</a:t>
            </a:r>
            <a:r>
              <a:rPr lang="en-US" altLang="en-US" sz="1900" dirty="0" smtClean="0"/>
              <a:t>-means clustering</a:t>
            </a:r>
          </a:p>
          <a:p>
            <a:pPr lvl="1" algn="just"/>
            <a:r>
              <a:rPr lang="en-US" altLang="en-US" sz="1900" dirty="0" smtClean="0"/>
              <a:t>QT clustering algorithm</a:t>
            </a:r>
          </a:p>
          <a:p>
            <a:pPr marL="571500" indent="-571500" algn="just" eaLnBrk="1" hangingPunct="1">
              <a:buFont typeface="Symbol" panose="05050102010706020507" pitchFamily="18" charset="2"/>
              <a:buNone/>
            </a:pPr>
            <a:endParaRPr lang="en-US" altLang="en-US" sz="2400" dirty="0" smtClean="0"/>
          </a:p>
          <a:p>
            <a:pPr marL="571500" indent="-571500" algn="just" eaLnBrk="1" hangingPunct="1">
              <a:buFont typeface="Wingdings" panose="05000000000000000000" pitchFamily="2" charset="2"/>
              <a:buNone/>
            </a:pPr>
            <a:endParaRPr lang="en-US" altLang="en-US" sz="2400" dirty="0" smtClean="0"/>
          </a:p>
        </p:txBody>
      </p:sp>
    </p:spTree>
    <p:extLst>
      <p:ext uri="{BB962C8B-B14F-4D97-AF65-F5344CB8AC3E}">
        <p14:creationId xmlns:p14="http://schemas.microsoft.com/office/powerpoint/2010/main" val="1823235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u="sng" smtClean="0"/>
              <a:t>CONCLUSION</a:t>
            </a:r>
          </a:p>
        </p:txBody>
      </p:sp>
      <p:sp>
        <p:nvSpPr>
          <p:cNvPr id="35843" name="Rectangle 3"/>
          <p:cNvSpPr>
            <a:spLocks noGrp="1" noChangeArrowheads="1"/>
          </p:cNvSpPr>
          <p:nvPr>
            <p:ph type="body" idx="1"/>
          </p:nvPr>
        </p:nvSpPr>
        <p:spPr>
          <a:xfrm>
            <a:off x="609600" y="2015733"/>
            <a:ext cx="7772399" cy="3450613"/>
          </a:xfrm>
        </p:spPr>
        <p:txBody>
          <a:bodyPr/>
          <a:lstStyle/>
          <a:p>
            <a:pPr algn="just" eaLnBrk="1" hangingPunct="1"/>
            <a:r>
              <a:rPr lang="en-US" altLang="en-US" i="1" dirty="0" smtClean="0"/>
              <a:t>K-means algorithm is </a:t>
            </a:r>
            <a:r>
              <a:rPr lang="en-US" altLang="en-US" dirty="0" smtClean="0"/>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extLst>
      <p:ext uri="{BB962C8B-B14F-4D97-AF65-F5344CB8AC3E}">
        <p14:creationId xmlns:p14="http://schemas.microsoft.com/office/powerpoint/2010/main" val="2257538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u="sng" smtClean="0"/>
              <a:t>References</a:t>
            </a:r>
          </a:p>
        </p:txBody>
      </p:sp>
      <p:sp>
        <p:nvSpPr>
          <p:cNvPr id="36867" name="Rectangle 3"/>
          <p:cNvSpPr>
            <a:spLocks noGrp="1" noChangeArrowheads="1"/>
          </p:cNvSpPr>
          <p:nvPr>
            <p:ph type="body" idx="1"/>
          </p:nvPr>
        </p:nvSpPr>
        <p:spPr>
          <a:xfrm>
            <a:off x="381000" y="1719263"/>
            <a:ext cx="8382000" cy="4376737"/>
          </a:xfrm>
        </p:spPr>
        <p:txBody>
          <a:bodyPr>
            <a:normAutofit fontScale="92500" lnSpcReduction="20000"/>
          </a:bodyPr>
          <a:lstStyle/>
          <a:p>
            <a:pPr marL="571500" indent="-571500" algn="just" eaLnBrk="1" hangingPunct="1"/>
            <a:r>
              <a:rPr lang="en-US" altLang="en-US" sz="1700" dirty="0" smtClean="0">
                <a:hlinkClick r:id="rId2" tooltip="http://home.dei.polimi.it/matteucc/Clustering/tutorial_html/"/>
              </a:rPr>
              <a:t>Tutorial</a:t>
            </a:r>
            <a:r>
              <a:rPr lang="en-US" altLang="en-US" sz="1700" dirty="0" smtClean="0"/>
              <a:t> - Tutorial with introduction of Clustering Algorithms (k-means, fuzzy-c-means, hierarchical, mixture of </a:t>
            </a:r>
            <a:r>
              <a:rPr lang="en-US" altLang="en-US" sz="1700" dirty="0" err="1" smtClean="0"/>
              <a:t>gaussians</a:t>
            </a:r>
            <a:r>
              <a:rPr lang="en-US" altLang="en-US" sz="1700" dirty="0" smtClean="0"/>
              <a:t>) + some interactive demos (java applets).</a:t>
            </a:r>
          </a:p>
          <a:p>
            <a:pPr marL="571500" indent="-571500" algn="just" eaLnBrk="1" hangingPunct="1"/>
            <a:r>
              <a:rPr lang="en-US" altLang="en-US" sz="1700" dirty="0" smtClean="0"/>
              <a:t>Digital Image Processing and Analysis-</a:t>
            </a:r>
            <a:r>
              <a:rPr lang="en-US" altLang="en-US" sz="1700" dirty="0" err="1" smtClean="0"/>
              <a:t>byB.Chanda</a:t>
            </a:r>
            <a:r>
              <a:rPr lang="en-US" altLang="en-US" sz="1700" dirty="0" smtClean="0"/>
              <a:t> and </a:t>
            </a:r>
            <a:r>
              <a:rPr lang="en-US" altLang="en-US" sz="1700" dirty="0" err="1" smtClean="0"/>
              <a:t>D.Dutta</a:t>
            </a:r>
            <a:r>
              <a:rPr lang="en-US" altLang="en-US" sz="1700" dirty="0" smtClean="0"/>
              <a:t> </a:t>
            </a:r>
            <a:r>
              <a:rPr lang="en-US" altLang="en-US" sz="1700" dirty="0" err="1" smtClean="0"/>
              <a:t>Majumdar</a:t>
            </a:r>
            <a:r>
              <a:rPr lang="en-US" altLang="en-US" sz="1700" dirty="0" smtClean="0"/>
              <a:t>.</a:t>
            </a:r>
          </a:p>
          <a:p>
            <a:pPr marL="571500" indent="-571500" algn="just" eaLnBrk="1" hangingPunct="1"/>
            <a:r>
              <a:rPr lang="en-US" altLang="en-US" sz="1700" dirty="0" smtClean="0"/>
              <a:t>H. </a:t>
            </a:r>
            <a:r>
              <a:rPr lang="en-US" altLang="en-US" sz="1700" dirty="0" err="1" smtClean="0"/>
              <a:t>Zha</a:t>
            </a:r>
            <a:r>
              <a:rPr lang="en-US" altLang="en-US" sz="1700" dirty="0" smtClean="0"/>
              <a:t>, C. Ding, M. </a:t>
            </a:r>
            <a:r>
              <a:rPr lang="en-US" altLang="en-US" sz="1700" dirty="0" err="1" smtClean="0"/>
              <a:t>Gu</a:t>
            </a:r>
            <a:r>
              <a:rPr lang="en-US" altLang="en-US" sz="1700" dirty="0" smtClean="0"/>
              <a:t>, X. He and H.D. Simon. "Spectral Relaxation for K-means Clustering", Neural Information Processing Systems vol.14 (NIPS 2001). pp. 1057-1064, Vancouver, Canada. Dec. 2001. </a:t>
            </a:r>
          </a:p>
          <a:p>
            <a:pPr marL="571500" indent="-571500" algn="just" eaLnBrk="1" hangingPunct="1"/>
            <a:r>
              <a:rPr lang="en-US" altLang="en-US" sz="1700" dirty="0" smtClean="0"/>
              <a:t>J. A. </a:t>
            </a:r>
            <a:r>
              <a:rPr lang="en-US" altLang="en-US" sz="1700" dirty="0" err="1" smtClean="0"/>
              <a:t>Hartigan</a:t>
            </a:r>
            <a:r>
              <a:rPr lang="en-US" altLang="en-US" sz="1700" dirty="0" smtClean="0"/>
              <a:t> (1975) "Clustering Algorithms". Wiley. </a:t>
            </a:r>
          </a:p>
          <a:p>
            <a:pPr marL="571500" indent="-571500" algn="just" eaLnBrk="1" hangingPunct="1"/>
            <a:r>
              <a:rPr lang="en-US" altLang="en-US" sz="1700" dirty="0" smtClean="0"/>
              <a:t>J. A. </a:t>
            </a:r>
            <a:r>
              <a:rPr lang="en-US" altLang="en-US" sz="1700" dirty="0" err="1" smtClean="0"/>
              <a:t>Hartigan</a:t>
            </a:r>
            <a:r>
              <a:rPr lang="en-US" altLang="en-US" sz="1700" dirty="0" smtClean="0"/>
              <a:t> and M. A. Wong (1979) "A K-Means Clustering Algorithm", Applied Statistics, Vol. 28, No. 1, p100-108. </a:t>
            </a:r>
            <a:endParaRPr lang="en-US" altLang="en-US" sz="1700" dirty="0" smtClean="0">
              <a:hlinkClick r:id=""/>
            </a:endParaRPr>
          </a:p>
          <a:p>
            <a:pPr marL="571500" indent="-571500" algn="just" eaLnBrk="1" hangingPunct="1"/>
            <a:r>
              <a:rPr lang="en-US" altLang="en-US" sz="1700" dirty="0" smtClean="0">
                <a:hlinkClick r:id=""/>
              </a:rPr>
              <a:t>D. Arthur</a:t>
            </a:r>
            <a:r>
              <a:rPr lang="en-US" altLang="en-US" sz="1700" dirty="0" smtClean="0"/>
              <a:t>, </a:t>
            </a:r>
            <a:r>
              <a:rPr lang="en-US" altLang="en-US" sz="1700" dirty="0" smtClean="0">
                <a:hlinkClick r:id="rId3" tooltip="http://www.stanford.edu/~sergeiv"/>
              </a:rPr>
              <a:t>S. </a:t>
            </a:r>
            <a:r>
              <a:rPr lang="en-US" altLang="en-US" sz="1700" dirty="0" err="1" smtClean="0">
                <a:hlinkClick r:id="rId3" tooltip="http://www.stanford.edu/~sergeiv"/>
              </a:rPr>
              <a:t>Vassilvitskii</a:t>
            </a:r>
            <a:r>
              <a:rPr lang="en-US" altLang="en-US" sz="1700" dirty="0" smtClean="0"/>
              <a:t> (2006): "How Slow is the k-means Method?," </a:t>
            </a:r>
          </a:p>
          <a:p>
            <a:pPr marL="571500" indent="-571500" algn="just" eaLnBrk="1" hangingPunct="1"/>
            <a:r>
              <a:rPr lang="en-US" altLang="en-US" sz="1700" dirty="0" smtClean="0"/>
              <a:t>D. Arthur, S. </a:t>
            </a:r>
            <a:r>
              <a:rPr lang="en-US" altLang="en-US" sz="1700" dirty="0" err="1" smtClean="0"/>
              <a:t>Vassilvitskii</a:t>
            </a:r>
            <a:r>
              <a:rPr lang="en-US" altLang="en-US" sz="1700" dirty="0" smtClean="0"/>
              <a:t>: </a:t>
            </a:r>
            <a:r>
              <a:rPr lang="en-US" altLang="en-US" sz="1700" dirty="0" smtClean="0">
                <a:hlinkClick r:id="rId4" tooltip="http://www.stanford.edu/~darthur/kMeansPlusPlus.pdf"/>
              </a:rPr>
              <a:t>"k-means++ The Advantages of Careful Seeding"</a:t>
            </a:r>
            <a:r>
              <a:rPr lang="en-US" altLang="en-US" sz="1700" dirty="0" smtClean="0"/>
              <a:t> 2007 Symposium on Discrete Algorithms (SODA).</a:t>
            </a:r>
          </a:p>
          <a:p>
            <a:pPr marL="571500" indent="-571500" algn="just" eaLnBrk="1" hangingPunct="1"/>
            <a:r>
              <a:rPr lang="en-US" altLang="en-US" sz="1700" dirty="0" smtClean="0"/>
              <a:t>www.wikipedia.com</a:t>
            </a:r>
          </a:p>
        </p:txBody>
      </p:sp>
    </p:spTree>
    <p:extLst>
      <p:ext uri="{BB962C8B-B14F-4D97-AF65-F5344CB8AC3E}">
        <p14:creationId xmlns:p14="http://schemas.microsoft.com/office/powerpoint/2010/main" val="1900489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FBF086-A1A7-4B18-85BF-3397BD31D998}"/>
              </a:ext>
            </a:extLst>
          </p:cNvPr>
          <p:cNvSpPr/>
          <p:nvPr/>
        </p:nvSpPr>
        <p:spPr>
          <a:xfrm>
            <a:off x="2741917" y="2967335"/>
            <a:ext cx="3660169" cy="923330"/>
          </a:xfrm>
          <a:prstGeom prst="rect">
            <a:avLst/>
          </a:prstGeom>
          <a:noFill/>
        </p:spPr>
        <p:txBody>
          <a:bodyPr wrap="none" lIns="91440" tIns="45720" rIns="91440" bIns="45720">
            <a:spAutoFit/>
          </a:bodyPr>
          <a:lstStyle/>
          <a:p>
            <a:pPr algn="ctr"/>
            <a:r>
              <a:rPr lang="en-US" sz="5400" b="1" dirty="0">
                <a:ln w="13462">
                  <a:solidFill>
                    <a:schemeClr val="accent2">
                      <a:lumMod val="50000"/>
                    </a:schemeClr>
                  </a:solidFill>
                  <a:prstDash val="solid"/>
                </a:ln>
                <a:solidFill>
                  <a:schemeClr val="accent1">
                    <a:lumMod val="7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15531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altLang="en-US" u="sng" smtClean="0"/>
              <a:t>Common Distance measures</a:t>
            </a:r>
            <a:r>
              <a:rPr lang="en-US" altLang="en-US" smtClean="0"/>
              <a:t>:</a:t>
            </a:r>
            <a:br>
              <a:rPr lang="en-US" altLang="en-US" smtClean="0"/>
            </a:br>
            <a:endParaRPr lang="en-US" altLang="en-US" smtClean="0"/>
          </a:p>
        </p:txBody>
      </p:sp>
      <p:sp>
        <p:nvSpPr>
          <p:cNvPr id="6147" name="Rectangle 3"/>
          <p:cNvSpPr>
            <a:spLocks noGrp="1" noChangeArrowheads="1"/>
          </p:cNvSpPr>
          <p:nvPr>
            <p:ph type="body" idx="1"/>
          </p:nvPr>
        </p:nvSpPr>
        <p:spPr>
          <a:xfrm>
            <a:off x="685800" y="1600200"/>
            <a:ext cx="7467600" cy="5257800"/>
          </a:xfrm>
        </p:spPr>
        <p:txBody>
          <a:bodyPr>
            <a:normAutofit/>
          </a:bodyPr>
          <a:lstStyle/>
          <a:p>
            <a:pPr eaLnBrk="1" hangingPunct="1">
              <a:lnSpc>
                <a:spcPct val="90000"/>
              </a:lnSpc>
            </a:pPr>
            <a:r>
              <a:rPr lang="en-US" altLang="en-US" i="1" dirty="0" smtClean="0"/>
              <a:t>Distance measure</a:t>
            </a:r>
            <a:r>
              <a:rPr lang="en-US" altLang="en-US" dirty="0" smtClean="0"/>
              <a:t> will determine how the </a:t>
            </a:r>
            <a:r>
              <a:rPr lang="en-US" altLang="en-US" i="1" dirty="0" smtClean="0"/>
              <a:t>similarity</a:t>
            </a:r>
            <a:r>
              <a:rPr lang="en-US" altLang="en-US" dirty="0" smtClean="0"/>
              <a:t> of two elements is calculated and it will influence the shape of the clusters. They include:</a:t>
            </a:r>
          </a:p>
          <a:p>
            <a:pPr marL="457200" indent="-457200" eaLnBrk="1" hangingPunct="1">
              <a:lnSpc>
                <a:spcPct val="90000"/>
              </a:lnSpc>
              <a:buFont typeface="+mj-lt"/>
              <a:buAutoNum type="arabicPeriod"/>
            </a:pPr>
            <a:r>
              <a:rPr lang="en-US" altLang="en-US" dirty="0" smtClean="0"/>
              <a:t>The </a:t>
            </a:r>
            <a:r>
              <a:rPr lang="en-US" altLang="en-US" u="sng" dirty="0" smtClean="0">
                <a:hlinkClick r:id="rId2" tooltip="Euclidean distance"/>
              </a:rPr>
              <a:t>Euclidean distance</a:t>
            </a:r>
            <a:r>
              <a:rPr lang="en-US" altLang="en-US" dirty="0" smtClean="0"/>
              <a:t> (also called 2-norm distance) is given by: </a:t>
            </a:r>
          </a:p>
          <a:p>
            <a:pPr eaLnBrk="1" hangingPunct="1">
              <a:lnSpc>
                <a:spcPct val="90000"/>
              </a:lnSpc>
              <a:buFont typeface="Wingdings" panose="05000000000000000000" pitchFamily="2" charset="2"/>
              <a:buNone/>
            </a:pPr>
            <a:endParaRPr lang="en-US" altLang="en-US" dirty="0" smtClean="0"/>
          </a:p>
          <a:p>
            <a:pPr marL="0" indent="0" eaLnBrk="1" hangingPunct="1">
              <a:lnSpc>
                <a:spcPct val="90000"/>
              </a:lnSpc>
              <a:buNone/>
            </a:pPr>
            <a:endParaRPr lang="en-US" altLang="en-US" dirty="0"/>
          </a:p>
          <a:p>
            <a:pPr marL="457200" indent="-457200" eaLnBrk="1" hangingPunct="1">
              <a:lnSpc>
                <a:spcPct val="90000"/>
              </a:lnSpc>
              <a:buFont typeface="+mj-lt"/>
              <a:buAutoNum type="arabicPeriod" startAt="2"/>
            </a:pPr>
            <a:r>
              <a:rPr lang="en-US" altLang="en-US" dirty="0" smtClean="0"/>
              <a:t>The </a:t>
            </a:r>
            <a:r>
              <a:rPr lang="en-US" altLang="en-US" u="sng" dirty="0" smtClean="0">
                <a:hlinkClick r:id="rId3" tooltip="Manhattan distance"/>
              </a:rPr>
              <a:t>Manhattan distance</a:t>
            </a:r>
            <a:r>
              <a:rPr lang="en-US" altLang="en-US" dirty="0" smtClean="0"/>
              <a:t> (also called taxicab norm or 1-norm) is given by:</a:t>
            </a:r>
          </a:p>
          <a:p>
            <a:pPr eaLnBrk="1" hangingPunct="1">
              <a:lnSpc>
                <a:spcPct val="90000"/>
              </a:lnSpc>
              <a:buFont typeface="Wingdings" panose="05000000000000000000" pitchFamily="2" charset="2"/>
              <a:buNone/>
            </a:pPr>
            <a:endParaRPr lang="en-US" altLang="en-US" dirty="0" smtClean="0"/>
          </a:p>
          <a:p>
            <a:pPr algn="just" eaLnBrk="1" hangingPunct="1">
              <a:lnSpc>
                <a:spcPct val="90000"/>
              </a:lnSpc>
              <a:buFont typeface="Wingdings" panose="05000000000000000000" pitchFamily="2" charset="2"/>
              <a:buNone/>
            </a:pPr>
            <a:r>
              <a:rPr lang="en-US" altLang="en-US" dirty="0" smtClean="0"/>
              <a:t> </a:t>
            </a: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725194"/>
            <a:ext cx="3200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971800"/>
            <a:ext cx="259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7367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smtClean="0"/>
              <a:t>Distance measures</a:t>
            </a:r>
          </a:p>
        </p:txBody>
      </p:sp>
      <p:sp>
        <p:nvSpPr>
          <p:cNvPr id="7171" name="Rectangle 3"/>
          <p:cNvSpPr>
            <a:spLocks noGrp="1" noChangeArrowheads="1"/>
          </p:cNvSpPr>
          <p:nvPr>
            <p:ph type="body" idx="1"/>
          </p:nvPr>
        </p:nvSpPr>
        <p:spPr>
          <a:xfrm>
            <a:off x="721042" y="1447800"/>
            <a:ext cx="7696200" cy="4800600"/>
          </a:xfrm>
        </p:spPr>
        <p:txBody>
          <a:bodyPr/>
          <a:lstStyle/>
          <a:p>
            <a:pPr marL="457200" indent="-457200" algn="just" eaLnBrk="1" hangingPunct="1">
              <a:buSzTx/>
              <a:buFont typeface="+mj-lt"/>
              <a:buAutoNum type="arabicPeriod"/>
            </a:pPr>
            <a:r>
              <a:rPr lang="en-US" altLang="en-US" dirty="0" smtClean="0"/>
              <a:t>The </a:t>
            </a:r>
            <a:r>
              <a:rPr lang="en-US" altLang="en-US" u="sng" dirty="0" smtClean="0">
                <a:hlinkClick r:id="rId2" tooltip="Maximum norm"/>
              </a:rPr>
              <a:t>maximum norm</a:t>
            </a:r>
            <a:r>
              <a:rPr lang="en-US" altLang="en-US" dirty="0" smtClean="0"/>
              <a:t> is given by:</a:t>
            </a:r>
          </a:p>
          <a:p>
            <a:pPr algn="just" eaLnBrk="1" hangingPunct="1">
              <a:buFont typeface="Wingdings" panose="05000000000000000000" pitchFamily="2" charset="2"/>
              <a:buNone/>
            </a:pPr>
            <a:endParaRPr lang="en-US" altLang="en-US" dirty="0" smtClean="0"/>
          </a:p>
          <a:p>
            <a:pPr algn="just" eaLnBrk="1" hangingPunct="1">
              <a:buFont typeface="Wingdings" panose="05000000000000000000" pitchFamily="2" charset="2"/>
              <a:buNone/>
            </a:pPr>
            <a:endParaRPr lang="en-US" altLang="en-US" dirty="0" smtClean="0"/>
          </a:p>
          <a:p>
            <a:pPr marL="457200" indent="-457200" algn="just" eaLnBrk="1" hangingPunct="1">
              <a:buFont typeface="+mj-lt"/>
              <a:buAutoNum type="arabicPeriod" startAt="2"/>
            </a:pPr>
            <a:r>
              <a:rPr lang="en-US" altLang="en-US" dirty="0" smtClean="0"/>
              <a:t>The</a:t>
            </a:r>
            <a:r>
              <a:rPr lang="en-US" altLang="en-US" dirty="0"/>
              <a:t> </a:t>
            </a:r>
            <a:r>
              <a:rPr lang="en-US" altLang="en-US" u="sng" dirty="0" err="1" smtClean="0">
                <a:hlinkClick r:id="rId3" tooltip="Mahalanobis distance"/>
              </a:rPr>
              <a:t>Mahalanobis</a:t>
            </a:r>
            <a:r>
              <a:rPr lang="en-US" altLang="en-US" u="sng" dirty="0" smtClean="0">
                <a:hlinkClick r:id="rId3" tooltip="Mahalanobis distance"/>
              </a:rPr>
              <a:t> distance</a:t>
            </a:r>
            <a:r>
              <a:rPr lang="en-US" altLang="en-US" dirty="0" smtClean="0"/>
              <a:t> corrects data for different scales and correlations in the variables. </a:t>
            </a:r>
          </a:p>
          <a:p>
            <a:pPr marL="457200" indent="-457200" algn="just" eaLnBrk="1" hangingPunct="1">
              <a:buFont typeface="+mj-lt"/>
              <a:buAutoNum type="arabicPeriod" startAt="2"/>
            </a:pPr>
            <a:r>
              <a:rPr lang="en-US" altLang="en-US" u="sng" dirty="0" smtClean="0">
                <a:hlinkClick r:id="rId4" tooltip="Inner product space"/>
              </a:rPr>
              <a:t>Inner product space</a:t>
            </a:r>
            <a:r>
              <a:rPr lang="en-US" altLang="en-US" dirty="0" smtClean="0"/>
              <a:t>: The angle between two vectors can be used as a distance measure when clustering high dimensional data </a:t>
            </a:r>
          </a:p>
          <a:p>
            <a:pPr marL="457200" indent="-457200" algn="just" eaLnBrk="1" hangingPunct="1">
              <a:buFont typeface="+mj-lt"/>
              <a:buAutoNum type="arabicPeriod" startAt="2"/>
            </a:pPr>
            <a:r>
              <a:rPr lang="en-US" altLang="en-US" u="sng" dirty="0" smtClean="0">
                <a:hlinkClick r:id="rId5" tooltip="Hamming distance"/>
              </a:rPr>
              <a:t>Hamming distance</a:t>
            </a:r>
            <a:r>
              <a:rPr lang="en-US" altLang="en-US" dirty="0" smtClean="0"/>
              <a:t> (sometimes edit distance) measures the minimum number of substitutions required to change one member into another. </a:t>
            </a:r>
          </a:p>
          <a:p>
            <a:pPr algn="just" eaLnBrk="1" hangingPunct="1">
              <a:buSzTx/>
              <a:buFont typeface="Symbol" panose="05050102010706020507" pitchFamily="18" charset="2"/>
              <a:buChar char=""/>
            </a:pPr>
            <a:endParaRPr lang="en-US" altLang="en-US" dirty="0" smtClean="0"/>
          </a:p>
        </p:txBody>
      </p:sp>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491" y="1981200"/>
            <a:ext cx="259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006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altLang="en-US" dirty="0" smtClean="0"/>
              <a:t>K-MEANS CLUSTERING</a:t>
            </a:r>
          </a:p>
        </p:txBody>
      </p:sp>
      <p:sp>
        <p:nvSpPr>
          <p:cNvPr id="8195" name="Rectangle 3"/>
          <p:cNvSpPr>
            <a:spLocks noGrp="1" noChangeArrowheads="1"/>
          </p:cNvSpPr>
          <p:nvPr>
            <p:ph type="body" idx="1"/>
          </p:nvPr>
        </p:nvSpPr>
        <p:spPr>
          <a:xfrm>
            <a:off x="838200" y="2057401"/>
            <a:ext cx="7467600" cy="3124200"/>
          </a:xfrm>
        </p:spPr>
        <p:txBody>
          <a:bodyPr/>
          <a:lstStyle/>
          <a:p>
            <a:pPr eaLnBrk="1" hangingPunct="1"/>
            <a:r>
              <a:rPr lang="en-US" altLang="en-US" dirty="0" smtClean="0"/>
              <a:t>The </a:t>
            </a:r>
            <a:r>
              <a:rPr lang="en-US" altLang="en-US" b="1" dirty="0" smtClean="0"/>
              <a:t>k-means algorithm</a:t>
            </a:r>
            <a:r>
              <a:rPr lang="en-US" altLang="en-US" dirty="0" smtClean="0"/>
              <a:t> is an algorithm to </a:t>
            </a:r>
            <a:r>
              <a:rPr lang="en-US" altLang="en-US" dirty="0" smtClean="0">
                <a:hlinkClick r:id="rId2" tooltip="Data clustering"/>
              </a:rPr>
              <a:t>cluster</a:t>
            </a:r>
            <a:r>
              <a:rPr lang="en-US" altLang="en-US" dirty="0" smtClean="0"/>
              <a:t> </a:t>
            </a:r>
            <a:r>
              <a:rPr lang="en-US" altLang="en-US" i="1" dirty="0" smtClean="0"/>
              <a:t>n</a:t>
            </a:r>
            <a:r>
              <a:rPr lang="en-US" altLang="en-US" dirty="0" smtClean="0"/>
              <a:t> objects based on attributes into </a:t>
            </a:r>
            <a:r>
              <a:rPr lang="en-US" altLang="en-US" i="1" dirty="0" smtClean="0"/>
              <a:t>k</a:t>
            </a:r>
            <a:r>
              <a:rPr lang="en-US" altLang="en-US" dirty="0" smtClean="0"/>
              <a:t> </a:t>
            </a:r>
            <a:r>
              <a:rPr lang="en-US" altLang="en-US" dirty="0" smtClean="0">
                <a:hlinkClick r:id="rId3" tooltip="Partition of a set"/>
              </a:rPr>
              <a:t>partitions</a:t>
            </a:r>
            <a:r>
              <a:rPr lang="en-US" altLang="en-US" dirty="0" smtClean="0"/>
              <a:t>, where </a:t>
            </a:r>
            <a:r>
              <a:rPr lang="en-US" altLang="en-US" i="1" dirty="0" smtClean="0"/>
              <a:t>k</a:t>
            </a:r>
            <a:r>
              <a:rPr lang="en-US" altLang="en-US" dirty="0" smtClean="0"/>
              <a:t> &lt; </a:t>
            </a:r>
            <a:r>
              <a:rPr lang="en-US" altLang="en-US" i="1" dirty="0" smtClean="0"/>
              <a:t>n</a:t>
            </a:r>
            <a:r>
              <a:rPr lang="en-US" altLang="en-US" dirty="0" smtClean="0"/>
              <a:t>. </a:t>
            </a:r>
          </a:p>
          <a:p>
            <a:pPr eaLnBrk="1" hangingPunct="1"/>
            <a:r>
              <a:rPr lang="en-US" altLang="en-US" dirty="0" smtClean="0"/>
              <a:t>It is similar to the </a:t>
            </a:r>
            <a:r>
              <a:rPr lang="en-US" altLang="en-US" dirty="0" smtClean="0">
                <a:hlinkClick r:id="rId4" tooltip="Expectation-maximization algorithm"/>
              </a:rPr>
              <a:t>expectation-maximization algorithm</a:t>
            </a:r>
            <a:r>
              <a:rPr lang="en-US" altLang="en-US" dirty="0" smtClean="0"/>
              <a:t> for mixtures of </a:t>
            </a:r>
            <a:r>
              <a:rPr lang="en-US" altLang="en-US" dirty="0" smtClean="0">
                <a:hlinkClick r:id="rId5" tooltip="Gaussian distribution"/>
              </a:rPr>
              <a:t>Gaussians</a:t>
            </a:r>
            <a:r>
              <a:rPr lang="en-US" altLang="en-US" dirty="0" smtClean="0"/>
              <a:t> in that they both attempt to find the centers of natural clusters in the data. </a:t>
            </a:r>
          </a:p>
          <a:p>
            <a:pPr eaLnBrk="1" hangingPunct="1"/>
            <a:r>
              <a:rPr lang="en-US" altLang="en-US" dirty="0" smtClean="0"/>
              <a:t>It assumes that the object attributes form a </a:t>
            </a:r>
            <a:r>
              <a:rPr lang="en-US" altLang="en-US" dirty="0" smtClean="0">
                <a:hlinkClick r:id="rId6" tooltip="Vector space"/>
              </a:rPr>
              <a:t>vector space</a:t>
            </a:r>
            <a:r>
              <a:rPr lang="en-US" altLang="en-US" dirty="0" smtClean="0"/>
              <a:t>. </a:t>
            </a:r>
          </a:p>
          <a:p>
            <a:pPr eaLnBrk="1" hangingPunct="1"/>
            <a:endParaRPr lang="en-US" altLang="en-US" dirty="0" smtClean="0"/>
          </a:p>
        </p:txBody>
      </p:sp>
    </p:spTree>
    <p:extLst>
      <p:ext uri="{BB962C8B-B14F-4D97-AF65-F5344CB8AC3E}">
        <p14:creationId xmlns:p14="http://schemas.microsoft.com/office/powerpoint/2010/main" val="3368127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533400" y="2015733"/>
            <a:ext cx="8077199" cy="3450613"/>
          </a:xfrm>
        </p:spPr>
        <p:txBody>
          <a:bodyPr/>
          <a:lstStyle/>
          <a:p>
            <a:pPr algn="just" eaLnBrk="1" hangingPunct="1">
              <a:lnSpc>
                <a:spcPct val="90000"/>
              </a:lnSpc>
            </a:pPr>
            <a:r>
              <a:rPr lang="en-US" altLang="en-US" dirty="0" smtClean="0"/>
              <a:t>An algorithm for partitioning (or clustering) N data points into K disjoint subsets </a:t>
            </a:r>
            <a:r>
              <a:rPr lang="en-US" altLang="en-US" dirty="0" err="1" smtClean="0"/>
              <a:t>S</a:t>
            </a:r>
            <a:r>
              <a:rPr lang="en-US" altLang="en-US" baseline="-25000" dirty="0" err="1" smtClean="0"/>
              <a:t>j</a:t>
            </a:r>
            <a:r>
              <a:rPr lang="en-US" altLang="en-US" dirty="0" smtClean="0"/>
              <a:t> containing data points so as to minimize the sum-of-squares criterion </a:t>
            </a:r>
          </a:p>
          <a:p>
            <a:pPr algn="just" eaLnBrk="1" hangingPunct="1">
              <a:lnSpc>
                <a:spcPct val="90000"/>
              </a:lnSpc>
            </a:pPr>
            <a:endParaRPr lang="en-US" altLang="en-US" dirty="0" smtClean="0"/>
          </a:p>
          <a:p>
            <a:pPr algn="just" eaLnBrk="1" hangingPunct="1">
              <a:lnSpc>
                <a:spcPct val="90000"/>
              </a:lnSpc>
              <a:buFont typeface="Wingdings" panose="05000000000000000000" pitchFamily="2" charset="2"/>
              <a:buNone/>
            </a:pPr>
            <a:endParaRPr lang="en-US" altLang="en-US" dirty="0" smtClean="0"/>
          </a:p>
          <a:p>
            <a:pPr algn="just" eaLnBrk="1" hangingPunct="1">
              <a:lnSpc>
                <a:spcPct val="90000"/>
              </a:lnSpc>
              <a:buFont typeface="Wingdings" panose="05000000000000000000" pitchFamily="2" charset="2"/>
              <a:buNone/>
            </a:pPr>
            <a:endParaRPr lang="en-US" altLang="en-US" dirty="0" smtClean="0"/>
          </a:p>
          <a:p>
            <a:pPr algn="just" eaLnBrk="1" hangingPunct="1">
              <a:lnSpc>
                <a:spcPct val="90000"/>
              </a:lnSpc>
              <a:buFont typeface="Wingdings" panose="05000000000000000000" pitchFamily="2" charset="2"/>
              <a:buNone/>
            </a:pPr>
            <a:r>
              <a:rPr lang="en-US" altLang="en-US" dirty="0" smtClean="0"/>
              <a:t>	where </a:t>
            </a:r>
            <a:r>
              <a:rPr lang="en-US" altLang="en-US" dirty="0" err="1" smtClean="0"/>
              <a:t>x</a:t>
            </a:r>
            <a:r>
              <a:rPr lang="en-US" altLang="en-US" baseline="-25000" dirty="0" err="1" smtClean="0"/>
              <a:t>n</a:t>
            </a:r>
            <a:r>
              <a:rPr lang="en-US" altLang="en-US" baseline="-25000" dirty="0" smtClean="0"/>
              <a:t> </a:t>
            </a:r>
            <a:r>
              <a:rPr lang="en-US" altLang="en-US" dirty="0" smtClean="0"/>
              <a:t>is a vector representing the </a:t>
            </a:r>
            <a:r>
              <a:rPr lang="en-US" altLang="en-US" dirty="0" err="1" smtClean="0"/>
              <a:t>the</a:t>
            </a:r>
            <a:r>
              <a:rPr lang="en-US" altLang="en-US" dirty="0" smtClean="0"/>
              <a:t> n</a:t>
            </a:r>
            <a:r>
              <a:rPr lang="en-US" altLang="en-US" baseline="30000" dirty="0" smtClean="0"/>
              <a:t>th</a:t>
            </a:r>
            <a:r>
              <a:rPr lang="en-US" altLang="en-US" dirty="0" smtClean="0"/>
              <a:t> data point and </a:t>
            </a:r>
            <a:r>
              <a:rPr lang="en-US" altLang="en-US" dirty="0" err="1" smtClean="0"/>
              <a:t>u</a:t>
            </a:r>
            <a:r>
              <a:rPr lang="en-US" altLang="en-US" baseline="-25000" dirty="0" err="1" smtClean="0"/>
              <a:t>j</a:t>
            </a:r>
            <a:r>
              <a:rPr lang="en-US" altLang="en-US" dirty="0" smtClean="0"/>
              <a:t> is the </a:t>
            </a:r>
            <a:r>
              <a:rPr lang="en-US" altLang="en-US" dirty="0" smtClean="0">
                <a:hlinkClick r:id="rId2"/>
              </a:rPr>
              <a:t>geometric centroid</a:t>
            </a:r>
            <a:r>
              <a:rPr lang="en-US" altLang="en-US" dirty="0" smtClean="0"/>
              <a:t> of the data points in </a:t>
            </a:r>
            <a:r>
              <a:rPr lang="en-US" altLang="en-US" dirty="0" err="1" smtClean="0"/>
              <a:t>S</a:t>
            </a:r>
            <a:r>
              <a:rPr lang="en-US" altLang="en-US" baseline="-25000" dirty="0" err="1" smtClean="0"/>
              <a:t>j</a:t>
            </a:r>
            <a:r>
              <a:rPr lang="en-US" altLang="en-US" dirty="0" smtClean="0"/>
              <a:t>. </a:t>
            </a:r>
          </a:p>
        </p:txBody>
      </p:sp>
      <p:pic>
        <p:nvPicPr>
          <p:cNvPr id="9220" name="Picture 4" descr=" J=sum_(j=1)^Ksum_(n in S_j)|x_n-mu_j|^2,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971800"/>
            <a:ext cx="2438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K-means clustering</a:t>
            </a:r>
            <a:endParaRPr lang="en-US" dirty="0"/>
          </a:p>
        </p:txBody>
      </p:sp>
    </p:spTree>
    <p:extLst>
      <p:ext uri="{BB962C8B-B14F-4D97-AF65-F5344CB8AC3E}">
        <p14:creationId xmlns:p14="http://schemas.microsoft.com/office/powerpoint/2010/main" val="3682957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K-means clustering</a:t>
            </a:r>
          </a:p>
        </p:txBody>
      </p:sp>
      <p:sp>
        <p:nvSpPr>
          <p:cNvPr id="10243" name="Rectangle 3"/>
          <p:cNvSpPr>
            <a:spLocks noGrp="1" noChangeArrowheads="1"/>
          </p:cNvSpPr>
          <p:nvPr>
            <p:ph type="body" idx="1"/>
          </p:nvPr>
        </p:nvSpPr>
        <p:spPr>
          <a:xfrm>
            <a:off x="914400" y="2015733"/>
            <a:ext cx="7162799" cy="3450613"/>
          </a:xfrm>
        </p:spPr>
        <p:txBody>
          <a:bodyPr/>
          <a:lstStyle/>
          <a:p>
            <a:pPr algn="just" eaLnBrk="1" hangingPunct="1"/>
            <a:r>
              <a:rPr lang="en-US" altLang="en-US" dirty="0" smtClean="0"/>
              <a:t>Simply speaking k-means clustering is an algorithm to classify or to group the objects based on attributes/features into K number of group. </a:t>
            </a:r>
          </a:p>
          <a:p>
            <a:pPr algn="just" eaLnBrk="1" hangingPunct="1"/>
            <a:r>
              <a:rPr lang="en-US" altLang="en-US" dirty="0" smtClean="0"/>
              <a:t>K is positive integer number. </a:t>
            </a:r>
          </a:p>
          <a:p>
            <a:pPr algn="just" eaLnBrk="1" hangingPunct="1"/>
            <a:r>
              <a:rPr lang="en-US" altLang="en-US" dirty="0" smtClean="0"/>
              <a:t>The grouping is done by minimizing the sum of squares of distances between data and the corresponding cluster centroid.</a:t>
            </a:r>
          </a:p>
          <a:p>
            <a:pPr algn="just"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1541055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6300" y="304800"/>
            <a:ext cx="7696199" cy="1049235"/>
          </a:xfrm>
        </p:spPr>
        <p:txBody>
          <a:bodyPr>
            <a:normAutofit/>
          </a:bodyPr>
          <a:lstStyle/>
          <a:p>
            <a:pPr eaLnBrk="1" hangingPunct="1"/>
            <a:r>
              <a:rPr lang="en-US" altLang="en-US" u="sng" dirty="0" smtClean="0"/>
              <a:t>Working of K-Means Clustering</a:t>
            </a:r>
          </a:p>
        </p:txBody>
      </p:sp>
      <p:pic>
        <p:nvPicPr>
          <p:cNvPr id="11267" name="Picture 5" descr="K means clustering algorith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2200" y="1143000"/>
            <a:ext cx="5029200" cy="5181600"/>
          </a:xfrm>
          <a:noFill/>
        </p:spPr>
      </p:pic>
    </p:spTree>
    <p:extLst>
      <p:ext uri="{BB962C8B-B14F-4D97-AF65-F5344CB8AC3E}">
        <p14:creationId xmlns:p14="http://schemas.microsoft.com/office/powerpoint/2010/main" val="2522865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5056</TotalTime>
  <Words>1565</Words>
  <Application>Microsoft Office PowerPoint</Application>
  <PresentationFormat>On-screen Show (4:3)</PresentationFormat>
  <Paragraphs>179</Paragraphs>
  <Slides>32</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0" baseType="lpstr">
      <vt:lpstr>Arial</vt:lpstr>
      <vt:lpstr>Calibri</vt:lpstr>
      <vt:lpstr>Symbol</vt:lpstr>
      <vt:lpstr>Times New Roman</vt:lpstr>
      <vt:lpstr>Wingdings</vt:lpstr>
      <vt:lpstr>Gallery</vt:lpstr>
      <vt:lpstr>1_Gallery</vt:lpstr>
      <vt:lpstr>Chart</vt:lpstr>
      <vt:lpstr>Artificial Intelligence</vt:lpstr>
      <vt:lpstr>What is clustering?</vt:lpstr>
      <vt:lpstr>Types of clustering: </vt:lpstr>
      <vt:lpstr>Common Distance measures: </vt:lpstr>
      <vt:lpstr>Distance measures</vt:lpstr>
      <vt:lpstr>K-MEANS CLUSTERING</vt:lpstr>
      <vt:lpstr>K-means clustering</vt:lpstr>
      <vt:lpstr>K-means clustering</vt:lpstr>
      <vt:lpstr>Working of K-Means Clustering</vt:lpstr>
      <vt:lpstr>Working of K-Means Clustering</vt:lpstr>
      <vt:lpstr> implementation of k-means (K=2)</vt:lpstr>
      <vt:lpstr>PowerPoint Presentation</vt:lpstr>
      <vt:lpstr>PowerPoint Presentation</vt:lpstr>
      <vt:lpstr>PowerPoint Presentation</vt:lpstr>
      <vt:lpstr>PowerPoint Presentation</vt:lpstr>
      <vt:lpstr>PLOT</vt:lpstr>
      <vt:lpstr>(with K=3) </vt:lpstr>
      <vt:lpstr>PLOT</vt:lpstr>
      <vt:lpstr>Real-Life Numerical Example of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Weaknesses of K-Mean Clustering</vt:lpstr>
      <vt:lpstr>Applications of K-Mean Clustering</vt:lpstr>
      <vt:lpstr>CONCLUSION</vt:lpstr>
      <vt:lpstr>References</vt:lpstr>
      <vt:lpstr>PowerPoint Presentation</vt:lpstr>
    </vt:vector>
  </TitlesOfParts>
  <Company>GHAZALA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Ghulam Mustafa</cp:lastModifiedBy>
  <cp:revision>310</cp:revision>
  <dcterms:created xsi:type="dcterms:W3CDTF">2012-02-27T05:45:45Z</dcterms:created>
  <dcterms:modified xsi:type="dcterms:W3CDTF">2022-02-22T07:48:46Z</dcterms:modified>
</cp:coreProperties>
</file>