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1" r:id="rId3"/>
    <p:sldId id="431" r:id="rId4"/>
    <p:sldId id="432" r:id="rId5"/>
    <p:sldId id="433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>
      <p:cViewPr varScale="1">
        <p:scale>
          <a:sx n="70" d="100"/>
          <a:sy n="70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2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064911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2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0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9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7200" y="0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77100" y="6629400"/>
            <a:ext cx="1866900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Slide Set 1: Introduction: </a:t>
            </a:r>
            <a:fld id="{03CD582D-EE30-4301-8711-B97A2BCF3077}" type="slidenum">
              <a:rPr lang="en-US" sz="800" b="1">
                <a:latin typeface="Verdana" pitchFamily="34" charset="0"/>
              </a:rPr>
              <a:pPr/>
              <a:t>‹#›</a:t>
            </a:fld>
            <a:endParaRPr lang="en-US" sz="800" b="1">
              <a:latin typeface="Verdana" pitchFamily="34" charset="0"/>
            </a:endParaRPr>
          </a:p>
        </p:txBody>
      </p:sp>
      <p:pic>
        <p:nvPicPr>
          <p:cNvPr id="1029" name="Picture 5" descr="formal-6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4800" y="66675"/>
            <a:ext cx="1241425" cy="3349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616700"/>
            <a:ext cx="2833688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ICS 271, Fall 2007: Professor Padhraic Smyth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../media/audio1.wav"/><Relationship Id="rId7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audio" Target="../media/audio2.wav"/><Relationship Id="rId10" Type="http://schemas.openxmlformats.org/officeDocument/2006/relationships/image" Target="../media/image8.jpeg"/><Relationship Id="rId4" Type="http://schemas.openxmlformats.org/officeDocument/2006/relationships/image" Target="../media/image4.jpeg"/><Relationship Id="rId9" Type="http://schemas.openxmlformats.org/officeDocument/2006/relationships/audio" Target="../media/audio4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  <a:noFill/>
          <a:ln/>
        </p:spPr>
        <p:txBody>
          <a:bodyPr/>
          <a:lstStyle/>
          <a:p>
            <a:r>
              <a:rPr lang="en-US" sz="2800" dirty="0" smtClean="0"/>
              <a:t>Artificial </a:t>
            </a:r>
            <a:r>
              <a:rPr lang="en-US" sz="2800" dirty="0"/>
              <a:t>Intelligence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685800"/>
          </a:xfrm>
        </p:spPr>
        <p:txBody>
          <a:bodyPr/>
          <a:lstStyle/>
          <a:p>
            <a:r>
              <a:rPr lang="en-US" sz="5400" dirty="0">
                <a:latin typeface="Tw Cen MT Condensed Extra Bold" panose="020B0803020202020204" pitchFamily="34" charset="0"/>
              </a:rPr>
              <a:t>Probability</a:t>
            </a:r>
            <a:endParaRPr lang="en-GB" sz="5400" dirty="0"/>
          </a:p>
        </p:txBody>
      </p:sp>
      <p:pic>
        <p:nvPicPr>
          <p:cNvPr id="7" name="Picture 8" descr="A:\MVC-038F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5A597"/>
              </a:clrFrom>
              <a:clrTo>
                <a:srgbClr val="95A59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7001" r="33376" b="53166"/>
          <a:stretch>
            <a:fillRect/>
          </a:stretch>
        </p:blipFill>
        <p:spPr bwMode="auto">
          <a:xfrm>
            <a:off x="7242175" y="312738"/>
            <a:ext cx="1554163" cy="159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A:\MVC-025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8" t="19873" r="23503" b="12730"/>
          <a:stretch>
            <a:fillRect/>
          </a:stretch>
        </p:blipFill>
        <p:spPr bwMode="auto">
          <a:xfrm>
            <a:off x="381000" y="4343400"/>
            <a:ext cx="2133600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33400" y="1219200"/>
            <a:ext cx="83820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en-US" dirty="0"/>
              <a:t>Using the data in the table, find the probability that a sample of not recycled waste was plastic. </a:t>
            </a:r>
            <a:r>
              <a:rPr lang="en-US" altLang="en-US" i="1" dirty="0"/>
              <a:t>P</a:t>
            </a:r>
            <a:r>
              <a:rPr lang="en-US" altLang="en-US" dirty="0"/>
              <a:t>(plastic | non-recycled) 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09600" y="2133600"/>
            <a:ext cx="3887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/>
              <a:t>The given condition limits the </a:t>
            </a:r>
          </a:p>
          <a:p>
            <a:pPr eaLnBrk="0" hangingPunct="0"/>
            <a:r>
              <a:rPr lang="en-US" altLang="en-US" dirty="0"/>
              <a:t>sample space to non-recycled </a:t>
            </a:r>
          </a:p>
          <a:p>
            <a:pPr eaLnBrk="0" hangingPunct="0"/>
            <a:r>
              <a:rPr lang="en-US" altLang="en-US" dirty="0"/>
              <a:t>waste. 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09600" y="5805487"/>
            <a:ext cx="716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The probability that the non-recycled waste was plastic is about 13%.</a:t>
            </a:r>
          </a:p>
        </p:txBody>
      </p:sp>
      <p:grpSp>
        <p:nvGrpSpPr>
          <p:cNvPr id="41" name="Group 29"/>
          <p:cNvGrpSpPr>
            <a:grpSpLocks/>
          </p:cNvGrpSpPr>
          <p:nvPr/>
        </p:nvGrpSpPr>
        <p:grpSpPr bwMode="auto">
          <a:xfrm>
            <a:off x="3425825" y="4683125"/>
            <a:ext cx="1000125" cy="641350"/>
            <a:chOff x="2270" y="2956"/>
            <a:chExt cx="630" cy="404"/>
          </a:xfrm>
        </p:grpSpPr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2270" y="3042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=</a:t>
              </a: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2424" y="2956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u="sng" dirty="0"/>
                <a:t> 20.4 </a:t>
              </a:r>
            </a:p>
            <a:p>
              <a:pPr algn="ctr" eaLnBrk="0" hangingPunct="0"/>
              <a:r>
                <a:rPr lang="en-US" altLang="en-US" dirty="0"/>
                <a:t>156.3</a:t>
              </a:r>
            </a:p>
          </p:txBody>
        </p:sp>
      </p:grpSp>
      <p:grpSp>
        <p:nvGrpSpPr>
          <p:cNvPr id="44" name="Group 32"/>
          <p:cNvGrpSpPr>
            <a:grpSpLocks/>
          </p:cNvGrpSpPr>
          <p:nvPr/>
        </p:nvGrpSpPr>
        <p:grpSpPr bwMode="auto">
          <a:xfrm>
            <a:off x="3513138" y="5424487"/>
            <a:ext cx="785812" cy="366713"/>
            <a:chOff x="2317" y="3324"/>
            <a:chExt cx="495" cy="231"/>
          </a:xfrm>
        </p:grpSpPr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2416" y="3324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0.13</a:t>
              </a:r>
            </a:p>
          </p:txBody>
        </p:sp>
        <p:pic>
          <p:nvPicPr>
            <p:cNvPr id="46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" y="3411"/>
              <a:ext cx="115" cy="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912812" y="3181350"/>
            <a:ext cx="3386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/>
              <a:t>A favorable outcome is </a:t>
            </a:r>
          </a:p>
          <a:p>
            <a:pPr eaLnBrk="0" hangingPunct="0"/>
            <a:r>
              <a:rPr lang="en-US" altLang="en-US" dirty="0"/>
              <a:t>non-recycled plastic.</a:t>
            </a:r>
          </a:p>
        </p:txBody>
      </p:sp>
      <p:grpSp>
        <p:nvGrpSpPr>
          <p:cNvPr id="48" name="Group 40"/>
          <p:cNvGrpSpPr>
            <a:grpSpLocks/>
          </p:cNvGrpSpPr>
          <p:nvPr/>
        </p:nvGrpSpPr>
        <p:grpSpPr bwMode="auto">
          <a:xfrm>
            <a:off x="912813" y="4070350"/>
            <a:ext cx="7621587" cy="641350"/>
            <a:chOff x="575" y="2564"/>
            <a:chExt cx="3870" cy="404"/>
          </a:xfrm>
        </p:grpSpPr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575" y="2650"/>
              <a:ext cx="18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i="1" dirty="0"/>
                <a:t>P</a:t>
              </a:r>
              <a:r>
                <a:rPr lang="en-US" altLang="en-US" dirty="0"/>
                <a:t>(plastic | non-recycled) = 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2329" y="2564"/>
              <a:ext cx="21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/>
                <a:t>                     20.4                      </a:t>
              </a:r>
            </a:p>
            <a:p>
              <a:pPr algn="ctr" eaLnBrk="0" hangingPunct="0"/>
              <a:r>
                <a:rPr lang="en-US" altLang="en-US"/>
                <a:t>48.9 + 10.1 + 9.1 + 20.4 + 67.8</a:t>
              </a: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2416" y="2768"/>
              <a:ext cx="1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457200" y="381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Let’s Try 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72" y="2406650"/>
            <a:ext cx="3531428" cy="16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593376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For any two events A and B from a sample space with P(A) does not equal zero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92941"/>
              </p:ext>
            </p:extLst>
          </p:nvPr>
        </p:nvGraphicFramePr>
        <p:xfrm>
          <a:off x="2849562" y="3429000"/>
          <a:ext cx="34448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308100" imgH="419100" progId="Equation.3">
                  <p:embed/>
                </p:oleObj>
              </mc:Choice>
              <mc:Fallback>
                <p:oleObj name="Equation" r:id="rId4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2" y="3429000"/>
                        <a:ext cx="34448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1"/>
            <a:ext cx="8229600" cy="762000"/>
          </a:xfrm>
        </p:spPr>
        <p:txBody>
          <a:bodyPr/>
          <a:lstStyle/>
          <a:p>
            <a:r>
              <a:rPr lang="en-US" dirty="0"/>
              <a:t>Conditional Probability Formula</a:t>
            </a:r>
          </a:p>
        </p:txBody>
      </p:sp>
    </p:spTree>
    <p:extLst>
      <p:ext uri="{BB962C8B-B14F-4D97-AF65-F5344CB8AC3E}">
        <p14:creationId xmlns:p14="http://schemas.microsoft.com/office/powerpoint/2010/main" val="3240100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283936" y="9906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altLang="en-US" dirty="0"/>
              <a:t>Conditional Probability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3936" y="1164711"/>
            <a:ext cx="83375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en-US" altLang="en-US" sz="2000" dirty="0"/>
              <a:t>Researchers asked people who exercise regularly whether they jog or walk. Fifty-eight percent of the respondents were male. Twenty percent of all respondents were males who said they jog. Find the probability that a male respondent jogs.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828449" y="6248400"/>
            <a:ext cx="601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The probability that a male respondent jogs is about 34%.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914400" y="5257797"/>
            <a:ext cx="6788150" cy="838200"/>
            <a:chOff x="1216" y="2927"/>
            <a:chExt cx="4276" cy="528"/>
          </a:xfrm>
        </p:grpSpPr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216" y="2964"/>
              <a:ext cx="42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= 		</a:t>
              </a:r>
              <a:r>
                <a:rPr lang="en-US" altLang="en-US" dirty="0">
                  <a:solidFill>
                    <a:schemeClr val="hlink"/>
                  </a:solidFill>
                </a:rPr>
                <a:t>Substitute 0.2 for </a:t>
              </a:r>
              <a:r>
                <a:rPr lang="en-US" altLang="en-US" i="1" dirty="0">
                  <a:solidFill>
                    <a:schemeClr val="hlink"/>
                  </a:solidFill>
                </a:rPr>
                <a:t>P</a:t>
              </a:r>
              <a:r>
                <a:rPr lang="en-US" altLang="en-US" dirty="0">
                  <a:solidFill>
                    <a:schemeClr val="hlink"/>
                  </a:solidFill>
                </a:rPr>
                <a:t>(</a:t>
              </a:r>
              <a:r>
                <a:rPr lang="en-US" altLang="en-US" i="1" dirty="0">
                  <a:solidFill>
                    <a:schemeClr val="hlink"/>
                  </a:solidFill>
                </a:rPr>
                <a:t>A</a:t>
              </a:r>
              <a:r>
                <a:rPr lang="en-US" altLang="en-US" dirty="0">
                  <a:solidFill>
                    <a:schemeClr val="hlink"/>
                  </a:solidFill>
                </a:rPr>
                <a:t> and </a:t>
              </a:r>
              <a:r>
                <a:rPr lang="en-US" altLang="en-US" i="1" dirty="0">
                  <a:solidFill>
                    <a:schemeClr val="hlink"/>
                  </a:solidFill>
                </a:rPr>
                <a:t>B</a:t>
              </a:r>
              <a:r>
                <a:rPr lang="en-US" altLang="en-US" dirty="0">
                  <a:solidFill>
                    <a:schemeClr val="hlink"/>
                  </a:solidFill>
                </a:rPr>
                <a:t>) and 0.58 for </a:t>
              </a:r>
              <a:r>
                <a:rPr lang="en-US" altLang="en-US" i="1" dirty="0">
                  <a:solidFill>
                    <a:schemeClr val="hlink"/>
                  </a:solidFill>
                </a:rPr>
                <a:t>P</a:t>
              </a:r>
              <a:r>
                <a:rPr lang="en-US" altLang="en-US" dirty="0">
                  <a:solidFill>
                    <a:schemeClr val="hlink"/>
                  </a:solidFill>
                </a:rPr>
                <a:t>(</a:t>
              </a:r>
              <a:r>
                <a:rPr lang="en-US" altLang="en-US" i="1" dirty="0">
                  <a:solidFill>
                    <a:schemeClr val="hlink"/>
                  </a:solidFill>
                </a:rPr>
                <a:t>A</a:t>
              </a:r>
              <a:r>
                <a:rPr lang="en-US" altLang="en-US" dirty="0">
                  <a:solidFill>
                    <a:schemeClr val="hlink"/>
                  </a:solidFill>
                </a:rPr>
                <a:t>).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en-US" dirty="0"/>
                <a:t>    0.344		</a:t>
              </a:r>
              <a:r>
                <a:rPr lang="en-US" altLang="en-US" dirty="0">
                  <a:solidFill>
                    <a:schemeClr val="hlink"/>
                  </a:solidFill>
                </a:rPr>
                <a:t>Simplify.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775" y="2927"/>
              <a:ext cx="3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 u="sng" dirty="0"/>
                <a:t> 0.2 </a:t>
              </a:r>
              <a:endParaRPr lang="en-US" altLang="en-US" sz="1600" dirty="0"/>
            </a:p>
            <a:p>
              <a:pPr algn="ctr" eaLnBrk="0" hangingPunct="0"/>
              <a:r>
                <a:rPr lang="en-US" altLang="en-US" sz="1600" dirty="0"/>
                <a:t>0.58</a:t>
              </a:r>
            </a:p>
          </p:txBody>
        </p:sp>
        <p:pic>
          <p:nvPicPr>
            <p:cNvPr id="30" name="Picture 3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" y="3291"/>
              <a:ext cx="115" cy="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217822"/>
            <a:ext cx="3840594" cy="8207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1" y="3163163"/>
            <a:ext cx="3211286" cy="7992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234" y="4337843"/>
            <a:ext cx="3258560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5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altLang="en-US" dirty="0"/>
              <a:t>Using Tree Diagrams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55" y="972403"/>
            <a:ext cx="2595563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906" y="838200"/>
            <a:ext cx="522709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en-US" sz="2200" dirty="0" smtClean="0">
                <a:latin typeface="Calibri" panose="020F0502020204030204" pitchFamily="34" charset="0"/>
              </a:rPr>
              <a:t>Amir created </a:t>
            </a:r>
            <a:r>
              <a:rPr lang="en-US" altLang="en-US" sz="2200" dirty="0">
                <a:latin typeface="Calibri" panose="020F0502020204030204" pitchFamily="34" charset="0"/>
              </a:rPr>
              <a:t>the tree diagram  </a:t>
            </a:r>
            <a:r>
              <a:rPr lang="en-US" altLang="en-US" sz="2200" dirty="0" smtClean="0">
                <a:latin typeface="Calibri" panose="020F0502020204030204" pitchFamily="34" charset="0"/>
              </a:rPr>
              <a:t> after </a:t>
            </a:r>
            <a:r>
              <a:rPr lang="en-US" altLang="en-US" sz="2200" dirty="0">
                <a:latin typeface="Calibri" panose="020F0502020204030204" pitchFamily="34" charset="0"/>
              </a:rPr>
              <a:t>examining years of </a:t>
            </a:r>
            <a:r>
              <a:rPr lang="en-US" altLang="en-US" sz="2200" dirty="0" smtClean="0">
                <a:latin typeface="Calibri" panose="020F0502020204030204" pitchFamily="34" charset="0"/>
              </a:rPr>
              <a:t>weather observations </a:t>
            </a:r>
            <a:r>
              <a:rPr lang="en-US" altLang="en-US" sz="2200" dirty="0">
                <a:latin typeface="Calibri" panose="020F0502020204030204" pitchFamily="34" charset="0"/>
              </a:rPr>
              <a:t>in his hometown. </a:t>
            </a:r>
            <a:r>
              <a:rPr lang="en-US" altLang="en-US" sz="2200" dirty="0" smtClean="0">
                <a:latin typeface="Calibri" panose="020F0502020204030204" pitchFamily="34" charset="0"/>
              </a:rPr>
              <a:t>The diagram </a:t>
            </a:r>
            <a:r>
              <a:rPr lang="en-US" altLang="en-US" sz="2200" dirty="0">
                <a:latin typeface="Calibri" panose="020F0502020204030204" pitchFamily="34" charset="0"/>
              </a:rPr>
              <a:t>shows the probability </a:t>
            </a:r>
            <a:r>
              <a:rPr lang="en-US" altLang="en-US" sz="2200" dirty="0" smtClean="0">
                <a:latin typeface="Calibri" panose="020F0502020204030204" pitchFamily="34" charset="0"/>
              </a:rPr>
              <a:t>of whether </a:t>
            </a:r>
            <a:r>
              <a:rPr lang="en-US" altLang="en-US" sz="2200" dirty="0">
                <a:latin typeface="Calibri" panose="020F0502020204030204" pitchFamily="34" charset="0"/>
              </a:rPr>
              <a:t>a day will begin clear </a:t>
            </a:r>
            <a:r>
              <a:rPr lang="en-US" altLang="en-US" sz="2200" dirty="0" smtClean="0">
                <a:latin typeface="Calibri" panose="020F0502020204030204" pitchFamily="34" charset="0"/>
              </a:rPr>
              <a:t>or cloudy</a:t>
            </a:r>
            <a:r>
              <a:rPr lang="en-US" altLang="en-US" sz="2200" dirty="0">
                <a:latin typeface="Calibri" panose="020F0502020204030204" pitchFamily="34" charset="0"/>
              </a:rPr>
              <a:t>, and then the </a:t>
            </a:r>
            <a:r>
              <a:rPr lang="en-US" altLang="en-US" sz="2200" dirty="0" smtClean="0">
                <a:latin typeface="Calibri" panose="020F0502020204030204" pitchFamily="34" charset="0"/>
              </a:rPr>
              <a:t>probability of </a:t>
            </a:r>
            <a:r>
              <a:rPr lang="en-US" altLang="en-US" sz="2200" dirty="0">
                <a:latin typeface="Calibri" panose="020F0502020204030204" pitchFamily="34" charset="0"/>
              </a:rPr>
              <a:t>rain on days that begin </a:t>
            </a:r>
            <a:r>
              <a:rPr lang="en-US" altLang="en-US" sz="2200" dirty="0" smtClean="0">
                <a:latin typeface="Calibri" panose="020F0502020204030204" pitchFamily="34" charset="0"/>
              </a:rPr>
              <a:t>clear and </a:t>
            </a:r>
            <a:r>
              <a:rPr lang="en-US" altLang="en-US" sz="2200" dirty="0">
                <a:latin typeface="Calibri" panose="020F0502020204030204" pitchFamily="34" charset="0"/>
              </a:rPr>
              <a:t>cloudy.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923" y="3319710"/>
            <a:ext cx="64610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0" hangingPunct="0">
              <a:buAutoNum type="alphaLcPeriod"/>
            </a:pPr>
            <a:r>
              <a:rPr lang="en-US" altLang="en-US" sz="2200" dirty="0" smtClean="0">
                <a:latin typeface="Calibri" panose="020F0502020204030204" pitchFamily="34" charset="0"/>
              </a:rPr>
              <a:t>Find </a:t>
            </a:r>
            <a:r>
              <a:rPr lang="en-US" altLang="en-US" sz="2200" dirty="0">
                <a:latin typeface="Calibri" panose="020F0502020204030204" pitchFamily="34" charset="0"/>
              </a:rPr>
              <a:t>the probability that a day will start out </a:t>
            </a:r>
            <a:r>
              <a:rPr lang="en-US" altLang="en-US" sz="2200" dirty="0" smtClean="0">
                <a:latin typeface="Calibri" panose="020F0502020204030204" pitchFamily="34" charset="0"/>
              </a:rPr>
              <a:t>  </a:t>
            </a:r>
          </a:p>
          <a:p>
            <a:pPr marL="0" indent="0" eaLnBrk="0" hangingPunct="0"/>
            <a:r>
              <a:rPr lang="en-US" altLang="en-US" sz="2200" dirty="0">
                <a:latin typeface="Calibri" panose="020F0502020204030204" pitchFamily="34" charset="0"/>
              </a:rPr>
              <a:t> </a:t>
            </a:r>
            <a:r>
              <a:rPr lang="en-US" altLang="en-US" sz="2200" dirty="0" smtClean="0">
                <a:latin typeface="Calibri" panose="020F0502020204030204" pitchFamily="34" charset="0"/>
              </a:rPr>
              <a:t>     clear</a:t>
            </a:r>
            <a:r>
              <a:rPr lang="en-US" altLang="en-US" sz="2200" dirty="0">
                <a:latin typeface="Calibri" panose="020F0502020204030204" pitchFamily="34" charset="0"/>
              </a:rPr>
              <a:t>, and then will rain.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0658" y="4183559"/>
            <a:ext cx="819249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200" dirty="0">
                <a:latin typeface="Calibri" panose="020F0502020204030204" pitchFamily="34" charset="0"/>
              </a:rPr>
              <a:t>The path containing clear and rain represents days that start out clear </a:t>
            </a:r>
          </a:p>
          <a:p>
            <a:pPr eaLnBrk="0" hangingPunct="0"/>
            <a:r>
              <a:rPr lang="en-US" altLang="en-US" sz="2200" dirty="0">
                <a:latin typeface="Calibri" panose="020F0502020204030204" pitchFamily="34" charset="0"/>
              </a:rPr>
              <a:t>and then will rain.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90600" y="5149657"/>
            <a:ext cx="7010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7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200" i="1" dirty="0">
                <a:latin typeface="Calibri" panose="020F0502020204030204" pitchFamily="34" charset="0"/>
              </a:rPr>
              <a:t>P</a:t>
            </a:r>
            <a:r>
              <a:rPr lang="en-US" altLang="en-US" sz="2200" dirty="0">
                <a:latin typeface="Calibri" panose="020F0502020204030204" pitchFamily="34" charset="0"/>
              </a:rPr>
              <a:t>(clear and rain) 	= </a:t>
            </a:r>
            <a:r>
              <a:rPr lang="en-US" altLang="en-US" sz="2200" dirty="0" smtClean="0">
                <a:latin typeface="Calibri" panose="020F0502020204030204" pitchFamily="34" charset="0"/>
              </a:rPr>
              <a:t>  </a:t>
            </a:r>
            <a:r>
              <a:rPr lang="en-US" altLang="en-US" sz="2200" i="1" dirty="0" smtClean="0">
                <a:latin typeface="Calibri" panose="020F0502020204030204" pitchFamily="34" charset="0"/>
              </a:rPr>
              <a:t>P</a:t>
            </a:r>
            <a:r>
              <a:rPr lang="en-US" altLang="en-US" sz="2200" dirty="0" smtClean="0">
                <a:latin typeface="Calibri" panose="020F0502020204030204" pitchFamily="34" charset="0"/>
              </a:rPr>
              <a:t>(rain </a:t>
            </a:r>
            <a:r>
              <a:rPr lang="en-US" altLang="en-US" sz="2200" dirty="0">
                <a:latin typeface="Calibri" panose="020F0502020204030204" pitchFamily="34" charset="0"/>
              </a:rPr>
              <a:t>| clear) • </a:t>
            </a:r>
            <a:r>
              <a:rPr lang="en-US" altLang="en-US" sz="2200" i="1" dirty="0">
                <a:latin typeface="Calibri" panose="020F0502020204030204" pitchFamily="34" charset="0"/>
              </a:rPr>
              <a:t>P</a:t>
            </a:r>
            <a:r>
              <a:rPr lang="en-US" altLang="en-US" sz="2200" dirty="0">
                <a:latin typeface="Calibri" panose="020F0502020204030204" pitchFamily="34" charset="0"/>
              </a:rPr>
              <a:t>(clear)</a:t>
            </a:r>
          </a:p>
          <a:p>
            <a:pPr eaLnBrk="0" hangingPunct="0"/>
            <a:r>
              <a:rPr lang="en-US" altLang="en-US" sz="2200" dirty="0">
                <a:latin typeface="Calibri" panose="020F0502020204030204" pitchFamily="34" charset="0"/>
              </a:rPr>
              <a:t>	 </a:t>
            </a:r>
            <a:r>
              <a:rPr lang="en-US" altLang="en-US" sz="2200" dirty="0" smtClean="0">
                <a:latin typeface="Calibri" panose="020F0502020204030204" pitchFamily="34" charset="0"/>
              </a:rPr>
              <a:t>              =   0.04 </a:t>
            </a:r>
            <a:r>
              <a:rPr lang="en-US" altLang="en-US" sz="2200" dirty="0">
                <a:latin typeface="Calibri" panose="020F0502020204030204" pitchFamily="34" charset="0"/>
              </a:rPr>
              <a:t>• 0.28</a:t>
            </a:r>
          </a:p>
          <a:p>
            <a:pPr eaLnBrk="0" hangingPunct="0"/>
            <a:r>
              <a:rPr lang="en-US" altLang="en-US" sz="2200" dirty="0">
                <a:latin typeface="Calibri" panose="020F0502020204030204" pitchFamily="34" charset="0"/>
              </a:rPr>
              <a:t>	</a:t>
            </a:r>
            <a:r>
              <a:rPr lang="en-US" altLang="en-US" sz="2200" dirty="0" smtClean="0">
                <a:latin typeface="Calibri" panose="020F0502020204030204" pitchFamily="34" charset="0"/>
              </a:rPr>
              <a:t>               =   0.011</a:t>
            </a:r>
            <a:endParaRPr lang="en-US" altLang="en-US" sz="2200" dirty="0">
              <a:latin typeface="Calibri" panose="020F050202020403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4097" y="6274713"/>
            <a:ext cx="82333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200" dirty="0">
                <a:latin typeface="Calibri" panose="020F0502020204030204" pitchFamily="34" charset="0"/>
              </a:rPr>
              <a:t>The probability that a day will start out clear and then rain is about 1%.</a:t>
            </a:r>
          </a:p>
        </p:txBody>
      </p:sp>
    </p:spTree>
    <p:extLst>
      <p:ext uri="{BB962C8B-B14F-4D97-AF65-F5344CB8AC3E}">
        <p14:creationId xmlns:p14="http://schemas.microsoft.com/office/powerpoint/2010/main" val="2920844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en-US" sz="3000" b="1" dirty="0"/>
              <a:t>	(continued)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9" y="992283"/>
            <a:ext cx="2212181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09600" y="1106706"/>
            <a:ext cx="6586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0" hangingPunct="0">
              <a:buAutoNum type="alphaLcPeriod" startAt="2"/>
            </a:pPr>
            <a:r>
              <a:rPr lang="en-US" altLang="en-US" dirty="0" smtClean="0"/>
              <a:t>Find </a:t>
            </a:r>
            <a:r>
              <a:rPr lang="en-US" altLang="en-US" dirty="0"/>
              <a:t>the probability that it will </a:t>
            </a:r>
            <a:r>
              <a:rPr lang="en-US" altLang="en-US" dirty="0" smtClean="0"/>
              <a:t> not rain </a:t>
            </a:r>
          </a:p>
          <a:p>
            <a:pPr marL="0" indent="0" eaLnBrk="0" hangingPunct="0"/>
            <a:r>
              <a:rPr lang="en-US" altLang="en-US" dirty="0"/>
              <a:t> </a:t>
            </a:r>
            <a:r>
              <a:rPr lang="en-US" altLang="en-US" dirty="0" smtClean="0"/>
              <a:t>   on </a:t>
            </a:r>
            <a:r>
              <a:rPr lang="en-US" altLang="en-US" dirty="0"/>
              <a:t>any given day.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4150" y="2230549"/>
            <a:ext cx="7131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>
                <a:latin typeface="Calibri" panose="020F0502020204030204" pitchFamily="34" charset="0"/>
              </a:rPr>
              <a:t>The paths containing clear and no rain and cloudy and no rain both represent </a:t>
            </a:r>
            <a:r>
              <a:rPr lang="en-US" altLang="en-US" dirty="0" smtClean="0">
                <a:latin typeface="Calibri" panose="020F0502020204030204" pitchFamily="34" charset="0"/>
              </a:rPr>
              <a:t> a </a:t>
            </a:r>
            <a:r>
              <a:rPr lang="en-US" altLang="en-US" dirty="0">
                <a:latin typeface="Calibri" panose="020F0502020204030204" pitchFamily="34" charset="0"/>
              </a:rPr>
              <a:t>day when it will not rain. Find the probability for both paths and add them.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0162" y="3662615"/>
            <a:ext cx="78910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</a:rPr>
              <a:t>(clear and no rain) + </a:t>
            </a:r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</a:rPr>
              <a:t>(cloudy and no rain) =</a:t>
            </a:r>
          </a:p>
          <a:p>
            <a:pPr eaLnBrk="0" hangingPunct="0"/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</a:rPr>
              <a:t>(clear) • </a:t>
            </a:r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</a:rPr>
              <a:t>(no rain | clear) + </a:t>
            </a:r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</a:rPr>
              <a:t>(cloudy) • </a:t>
            </a:r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</a:rPr>
              <a:t>(no rain | cloudy)</a:t>
            </a:r>
          </a:p>
          <a:p>
            <a:pPr eaLnBrk="0" hangingPunct="0"/>
            <a:r>
              <a:rPr lang="en-US" altLang="en-US" dirty="0">
                <a:latin typeface="Calibri" panose="020F0502020204030204" pitchFamily="34" charset="0"/>
              </a:rPr>
              <a:t>	= 0.28(.96) + .72(.69)</a:t>
            </a:r>
          </a:p>
          <a:p>
            <a:pPr eaLnBrk="0" hangingPunct="0"/>
            <a:r>
              <a:rPr lang="en-US" altLang="en-US" dirty="0">
                <a:latin typeface="Calibri" panose="020F0502020204030204" pitchFamily="34" charset="0"/>
              </a:rPr>
              <a:t>	= 0.7656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5994" y="5464012"/>
            <a:ext cx="675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The probability that it will not rain on any given day is about 77%.</a:t>
            </a:r>
          </a:p>
        </p:txBody>
      </p:sp>
    </p:spTree>
    <p:extLst>
      <p:ext uri="{BB962C8B-B14F-4D97-AF65-F5344CB8AC3E}">
        <p14:creationId xmlns:p14="http://schemas.microsoft.com/office/powerpoint/2010/main" val="2424405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E.g. The probability that a married man watches a certain TV show = 0.4     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NZ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The probability that a married woman watches the show = 0.5.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NZ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The probability that a man watches the show given that his wife does=0.7           </a:t>
            </a:r>
          </a:p>
          <a:p>
            <a:pPr algn="just">
              <a:lnSpc>
                <a:spcPct val="150000"/>
              </a:lnSpc>
            </a:pPr>
            <a:endParaRPr lang="en-NZ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NZ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Find </a:t>
            </a: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the probability that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NZ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 A married couple both watch the show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(ii) A wife watches if her husband does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NZ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(iii) At least one person of a married couple watches the show</a:t>
            </a:r>
          </a:p>
          <a:p>
            <a:pPr algn="just">
              <a:lnSpc>
                <a:spcPct val="150000"/>
              </a:lnSpc>
            </a:pPr>
            <a:r>
              <a:rPr lang="en-NZ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Answer</a:t>
            </a:r>
            <a:endParaRPr lang="en-NZ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NZ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Let H = {husband watches show}</a:t>
            </a:r>
            <a:r>
              <a:rPr lang="en-GB" sz="1800" b="1" dirty="0"/>
              <a:t>           </a:t>
            </a:r>
            <a:r>
              <a:rPr lang="en-NZ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W = {wife watches show} </a:t>
            </a:r>
            <a:endParaRPr lang="en-NZ" sz="1800" b="1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13785"/>
              </p:ext>
            </p:extLst>
          </p:nvPr>
        </p:nvGraphicFramePr>
        <p:xfrm>
          <a:off x="611188" y="4486275"/>
          <a:ext cx="291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2171700" imgH="215900" progId="Equation.3">
                  <p:embed/>
                </p:oleObj>
              </mc:Choice>
              <mc:Fallback>
                <p:oleObj name="Equation" r:id="rId4" imgW="2171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86275"/>
                        <a:ext cx="291465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1216"/>
              </p:ext>
            </p:extLst>
          </p:nvPr>
        </p:nvGraphicFramePr>
        <p:xfrm>
          <a:off x="3635375" y="4486275"/>
          <a:ext cx="2562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1447172" imgH="177723" progId="Equation.3">
                  <p:embed/>
                </p:oleObj>
              </mc:Choice>
              <mc:Fallback>
                <p:oleObj name="Equation" r:id="rId6" imgW="144717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86275"/>
                        <a:ext cx="25622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0" y="4413250"/>
            <a:ext cx="587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NZ" b="1" dirty="0">
                <a:latin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NZ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NZ" b="1" dirty="0">
                <a:latin typeface="Verdana" panose="020B0604030504040204" pitchFamily="34" charset="0"/>
                <a:cs typeface="Times New Roman" panose="02020603050405020304" pitchFamily="18" charset="0"/>
              </a:rPr>
              <a:t>) </a:t>
            </a:r>
            <a:endParaRPr lang="en-NZ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-76200" y="5019675"/>
            <a:ext cx="665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NZ" b="1">
                <a:latin typeface="Verdana" panose="020B0604030504040204" pitchFamily="34" charset="0"/>
                <a:cs typeface="Times New Roman" panose="02020603050405020304" pitchFamily="18" charset="0"/>
              </a:rPr>
              <a:t>(ii) </a:t>
            </a:r>
            <a:endParaRPr lang="en-NZ"/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32413"/>
              </p:ext>
            </p:extLst>
          </p:nvPr>
        </p:nvGraphicFramePr>
        <p:xfrm>
          <a:off x="608013" y="4876800"/>
          <a:ext cx="52562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2361960" imgH="419040" progId="Equation.3">
                  <p:embed/>
                </p:oleObj>
              </mc:Choice>
              <mc:Fallback>
                <p:oleObj name="Equation" r:id="rId8" imgW="2361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876800"/>
                        <a:ext cx="52562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-76200" y="58674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NZ" b="1">
                <a:latin typeface="Verdana" panose="020B0604030504040204" pitchFamily="34" charset="0"/>
                <a:cs typeface="Times New Roman" panose="02020603050405020304" pitchFamily="18" charset="0"/>
              </a:rPr>
              <a:t>(iii) </a:t>
            </a:r>
            <a:endParaRPr lang="en-NZ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401763" y="5798972"/>
            <a:ext cx="7426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NZ" b="1" dirty="0">
                <a:latin typeface="Verdana" panose="020B0604030504040204" pitchFamily="34" charset="0"/>
                <a:cs typeface="Times New Roman" panose="02020603050405020304" pitchFamily="18" charset="0"/>
              </a:rPr>
              <a:t>				= 0.4 + 0.5 – 0.35</a:t>
            </a:r>
            <a:endParaRPr lang="en-GB" sz="900" dirty="0"/>
          </a:p>
          <a:p>
            <a:pPr eaLnBrk="0" hangingPunct="0"/>
            <a:r>
              <a:rPr lang="en-NZ" b="1" dirty="0">
                <a:latin typeface="Verdana" panose="020B0604030504040204" pitchFamily="34" charset="0"/>
                <a:cs typeface="Times New Roman" panose="02020603050405020304" pitchFamily="18" charset="0"/>
              </a:rPr>
              <a:t>				= 0.55 </a:t>
            </a:r>
            <a:endParaRPr lang="en-NZ" dirty="0"/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94752"/>
              </p:ext>
            </p:extLst>
          </p:nvPr>
        </p:nvGraphicFramePr>
        <p:xfrm>
          <a:off x="752475" y="5915025"/>
          <a:ext cx="4276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2857500" imgH="215900" progId="Equation.3">
                  <p:embed/>
                </p:oleObj>
              </mc:Choice>
              <mc:Fallback>
                <p:oleObj name="Equation" r:id="rId10" imgW="2857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915025"/>
                        <a:ext cx="42767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978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en-US" sz="3000" b="1" dirty="0" smtClean="0"/>
              <a:t>Joint Distribution</a:t>
            </a:r>
            <a:endParaRPr lang="en-US" altLang="en-US" sz="3000" b="1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" y="1066800"/>
            <a:ext cx="8839200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 The joint probability distribution for a set of random variables, </a:t>
            </a:r>
            <a:r>
              <a:rPr lang="en-GB" altLang="en-US" dirty="0" smtClean="0"/>
              <a:t>X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,…,</a:t>
            </a:r>
            <a:r>
              <a:rPr lang="en-GB" altLang="en-US" dirty="0" err="1" smtClean="0"/>
              <a:t>X</a:t>
            </a:r>
            <a:r>
              <a:rPr lang="en-GB" altLang="en-US" baseline="-25000" dirty="0" err="1" smtClean="0"/>
              <a:t>n</a:t>
            </a:r>
            <a:r>
              <a:rPr lang="en-GB" altLang="en-US" baseline="-25000" dirty="0" smtClean="0"/>
              <a:t> </a:t>
            </a:r>
            <a:r>
              <a:rPr lang="en-GB" altLang="en-US" dirty="0" smtClean="0"/>
              <a:t>gives </a:t>
            </a:r>
            <a:r>
              <a:rPr lang="en-GB" altLang="en-US" dirty="0"/>
              <a:t>the probability of every combination of values (an </a:t>
            </a:r>
            <a:r>
              <a:rPr lang="en-GB" altLang="en-US" dirty="0" smtClean="0"/>
              <a:t>n-dimensional </a:t>
            </a:r>
            <a:r>
              <a:rPr lang="en-GB" altLang="en-US" dirty="0"/>
              <a:t>array with </a:t>
            </a:r>
            <a:r>
              <a:rPr lang="en-GB" altLang="en-US" dirty="0" err="1" smtClean="0"/>
              <a:t>v</a:t>
            </a:r>
            <a:r>
              <a:rPr lang="en-GB" altLang="en-US" baseline="30000" dirty="0" err="1" smtClean="0"/>
              <a:t>n</a:t>
            </a:r>
            <a:r>
              <a:rPr lang="en-GB" altLang="en-US" dirty="0" smtClean="0"/>
              <a:t> </a:t>
            </a:r>
            <a:r>
              <a:rPr lang="en-GB" altLang="en-US" dirty="0"/>
              <a:t>values if all variables are discrete with </a:t>
            </a:r>
            <a:r>
              <a:rPr lang="en-GB" altLang="en-US" dirty="0" smtClean="0"/>
              <a:t>v values</a:t>
            </a:r>
            <a:r>
              <a:rPr lang="en-GB" altLang="en-US" dirty="0"/>
              <a:t>, all </a:t>
            </a:r>
            <a:r>
              <a:rPr lang="en-GB" altLang="en-US" dirty="0" err="1" smtClean="0"/>
              <a:t>v</a:t>
            </a:r>
            <a:r>
              <a:rPr lang="en-GB" altLang="en-US" baseline="30000" dirty="0" err="1" smtClean="0"/>
              <a:t>n</a:t>
            </a:r>
            <a:r>
              <a:rPr lang="en-GB" altLang="en-US" dirty="0" smtClean="0"/>
              <a:t> </a:t>
            </a:r>
            <a:r>
              <a:rPr lang="en-GB" altLang="en-US" dirty="0"/>
              <a:t>values must sum to 1): </a:t>
            </a:r>
            <a:r>
              <a:rPr lang="en-GB" altLang="en-US" dirty="0" smtClean="0"/>
              <a:t>P(X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,…,</a:t>
            </a:r>
            <a:r>
              <a:rPr lang="en-GB" altLang="en-US" dirty="0" err="1" smtClean="0"/>
              <a:t>X</a:t>
            </a:r>
            <a:r>
              <a:rPr lang="en-GB" altLang="en-US" baseline="-25000" dirty="0" err="1" smtClean="0"/>
              <a:t>n</a:t>
            </a:r>
            <a:r>
              <a:rPr lang="en-GB" altLang="en-US" dirty="0" smtClean="0"/>
              <a:t>)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19" y="4343400"/>
            <a:ext cx="5741987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26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en-US" sz="3000" b="1" dirty="0" smtClean="0"/>
              <a:t>Joint Distribution</a:t>
            </a:r>
            <a:endParaRPr lang="en-US" altLang="en-US" sz="3000" b="1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" y="1066800"/>
            <a:ext cx="88392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The probability of all possible conjunctions (assignments of values to </a:t>
            </a:r>
            <a:r>
              <a:rPr lang="en-GB" altLang="en-US" dirty="0" smtClean="0"/>
              <a:t>some </a:t>
            </a:r>
            <a:r>
              <a:rPr lang="en-GB" altLang="en-US" dirty="0"/>
              <a:t>subset of variables) can be calculated by summing the </a:t>
            </a:r>
            <a:r>
              <a:rPr lang="en-GB" altLang="en-US" dirty="0" smtClean="0"/>
              <a:t>appropriate </a:t>
            </a:r>
            <a:r>
              <a:rPr lang="en-GB" altLang="en-US" dirty="0"/>
              <a:t>subset of values from the joint distribution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27"/>
          <a:stretch/>
        </p:blipFill>
        <p:spPr>
          <a:xfrm>
            <a:off x="685800" y="5257800"/>
            <a:ext cx="5791200" cy="352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-1" r="51316" b="26369"/>
          <a:stretch/>
        </p:blipFill>
        <p:spPr>
          <a:xfrm>
            <a:off x="609600" y="4148634"/>
            <a:ext cx="2819400" cy="3471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1400" y="4038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8432" b="3947"/>
          <a:stretch/>
        </p:blipFill>
        <p:spPr>
          <a:xfrm>
            <a:off x="4370387" y="3137000"/>
            <a:ext cx="4545013" cy="18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0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en-US" sz="3000" b="1" dirty="0" smtClean="0"/>
              <a:t>Joint Distribution</a:t>
            </a:r>
            <a:endParaRPr lang="en-US" altLang="en-US" sz="3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8432" b="3947"/>
          <a:stretch/>
        </p:blipFill>
        <p:spPr>
          <a:xfrm>
            <a:off x="3877101" y="951131"/>
            <a:ext cx="4885899" cy="18543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47382" y="1210606"/>
            <a:ext cx="1567218" cy="498059"/>
            <a:chOff x="947382" y="1210606"/>
            <a:chExt cx="1567218" cy="498059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210606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?</a:t>
              </a:r>
              <a:endParaRPr lang="en-GB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382" y="1311090"/>
              <a:ext cx="1186218" cy="3975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12" y="4191000"/>
            <a:ext cx="6781799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4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en-US" sz="3000" b="1" dirty="0" smtClean="0"/>
              <a:t>Joint Distribution</a:t>
            </a:r>
            <a:endParaRPr lang="en-US" altLang="en-US" sz="3000" b="1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" y="1066800"/>
            <a:ext cx="88392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 Therefore, all conditional probabilities can also be calculated.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8432" b="3947"/>
          <a:stretch/>
        </p:blipFill>
        <p:spPr>
          <a:xfrm>
            <a:off x="4305300" y="1656608"/>
            <a:ext cx="4545013" cy="185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648200"/>
            <a:ext cx="647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0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72200" y="1905000"/>
            <a:ext cx="2209800" cy="213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-76200"/>
            <a:ext cx="708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>
                <a:latin typeface="Tw Cen MT Condensed Extra Bold" panose="020B0803020202020204" pitchFamily="34" charset="0"/>
              </a:rPr>
              <a:t>What are the Chances?</a:t>
            </a:r>
          </a:p>
        </p:txBody>
      </p:sp>
      <p:pic>
        <p:nvPicPr>
          <p:cNvPr id="8" name="Picture 3" descr="A:\MVC-02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16168" r="20665" b="9473"/>
          <a:stretch>
            <a:fillRect/>
          </a:stretch>
        </p:blipFill>
        <p:spPr bwMode="auto">
          <a:xfrm>
            <a:off x="723900" y="1881501"/>
            <a:ext cx="2209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:\MVC-028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1" t="23610" r="27083" b="25000"/>
          <a:stretch>
            <a:fillRect/>
          </a:stretch>
        </p:blipFill>
        <p:spPr bwMode="auto">
          <a:xfrm>
            <a:off x="3276600" y="1905000"/>
            <a:ext cx="2209800" cy="20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4419600"/>
            <a:ext cx="7848600" cy="140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000" dirty="0">
                <a:latin typeface="Calibri" panose="020F0502020204030204" pitchFamily="34" charset="0"/>
              </a:rPr>
              <a:t>A </a:t>
            </a:r>
            <a:r>
              <a:rPr lang="en-US" sz="3000" b="1" dirty="0">
                <a:latin typeface="Calibri" panose="020F0502020204030204" pitchFamily="34" charset="0"/>
              </a:rPr>
              <a:t>probability experiment</a:t>
            </a:r>
            <a:r>
              <a:rPr lang="en-US" sz="3000" dirty="0">
                <a:latin typeface="Calibri" panose="020F0502020204030204" pitchFamily="34" charset="0"/>
              </a:rPr>
              <a:t> is something that can happen in more than one way.</a:t>
            </a:r>
          </a:p>
        </p:txBody>
      </p:sp>
      <p:pic>
        <p:nvPicPr>
          <p:cNvPr id="11" name="Picture 5" descr="A:\moneda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09800"/>
            <a:ext cx="132556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Conditional </a:t>
            </a:r>
            <a:r>
              <a:rPr lang="en-US" sz="3200" dirty="0"/>
              <a:t>independence 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1692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304800"/>
            <a:ext cx="739140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Absolute independence 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3192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33400" y="664864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>
                <a:latin typeface="Calibri" panose="020F0502020204030204" pitchFamily="34" charset="0"/>
              </a:rPr>
              <a:t>The </a:t>
            </a:r>
            <a:r>
              <a:rPr lang="en-US" sz="3000" b="1" u="sng" dirty="0">
                <a:latin typeface="Calibri" panose="020F0502020204030204" pitchFamily="34" charset="0"/>
              </a:rPr>
              <a:t>outcomes</a:t>
            </a:r>
            <a:r>
              <a:rPr lang="en-US" sz="3000" dirty="0">
                <a:latin typeface="Calibri" panose="020F0502020204030204" pitchFamily="34" charset="0"/>
              </a:rPr>
              <a:t> of an experiment are the ways it can happen.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685800" y="5196086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b="1" u="sng" dirty="0">
                <a:latin typeface="Calibri" panose="020F0502020204030204" pitchFamily="34" charset="0"/>
              </a:rPr>
              <a:t>event</a:t>
            </a:r>
            <a:r>
              <a:rPr lang="en-US" dirty="0">
                <a:latin typeface="Calibri" panose="020F0502020204030204" pitchFamily="34" charset="0"/>
              </a:rPr>
              <a:t> is the particular outcome you are looking for.</a:t>
            </a:r>
          </a:p>
          <a:p>
            <a:pPr>
              <a:spcBef>
                <a:spcPct val="50000"/>
              </a:spcBef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Picture 20" descr="A:\MVC-028F.JPG">
            <a:hlinkClick r:id="" action="ppaction://noaction">
              <a:snd r:embed="rId3" name="rolldice.wav"/>
            </a:hlinkClick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22917" r="27083" b="23958"/>
          <a:stretch>
            <a:fillRect/>
          </a:stretch>
        </p:blipFill>
        <p:spPr bwMode="auto">
          <a:xfrm>
            <a:off x="762000" y="2417464"/>
            <a:ext cx="1447800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1" descr="A:\MVC-032F.JPG">
            <a:hlinkClick r:id="" action="ppaction://noaction">
              <a:snd r:embed="rId5" name="fortune.wav"/>
            </a:hlinkClick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15625" r="25000" b="15625"/>
          <a:stretch>
            <a:fillRect/>
          </a:stretch>
        </p:blipFill>
        <p:spPr bwMode="auto">
          <a:xfrm>
            <a:off x="2743200" y="2417464"/>
            <a:ext cx="141446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A:\MVC-010F.JPG">
            <a:hlinkClick r:id="" action="ppaction://noaction">
              <a:snd r:embed="rId7" name="dice_tbl.wav"/>
            </a:hlinkClick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15770" r="22581" b="15054"/>
          <a:stretch>
            <a:fillRect/>
          </a:stretch>
        </p:blipFill>
        <p:spPr bwMode="auto">
          <a:xfrm>
            <a:off x="4724400" y="2417464"/>
            <a:ext cx="14478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A:\MVC-006F.JPG">
            <a:hlinkClick r:id="" action="ppaction://noaction">
              <a:snd r:embed="rId9" name="card_shuffle.wav"/>
            </a:hlinkClick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7292" r="18750" b="2777"/>
          <a:stretch>
            <a:fillRect/>
          </a:stretch>
        </p:blipFill>
        <p:spPr bwMode="auto">
          <a:xfrm>
            <a:off x="6713538" y="2417464"/>
            <a:ext cx="143351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838200" y="4170064"/>
            <a:ext cx="1295400" cy="641350"/>
            <a:chOff x="528" y="2496"/>
            <a:chExt cx="816" cy="404"/>
          </a:xfrm>
        </p:grpSpPr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528" y="2496"/>
              <a:ext cx="816" cy="384"/>
            </a:xfrm>
            <a:prstGeom prst="rect">
              <a:avLst/>
            </a:prstGeom>
            <a:solidFill>
              <a:srgbClr val="F37B0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768" y="2496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>
                  <a:latin typeface="Tw Cen MT Condensed Extra Bold" panose="020B0803020202020204" pitchFamily="34" charset="0"/>
                </a:rPr>
                <a:t>6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819400" y="4170064"/>
            <a:ext cx="1295400" cy="641350"/>
            <a:chOff x="1776" y="2496"/>
            <a:chExt cx="816" cy="404"/>
          </a:xfrm>
        </p:grpSpPr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776" y="2496"/>
              <a:ext cx="816" cy="384"/>
            </a:xfrm>
            <a:prstGeom prst="rect">
              <a:avLst/>
            </a:prstGeom>
            <a:solidFill>
              <a:srgbClr val="F37B0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>
                  <a:latin typeface="Tw Cen MT Condensed Extra Bold" panose="020B0803020202020204" pitchFamily="34" charset="0"/>
                </a:rPr>
                <a:t>10</a:t>
              </a: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4800600" y="4170064"/>
            <a:ext cx="1295400" cy="641350"/>
            <a:chOff x="3024" y="2496"/>
            <a:chExt cx="816" cy="404"/>
          </a:xfrm>
        </p:grpSpPr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3024" y="2496"/>
              <a:ext cx="816" cy="384"/>
            </a:xfrm>
            <a:prstGeom prst="rect">
              <a:avLst/>
            </a:prstGeom>
            <a:solidFill>
              <a:srgbClr val="F37B0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3072" y="2496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>
                  <a:latin typeface="Tw Cen MT Condensed Extra Bold" panose="020B0803020202020204" pitchFamily="34" charset="0"/>
                </a:rPr>
                <a:t>12</a:t>
              </a:r>
            </a:p>
          </p:txBody>
        </p:sp>
      </p:grpSp>
      <p:grpSp>
        <p:nvGrpSpPr>
          <p:cNvPr id="20" name="Group 46"/>
          <p:cNvGrpSpPr>
            <a:grpSpLocks/>
          </p:cNvGrpSpPr>
          <p:nvPr/>
        </p:nvGrpSpPr>
        <p:grpSpPr bwMode="auto">
          <a:xfrm>
            <a:off x="6781800" y="4170064"/>
            <a:ext cx="1295400" cy="641350"/>
            <a:chOff x="4272" y="2496"/>
            <a:chExt cx="816" cy="404"/>
          </a:xfrm>
        </p:grpSpPr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4272" y="2496"/>
              <a:ext cx="816" cy="384"/>
            </a:xfrm>
            <a:prstGeom prst="rect">
              <a:avLst/>
            </a:prstGeom>
            <a:solidFill>
              <a:srgbClr val="F37B0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4320" y="2496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>
                  <a:latin typeface="Tw Cen MT Condensed Extra Bold" panose="020B0803020202020204" pitchFamily="34" charset="0"/>
                </a:rPr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07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524000" y="5791200"/>
            <a:ext cx="5715000" cy="762000"/>
            <a:chOff x="288" y="3600"/>
            <a:chExt cx="3600" cy="480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88" y="3600"/>
              <a:ext cx="720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b="1">
                  <a:latin typeface="Calibri" panose="020F0502020204030204" pitchFamily="34" charset="0"/>
                </a:rPr>
                <a:t>H H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248" y="3600"/>
              <a:ext cx="720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b="1">
                  <a:latin typeface="Calibri" panose="020F0502020204030204" pitchFamily="34" charset="0"/>
                </a:rPr>
                <a:t>T  T</a:t>
              </a: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2208" y="3600"/>
              <a:ext cx="720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b="1">
                  <a:latin typeface="Calibri" panose="020F0502020204030204" pitchFamily="34" charset="0"/>
                </a:rPr>
                <a:t>H T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168" y="3600"/>
              <a:ext cx="720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b="1">
                  <a:latin typeface="Calibri" panose="020F0502020204030204" pitchFamily="34" charset="0"/>
                </a:rPr>
                <a:t>T H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609600"/>
            <a:ext cx="80772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>
                <a:latin typeface="Calibri" panose="020F0502020204030204" pitchFamily="34" charset="0"/>
              </a:rPr>
              <a:t>The </a:t>
            </a:r>
            <a:r>
              <a:rPr lang="en-US" sz="3000" b="1" dirty="0">
                <a:latin typeface="Calibri" panose="020F0502020204030204" pitchFamily="34" charset="0"/>
              </a:rPr>
              <a:t>Probability of an Event</a:t>
            </a:r>
            <a:r>
              <a:rPr lang="en-US" sz="3000" dirty="0">
                <a:latin typeface="Calibri" panose="020F0502020204030204" pitchFamily="34" charset="0"/>
              </a:rPr>
              <a:t>  =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latin typeface="Calibri" panose="020F0502020204030204" pitchFamily="34" charset="0"/>
              </a:rPr>
              <a:t>P(Event)  = </a:t>
            </a:r>
            <a:r>
              <a:rPr lang="en-US" sz="3000" u="sng" dirty="0">
                <a:latin typeface="Calibri" panose="020F0502020204030204" pitchFamily="34" charset="0"/>
              </a:rPr>
              <a:t>  the number of ways it can happen   </a:t>
            </a:r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90800" y="2057400"/>
            <a:ext cx="54282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latin typeface="Calibri" panose="020F0502020204030204" pitchFamily="34" charset="0"/>
              </a:rPr>
              <a:t>the number of possible outcomes</a:t>
            </a:r>
          </a:p>
        </p:txBody>
      </p:sp>
      <p:pic>
        <p:nvPicPr>
          <p:cNvPr id="11" name="Picture 11" descr="A:\MVC-025F.JPG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1527" r="8333" b="11111"/>
          <a:stretch>
            <a:fillRect/>
          </a:stretch>
        </p:blipFill>
        <p:spPr bwMode="auto">
          <a:xfrm>
            <a:off x="457200" y="2971800"/>
            <a:ext cx="3810000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953000" y="3352800"/>
            <a:ext cx="3886200" cy="1371600"/>
            <a:chOff x="2976" y="1968"/>
            <a:chExt cx="2448" cy="864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976" y="1968"/>
              <a:ext cx="240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>
                  <a:solidFill>
                    <a:srgbClr val="CC0000"/>
                  </a:solidFill>
                  <a:latin typeface="Tw Cen MT Condensed" panose="020B0606020104020203" pitchFamily="34" charset="0"/>
                </a:rPr>
                <a:t>P(H+T) = </a:t>
              </a:r>
              <a:r>
                <a:rPr lang="en-US" sz="4400">
                  <a:solidFill>
                    <a:schemeClr val="hlink"/>
                  </a:solidFill>
                  <a:latin typeface="Tw Cen MT Condensed" panose="020B0606020104020203" pitchFamily="34" charset="0"/>
                </a:rPr>
                <a:t>2  =  1</a:t>
              </a:r>
              <a:endParaRPr lang="en-US" u="sng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024" y="2352"/>
              <a:ext cx="240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>
                  <a:solidFill>
                    <a:srgbClr val="CC0000"/>
                  </a:solidFill>
                  <a:latin typeface="Tw Cen MT Condensed" panose="020B0606020104020203" pitchFamily="34" charset="0"/>
                </a:rPr>
                <a:t>		 </a:t>
              </a:r>
              <a:r>
                <a:rPr lang="en-US" sz="4400">
                  <a:solidFill>
                    <a:schemeClr val="hlink"/>
                  </a:solidFill>
                  <a:latin typeface="Tw Cen MT Condensed" panose="020B0606020104020203" pitchFamily="34" charset="0"/>
                </a:rPr>
                <a:t>4        2</a:t>
              </a:r>
              <a:endParaRPr lang="en-US" u="sng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24" y="2016"/>
              <a:ext cx="240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 dirty="0">
                  <a:solidFill>
                    <a:srgbClr val="CC0000"/>
                  </a:solidFill>
                  <a:latin typeface="Tw Cen MT Condensed" panose="020B0606020104020203" pitchFamily="34" charset="0"/>
                </a:rPr>
                <a:t>		</a:t>
              </a:r>
              <a:r>
                <a:rPr lang="en-US" sz="4400" b="1" dirty="0">
                  <a:solidFill>
                    <a:schemeClr val="hlink"/>
                  </a:solidFill>
                  <a:latin typeface="Tw Cen MT Condensed" panose="020B0606020104020203" pitchFamily="34" charset="0"/>
                </a:rPr>
                <a:t>__   __</a:t>
              </a:r>
              <a:endParaRPr lang="en-US" u="sng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07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638800" y="5715000"/>
            <a:ext cx="1143000" cy="685800"/>
            <a:chOff x="3552" y="3600"/>
            <a:chExt cx="720" cy="432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3552" y="3648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3792" y="3600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5638800" y="4953000"/>
            <a:ext cx="1143000" cy="685800"/>
            <a:chOff x="3552" y="3120"/>
            <a:chExt cx="720" cy="432"/>
          </a:xfrm>
        </p:grpSpPr>
        <p:sp>
          <p:nvSpPr>
            <p:cNvPr id="8" name="Rectangle 94"/>
            <p:cNvSpPr>
              <a:spLocks noChangeArrowheads="1"/>
            </p:cNvSpPr>
            <p:nvPr/>
          </p:nvSpPr>
          <p:spPr bwMode="auto">
            <a:xfrm>
              <a:off x="3552" y="3168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9" name="Text Box 95"/>
            <p:cNvSpPr txBox="1">
              <a:spLocks noChangeArrowheads="1"/>
            </p:cNvSpPr>
            <p:nvPr/>
          </p:nvSpPr>
          <p:spPr bwMode="auto">
            <a:xfrm>
              <a:off x="3792" y="3120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3810000" y="5715000"/>
            <a:ext cx="1143000" cy="685800"/>
            <a:chOff x="3552" y="3600"/>
            <a:chExt cx="720" cy="432"/>
          </a:xfrm>
        </p:grpSpPr>
        <p:sp>
          <p:nvSpPr>
            <p:cNvPr id="11" name="Rectangle 97"/>
            <p:cNvSpPr>
              <a:spLocks noChangeArrowheads="1"/>
            </p:cNvSpPr>
            <p:nvPr/>
          </p:nvSpPr>
          <p:spPr bwMode="auto">
            <a:xfrm>
              <a:off x="3552" y="3648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3792" y="3600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810000" y="4953000"/>
            <a:ext cx="1143000" cy="685800"/>
            <a:chOff x="3552" y="3120"/>
            <a:chExt cx="720" cy="432"/>
          </a:xfrm>
        </p:grpSpPr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552" y="3168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3792" y="3120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1981200" y="4953000"/>
            <a:ext cx="1143000" cy="685800"/>
            <a:chOff x="1248" y="3120"/>
            <a:chExt cx="720" cy="432"/>
          </a:xfrm>
        </p:grpSpPr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1248" y="3168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1440" y="3120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19" name="Group 48"/>
          <p:cNvGrpSpPr>
            <a:grpSpLocks/>
          </p:cNvGrpSpPr>
          <p:nvPr/>
        </p:nvGrpSpPr>
        <p:grpSpPr bwMode="auto">
          <a:xfrm>
            <a:off x="1981200" y="5715000"/>
            <a:ext cx="1143000" cy="685800"/>
            <a:chOff x="1248" y="3600"/>
            <a:chExt cx="720" cy="432"/>
          </a:xfrm>
        </p:grpSpPr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248" y="3648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1488" y="3600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2" name="Group 62"/>
          <p:cNvGrpSpPr>
            <a:grpSpLocks/>
          </p:cNvGrpSpPr>
          <p:nvPr/>
        </p:nvGrpSpPr>
        <p:grpSpPr bwMode="auto">
          <a:xfrm>
            <a:off x="1981200" y="5791203"/>
            <a:ext cx="1143000" cy="1066797"/>
            <a:chOff x="144" y="2928"/>
            <a:chExt cx="720" cy="523"/>
          </a:xfrm>
        </p:grpSpPr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144" y="2928"/>
              <a:ext cx="720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384" y="2928"/>
              <a:ext cx="2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u="sng">
                  <a:latin typeface="Calibri" panose="020F0502020204030204" pitchFamily="34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sz="3000" b="1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25" name="Group 66"/>
          <p:cNvGrpSpPr>
            <a:grpSpLocks/>
          </p:cNvGrpSpPr>
          <p:nvPr/>
        </p:nvGrpSpPr>
        <p:grpSpPr bwMode="auto">
          <a:xfrm>
            <a:off x="5638800" y="5791200"/>
            <a:ext cx="1143000" cy="1066797"/>
            <a:chOff x="144" y="2928"/>
            <a:chExt cx="720" cy="523"/>
          </a:xfrm>
        </p:grpSpPr>
        <p:sp>
          <p:nvSpPr>
            <p:cNvPr id="26" name="Rectangle 67"/>
            <p:cNvSpPr>
              <a:spLocks noChangeArrowheads="1"/>
            </p:cNvSpPr>
            <p:nvPr/>
          </p:nvSpPr>
          <p:spPr bwMode="auto">
            <a:xfrm>
              <a:off x="144" y="2928"/>
              <a:ext cx="720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>
              <a:off x="384" y="2928"/>
              <a:ext cx="2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u="sng">
                  <a:latin typeface="Calibri" panose="020F0502020204030204" pitchFamily="34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sz="3000" b="1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28" name="Group 75"/>
          <p:cNvGrpSpPr>
            <a:grpSpLocks/>
          </p:cNvGrpSpPr>
          <p:nvPr/>
        </p:nvGrpSpPr>
        <p:grpSpPr bwMode="auto">
          <a:xfrm>
            <a:off x="5638800" y="4821199"/>
            <a:ext cx="1143000" cy="1038268"/>
            <a:chOff x="144" y="2928"/>
            <a:chExt cx="720" cy="523"/>
          </a:xfrm>
        </p:grpSpPr>
        <p:sp>
          <p:nvSpPr>
            <p:cNvPr id="29" name="Rectangle 76"/>
            <p:cNvSpPr>
              <a:spLocks noChangeArrowheads="1"/>
            </p:cNvSpPr>
            <p:nvPr/>
          </p:nvSpPr>
          <p:spPr bwMode="auto">
            <a:xfrm>
              <a:off x="144" y="2928"/>
              <a:ext cx="720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30" name="Text Box 77"/>
            <p:cNvSpPr txBox="1">
              <a:spLocks noChangeArrowheads="1"/>
            </p:cNvSpPr>
            <p:nvPr/>
          </p:nvSpPr>
          <p:spPr bwMode="auto">
            <a:xfrm>
              <a:off x="384" y="2928"/>
              <a:ext cx="2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u="sng">
                  <a:latin typeface="Calibri" panose="020F0502020204030204" pitchFamily="34" charset="0"/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sz="3000" b="1"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3810000" y="4821198"/>
            <a:ext cx="1143000" cy="996351"/>
            <a:chOff x="144" y="2928"/>
            <a:chExt cx="720" cy="523"/>
          </a:xfrm>
        </p:grpSpPr>
        <p:sp>
          <p:nvSpPr>
            <p:cNvPr id="32" name="Rectangle 70"/>
            <p:cNvSpPr>
              <a:spLocks noChangeArrowheads="1"/>
            </p:cNvSpPr>
            <p:nvPr/>
          </p:nvSpPr>
          <p:spPr bwMode="auto">
            <a:xfrm>
              <a:off x="144" y="2928"/>
              <a:ext cx="720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33" name="Text Box 71"/>
            <p:cNvSpPr txBox="1">
              <a:spLocks noChangeArrowheads="1"/>
            </p:cNvSpPr>
            <p:nvPr/>
          </p:nvSpPr>
          <p:spPr bwMode="auto">
            <a:xfrm>
              <a:off x="384" y="2928"/>
              <a:ext cx="48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u="sng">
                  <a:latin typeface="Calibri" panose="020F0502020204030204" pitchFamily="34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sz="3000" b="1"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34" name="Group 72"/>
          <p:cNvGrpSpPr>
            <a:grpSpLocks/>
          </p:cNvGrpSpPr>
          <p:nvPr/>
        </p:nvGrpSpPr>
        <p:grpSpPr bwMode="auto">
          <a:xfrm>
            <a:off x="3810000" y="5791203"/>
            <a:ext cx="1143000" cy="1066797"/>
            <a:chOff x="144" y="2928"/>
            <a:chExt cx="720" cy="523"/>
          </a:xfrm>
        </p:grpSpPr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144" y="2928"/>
              <a:ext cx="720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384" y="2928"/>
              <a:ext cx="2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u="sng" dirty="0">
                  <a:latin typeface="Calibri" panose="020F0502020204030204" pitchFamily="34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sz="30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04800" y="609600"/>
            <a:ext cx="8229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000">
              <a:latin typeface="Calibri" panose="020F0502020204030204" pitchFamily="34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609600" y="228600"/>
            <a:ext cx="7467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latin typeface="Calibri" panose="020F0502020204030204" pitchFamily="34" charset="0"/>
              </a:rPr>
              <a:t>Try these…</a:t>
            </a:r>
          </a:p>
        </p:txBody>
      </p: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609600" y="1371601"/>
            <a:ext cx="5105400" cy="630238"/>
            <a:chOff x="384" y="1152"/>
            <a:chExt cx="3216" cy="397"/>
          </a:xfrm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84" y="115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libri" panose="020F0502020204030204" pitchFamily="34" charset="0"/>
                </a:rPr>
                <a:t>a)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3120" y="120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libri" panose="020F0502020204030204" pitchFamily="34" charset="0"/>
                </a:rPr>
                <a:t>b)</a:t>
              </a:r>
            </a:p>
          </p:txBody>
        </p: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1219200" y="1524000"/>
            <a:ext cx="2743200" cy="2590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3000">
              <a:latin typeface="Calibri" panose="020F0502020204030204" pitchFamily="34" charset="0"/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562600" y="1524000"/>
            <a:ext cx="2743200" cy="2590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3000">
              <a:latin typeface="Calibri" panose="020F0502020204030204" pitchFamily="34" charset="0"/>
            </a:endParaRPr>
          </a:p>
        </p:txBody>
      </p:sp>
      <p:pic>
        <p:nvPicPr>
          <p:cNvPr id="44" name="Picture 15" descr="A:\MVC-023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1458" r="20833" b="13675"/>
          <a:stretch>
            <a:fillRect/>
          </a:stretch>
        </p:blipFill>
        <p:spPr bwMode="auto">
          <a:xfrm>
            <a:off x="1371600" y="1600200"/>
            <a:ext cx="24384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7" descr="A:\MVC-024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5564" r="16667" b="6944"/>
          <a:stretch>
            <a:fillRect/>
          </a:stretch>
        </p:blipFill>
        <p:spPr bwMode="auto">
          <a:xfrm>
            <a:off x="5715000" y="1600200"/>
            <a:ext cx="2438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1905000" y="4191000"/>
            <a:ext cx="137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latin typeface="Calibri" panose="020F0502020204030204" pitchFamily="34" charset="0"/>
              </a:rPr>
              <a:t>P(</a:t>
            </a:r>
            <a:r>
              <a:rPr lang="en-US" sz="3000" b="1">
                <a:latin typeface="Calibri" panose="020F0502020204030204" pitchFamily="34" charset="0"/>
              </a:rPr>
              <a:t>red</a:t>
            </a:r>
            <a:r>
              <a:rPr lang="en-US" sz="3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3733800" y="4191000"/>
            <a:ext cx="1447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latin typeface="Calibri" panose="020F0502020204030204" pitchFamily="34" charset="0"/>
              </a:rPr>
              <a:t>P(</a:t>
            </a:r>
            <a:r>
              <a:rPr lang="en-US" sz="3000" b="1">
                <a:latin typeface="Calibri" panose="020F0502020204030204" pitchFamily="34" charset="0"/>
              </a:rPr>
              <a:t>blue</a:t>
            </a:r>
            <a:r>
              <a:rPr lang="en-US" sz="3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562600" y="4191000"/>
            <a:ext cx="3581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latin typeface="Calibri" panose="020F0502020204030204" pitchFamily="34" charset="0"/>
              </a:rPr>
              <a:t>P(</a:t>
            </a:r>
            <a:r>
              <a:rPr lang="en-US" sz="3000" b="1">
                <a:latin typeface="Calibri" panose="020F0502020204030204" pitchFamily="34" charset="0"/>
              </a:rPr>
              <a:t>yellow or blue</a:t>
            </a:r>
            <a:r>
              <a:rPr lang="en-US" sz="3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381000" y="4114800"/>
            <a:ext cx="609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000" u="sng">
              <a:latin typeface="Calibri" panose="020F0502020204030204" pitchFamily="34" charset="0"/>
            </a:endParaRPr>
          </a:p>
        </p:txBody>
      </p:sp>
      <p:grpSp>
        <p:nvGrpSpPr>
          <p:cNvPr id="50" name="Group 63"/>
          <p:cNvGrpSpPr>
            <a:grpSpLocks/>
          </p:cNvGrpSpPr>
          <p:nvPr/>
        </p:nvGrpSpPr>
        <p:grpSpPr bwMode="auto">
          <a:xfrm>
            <a:off x="1981200" y="4744999"/>
            <a:ext cx="1143000" cy="1114468"/>
            <a:chOff x="144" y="2928"/>
            <a:chExt cx="720" cy="523"/>
          </a:xfrm>
        </p:grpSpPr>
        <p:sp>
          <p:nvSpPr>
            <p:cNvPr id="51" name="Rectangle 64"/>
            <p:cNvSpPr>
              <a:spLocks noChangeArrowheads="1"/>
            </p:cNvSpPr>
            <p:nvPr/>
          </p:nvSpPr>
          <p:spPr bwMode="auto">
            <a:xfrm>
              <a:off x="144" y="2928"/>
              <a:ext cx="720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3000">
                <a:latin typeface="Calibri" panose="020F0502020204030204" pitchFamily="34" charset="0"/>
              </a:endParaRP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384" y="2928"/>
              <a:ext cx="2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u="sng">
                  <a:latin typeface="Calibri" panose="020F0502020204030204" pitchFamily="34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sz="3000" b="1">
                  <a:latin typeface="Calibri" panose="020F0502020204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79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52401" y="118408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tabLst>
                <a:tab pos="762000" algn="l"/>
              </a:tabLst>
            </a:pPr>
            <a:r>
              <a:rPr lang="en-GB" sz="3000" dirty="0">
                <a:solidFill>
                  <a:srgbClr val="0000FF"/>
                </a:solidFill>
                <a:latin typeface="Calibri" panose="020F0502020204030204" pitchFamily="34" charset="0"/>
              </a:rPr>
              <a:t>Prior probability:</a:t>
            </a:r>
            <a:r>
              <a:rPr lang="en-GB" sz="3000" dirty="0">
                <a:latin typeface="Calibri" panose="020F0502020204030204" pitchFamily="34" charset="0"/>
              </a:rPr>
              <a:t> </a:t>
            </a:r>
            <a:endParaRPr lang="en-GB" sz="3000" dirty="0" smtClean="0"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tabLst>
                <a:tab pos="762000" algn="l"/>
              </a:tabLst>
            </a:pPr>
            <a:endParaRPr lang="en-GB" sz="3000" dirty="0">
              <a:latin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62000" algn="l"/>
              </a:tabLst>
            </a:pPr>
            <a:r>
              <a:rPr lang="en-GB" sz="3000" dirty="0" smtClean="0">
                <a:latin typeface="Calibri" panose="020F0502020204030204" pitchFamily="34" charset="0"/>
              </a:rPr>
              <a:t>Probability </a:t>
            </a:r>
            <a:r>
              <a:rPr lang="en-GB" sz="3000" dirty="0">
                <a:latin typeface="Calibri" panose="020F0502020204030204" pitchFamily="34" charset="0"/>
              </a:rPr>
              <a:t>in the absence of any </a:t>
            </a:r>
            <a:r>
              <a:rPr lang="en-GB" sz="3000" dirty="0" smtClean="0">
                <a:latin typeface="Calibri" panose="020F0502020204030204" pitchFamily="34" charset="0"/>
              </a:rPr>
              <a:t>other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981200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tabLst>
                <a:tab pos="762000" algn="l"/>
              </a:tabLst>
            </a:pPr>
            <a:r>
              <a:rPr lang="it-IT" sz="3000" b="1" u="sng" dirty="0" smtClean="0">
                <a:latin typeface="Calibri" panose="020F0502020204030204" pitchFamily="34" charset="0"/>
              </a:rPr>
              <a:t>Concepts:</a:t>
            </a:r>
          </a:p>
          <a:p>
            <a:pPr>
              <a:lnSpc>
                <a:spcPct val="150000"/>
              </a:lnSpc>
              <a:buClr>
                <a:schemeClr val="tx1"/>
              </a:buClr>
              <a:tabLst>
                <a:tab pos="762000" algn="l"/>
              </a:tabLst>
            </a:pPr>
            <a:r>
              <a:rPr lang="it-IT" sz="3000" dirty="0">
                <a:latin typeface="Calibri" panose="020F0502020204030204" pitchFamily="34" charset="0"/>
              </a:rPr>
              <a:t> </a:t>
            </a:r>
            <a:r>
              <a:rPr lang="it-IT" sz="3000" dirty="0" smtClean="0">
                <a:latin typeface="Calibri" panose="020F0502020204030204" pitchFamily="34" charset="0"/>
              </a:rPr>
              <a:t>     </a:t>
            </a:r>
            <a:r>
              <a:rPr lang="it-IT" sz="3000" b="1" dirty="0" smtClean="0">
                <a:latin typeface="Calibri" panose="020F0502020204030204" pitchFamily="34" charset="0"/>
              </a:rPr>
              <a:t>P(Dice </a:t>
            </a:r>
            <a:r>
              <a:rPr lang="it-IT" sz="3000" b="1" dirty="0">
                <a:latin typeface="Calibri" panose="020F0502020204030204" pitchFamily="34" charset="0"/>
              </a:rPr>
              <a:t>= 2) = 1/6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62000" algn="l"/>
              </a:tabLst>
            </a:pPr>
            <a:r>
              <a:rPr lang="it-IT" sz="3000" b="1" dirty="0">
                <a:latin typeface="Calibri" panose="020F0502020204030204" pitchFamily="34" charset="0"/>
              </a:rPr>
              <a:t>Random variable:</a:t>
            </a:r>
            <a:r>
              <a:rPr lang="it-IT" sz="3000" dirty="0">
                <a:latin typeface="Calibri" panose="020F0502020204030204" pitchFamily="34" charset="0"/>
              </a:rPr>
              <a:t>		Dice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62000" algn="l"/>
              </a:tabLst>
            </a:pPr>
            <a:r>
              <a:rPr lang="it-IT" sz="3000" b="1" dirty="0">
                <a:latin typeface="Calibri" panose="020F0502020204030204" pitchFamily="34" charset="0"/>
              </a:rPr>
              <a:t>Domain</a:t>
            </a:r>
            <a:r>
              <a:rPr lang="it-IT" sz="3000" dirty="0">
                <a:latin typeface="Calibri" panose="020F0502020204030204" pitchFamily="34" charset="0"/>
              </a:rPr>
              <a:t> </a:t>
            </a:r>
            <a:r>
              <a:rPr lang="it-IT" sz="3000" dirty="0" smtClean="0">
                <a:latin typeface="Calibri" panose="020F0502020204030204" pitchFamily="34" charset="0"/>
              </a:rPr>
              <a:t>			=</a:t>
            </a:r>
            <a:r>
              <a:rPr lang="it-IT" sz="3000" dirty="0">
                <a:latin typeface="Calibri" panose="020F0502020204030204" pitchFamily="34" charset="0"/>
              </a:rPr>
              <a:t>	</a:t>
            </a:r>
            <a:r>
              <a:rPr lang="it-IT" sz="3000" dirty="0" smtClean="0">
                <a:latin typeface="Calibri" panose="020F0502020204030204" pitchFamily="34" charset="0"/>
              </a:rPr>
              <a:t>&lt;</a:t>
            </a:r>
            <a:r>
              <a:rPr lang="it-IT" sz="3000" dirty="0">
                <a:latin typeface="Calibri" panose="020F0502020204030204" pitchFamily="34" charset="0"/>
              </a:rPr>
              <a:t>1, 2, 3, 4, 5, 6&gt;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62000" algn="l"/>
              </a:tabLst>
            </a:pPr>
            <a:r>
              <a:rPr lang="it-IT" sz="3000" b="1" dirty="0">
                <a:latin typeface="Calibri" panose="020F0502020204030204" pitchFamily="34" charset="0"/>
              </a:rPr>
              <a:t>Probability distribution:</a:t>
            </a:r>
            <a:r>
              <a:rPr lang="it-IT" sz="3000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tabLst>
                <a:tab pos="762000" algn="l"/>
              </a:tabLst>
            </a:pPr>
            <a:r>
              <a:rPr lang="it-IT" sz="3000" dirty="0" smtClean="0">
                <a:latin typeface="Calibri" panose="020F0502020204030204" pitchFamily="34" charset="0"/>
              </a:rPr>
              <a:t>	P(Dice</a:t>
            </a:r>
            <a:r>
              <a:rPr lang="it-IT" sz="3000" dirty="0">
                <a:latin typeface="Calibri" panose="020F0502020204030204" pitchFamily="34" charset="0"/>
              </a:rPr>
              <a:t>) = &lt;1/6, 1/6, 1/6, 1/6, 1/6, 1/6&gt;</a:t>
            </a:r>
          </a:p>
        </p:txBody>
      </p:sp>
    </p:spTree>
    <p:extLst>
      <p:ext uri="{BB962C8B-B14F-4D97-AF65-F5344CB8AC3E}">
        <p14:creationId xmlns:p14="http://schemas.microsoft.com/office/powerpoint/2010/main" val="3408523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68490" y="-152400"/>
            <a:ext cx="8229600" cy="1139825"/>
          </a:xfrm>
        </p:spPr>
        <p:txBody>
          <a:bodyPr/>
          <a:lstStyle/>
          <a:p>
            <a:r>
              <a:rPr lang="en-US" sz="3000" dirty="0"/>
              <a:t>Conditional Probability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108075"/>
            <a:ext cx="8763000" cy="4530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kern="0" dirty="0" smtClean="0"/>
              <a:t>Conditional Probability contains a condition that may limit the sample space for an event. </a:t>
            </a:r>
          </a:p>
          <a:p>
            <a:pPr algn="just"/>
            <a:r>
              <a:rPr lang="en-US" sz="2500" kern="0" dirty="0" smtClean="0"/>
              <a:t>You can write a conditional probability using the notation </a:t>
            </a:r>
          </a:p>
          <a:p>
            <a:pPr algn="just"/>
            <a:endParaRPr lang="en-US" sz="2500" kern="0" dirty="0" smtClean="0"/>
          </a:p>
          <a:p>
            <a:pPr algn="just"/>
            <a:endParaRPr lang="en-US" sz="2500" kern="0" dirty="0" smtClean="0"/>
          </a:p>
          <a:p>
            <a:pPr algn="just"/>
            <a:endParaRPr lang="en-US" sz="2500" kern="0" dirty="0" smtClean="0"/>
          </a:p>
          <a:p>
            <a:pPr algn="just">
              <a:buFont typeface="Wingdings" panose="05000000000000000000" pitchFamily="2" charset="2"/>
              <a:buNone/>
            </a:pPr>
            <a:r>
              <a:rPr lang="en-US" sz="2500" kern="0" dirty="0" smtClean="0"/>
              <a:t>- This reads “the probability of event B, given event A”</a:t>
            </a:r>
            <a:endParaRPr lang="en-US" sz="2500" kern="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15716"/>
              </p:ext>
            </p:extLst>
          </p:nvPr>
        </p:nvGraphicFramePr>
        <p:xfrm>
          <a:off x="3810000" y="2971800"/>
          <a:ext cx="2133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482391" imgH="253890" progId="Equation.3">
                  <p:embed/>
                </p:oleObj>
              </mc:Choice>
              <mc:Fallback>
                <p:oleObj name="Equation" r:id="rId4" imgW="48239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213360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44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000" y="1017587"/>
            <a:ext cx="80772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table shows the results of a class survey.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Find P(own a pet | female)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altLang="en-US" dirty="0"/>
              <a:t>Conditional Probability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28600" y="3797789"/>
            <a:ext cx="9060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Calibri" panose="020F0502020204030204" pitchFamily="34" charset="0"/>
              </a:rPr>
              <a:t>The condition female limits the sample space to 14 possible outcomes. 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30980" y="4495800"/>
            <a:ext cx="40886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Calibri" panose="020F0502020204030204" pitchFamily="34" charset="0"/>
              </a:rPr>
              <a:t>Of the 14 females, 8 own a pet.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04800" y="5181600"/>
            <a:ext cx="5761039" cy="708025"/>
            <a:chOff x="336" y="2612"/>
            <a:chExt cx="3629" cy="446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36" y="2660"/>
              <a:ext cx="33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dirty="0">
                  <a:latin typeface="Calibri" panose="020F0502020204030204" pitchFamily="34" charset="0"/>
                </a:rPr>
                <a:t>Therefore, P(own a pet | female) equals     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687" y="2612"/>
              <a:ext cx="27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 u="sng" dirty="0"/>
                <a:t> 8 </a:t>
              </a:r>
              <a:endParaRPr lang="en-US" altLang="en-US" sz="2000" dirty="0"/>
            </a:p>
            <a:p>
              <a:pPr algn="ctr" eaLnBrk="0" hangingPunct="0"/>
              <a:r>
                <a:rPr lang="en-US" altLang="en-US" sz="2000" dirty="0"/>
                <a:t>14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989633" y="2133600"/>
            <a:ext cx="3283917" cy="1460500"/>
            <a:chOff x="2792" y="1292"/>
            <a:chExt cx="1746" cy="788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792" y="1500"/>
              <a:ext cx="1746" cy="580"/>
              <a:chOff x="2968" y="1196"/>
              <a:chExt cx="1746" cy="580"/>
            </a:xfrm>
          </p:grpSpPr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968" y="1224"/>
                <a:ext cx="1746" cy="552"/>
                <a:chOff x="2968" y="1224"/>
                <a:chExt cx="1746" cy="552"/>
              </a:xfrm>
            </p:grpSpPr>
            <p:sp>
              <p:nvSpPr>
                <p:cNvPr id="16" name="AutoShape 16"/>
                <p:cNvSpPr>
                  <a:spLocks noChangeArrowheads="1"/>
                </p:cNvSpPr>
                <p:nvPr/>
              </p:nvSpPr>
              <p:spPr bwMode="auto">
                <a:xfrm rot="16200000">
                  <a:off x="3563" y="629"/>
                  <a:ext cx="548" cy="1738"/>
                </a:xfrm>
                <a:prstGeom prst="roundRect">
                  <a:avLst>
                    <a:gd name="adj" fmla="val 7264"/>
                  </a:avLst>
                </a:prstGeom>
                <a:solidFill>
                  <a:srgbClr val="CCCCFF"/>
                </a:solidFill>
                <a:ln w="9525">
                  <a:solidFill>
                    <a:srgbClr val="9999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" name="Rectangle 17"/>
                <p:cNvSpPr>
                  <a:spLocks noChangeArrowheads="1"/>
                </p:cNvSpPr>
                <p:nvPr/>
              </p:nvSpPr>
              <p:spPr bwMode="auto">
                <a:xfrm>
                  <a:off x="2970" y="1312"/>
                  <a:ext cx="1744" cy="10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" name="AutoShape 18"/>
                <p:cNvSpPr>
                  <a:spLocks noChangeArrowheads="1"/>
                </p:cNvSpPr>
                <p:nvPr/>
              </p:nvSpPr>
              <p:spPr bwMode="auto">
                <a:xfrm rot="16200000">
                  <a:off x="3762" y="432"/>
                  <a:ext cx="150" cy="1738"/>
                </a:xfrm>
                <a:prstGeom prst="roundRect">
                  <a:avLst>
                    <a:gd name="adj" fmla="val 27792"/>
                  </a:avLst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226" y="1376"/>
                  <a:ext cx="296" cy="400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" name="AutoShape 20"/>
                <p:cNvSpPr>
                  <a:spLocks noChangeArrowheads="1"/>
                </p:cNvSpPr>
                <p:nvPr/>
              </p:nvSpPr>
              <p:spPr bwMode="auto">
                <a:xfrm rot="16200000">
                  <a:off x="2954" y="1280"/>
                  <a:ext cx="510" cy="482"/>
                </a:xfrm>
                <a:prstGeom prst="roundRect">
                  <a:avLst>
                    <a:gd name="adj" fmla="val 4847"/>
                  </a:avLst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rot="21600000">
                  <a:off x="3522" y="1227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2968" y="1408"/>
                  <a:ext cx="1744" cy="0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2968" y="1576"/>
                  <a:ext cx="1744" cy="0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Line 24"/>
                <p:cNvSpPr>
                  <a:spLocks noChangeShapeType="1"/>
                </p:cNvSpPr>
                <p:nvPr/>
              </p:nvSpPr>
              <p:spPr bwMode="auto">
                <a:xfrm rot="21600000">
                  <a:off x="4106" y="1227"/>
                  <a:ext cx="0" cy="536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" name="Line 25"/>
                <p:cNvSpPr>
                  <a:spLocks noChangeShapeType="1"/>
                </p:cNvSpPr>
                <p:nvPr/>
              </p:nvSpPr>
              <p:spPr bwMode="auto">
                <a:xfrm>
                  <a:off x="3528" y="1576"/>
                  <a:ext cx="1168" cy="0"/>
                </a:xfrm>
                <a:prstGeom prst="line">
                  <a:avLst/>
                </a:prstGeom>
                <a:noFill/>
                <a:ln w="9525">
                  <a:solidFill>
                    <a:srgbClr val="99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Line 26"/>
                <p:cNvSpPr>
                  <a:spLocks noChangeShapeType="1"/>
                </p:cNvSpPr>
                <p:nvPr/>
              </p:nvSpPr>
              <p:spPr bwMode="auto">
                <a:xfrm>
                  <a:off x="4104" y="1408"/>
                  <a:ext cx="0" cy="352"/>
                </a:xfrm>
                <a:prstGeom prst="line">
                  <a:avLst/>
                </a:prstGeom>
                <a:noFill/>
                <a:ln w="9525">
                  <a:solidFill>
                    <a:srgbClr val="99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2984" y="1196"/>
                <a:ext cx="1700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US" altLang="en-US" dirty="0"/>
                  <a:t>	yes	no</a:t>
                </a:r>
              </a:p>
              <a:p>
                <a:pPr eaLnBrk="0" hangingPunct="0"/>
                <a:r>
                  <a:rPr lang="en-US" altLang="en-US" dirty="0" smtClean="0"/>
                  <a:t>female</a:t>
                </a:r>
                <a:r>
                  <a:rPr lang="en-US" altLang="en-US" dirty="0"/>
                  <a:t>	8	6</a:t>
                </a:r>
              </a:p>
              <a:p>
                <a:pPr eaLnBrk="0" hangingPunct="0"/>
                <a:r>
                  <a:rPr lang="en-US" altLang="en-US" dirty="0"/>
                  <a:t>male	5	7</a:t>
                </a:r>
              </a:p>
            </p:txBody>
          </p:sp>
        </p:grp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2803" y="1292"/>
              <a:ext cx="13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dirty="0"/>
                <a:t>Do you own a pet?</a:t>
              </a:r>
            </a:p>
          </p:txBody>
        </p:sp>
      </p:grp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792744" y="2464659"/>
            <a:ext cx="20419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14 females;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13 </a:t>
            </a:r>
            <a:r>
              <a:rPr lang="en-US" dirty="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4020737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784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>
                <a:alpha val="83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800" y="941387"/>
            <a:ext cx="7280275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en-US"/>
              <a:t>The table shows the results of a class survey. </a:t>
            </a:r>
          </a:p>
          <a:p>
            <a:pPr eaLnBrk="0" hangingPunct="0"/>
            <a:r>
              <a:rPr lang="en-US" altLang="en-US"/>
              <a:t>Find </a:t>
            </a:r>
            <a:r>
              <a:rPr lang="en-US" altLang="en-US" i="1"/>
              <a:t>P</a:t>
            </a:r>
            <a:r>
              <a:rPr lang="en-US" altLang="en-US"/>
              <a:t>(wash the dishes | male)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4433887"/>
            <a:ext cx="720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The condition male limits the sample space to 15 possible outcomes.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5078018"/>
            <a:ext cx="358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Of the 15 males, 7 did the dishes.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09600" y="5833296"/>
            <a:ext cx="5883275" cy="581025"/>
            <a:chOff x="566" y="2614"/>
            <a:chExt cx="2836" cy="366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66" y="2660"/>
              <a:ext cx="2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Therefore, </a:t>
              </a:r>
              <a:r>
                <a:rPr lang="en-US" altLang="en-US" i="1" dirty="0"/>
                <a:t>P</a:t>
              </a:r>
              <a:r>
                <a:rPr lang="en-US" altLang="en-US" dirty="0"/>
                <a:t>(wash the dishes | male)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143" y="2614"/>
              <a:ext cx="25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 u="sng" dirty="0"/>
                <a:t> 7 </a:t>
              </a:r>
              <a:endParaRPr lang="en-US" altLang="en-US" sz="1600" dirty="0"/>
            </a:p>
            <a:p>
              <a:pPr algn="ctr" eaLnBrk="0" hangingPunct="0"/>
              <a:r>
                <a:rPr lang="en-US" altLang="en-US" sz="1600" dirty="0"/>
                <a:t>15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898525" y="2019301"/>
            <a:ext cx="3765550" cy="2122093"/>
            <a:chOff x="2752" y="1292"/>
            <a:chExt cx="2372" cy="798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792" y="1500"/>
              <a:ext cx="2220" cy="590"/>
              <a:chOff x="2968" y="1196"/>
              <a:chExt cx="2220" cy="590"/>
            </a:xfrm>
          </p:grpSpPr>
          <p:grpSp>
            <p:nvGrpSpPr>
              <p:cNvPr id="14" name="Group 11"/>
              <p:cNvGrpSpPr>
                <a:grpSpLocks/>
              </p:cNvGrpSpPr>
              <p:nvPr/>
            </p:nvGrpSpPr>
            <p:grpSpPr bwMode="auto">
              <a:xfrm>
                <a:off x="2968" y="1224"/>
                <a:ext cx="1746" cy="552"/>
                <a:chOff x="2968" y="1224"/>
                <a:chExt cx="1746" cy="552"/>
              </a:xfrm>
            </p:grpSpPr>
            <p:sp>
              <p:nvSpPr>
                <p:cNvPr id="16" name="AutoShape 12"/>
                <p:cNvSpPr>
                  <a:spLocks noChangeArrowheads="1"/>
                </p:cNvSpPr>
                <p:nvPr/>
              </p:nvSpPr>
              <p:spPr bwMode="auto">
                <a:xfrm rot="16200000">
                  <a:off x="3563" y="629"/>
                  <a:ext cx="548" cy="1738"/>
                </a:xfrm>
                <a:prstGeom prst="roundRect">
                  <a:avLst>
                    <a:gd name="adj" fmla="val 7264"/>
                  </a:avLst>
                </a:prstGeom>
                <a:solidFill>
                  <a:srgbClr val="CCCCFF"/>
                </a:solidFill>
                <a:ln w="9525">
                  <a:solidFill>
                    <a:srgbClr val="9999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" name="Rectangle 13"/>
                <p:cNvSpPr>
                  <a:spLocks noChangeArrowheads="1"/>
                </p:cNvSpPr>
                <p:nvPr/>
              </p:nvSpPr>
              <p:spPr bwMode="auto">
                <a:xfrm>
                  <a:off x="2970" y="1312"/>
                  <a:ext cx="1744" cy="10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" name="AutoShape 14"/>
                <p:cNvSpPr>
                  <a:spLocks noChangeArrowheads="1"/>
                </p:cNvSpPr>
                <p:nvPr/>
              </p:nvSpPr>
              <p:spPr bwMode="auto">
                <a:xfrm rot="16200000">
                  <a:off x="3762" y="432"/>
                  <a:ext cx="150" cy="1738"/>
                </a:xfrm>
                <a:prstGeom prst="roundRect">
                  <a:avLst>
                    <a:gd name="adj" fmla="val 27792"/>
                  </a:avLst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3226" y="1376"/>
                  <a:ext cx="296" cy="400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" name="AutoShape 16"/>
                <p:cNvSpPr>
                  <a:spLocks noChangeArrowheads="1"/>
                </p:cNvSpPr>
                <p:nvPr/>
              </p:nvSpPr>
              <p:spPr bwMode="auto">
                <a:xfrm rot="16200000">
                  <a:off x="2954" y="1280"/>
                  <a:ext cx="510" cy="482"/>
                </a:xfrm>
                <a:prstGeom prst="roundRect">
                  <a:avLst>
                    <a:gd name="adj" fmla="val 4847"/>
                  </a:avLst>
                </a:prstGeom>
                <a:solidFill>
                  <a:srgbClr val="99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 rot="21600000">
                  <a:off x="3522" y="1227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18"/>
                <p:cNvSpPr>
                  <a:spLocks noChangeShapeType="1"/>
                </p:cNvSpPr>
                <p:nvPr/>
              </p:nvSpPr>
              <p:spPr bwMode="auto">
                <a:xfrm>
                  <a:off x="2968" y="1408"/>
                  <a:ext cx="1744" cy="0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>
                  <a:off x="2968" y="1576"/>
                  <a:ext cx="1744" cy="0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 rot="21600000">
                  <a:off x="4106" y="1227"/>
                  <a:ext cx="0" cy="536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3528" y="1576"/>
                  <a:ext cx="1168" cy="0"/>
                </a:xfrm>
                <a:prstGeom prst="line">
                  <a:avLst/>
                </a:prstGeom>
                <a:noFill/>
                <a:ln w="9525">
                  <a:solidFill>
                    <a:srgbClr val="99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4104" y="1408"/>
                  <a:ext cx="0" cy="352"/>
                </a:xfrm>
                <a:prstGeom prst="line">
                  <a:avLst/>
                </a:prstGeom>
                <a:noFill/>
                <a:ln w="9525">
                  <a:solidFill>
                    <a:srgbClr val="99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2984" y="1196"/>
                <a:ext cx="2204" cy="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206500" algn="ctr"/>
                    <a:tab pos="223520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n-US" altLang="en-US" dirty="0"/>
                  <a:t>	yes	no</a:t>
                </a:r>
              </a:p>
              <a:p>
                <a:pPr eaLnBrk="0" hangingPunct="0"/>
                <a:r>
                  <a:rPr lang="en-US" altLang="en-US" dirty="0" smtClean="0"/>
                  <a:t>Female	7	6</a:t>
                </a:r>
              </a:p>
              <a:p>
                <a:pPr eaLnBrk="0" hangingPunct="0"/>
                <a:endParaRPr lang="en-US" altLang="en-US" dirty="0" smtClean="0"/>
              </a:p>
              <a:p>
                <a:pPr eaLnBrk="0" hangingPunct="0"/>
                <a:r>
                  <a:rPr lang="en-US" altLang="en-US" dirty="0" smtClean="0"/>
                  <a:t>male</a:t>
                </a:r>
                <a:r>
                  <a:rPr lang="en-US" altLang="en-US" dirty="0"/>
                  <a:t>	</a:t>
                </a:r>
                <a:r>
                  <a:rPr lang="en-US" altLang="en-US" dirty="0" smtClean="0"/>
                  <a:t>7</a:t>
                </a:r>
                <a:r>
                  <a:rPr lang="en-US" altLang="en-US" dirty="0"/>
                  <a:t>	8</a:t>
                </a:r>
              </a:p>
            </p:txBody>
          </p:sp>
        </p:grp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752" y="1292"/>
              <a:ext cx="2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Did you wash the dishes last night?</a:t>
              </a:r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981698" y="2568279"/>
            <a:ext cx="24765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13 females;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15 </a:t>
            </a:r>
            <a:r>
              <a:rPr lang="en-US" dirty="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30923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Santorini:Microsoft Office:Microsoft PowerPoint 4:</Template>
  <TotalTime>11152573</TotalTime>
  <Pages>33</Pages>
  <Words>829</Words>
  <Application>Microsoft Office PowerPoint</Application>
  <PresentationFormat>On-screen Show (4:3)</PresentationFormat>
  <Paragraphs>158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Times New Roman</vt:lpstr>
      <vt:lpstr>Tw Cen MT Condensed</vt:lpstr>
      <vt:lpstr>Tw Cen MT Condensed Extra Bold</vt:lpstr>
      <vt:lpstr>Verdana</vt:lpstr>
      <vt:lpstr>Wingdings</vt:lpstr>
      <vt:lpstr>Default Design</vt:lpstr>
      <vt:lpstr>Equation</vt:lpstr>
      <vt:lpstr>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Conditional Probability</vt:lpstr>
      <vt:lpstr>Conditional Probability</vt:lpstr>
      <vt:lpstr>PowerPoint Presentation</vt:lpstr>
      <vt:lpstr>Conditional Probability Formula</vt:lpstr>
      <vt:lpstr>Conditional Probability</vt:lpstr>
      <vt:lpstr>Using Tree Diagrams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1: Introduction to Artificial Intelligence</dc:title>
  <dc:creator>Padhraic Smyth</dc:creator>
  <cp:lastModifiedBy>Saif</cp:lastModifiedBy>
  <cp:revision>95</cp:revision>
  <cp:lastPrinted>1999-09-28T15:21:13Z</cp:lastPrinted>
  <dcterms:created xsi:type="dcterms:W3CDTF">1998-09-23T12:48:10Z</dcterms:created>
  <dcterms:modified xsi:type="dcterms:W3CDTF">2013-06-27T06:15:54Z</dcterms:modified>
</cp:coreProperties>
</file>