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411" r:id="rId3"/>
    <p:sldId id="431" r:id="rId4"/>
    <p:sldId id="432" r:id="rId5"/>
    <p:sldId id="433" r:id="rId6"/>
    <p:sldId id="435" r:id="rId7"/>
    <p:sldId id="436" r:id="rId8"/>
    <p:sldId id="437" r:id="rId9"/>
    <p:sldId id="438" r:id="rId10"/>
    <p:sldId id="439" r:id="rId11"/>
    <p:sldId id="440" r:id="rId12"/>
    <p:sldId id="441" r:id="rId13"/>
    <p:sldId id="442" r:id="rId14"/>
    <p:sldId id="443" r:id="rId15"/>
    <p:sldId id="444" r:id="rId16"/>
    <p:sldId id="446" r:id="rId17"/>
    <p:sldId id="451" r:id="rId18"/>
    <p:sldId id="447"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4" autoAdjust="0"/>
    <p:restoredTop sz="94660"/>
  </p:normalViewPr>
  <p:slideViewPr>
    <p:cSldViewPr>
      <p:cViewPr varScale="1">
        <p:scale>
          <a:sx n="65" d="100"/>
          <a:sy n="65" d="100"/>
        </p:scale>
        <p:origin x="1188"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520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1064911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5587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9342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3126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3416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83939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4620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8987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4931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3328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3173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493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9069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317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7783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656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183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7785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304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1129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987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7340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38481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38481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p:nvPr userDrawn="1"/>
        </p:nvSpPr>
        <p:spPr>
          <a:xfrm>
            <a:off x="8077200" y="0"/>
            <a:ext cx="1066800" cy="461665"/>
          </a:xfrm>
          <a:prstGeom prst="rect">
            <a:avLst/>
          </a:prstGeom>
          <a:solidFill>
            <a:schemeClr val="bg1"/>
          </a:solidFill>
        </p:spPr>
        <p:txBody>
          <a:bodyPr wrap="square" rtlCol="0">
            <a:spAutoFit/>
          </a:bodyPr>
          <a:lstStyle/>
          <a:p>
            <a:endParaRPr lang="en-US" dirty="0"/>
          </a:p>
        </p:txBody>
      </p:sp>
      <p:sp>
        <p:nvSpPr>
          <p:cNvPr id="5" name="TextBox 4"/>
          <p:cNvSpPr txBox="1"/>
          <p:nvPr userDrawn="1"/>
        </p:nvSpPr>
        <p:spPr>
          <a:xfrm>
            <a:off x="0" y="6396335"/>
            <a:ext cx="9144000" cy="461665"/>
          </a:xfrm>
          <a:prstGeom prst="rect">
            <a:avLst/>
          </a:prstGeom>
          <a:solidFill>
            <a:schemeClr val="bg1"/>
          </a:solidFill>
        </p:spPr>
        <p:txBody>
          <a:bodyPr wrap="square" rtlCol="0">
            <a:spAutoFit/>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096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143000"/>
            <a:ext cx="7848600" cy="50292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 </a:t>
            </a:r>
          </a:p>
        </p:txBody>
      </p:sp>
      <p:sp>
        <p:nvSpPr>
          <p:cNvPr id="1028" name="Rectangle 4"/>
          <p:cNvSpPr>
            <a:spLocks noChangeArrowheads="1"/>
          </p:cNvSpPr>
          <p:nvPr/>
        </p:nvSpPr>
        <p:spPr bwMode="auto">
          <a:xfrm>
            <a:off x="7277100" y="6629400"/>
            <a:ext cx="1866900" cy="211138"/>
          </a:xfrm>
          <a:prstGeom prst="rect">
            <a:avLst/>
          </a:prstGeom>
          <a:noFill/>
          <a:ln w="12700">
            <a:noFill/>
            <a:miter lim="800000"/>
            <a:headEnd/>
            <a:tailEnd/>
          </a:ln>
          <a:effectLst/>
        </p:spPr>
        <p:txBody>
          <a:bodyPr wrap="none" lIns="90488" tIns="44450" rIns="90488" bIns="44450">
            <a:spAutoFit/>
          </a:bodyPr>
          <a:lstStyle/>
          <a:p>
            <a:r>
              <a:rPr lang="en-US" sz="800" b="1">
                <a:latin typeface="Verdana" pitchFamily="34" charset="0"/>
              </a:rPr>
              <a:t>Slide Set 1: Introduction: </a:t>
            </a:r>
            <a:fld id="{03CD582D-EE30-4301-8711-B97A2BCF3077}" type="slidenum">
              <a:rPr lang="en-US" sz="800" b="1">
                <a:latin typeface="Verdana" pitchFamily="34" charset="0"/>
              </a:rPr>
              <a:pPr/>
              <a:t>‹#›</a:t>
            </a:fld>
            <a:endParaRPr lang="en-US" sz="800" b="1">
              <a:latin typeface="Verdana" pitchFamily="34" charset="0"/>
            </a:endParaRPr>
          </a:p>
        </p:txBody>
      </p:sp>
      <p:pic>
        <p:nvPicPr>
          <p:cNvPr id="1029" name="Picture 5" descr="formal-66"/>
          <p:cNvPicPr>
            <a:picLocks noChangeAspect="1" noChangeArrowheads="1"/>
          </p:cNvPicPr>
          <p:nvPr userDrawn="1"/>
        </p:nvPicPr>
        <p:blipFill>
          <a:blip r:embed="rId14" cstate="print"/>
          <a:srcRect/>
          <a:stretch>
            <a:fillRect/>
          </a:stretch>
        </p:blipFill>
        <p:spPr bwMode="auto">
          <a:xfrm>
            <a:off x="7924800" y="66675"/>
            <a:ext cx="1241425" cy="334963"/>
          </a:xfrm>
          <a:prstGeom prst="rect">
            <a:avLst/>
          </a:prstGeom>
          <a:noFill/>
        </p:spPr>
      </p:pic>
      <p:sp>
        <p:nvSpPr>
          <p:cNvPr id="1030" name="Rectangle 6"/>
          <p:cNvSpPr>
            <a:spLocks noChangeArrowheads="1"/>
          </p:cNvSpPr>
          <p:nvPr userDrawn="1"/>
        </p:nvSpPr>
        <p:spPr bwMode="auto">
          <a:xfrm>
            <a:off x="0" y="6616700"/>
            <a:ext cx="2833688" cy="211138"/>
          </a:xfrm>
          <a:prstGeom prst="rect">
            <a:avLst/>
          </a:prstGeom>
          <a:noFill/>
          <a:ln w="12700">
            <a:noFill/>
            <a:miter lim="800000"/>
            <a:headEnd/>
            <a:tailEnd/>
          </a:ln>
          <a:effectLst/>
        </p:spPr>
        <p:txBody>
          <a:bodyPr wrap="none" lIns="90488" tIns="44450" rIns="90488" bIns="44450">
            <a:spAutoFit/>
          </a:bodyPr>
          <a:lstStyle/>
          <a:p>
            <a:r>
              <a:rPr lang="en-US" sz="800" b="1">
                <a:latin typeface="Verdana" pitchFamily="34" charset="0"/>
              </a:rPr>
              <a:t>ICS 271, Fall 2007: Professor Padhraic Smyth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Verdana" pitchFamily="34" charset="0"/>
        </a:defRPr>
      </a:lvl2pPr>
      <a:lvl3pPr algn="ctr" rtl="0" eaLnBrk="0" fontAlgn="base" hangingPunct="0">
        <a:spcBef>
          <a:spcPct val="0"/>
        </a:spcBef>
        <a:spcAft>
          <a:spcPct val="0"/>
        </a:spcAft>
        <a:defRPr sz="2400" b="1">
          <a:solidFill>
            <a:schemeClr val="tx2"/>
          </a:solidFill>
          <a:latin typeface="Verdana" pitchFamily="34" charset="0"/>
        </a:defRPr>
      </a:lvl3pPr>
      <a:lvl4pPr algn="ctr" rtl="0" eaLnBrk="0" fontAlgn="base" hangingPunct="0">
        <a:spcBef>
          <a:spcPct val="0"/>
        </a:spcBef>
        <a:spcAft>
          <a:spcPct val="0"/>
        </a:spcAft>
        <a:defRPr sz="2400" b="1">
          <a:solidFill>
            <a:schemeClr val="tx2"/>
          </a:solidFill>
          <a:latin typeface="Verdana" pitchFamily="34" charset="0"/>
        </a:defRPr>
      </a:lvl4pPr>
      <a:lvl5pPr algn="ctr" rtl="0" eaLnBrk="0" fontAlgn="base" hangingPunct="0">
        <a:spcBef>
          <a:spcPct val="0"/>
        </a:spcBef>
        <a:spcAft>
          <a:spcPct val="0"/>
        </a:spcAft>
        <a:defRPr sz="2400" b="1">
          <a:solidFill>
            <a:schemeClr val="tx2"/>
          </a:solidFill>
          <a:latin typeface="Verdana" pitchFamily="34" charset="0"/>
        </a:defRPr>
      </a:lvl5pPr>
      <a:lvl6pPr marL="457200" algn="ctr" rtl="0" eaLnBrk="0" fontAlgn="base" hangingPunct="0">
        <a:spcBef>
          <a:spcPct val="0"/>
        </a:spcBef>
        <a:spcAft>
          <a:spcPct val="0"/>
        </a:spcAft>
        <a:defRPr sz="2400" b="1">
          <a:solidFill>
            <a:schemeClr val="tx2"/>
          </a:solidFill>
          <a:latin typeface="Verdana" pitchFamily="34" charset="0"/>
        </a:defRPr>
      </a:lvl6pPr>
      <a:lvl7pPr marL="914400" algn="ctr" rtl="0" eaLnBrk="0" fontAlgn="base" hangingPunct="0">
        <a:spcBef>
          <a:spcPct val="0"/>
        </a:spcBef>
        <a:spcAft>
          <a:spcPct val="0"/>
        </a:spcAft>
        <a:defRPr sz="2400" b="1">
          <a:solidFill>
            <a:schemeClr val="tx2"/>
          </a:solidFill>
          <a:latin typeface="Verdana" pitchFamily="34" charset="0"/>
        </a:defRPr>
      </a:lvl7pPr>
      <a:lvl8pPr marL="1371600" algn="ctr" rtl="0" eaLnBrk="0" fontAlgn="base" hangingPunct="0">
        <a:spcBef>
          <a:spcPct val="0"/>
        </a:spcBef>
        <a:spcAft>
          <a:spcPct val="0"/>
        </a:spcAft>
        <a:defRPr sz="2400" b="1">
          <a:solidFill>
            <a:schemeClr val="tx2"/>
          </a:solidFill>
          <a:latin typeface="Verdana" pitchFamily="34" charset="0"/>
        </a:defRPr>
      </a:lvl8pPr>
      <a:lvl9pPr marL="1828800" algn="ctr" rtl="0" eaLnBrk="0" fontAlgn="base" hangingPunct="0">
        <a:spcBef>
          <a:spcPct val="0"/>
        </a:spcBef>
        <a:spcAft>
          <a:spcPct val="0"/>
        </a:spcAft>
        <a:defRPr sz="2400" b="1">
          <a:solidFill>
            <a:schemeClr val="tx2"/>
          </a:solidFill>
          <a:latin typeface="Verdana" pitchFamily="34" charset="0"/>
        </a:defRPr>
      </a:lvl9pPr>
    </p:titleStyle>
    <p:bodyStyle>
      <a:lvl1pPr marL="342900" indent="-342900" algn="l" rtl="0" eaLnBrk="0" fontAlgn="base" hangingPunct="0">
        <a:spcBef>
          <a:spcPct val="20000"/>
        </a:spcBef>
        <a:spcAft>
          <a:spcPct val="0"/>
        </a:spcAft>
        <a:buSzPct val="10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1600">
          <a:solidFill>
            <a:schemeClr val="tx1"/>
          </a:solidFill>
          <a:latin typeface="+mn-lt"/>
        </a:defRPr>
      </a:lvl2pPr>
      <a:lvl3pPr marL="1143000" indent="-228600" algn="l" rtl="0" eaLnBrk="0" fontAlgn="base" hangingPunct="0">
        <a:spcBef>
          <a:spcPct val="20000"/>
        </a:spcBef>
        <a:spcAft>
          <a:spcPct val="0"/>
        </a:spcAft>
        <a:buSzPct val="100000"/>
        <a:buChar char="•"/>
        <a:defRPr sz="1600">
          <a:solidFill>
            <a:schemeClr val="tx1"/>
          </a:solidFill>
          <a:latin typeface="+mn-lt"/>
        </a:defRPr>
      </a:lvl3pPr>
      <a:lvl4pPr marL="1600200" indent="-228600" algn="l" rtl="0" eaLnBrk="0" fontAlgn="base" hangingPunct="0">
        <a:spcBef>
          <a:spcPct val="20000"/>
        </a:spcBef>
        <a:spcAft>
          <a:spcPct val="0"/>
        </a:spcAft>
        <a:buSzPct val="100000"/>
        <a:buChar char="–"/>
        <a:defRPr sz="1600">
          <a:solidFill>
            <a:schemeClr val="tx1"/>
          </a:solidFill>
          <a:latin typeface="+mn-lt"/>
        </a:defRPr>
      </a:lvl4pPr>
      <a:lvl5pPr marL="2057400" indent="-228600" algn="l" rtl="0" eaLnBrk="0" fontAlgn="base" hangingPunct="0">
        <a:spcBef>
          <a:spcPct val="20000"/>
        </a:spcBef>
        <a:spcAft>
          <a:spcPct val="0"/>
        </a:spcAft>
        <a:buSzPct val="100000"/>
        <a:buChar char="•"/>
        <a:defRPr sz="1600">
          <a:solidFill>
            <a:schemeClr val="tx1"/>
          </a:solidFill>
          <a:latin typeface="+mn-lt"/>
        </a:defRPr>
      </a:lvl5pPr>
      <a:lvl6pPr marL="2514600" indent="-228600" algn="l" rtl="0" eaLnBrk="0" fontAlgn="base" hangingPunct="0">
        <a:spcBef>
          <a:spcPct val="20000"/>
        </a:spcBef>
        <a:spcAft>
          <a:spcPct val="0"/>
        </a:spcAft>
        <a:buSzPct val="100000"/>
        <a:buChar char="•"/>
        <a:defRPr sz="1600">
          <a:solidFill>
            <a:schemeClr val="tx1"/>
          </a:solidFill>
          <a:latin typeface="+mn-lt"/>
        </a:defRPr>
      </a:lvl6pPr>
      <a:lvl7pPr marL="2971800" indent="-228600" algn="l" rtl="0" eaLnBrk="0" fontAlgn="base" hangingPunct="0">
        <a:spcBef>
          <a:spcPct val="20000"/>
        </a:spcBef>
        <a:spcAft>
          <a:spcPct val="0"/>
        </a:spcAft>
        <a:buSzPct val="100000"/>
        <a:buChar char="•"/>
        <a:defRPr sz="1600">
          <a:solidFill>
            <a:schemeClr val="tx1"/>
          </a:solidFill>
          <a:latin typeface="+mn-lt"/>
        </a:defRPr>
      </a:lvl7pPr>
      <a:lvl8pPr marL="3429000" indent="-228600" algn="l" rtl="0" eaLnBrk="0" fontAlgn="base" hangingPunct="0">
        <a:spcBef>
          <a:spcPct val="20000"/>
        </a:spcBef>
        <a:spcAft>
          <a:spcPct val="0"/>
        </a:spcAft>
        <a:buSzPct val="100000"/>
        <a:buChar char="•"/>
        <a:defRPr sz="1600">
          <a:solidFill>
            <a:schemeClr val="tx1"/>
          </a:solidFill>
          <a:latin typeface="+mn-lt"/>
        </a:defRPr>
      </a:lvl8pPr>
      <a:lvl9pPr marL="3886200" indent="-228600" algn="l" rtl="0" eaLnBrk="0" fontAlgn="base" hangingPunct="0">
        <a:spcBef>
          <a:spcPct val="20000"/>
        </a:spcBef>
        <a:spcAft>
          <a:spcPct val="0"/>
        </a:spcAft>
        <a:buSzPct val="10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5.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0.wmf"/><Relationship Id="rId4" Type="http://schemas.openxmlformats.org/officeDocument/2006/relationships/oleObject" Target="../embeddings/oleObject3.bin"/><Relationship Id="rId9" Type="http://schemas.openxmlformats.org/officeDocument/2006/relationships/image" Target="../media/image2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hyperlink" Target="https://www.statisticshowto.com/random-variable/" TargetMode="External"/><Relationship Id="rId2" Type="http://schemas.openxmlformats.org/officeDocument/2006/relationships/hyperlink" Target="https://www.statisticshowto.com/probability-and-statistics/statistics-definitions/probability-distribu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audio" Target="../media/audio1.wav"/><Relationship Id="rId7" Type="http://schemas.openxmlformats.org/officeDocument/2006/relationships/audio" Target="../media/audio3.wav"/><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audio" Target="../media/audio2.wav"/><Relationship Id="rId10" Type="http://schemas.openxmlformats.org/officeDocument/2006/relationships/image" Target="../media/image8.jpeg"/><Relationship Id="rId4" Type="http://schemas.openxmlformats.org/officeDocument/2006/relationships/image" Target="../media/image4.jpeg"/><Relationship Id="rId9" Type="http://schemas.openxmlformats.org/officeDocument/2006/relationships/audio" Target="../media/audio4.wav"/></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81000"/>
            <a:ext cx="7772400" cy="1524000"/>
          </a:xfrm>
          <a:noFill/>
          <a:ln/>
        </p:spPr>
        <p:txBody>
          <a:bodyPr/>
          <a:lstStyle/>
          <a:p>
            <a:r>
              <a:rPr lang="en-US" sz="2800" dirty="0" smtClean="0"/>
              <a:t>Artificial </a:t>
            </a:r>
            <a:r>
              <a:rPr lang="en-US" sz="2800" dirty="0"/>
              <a:t>Intelligence</a:t>
            </a:r>
          </a:p>
        </p:txBody>
      </p:sp>
      <p:sp>
        <p:nvSpPr>
          <p:cNvPr id="4" name="Rectangle 3"/>
          <p:cNvSpPr txBox="1">
            <a:spLocks noChangeArrowheads="1"/>
          </p:cNvSpPr>
          <p:nvPr/>
        </p:nvSpPr>
        <p:spPr bwMode="auto">
          <a:xfrm>
            <a:off x="0" y="5105400"/>
            <a:ext cx="9144000" cy="1752600"/>
          </a:xfrm>
          <a:prstGeom prst="rect">
            <a:avLst/>
          </a:prstGeom>
          <a:solidFill>
            <a:schemeClr val="bg1"/>
          </a:solidFill>
          <a:ln w="12700">
            <a:noFill/>
            <a:miter lim="800000"/>
            <a:headEnd/>
            <a:tailEnd/>
          </a:ln>
          <a:effectLst/>
        </p:spPr>
        <p:txBody>
          <a:bodyPr vert="horz" wrap="square" lIns="90488" tIns="44450" rIns="90488" bIns="4445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Pct val="100000"/>
              <a:buFontTx/>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Rectangle 3"/>
          <p:cNvSpPr txBox="1">
            <a:spLocks noChangeArrowheads="1"/>
          </p:cNvSpPr>
          <p:nvPr/>
        </p:nvSpPr>
        <p:spPr bwMode="auto">
          <a:xfrm>
            <a:off x="0" y="0"/>
            <a:ext cx="9144000" cy="609600"/>
          </a:xfrm>
          <a:prstGeom prst="rect">
            <a:avLst/>
          </a:prstGeom>
          <a:solidFill>
            <a:schemeClr val="bg1"/>
          </a:solidFill>
          <a:ln w="12700">
            <a:noFill/>
            <a:miter lim="800000"/>
            <a:headEnd/>
            <a:tailEnd/>
          </a:ln>
          <a:effectLst/>
        </p:spPr>
        <p:txBody>
          <a:bodyPr vert="horz" wrap="square" lIns="90488" tIns="44450" rIns="90488" bIns="4445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Pct val="100000"/>
              <a:buFontTx/>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 name="Subtitle 1"/>
          <p:cNvSpPr>
            <a:spLocks noGrp="1"/>
          </p:cNvSpPr>
          <p:nvPr>
            <p:ph type="subTitle" idx="1"/>
          </p:nvPr>
        </p:nvSpPr>
        <p:spPr>
          <a:xfrm>
            <a:off x="1371600" y="2133600"/>
            <a:ext cx="6400800" cy="2667000"/>
          </a:xfrm>
        </p:spPr>
        <p:txBody>
          <a:bodyPr/>
          <a:lstStyle/>
          <a:p>
            <a:r>
              <a:rPr lang="en-US" sz="5400" dirty="0" smtClean="0">
                <a:latin typeface="Tw Cen MT Condensed Extra Bold" panose="020B0803020202020204" pitchFamily="34" charset="0"/>
              </a:rPr>
              <a:t>Probability</a:t>
            </a:r>
          </a:p>
          <a:p>
            <a:endParaRPr lang="en-GB" dirty="0" smtClean="0"/>
          </a:p>
          <a:p>
            <a:endParaRPr lang="en-GB" dirty="0" smtClean="0"/>
          </a:p>
          <a:p>
            <a:r>
              <a:rPr lang="en-US" dirty="0" smtClean="0"/>
              <a:t>A probability is </a:t>
            </a:r>
            <a:r>
              <a:rPr lang="en-US" b="1" dirty="0" smtClean="0"/>
              <a:t>a number that reflects the chance or likelihood that a particular event will occur</a:t>
            </a:r>
            <a:r>
              <a:rPr lang="en-US" dirty="0" smtClean="0"/>
              <a:t>.</a:t>
            </a:r>
            <a:endParaRPr lang="en-GB" dirty="0"/>
          </a:p>
        </p:txBody>
      </p:sp>
      <p:pic>
        <p:nvPicPr>
          <p:cNvPr id="7" name="Picture 8" descr="A:\MVC-038F.JPG"/>
          <p:cNvPicPr>
            <a:picLocks noChangeAspect="1" noChangeArrowheads="1"/>
          </p:cNvPicPr>
          <p:nvPr/>
        </p:nvPicPr>
        <p:blipFill>
          <a:blip r:embed="rId3">
            <a:clrChange>
              <a:clrFrom>
                <a:srgbClr val="95A597"/>
              </a:clrFrom>
              <a:clrTo>
                <a:srgbClr val="95A597">
                  <a:alpha val="0"/>
                </a:srgbClr>
              </a:clrTo>
            </a:clrChange>
            <a:extLst>
              <a:ext uri="{28A0092B-C50C-407E-A947-70E740481C1C}">
                <a14:useLocalDpi xmlns:a14="http://schemas.microsoft.com/office/drawing/2010/main" val="0"/>
              </a:ext>
            </a:extLst>
          </a:blip>
          <a:srcRect l="37500" t="7001" r="33376" b="53166"/>
          <a:stretch>
            <a:fillRect/>
          </a:stretch>
        </p:blipFill>
        <p:spPr bwMode="auto">
          <a:xfrm>
            <a:off x="7242175" y="312738"/>
            <a:ext cx="1554163" cy="15922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A:\MVC-025F.JPG"/>
          <p:cNvPicPr>
            <a:picLocks noChangeAspect="1" noChangeArrowheads="1"/>
          </p:cNvPicPr>
          <p:nvPr/>
        </p:nvPicPr>
        <p:blipFill>
          <a:blip r:embed="rId4">
            <a:extLst>
              <a:ext uri="{28A0092B-C50C-407E-A947-70E740481C1C}">
                <a14:useLocalDpi xmlns:a14="http://schemas.microsoft.com/office/drawing/2010/main" val="0"/>
              </a:ext>
            </a:extLst>
          </a:blip>
          <a:srcRect l="25418" t="19873" r="23503" b="12730"/>
          <a:stretch>
            <a:fillRect/>
          </a:stretch>
        </p:blipFill>
        <p:spPr bwMode="auto">
          <a:xfrm>
            <a:off x="3581400" y="4876800"/>
            <a:ext cx="2133600"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8" name="Text Box 7"/>
          <p:cNvSpPr txBox="1">
            <a:spLocks noChangeArrowheads="1"/>
          </p:cNvSpPr>
          <p:nvPr/>
        </p:nvSpPr>
        <p:spPr bwMode="auto">
          <a:xfrm>
            <a:off x="533400" y="1219200"/>
            <a:ext cx="83820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914400" algn="l"/>
              </a:tabLst>
              <a:defRPr>
                <a:solidFill>
                  <a:schemeClr val="tx1"/>
                </a:solidFill>
                <a:latin typeface="Arial" panose="020B0604020202020204" pitchFamily="34" charset="0"/>
              </a:defRPr>
            </a:lvl1pPr>
            <a:lvl2pPr>
              <a:tabLst>
                <a:tab pos="914400" algn="l"/>
              </a:tabLst>
              <a:defRPr>
                <a:solidFill>
                  <a:schemeClr val="tx1"/>
                </a:solidFill>
                <a:latin typeface="Arial" panose="020B0604020202020204" pitchFamily="34" charset="0"/>
              </a:defRPr>
            </a:lvl2pPr>
            <a:lvl3pPr>
              <a:tabLst>
                <a:tab pos="914400" algn="l"/>
              </a:tabLst>
              <a:defRPr>
                <a:solidFill>
                  <a:schemeClr val="tx1"/>
                </a:solidFill>
                <a:latin typeface="Arial" panose="020B0604020202020204" pitchFamily="34" charset="0"/>
              </a:defRPr>
            </a:lvl3pPr>
            <a:lvl4pPr>
              <a:tabLst>
                <a:tab pos="914400" algn="l"/>
              </a:tabLst>
              <a:defRPr>
                <a:solidFill>
                  <a:schemeClr val="tx1"/>
                </a:solidFill>
                <a:latin typeface="Arial" panose="020B0604020202020204" pitchFamily="34" charset="0"/>
              </a:defRPr>
            </a:lvl4pPr>
            <a:lvl5pPr>
              <a:tabLst>
                <a:tab pos="914400" algn="l"/>
              </a:tabLst>
              <a:defRPr>
                <a:solidFill>
                  <a:schemeClr val="tx1"/>
                </a:solidFill>
                <a:latin typeface="Arial" panose="020B0604020202020204" pitchFamily="34" charset="0"/>
              </a:defRPr>
            </a:lvl5pPr>
            <a:lvl6pPr fontAlgn="base">
              <a:spcBef>
                <a:spcPct val="0"/>
              </a:spcBef>
              <a:spcAft>
                <a:spcPct val="0"/>
              </a:spcAft>
              <a:tabLst>
                <a:tab pos="914400" algn="l"/>
              </a:tabLst>
              <a:defRPr>
                <a:solidFill>
                  <a:schemeClr val="tx1"/>
                </a:solidFill>
                <a:latin typeface="Arial" panose="020B0604020202020204" pitchFamily="34" charset="0"/>
              </a:defRPr>
            </a:lvl6pPr>
            <a:lvl7pPr fontAlgn="base">
              <a:spcBef>
                <a:spcPct val="0"/>
              </a:spcBef>
              <a:spcAft>
                <a:spcPct val="0"/>
              </a:spcAft>
              <a:tabLst>
                <a:tab pos="914400" algn="l"/>
              </a:tabLst>
              <a:defRPr>
                <a:solidFill>
                  <a:schemeClr val="tx1"/>
                </a:solidFill>
                <a:latin typeface="Arial" panose="020B0604020202020204" pitchFamily="34" charset="0"/>
              </a:defRPr>
            </a:lvl7pPr>
            <a:lvl8pPr fontAlgn="base">
              <a:spcBef>
                <a:spcPct val="0"/>
              </a:spcBef>
              <a:spcAft>
                <a:spcPct val="0"/>
              </a:spcAft>
              <a:tabLst>
                <a:tab pos="914400" algn="l"/>
              </a:tabLst>
              <a:defRPr>
                <a:solidFill>
                  <a:schemeClr val="tx1"/>
                </a:solidFill>
                <a:latin typeface="Arial" panose="020B0604020202020204" pitchFamily="34" charset="0"/>
              </a:defRPr>
            </a:lvl8pPr>
            <a:lvl9pPr fontAlgn="base">
              <a:spcBef>
                <a:spcPct val="0"/>
              </a:spcBef>
              <a:spcAft>
                <a:spcPct val="0"/>
              </a:spcAft>
              <a:tabLst>
                <a:tab pos="914400" algn="l"/>
              </a:tabLst>
              <a:defRPr>
                <a:solidFill>
                  <a:schemeClr val="tx1"/>
                </a:solidFill>
                <a:latin typeface="Arial" panose="020B0604020202020204" pitchFamily="34" charset="0"/>
              </a:defRPr>
            </a:lvl9pPr>
          </a:lstStyle>
          <a:p>
            <a:pPr eaLnBrk="0" hangingPunct="0">
              <a:lnSpc>
                <a:spcPct val="120000"/>
              </a:lnSpc>
            </a:pPr>
            <a:r>
              <a:rPr lang="en-US" altLang="en-US" dirty="0"/>
              <a:t>Using the data in the table, find the probability that a sample of not recycled waste was plastic. </a:t>
            </a:r>
            <a:r>
              <a:rPr lang="en-US" altLang="en-US" i="1" dirty="0"/>
              <a:t>P</a:t>
            </a:r>
            <a:r>
              <a:rPr lang="en-US" altLang="en-US" dirty="0"/>
              <a:t>(plastic | non-recycled) </a:t>
            </a:r>
          </a:p>
        </p:txBody>
      </p:sp>
      <p:sp>
        <p:nvSpPr>
          <p:cNvPr id="39" name="Rectangle 8"/>
          <p:cNvSpPr>
            <a:spLocks noChangeArrowheads="1"/>
          </p:cNvSpPr>
          <p:nvPr/>
        </p:nvSpPr>
        <p:spPr bwMode="auto">
          <a:xfrm>
            <a:off x="609600" y="2133600"/>
            <a:ext cx="38877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t>The given condition limits the </a:t>
            </a:r>
          </a:p>
          <a:p>
            <a:pPr eaLnBrk="0" hangingPunct="0"/>
            <a:r>
              <a:rPr lang="en-US" altLang="en-US" dirty="0"/>
              <a:t>sample space to non-recycled </a:t>
            </a:r>
          </a:p>
          <a:p>
            <a:pPr eaLnBrk="0" hangingPunct="0"/>
            <a:r>
              <a:rPr lang="en-US" altLang="en-US" dirty="0"/>
              <a:t>waste. </a:t>
            </a:r>
          </a:p>
        </p:txBody>
      </p:sp>
      <p:sp>
        <p:nvSpPr>
          <p:cNvPr id="40" name="Rectangle 28"/>
          <p:cNvSpPr>
            <a:spLocks noChangeArrowheads="1"/>
          </p:cNvSpPr>
          <p:nvPr/>
        </p:nvSpPr>
        <p:spPr bwMode="auto">
          <a:xfrm>
            <a:off x="609600" y="5805487"/>
            <a:ext cx="716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t>The probability that the non-recycled waste was plastic is about 13%.</a:t>
            </a:r>
          </a:p>
        </p:txBody>
      </p:sp>
      <p:grpSp>
        <p:nvGrpSpPr>
          <p:cNvPr id="41" name="Group 29"/>
          <p:cNvGrpSpPr>
            <a:grpSpLocks/>
          </p:cNvGrpSpPr>
          <p:nvPr/>
        </p:nvGrpSpPr>
        <p:grpSpPr bwMode="auto">
          <a:xfrm>
            <a:off x="3425825" y="4683125"/>
            <a:ext cx="1000125" cy="641350"/>
            <a:chOff x="2270" y="2956"/>
            <a:chExt cx="630" cy="404"/>
          </a:xfrm>
        </p:grpSpPr>
        <p:sp>
          <p:nvSpPr>
            <p:cNvPr id="42" name="Text Box 30"/>
            <p:cNvSpPr txBox="1">
              <a:spLocks noChangeArrowheads="1"/>
            </p:cNvSpPr>
            <p:nvPr/>
          </p:nvSpPr>
          <p:spPr bwMode="auto">
            <a:xfrm>
              <a:off x="2270" y="3042"/>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t>
              </a:r>
            </a:p>
          </p:txBody>
        </p:sp>
        <p:sp>
          <p:nvSpPr>
            <p:cNvPr id="43" name="Rectangle 31"/>
            <p:cNvSpPr>
              <a:spLocks noChangeArrowheads="1"/>
            </p:cNvSpPr>
            <p:nvPr/>
          </p:nvSpPr>
          <p:spPr bwMode="auto">
            <a:xfrm>
              <a:off x="2424" y="2956"/>
              <a:ext cx="4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u="sng" dirty="0"/>
                <a:t> 20.4 </a:t>
              </a:r>
            </a:p>
            <a:p>
              <a:pPr algn="ctr" eaLnBrk="0" hangingPunct="0"/>
              <a:r>
                <a:rPr lang="en-US" altLang="en-US" dirty="0"/>
                <a:t>156.3</a:t>
              </a:r>
            </a:p>
          </p:txBody>
        </p:sp>
      </p:grpSp>
      <p:grpSp>
        <p:nvGrpSpPr>
          <p:cNvPr id="44" name="Group 32"/>
          <p:cNvGrpSpPr>
            <a:grpSpLocks/>
          </p:cNvGrpSpPr>
          <p:nvPr/>
        </p:nvGrpSpPr>
        <p:grpSpPr bwMode="auto">
          <a:xfrm>
            <a:off x="3513138" y="5424487"/>
            <a:ext cx="785812" cy="366713"/>
            <a:chOff x="2317" y="3324"/>
            <a:chExt cx="495" cy="231"/>
          </a:xfrm>
        </p:grpSpPr>
        <p:sp>
          <p:nvSpPr>
            <p:cNvPr id="45" name="Rectangle 33"/>
            <p:cNvSpPr>
              <a:spLocks noChangeArrowheads="1"/>
            </p:cNvSpPr>
            <p:nvPr/>
          </p:nvSpPr>
          <p:spPr bwMode="auto">
            <a:xfrm>
              <a:off x="2416" y="3324"/>
              <a:ext cx="3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t>0.13</a:t>
              </a:r>
            </a:p>
          </p:txBody>
        </p:sp>
        <p:pic>
          <p:nvPicPr>
            <p:cNvPr id="46"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 y="3411"/>
              <a:ext cx="115" cy="67"/>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Rectangle 35"/>
          <p:cNvSpPr>
            <a:spLocks noChangeArrowheads="1"/>
          </p:cNvSpPr>
          <p:nvPr/>
        </p:nvSpPr>
        <p:spPr bwMode="auto">
          <a:xfrm>
            <a:off x="912812" y="3181350"/>
            <a:ext cx="33861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t>A favorable outcome is </a:t>
            </a:r>
          </a:p>
          <a:p>
            <a:pPr eaLnBrk="0" hangingPunct="0"/>
            <a:r>
              <a:rPr lang="en-US" altLang="en-US" dirty="0"/>
              <a:t>non-recycled plastic.</a:t>
            </a:r>
          </a:p>
        </p:txBody>
      </p:sp>
      <p:grpSp>
        <p:nvGrpSpPr>
          <p:cNvPr id="48" name="Group 40"/>
          <p:cNvGrpSpPr>
            <a:grpSpLocks/>
          </p:cNvGrpSpPr>
          <p:nvPr/>
        </p:nvGrpSpPr>
        <p:grpSpPr bwMode="auto">
          <a:xfrm>
            <a:off x="912813" y="4070350"/>
            <a:ext cx="7621587" cy="641350"/>
            <a:chOff x="575" y="2564"/>
            <a:chExt cx="3870" cy="404"/>
          </a:xfrm>
        </p:grpSpPr>
        <p:sp>
          <p:nvSpPr>
            <p:cNvPr id="49" name="Rectangle 41"/>
            <p:cNvSpPr>
              <a:spLocks noChangeArrowheads="1"/>
            </p:cNvSpPr>
            <p:nvPr/>
          </p:nvSpPr>
          <p:spPr bwMode="auto">
            <a:xfrm>
              <a:off x="575" y="2650"/>
              <a:ext cx="18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i="1" dirty="0"/>
                <a:t>P</a:t>
              </a:r>
              <a:r>
                <a:rPr lang="en-US" altLang="en-US" dirty="0"/>
                <a:t>(plastic | non-recycled) = </a:t>
              </a:r>
            </a:p>
          </p:txBody>
        </p:sp>
        <p:sp>
          <p:nvSpPr>
            <p:cNvPr id="50" name="Text Box 42"/>
            <p:cNvSpPr txBox="1">
              <a:spLocks noChangeArrowheads="1"/>
            </p:cNvSpPr>
            <p:nvPr/>
          </p:nvSpPr>
          <p:spPr bwMode="auto">
            <a:xfrm>
              <a:off x="2329" y="2564"/>
              <a:ext cx="21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t>                     20.4                      </a:t>
              </a:r>
            </a:p>
            <a:p>
              <a:pPr algn="ctr" eaLnBrk="0" hangingPunct="0"/>
              <a:r>
                <a:rPr lang="en-US" altLang="en-US"/>
                <a:t>48.9 + 10.1 + 9.1 + 20.4 + 67.8</a:t>
              </a:r>
            </a:p>
          </p:txBody>
        </p:sp>
        <p:sp>
          <p:nvSpPr>
            <p:cNvPr id="51" name="Line 43"/>
            <p:cNvSpPr>
              <a:spLocks noChangeShapeType="1"/>
            </p:cNvSpPr>
            <p:nvPr/>
          </p:nvSpPr>
          <p:spPr bwMode="auto">
            <a:xfrm>
              <a:off x="2416" y="2768"/>
              <a:ext cx="19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pSp>
      <p:sp>
        <p:nvSpPr>
          <p:cNvPr id="52" name="Text Box 45"/>
          <p:cNvSpPr txBox="1">
            <a:spLocks noChangeArrowheads="1"/>
          </p:cNvSpPr>
          <p:nvPr/>
        </p:nvSpPr>
        <p:spPr bwMode="auto">
          <a:xfrm>
            <a:off x="457200" y="3810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t>Let’s Try One</a:t>
            </a:r>
          </a:p>
        </p:txBody>
      </p:sp>
      <p:pic>
        <p:nvPicPr>
          <p:cNvPr id="2" name="Picture 1"/>
          <p:cNvPicPr>
            <a:picLocks noChangeAspect="1"/>
          </p:cNvPicPr>
          <p:nvPr/>
        </p:nvPicPr>
        <p:blipFill>
          <a:blip r:embed="rId4"/>
          <a:stretch>
            <a:fillRect/>
          </a:stretch>
        </p:blipFill>
        <p:spPr>
          <a:xfrm>
            <a:off x="5002972" y="2406650"/>
            <a:ext cx="3531428" cy="1663699"/>
          </a:xfrm>
          <a:prstGeom prst="rect">
            <a:avLst/>
          </a:prstGeom>
        </p:spPr>
      </p:pic>
    </p:spTree>
    <p:extLst>
      <p:ext uri="{BB962C8B-B14F-4D97-AF65-F5344CB8AC3E}">
        <p14:creationId xmlns:p14="http://schemas.microsoft.com/office/powerpoint/2010/main" val="12458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ppt_x"/>
                                          </p:val>
                                        </p:tav>
                                        <p:tav tm="100000">
                                          <p:val>
                                            <p:strVal val="#ppt_x"/>
                                          </p:val>
                                        </p:tav>
                                      </p:tavLst>
                                    </p:anim>
                                    <p:anim calcmode="lin" valueType="num">
                                      <p:cBhvr additive="base">
                                        <p:cTn id="2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1000"/>
                                        <p:tgtEl>
                                          <p:spTgt spid="44"/>
                                        </p:tgtEl>
                                      </p:cBhvr>
                                    </p:animEffect>
                                    <p:anim calcmode="lin" valueType="num">
                                      <p:cBhvr>
                                        <p:cTn id="29" dur="1000" fill="hold"/>
                                        <p:tgtEl>
                                          <p:spTgt spid="44"/>
                                        </p:tgtEl>
                                        <p:attrNameLst>
                                          <p:attrName>ppt_x</p:attrName>
                                        </p:attrNameLst>
                                      </p:cBhvr>
                                      <p:tavLst>
                                        <p:tav tm="0">
                                          <p:val>
                                            <p:strVal val="#ppt_x"/>
                                          </p:val>
                                        </p:tav>
                                        <p:tav tm="100000">
                                          <p:val>
                                            <p:strVal val="#ppt_x"/>
                                          </p:val>
                                        </p:tav>
                                      </p:tavLst>
                                    </p:anim>
                                    <p:anim calcmode="lin" valueType="num">
                                      <p:cBhvr>
                                        <p:cTn id="3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Rectangle 3"/>
          <p:cNvSpPr txBox="1">
            <a:spLocks noChangeArrowheads="1"/>
          </p:cNvSpPr>
          <p:nvPr/>
        </p:nvSpPr>
        <p:spPr bwMode="auto">
          <a:xfrm>
            <a:off x="457200" y="1593376"/>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fontAlgn="base">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fontAlgn="base">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fontAlgn="base">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For any two events A and B from a sample space with P(A) does not equal zero</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56192941"/>
              </p:ext>
            </p:extLst>
          </p:nvPr>
        </p:nvGraphicFramePr>
        <p:xfrm>
          <a:off x="2849562" y="3429000"/>
          <a:ext cx="3444875" cy="1101725"/>
        </p:xfrm>
        <a:graphic>
          <a:graphicData uri="http://schemas.openxmlformats.org/presentationml/2006/ole">
            <mc:AlternateContent xmlns:mc="http://schemas.openxmlformats.org/markup-compatibility/2006">
              <mc:Choice xmlns:v="urn:schemas-microsoft-com:vml" Requires="v">
                <p:oleObj spid="_x0000_s2060" name="Equation" r:id="rId4" imgW="1308100" imgH="419100" progId="Equation.3">
                  <p:embed/>
                </p:oleObj>
              </mc:Choice>
              <mc:Fallback>
                <p:oleObj name="Equation" r:id="rId4" imgW="1308100" imgH="41910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9562" y="3429000"/>
                        <a:ext cx="3444875"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457200" y="76201"/>
            <a:ext cx="8229600" cy="762000"/>
          </a:xfrm>
        </p:spPr>
        <p:txBody>
          <a:bodyPr/>
          <a:lstStyle/>
          <a:p>
            <a:r>
              <a:rPr lang="en-US" dirty="0"/>
              <a:t>Conditional Probability Formula</a:t>
            </a:r>
          </a:p>
        </p:txBody>
      </p:sp>
    </p:spTree>
    <p:extLst>
      <p:ext uri="{BB962C8B-B14F-4D97-AF65-F5344CB8AC3E}">
        <p14:creationId xmlns:p14="http://schemas.microsoft.com/office/powerpoint/2010/main" val="324010037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283936" y="9906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Rectangle 5"/>
          <p:cNvSpPr>
            <a:spLocks noGrp="1" noChangeArrowheads="1"/>
          </p:cNvSpPr>
          <p:nvPr>
            <p:ph type="title"/>
          </p:nvPr>
        </p:nvSpPr>
        <p:spPr>
          <a:xfrm>
            <a:off x="457200" y="228600"/>
            <a:ext cx="8229600" cy="1139825"/>
          </a:xfrm>
        </p:spPr>
        <p:txBody>
          <a:bodyPr/>
          <a:lstStyle/>
          <a:p>
            <a:r>
              <a:rPr lang="en-US" altLang="en-US" dirty="0"/>
              <a:t>Conditional Probability</a:t>
            </a:r>
          </a:p>
        </p:txBody>
      </p:sp>
      <p:sp>
        <p:nvSpPr>
          <p:cNvPr id="5" name="Text Box 6"/>
          <p:cNvSpPr txBox="1">
            <a:spLocks noChangeArrowheads="1"/>
          </p:cNvSpPr>
          <p:nvPr/>
        </p:nvSpPr>
        <p:spPr bwMode="auto">
          <a:xfrm>
            <a:off x="283936" y="1164711"/>
            <a:ext cx="83375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914400" algn="l"/>
                <a:tab pos="2400300" algn="l"/>
              </a:tabLst>
              <a:defRPr>
                <a:solidFill>
                  <a:schemeClr val="tx1"/>
                </a:solidFill>
                <a:latin typeface="Arial" panose="020B0604020202020204" pitchFamily="34" charset="0"/>
              </a:defRPr>
            </a:lvl1pPr>
            <a:lvl2pPr>
              <a:tabLst>
                <a:tab pos="914400" algn="l"/>
                <a:tab pos="2400300" algn="l"/>
              </a:tabLst>
              <a:defRPr>
                <a:solidFill>
                  <a:schemeClr val="tx1"/>
                </a:solidFill>
                <a:latin typeface="Arial" panose="020B0604020202020204" pitchFamily="34" charset="0"/>
              </a:defRPr>
            </a:lvl2pPr>
            <a:lvl3pPr>
              <a:tabLst>
                <a:tab pos="914400" algn="l"/>
                <a:tab pos="2400300" algn="l"/>
              </a:tabLst>
              <a:defRPr>
                <a:solidFill>
                  <a:schemeClr val="tx1"/>
                </a:solidFill>
                <a:latin typeface="Arial" panose="020B0604020202020204" pitchFamily="34" charset="0"/>
              </a:defRPr>
            </a:lvl3pPr>
            <a:lvl4pPr>
              <a:tabLst>
                <a:tab pos="914400" algn="l"/>
                <a:tab pos="2400300" algn="l"/>
              </a:tabLst>
              <a:defRPr>
                <a:solidFill>
                  <a:schemeClr val="tx1"/>
                </a:solidFill>
                <a:latin typeface="Arial" panose="020B0604020202020204" pitchFamily="34" charset="0"/>
              </a:defRPr>
            </a:lvl4pPr>
            <a:lvl5pPr>
              <a:tabLst>
                <a:tab pos="914400" algn="l"/>
                <a:tab pos="2400300" algn="l"/>
              </a:tabLst>
              <a:defRPr>
                <a:solidFill>
                  <a:schemeClr val="tx1"/>
                </a:solidFill>
                <a:latin typeface="Arial" panose="020B0604020202020204" pitchFamily="34" charset="0"/>
              </a:defRPr>
            </a:lvl5pPr>
            <a:lvl6pPr fontAlgn="base">
              <a:spcBef>
                <a:spcPct val="0"/>
              </a:spcBef>
              <a:spcAft>
                <a:spcPct val="0"/>
              </a:spcAft>
              <a:tabLst>
                <a:tab pos="914400" algn="l"/>
                <a:tab pos="2400300" algn="l"/>
              </a:tabLst>
              <a:defRPr>
                <a:solidFill>
                  <a:schemeClr val="tx1"/>
                </a:solidFill>
                <a:latin typeface="Arial" panose="020B0604020202020204" pitchFamily="34" charset="0"/>
              </a:defRPr>
            </a:lvl6pPr>
            <a:lvl7pPr fontAlgn="base">
              <a:spcBef>
                <a:spcPct val="0"/>
              </a:spcBef>
              <a:spcAft>
                <a:spcPct val="0"/>
              </a:spcAft>
              <a:tabLst>
                <a:tab pos="914400" algn="l"/>
                <a:tab pos="2400300" algn="l"/>
              </a:tabLst>
              <a:defRPr>
                <a:solidFill>
                  <a:schemeClr val="tx1"/>
                </a:solidFill>
                <a:latin typeface="Arial" panose="020B0604020202020204" pitchFamily="34" charset="0"/>
              </a:defRPr>
            </a:lvl7pPr>
            <a:lvl8pPr fontAlgn="base">
              <a:spcBef>
                <a:spcPct val="0"/>
              </a:spcBef>
              <a:spcAft>
                <a:spcPct val="0"/>
              </a:spcAft>
              <a:tabLst>
                <a:tab pos="914400" algn="l"/>
                <a:tab pos="2400300" algn="l"/>
              </a:tabLst>
              <a:defRPr>
                <a:solidFill>
                  <a:schemeClr val="tx1"/>
                </a:solidFill>
                <a:latin typeface="Arial" panose="020B0604020202020204" pitchFamily="34" charset="0"/>
              </a:defRPr>
            </a:lvl8pPr>
            <a:lvl9pPr fontAlgn="base">
              <a:spcBef>
                <a:spcPct val="0"/>
              </a:spcBef>
              <a:spcAft>
                <a:spcPct val="0"/>
              </a:spcAft>
              <a:tabLst>
                <a:tab pos="914400" algn="l"/>
                <a:tab pos="2400300" algn="l"/>
              </a:tabLst>
              <a:defRPr>
                <a:solidFill>
                  <a:schemeClr val="tx1"/>
                </a:solidFill>
                <a:latin typeface="Arial" panose="020B0604020202020204" pitchFamily="34" charset="0"/>
              </a:defRPr>
            </a:lvl9pPr>
          </a:lstStyle>
          <a:p>
            <a:pPr algn="just" eaLnBrk="0" hangingPunct="0">
              <a:lnSpc>
                <a:spcPct val="150000"/>
              </a:lnSpc>
            </a:pPr>
            <a:r>
              <a:rPr lang="en-US" altLang="en-US" sz="2000" dirty="0"/>
              <a:t>Researchers asked people who exercise regularly whether they jog or walk. Fifty-eight percent of the respondents were male. Twenty percent of all respondents were males who said they jog. Find the probability that a male respondent jogs.</a:t>
            </a:r>
          </a:p>
        </p:txBody>
      </p:sp>
      <p:sp>
        <p:nvSpPr>
          <p:cNvPr id="15" name="Rectangle 16"/>
          <p:cNvSpPr>
            <a:spLocks noChangeArrowheads="1"/>
          </p:cNvSpPr>
          <p:nvPr/>
        </p:nvSpPr>
        <p:spPr bwMode="auto">
          <a:xfrm>
            <a:off x="828449" y="6248400"/>
            <a:ext cx="601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t>The probability that a male respondent jogs is about 34%.</a:t>
            </a:r>
          </a:p>
        </p:txBody>
      </p:sp>
      <p:grpSp>
        <p:nvGrpSpPr>
          <p:cNvPr id="27" name="Group 28"/>
          <p:cNvGrpSpPr>
            <a:grpSpLocks/>
          </p:cNvGrpSpPr>
          <p:nvPr/>
        </p:nvGrpSpPr>
        <p:grpSpPr bwMode="auto">
          <a:xfrm>
            <a:off x="914400" y="5257797"/>
            <a:ext cx="6788150" cy="838200"/>
            <a:chOff x="1216" y="2927"/>
            <a:chExt cx="4276" cy="528"/>
          </a:xfrm>
        </p:grpSpPr>
        <p:sp>
          <p:nvSpPr>
            <p:cNvPr id="28" name="Rectangle 29"/>
            <p:cNvSpPr>
              <a:spLocks noChangeArrowheads="1"/>
            </p:cNvSpPr>
            <p:nvPr/>
          </p:nvSpPr>
          <p:spPr bwMode="auto">
            <a:xfrm>
              <a:off x="1216" y="2964"/>
              <a:ext cx="4276"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t>= 		</a:t>
              </a:r>
              <a:r>
                <a:rPr lang="en-US" altLang="en-US" dirty="0">
                  <a:solidFill>
                    <a:schemeClr val="hlink"/>
                  </a:solidFill>
                </a:rPr>
                <a:t>Substitute 0.2 for </a:t>
              </a:r>
              <a:r>
                <a:rPr lang="en-US" altLang="en-US" i="1" dirty="0">
                  <a:solidFill>
                    <a:schemeClr val="hlink"/>
                  </a:solidFill>
                </a:rPr>
                <a:t>P</a:t>
              </a:r>
              <a:r>
                <a:rPr lang="en-US" altLang="en-US" dirty="0">
                  <a:solidFill>
                    <a:schemeClr val="hlink"/>
                  </a:solidFill>
                </a:rPr>
                <a:t>(</a:t>
              </a:r>
              <a:r>
                <a:rPr lang="en-US" altLang="en-US" i="1" dirty="0">
                  <a:solidFill>
                    <a:schemeClr val="hlink"/>
                  </a:solidFill>
                </a:rPr>
                <a:t>A</a:t>
              </a:r>
              <a:r>
                <a:rPr lang="en-US" altLang="en-US" dirty="0">
                  <a:solidFill>
                    <a:schemeClr val="hlink"/>
                  </a:solidFill>
                </a:rPr>
                <a:t> and </a:t>
              </a:r>
              <a:r>
                <a:rPr lang="en-US" altLang="en-US" i="1" dirty="0">
                  <a:solidFill>
                    <a:schemeClr val="hlink"/>
                  </a:solidFill>
                </a:rPr>
                <a:t>B</a:t>
              </a:r>
              <a:r>
                <a:rPr lang="en-US" altLang="en-US" dirty="0">
                  <a:solidFill>
                    <a:schemeClr val="hlink"/>
                  </a:solidFill>
                </a:rPr>
                <a:t>) and 0.58 for </a:t>
              </a:r>
              <a:r>
                <a:rPr lang="en-US" altLang="en-US" i="1" dirty="0">
                  <a:solidFill>
                    <a:schemeClr val="hlink"/>
                  </a:solidFill>
                </a:rPr>
                <a:t>P</a:t>
              </a:r>
              <a:r>
                <a:rPr lang="en-US" altLang="en-US" dirty="0">
                  <a:solidFill>
                    <a:schemeClr val="hlink"/>
                  </a:solidFill>
                </a:rPr>
                <a:t>(</a:t>
              </a:r>
              <a:r>
                <a:rPr lang="en-US" altLang="en-US" i="1" dirty="0">
                  <a:solidFill>
                    <a:schemeClr val="hlink"/>
                  </a:solidFill>
                </a:rPr>
                <a:t>A</a:t>
              </a:r>
              <a:r>
                <a:rPr lang="en-US" altLang="en-US" dirty="0">
                  <a:solidFill>
                    <a:schemeClr val="hlink"/>
                  </a:solidFill>
                </a:rPr>
                <a:t>).</a:t>
              </a:r>
            </a:p>
            <a:p>
              <a:pPr eaLnBrk="0" hangingPunct="0">
                <a:lnSpc>
                  <a:spcPct val="150000"/>
                </a:lnSpc>
              </a:pPr>
              <a:r>
                <a:rPr lang="en-US" altLang="en-US" dirty="0"/>
                <a:t>    0.344		</a:t>
              </a:r>
              <a:r>
                <a:rPr lang="en-US" altLang="en-US" dirty="0">
                  <a:solidFill>
                    <a:schemeClr val="hlink"/>
                  </a:solidFill>
                </a:rPr>
                <a:t>Simplify.</a:t>
              </a:r>
            </a:p>
          </p:txBody>
        </p:sp>
        <p:sp>
          <p:nvSpPr>
            <p:cNvPr id="29" name="Text Box 30"/>
            <p:cNvSpPr txBox="1">
              <a:spLocks noChangeArrowheads="1"/>
            </p:cNvSpPr>
            <p:nvPr/>
          </p:nvSpPr>
          <p:spPr bwMode="auto">
            <a:xfrm>
              <a:off x="1775" y="2927"/>
              <a:ext cx="36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u="sng" dirty="0"/>
                <a:t> 0.2 </a:t>
              </a:r>
              <a:endParaRPr lang="en-US" altLang="en-US" sz="1600" dirty="0"/>
            </a:p>
            <a:p>
              <a:pPr algn="ctr" eaLnBrk="0" hangingPunct="0"/>
              <a:r>
                <a:rPr lang="en-US" altLang="en-US" sz="1600" dirty="0"/>
                <a:t>0.58</a:t>
              </a:r>
            </a:p>
          </p:txBody>
        </p:sp>
        <p:pic>
          <p:nvPicPr>
            <p:cNvPr id="30"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3" y="3291"/>
              <a:ext cx="115" cy="67"/>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1"/>
          <p:cNvPicPr>
            <a:picLocks noChangeAspect="1"/>
          </p:cNvPicPr>
          <p:nvPr/>
        </p:nvPicPr>
        <p:blipFill>
          <a:blip r:embed="rId4"/>
          <a:stretch>
            <a:fillRect/>
          </a:stretch>
        </p:blipFill>
        <p:spPr>
          <a:xfrm>
            <a:off x="1219200" y="3217822"/>
            <a:ext cx="3840594" cy="820778"/>
          </a:xfrm>
          <a:prstGeom prst="rect">
            <a:avLst/>
          </a:prstGeom>
        </p:spPr>
      </p:pic>
      <p:pic>
        <p:nvPicPr>
          <p:cNvPr id="40" name="Picture 39"/>
          <p:cNvPicPr>
            <a:picLocks noChangeAspect="1"/>
          </p:cNvPicPr>
          <p:nvPr/>
        </p:nvPicPr>
        <p:blipFill>
          <a:blip r:embed="rId5"/>
          <a:stretch>
            <a:fillRect/>
          </a:stretch>
        </p:blipFill>
        <p:spPr>
          <a:xfrm>
            <a:off x="5410201" y="3163163"/>
            <a:ext cx="3211286" cy="799237"/>
          </a:xfrm>
          <a:prstGeom prst="rect">
            <a:avLst/>
          </a:prstGeom>
        </p:spPr>
      </p:pic>
      <p:pic>
        <p:nvPicPr>
          <p:cNvPr id="41" name="Picture 40"/>
          <p:cNvPicPr>
            <a:picLocks noChangeAspect="1"/>
          </p:cNvPicPr>
          <p:nvPr/>
        </p:nvPicPr>
        <p:blipFill>
          <a:blip r:embed="rId6"/>
          <a:stretch>
            <a:fillRect/>
          </a:stretch>
        </p:blipFill>
        <p:spPr>
          <a:xfrm>
            <a:off x="1801234" y="4337843"/>
            <a:ext cx="3258560" cy="826294"/>
          </a:xfrm>
          <a:prstGeom prst="rect">
            <a:avLst/>
          </a:prstGeom>
        </p:spPr>
      </p:pic>
    </p:spTree>
    <p:extLst>
      <p:ext uri="{BB962C8B-B14F-4D97-AF65-F5344CB8AC3E}">
        <p14:creationId xmlns:p14="http://schemas.microsoft.com/office/powerpoint/2010/main" val="1698757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arn(inVertic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Rectangle 5"/>
          <p:cNvSpPr>
            <a:spLocks noGrp="1" noChangeArrowheads="1"/>
          </p:cNvSpPr>
          <p:nvPr>
            <p:ph type="title"/>
          </p:nvPr>
        </p:nvSpPr>
        <p:spPr>
          <a:xfrm>
            <a:off x="457200" y="0"/>
            <a:ext cx="8229600" cy="1139825"/>
          </a:xfrm>
        </p:spPr>
        <p:txBody>
          <a:bodyPr/>
          <a:lstStyle/>
          <a:p>
            <a:r>
              <a:rPr lang="en-US" altLang="en-US" dirty="0"/>
              <a:t>Using Tree Diagrams </a:t>
            </a:r>
          </a:p>
        </p:txBody>
      </p:sp>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355" y="972403"/>
            <a:ext cx="2595563" cy="2492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p:cNvSpPr txBox="1">
            <a:spLocks noChangeArrowheads="1"/>
          </p:cNvSpPr>
          <p:nvPr/>
        </p:nvSpPr>
        <p:spPr bwMode="auto">
          <a:xfrm>
            <a:off x="487906" y="838200"/>
            <a:ext cx="522709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2200" dirty="0" smtClean="0">
                <a:latin typeface="Calibri" panose="020F0502020204030204" pitchFamily="34" charset="0"/>
              </a:rPr>
              <a:t>Amir created </a:t>
            </a:r>
            <a:r>
              <a:rPr lang="en-US" altLang="en-US" sz="2200" dirty="0">
                <a:latin typeface="Calibri" panose="020F0502020204030204" pitchFamily="34" charset="0"/>
              </a:rPr>
              <a:t>the tree diagram  </a:t>
            </a:r>
            <a:r>
              <a:rPr lang="en-US" altLang="en-US" sz="2200" dirty="0" smtClean="0">
                <a:latin typeface="Calibri" panose="020F0502020204030204" pitchFamily="34" charset="0"/>
              </a:rPr>
              <a:t> after </a:t>
            </a:r>
            <a:r>
              <a:rPr lang="en-US" altLang="en-US" sz="2200" dirty="0">
                <a:latin typeface="Calibri" panose="020F0502020204030204" pitchFamily="34" charset="0"/>
              </a:rPr>
              <a:t>examining years of </a:t>
            </a:r>
            <a:r>
              <a:rPr lang="en-US" altLang="en-US" sz="2200" dirty="0" smtClean="0">
                <a:latin typeface="Calibri" panose="020F0502020204030204" pitchFamily="34" charset="0"/>
              </a:rPr>
              <a:t>weather observations </a:t>
            </a:r>
            <a:r>
              <a:rPr lang="en-US" altLang="en-US" sz="2200" dirty="0">
                <a:latin typeface="Calibri" panose="020F0502020204030204" pitchFamily="34" charset="0"/>
              </a:rPr>
              <a:t>in his hometown. </a:t>
            </a:r>
            <a:r>
              <a:rPr lang="en-US" altLang="en-US" sz="2200" dirty="0" smtClean="0">
                <a:latin typeface="Calibri" panose="020F0502020204030204" pitchFamily="34" charset="0"/>
              </a:rPr>
              <a:t>The diagram </a:t>
            </a:r>
            <a:r>
              <a:rPr lang="en-US" altLang="en-US" sz="2200" dirty="0">
                <a:latin typeface="Calibri" panose="020F0502020204030204" pitchFamily="34" charset="0"/>
              </a:rPr>
              <a:t>shows the probability </a:t>
            </a:r>
            <a:r>
              <a:rPr lang="en-US" altLang="en-US" sz="2200" dirty="0" smtClean="0">
                <a:latin typeface="Calibri" panose="020F0502020204030204" pitchFamily="34" charset="0"/>
              </a:rPr>
              <a:t>of whether </a:t>
            </a:r>
            <a:r>
              <a:rPr lang="en-US" altLang="en-US" sz="2200" dirty="0">
                <a:latin typeface="Calibri" panose="020F0502020204030204" pitchFamily="34" charset="0"/>
              </a:rPr>
              <a:t>a day will begin clear </a:t>
            </a:r>
            <a:r>
              <a:rPr lang="en-US" altLang="en-US" sz="2200" dirty="0" smtClean="0">
                <a:latin typeface="Calibri" panose="020F0502020204030204" pitchFamily="34" charset="0"/>
              </a:rPr>
              <a:t>or cloudy</a:t>
            </a:r>
            <a:r>
              <a:rPr lang="en-US" altLang="en-US" sz="2200" dirty="0">
                <a:latin typeface="Calibri" panose="020F0502020204030204" pitchFamily="34" charset="0"/>
              </a:rPr>
              <a:t>, and then the </a:t>
            </a:r>
            <a:r>
              <a:rPr lang="en-US" altLang="en-US" sz="2200" dirty="0" smtClean="0">
                <a:latin typeface="Calibri" panose="020F0502020204030204" pitchFamily="34" charset="0"/>
              </a:rPr>
              <a:t>probability of </a:t>
            </a:r>
            <a:r>
              <a:rPr lang="en-US" altLang="en-US" sz="2200" dirty="0">
                <a:latin typeface="Calibri" panose="020F0502020204030204" pitchFamily="34" charset="0"/>
              </a:rPr>
              <a:t>rain on days that begin </a:t>
            </a:r>
            <a:r>
              <a:rPr lang="en-US" altLang="en-US" sz="2200" dirty="0" smtClean="0">
                <a:latin typeface="Calibri" panose="020F0502020204030204" pitchFamily="34" charset="0"/>
              </a:rPr>
              <a:t>clear and </a:t>
            </a:r>
            <a:r>
              <a:rPr lang="en-US" altLang="en-US" sz="2200" dirty="0">
                <a:latin typeface="Calibri" panose="020F0502020204030204" pitchFamily="34" charset="0"/>
              </a:rPr>
              <a:t>cloudy.</a:t>
            </a:r>
          </a:p>
        </p:txBody>
      </p:sp>
      <p:sp>
        <p:nvSpPr>
          <p:cNvPr id="7" name="Rectangle 8"/>
          <p:cNvSpPr>
            <a:spLocks noChangeArrowheads="1"/>
          </p:cNvSpPr>
          <p:nvPr/>
        </p:nvSpPr>
        <p:spPr bwMode="auto">
          <a:xfrm>
            <a:off x="396923" y="3319710"/>
            <a:ext cx="646107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92100" indent="-2921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457200" indent="-457200" eaLnBrk="0" hangingPunct="0">
              <a:buAutoNum type="alphaLcPeriod"/>
            </a:pPr>
            <a:r>
              <a:rPr lang="en-US" altLang="en-US" sz="2200" dirty="0" smtClean="0">
                <a:latin typeface="Calibri" panose="020F0502020204030204" pitchFamily="34" charset="0"/>
              </a:rPr>
              <a:t>Find </a:t>
            </a:r>
            <a:r>
              <a:rPr lang="en-US" altLang="en-US" sz="2200" dirty="0">
                <a:latin typeface="Calibri" panose="020F0502020204030204" pitchFamily="34" charset="0"/>
              </a:rPr>
              <a:t>the probability that a day will start out </a:t>
            </a:r>
            <a:r>
              <a:rPr lang="en-US" altLang="en-US" sz="2200" dirty="0" smtClean="0">
                <a:latin typeface="Calibri" panose="020F0502020204030204" pitchFamily="34" charset="0"/>
              </a:rPr>
              <a:t>  </a:t>
            </a:r>
          </a:p>
          <a:p>
            <a:pPr marL="0" indent="0" eaLnBrk="0" hangingPunct="0"/>
            <a:r>
              <a:rPr lang="en-US" altLang="en-US" sz="2200" dirty="0">
                <a:latin typeface="Calibri" panose="020F0502020204030204" pitchFamily="34" charset="0"/>
              </a:rPr>
              <a:t> </a:t>
            </a:r>
            <a:r>
              <a:rPr lang="en-US" altLang="en-US" sz="2200" dirty="0" smtClean="0">
                <a:latin typeface="Calibri" panose="020F0502020204030204" pitchFamily="34" charset="0"/>
              </a:rPr>
              <a:t>     clear</a:t>
            </a:r>
            <a:r>
              <a:rPr lang="en-US" altLang="en-US" sz="2200" dirty="0">
                <a:latin typeface="Calibri" panose="020F0502020204030204" pitchFamily="34" charset="0"/>
              </a:rPr>
              <a:t>, and then will rain.</a:t>
            </a:r>
          </a:p>
        </p:txBody>
      </p:sp>
      <p:sp>
        <p:nvSpPr>
          <p:cNvPr id="8" name="Rectangle 9"/>
          <p:cNvSpPr>
            <a:spLocks noChangeArrowheads="1"/>
          </p:cNvSpPr>
          <p:nvPr/>
        </p:nvSpPr>
        <p:spPr bwMode="auto">
          <a:xfrm>
            <a:off x="820658" y="4183559"/>
            <a:ext cx="819249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200" dirty="0">
                <a:latin typeface="Calibri" panose="020F0502020204030204" pitchFamily="34" charset="0"/>
              </a:rPr>
              <a:t>The path containing clear and rain represents days that start out clear </a:t>
            </a:r>
          </a:p>
          <a:p>
            <a:pPr eaLnBrk="0" hangingPunct="0"/>
            <a:r>
              <a:rPr lang="en-US" altLang="en-US" sz="2200" dirty="0">
                <a:latin typeface="Calibri" panose="020F0502020204030204" pitchFamily="34" charset="0"/>
              </a:rPr>
              <a:t>and then will rain.</a:t>
            </a:r>
          </a:p>
        </p:txBody>
      </p:sp>
      <p:sp>
        <p:nvSpPr>
          <p:cNvPr id="9" name="Rectangle 10"/>
          <p:cNvSpPr>
            <a:spLocks noChangeArrowheads="1"/>
          </p:cNvSpPr>
          <p:nvPr/>
        </p:nvSpPr>
        <p:spPr bwMode="auto">
          <a:xfrm>
            <a:off x="990600" y="5149657"/>
            <a:ext cx="70104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1778000" algn="l"/>
              </a:tabLst>
              <a:defRPr>
                <a:solidFill>
                  <a:schemeClr val="tx1"/>
                </a:solidFill>
                <a:latin typeface="Arial" panose="020B0604020202020204" pitchFamily="34" charset="0"/>
              </a:defRPr>
            </a:lvl1pPr>
            <a:lvl2pPr>
              <a:tabLst>
                <a:tab pos="1778000" algn="l"/>
              </a:tabLst>
              <a:defRPr>
                <a:solidFill>
                  <a:schemeClr val="tx1"/>
                </a:solidFill>
                <a:latin typeface="Arial" panose="020B0604020202020204" pitchFamily="34" charset="0"/>
              </a:defRPr>
            </a:lvl2pPr>
            <a:lvl3pPr>
              <a:tabLst>
                <a:tab pos="1778000" algn="l"/>
              </a:tabLst>
              <a:defRPr>
                <a:solidFill>
                  <a:schemeClr val="tx1"/>
                </a:solidFill>
                <a:latin typeface="Arial" panose="020B0604020202020204" pitchFamily="34" charset="0"/>
              </a:defRPr>
            </a:lvl3pPr>
            <a:lvl4pPr>
              <a:tabLst>
                <a:tab pos="1778000" algn="l"/>
              </a:tabLst>
              <a:defRPr>
                <a:solidFill>
                  <a:schemeClr val="tx1"/>
                </a:solidFill>
                <a:latin typeface="Arial" panose="020B0604020202020204" pitchFamily="34" charset="0"/>
              </a:defRPr>
            </a:lvl4pPr>
            <a:lvl5pPr>
              <a:tabLst>
                <a:tab pos="1778000" algn="l"/>
              </a:tabLst>
              <a:defRPr>
                <a:solidFill>
                  <a:schemeClr val="tx1"/>
                </a:solidFill>
                <a:latin typeface="Arial" panose="020B0604020202020204" pitchFamily="34" charset="0"/>
              </a:defRPr>
            </a:lvl5pPr>
            <a:lvl6pPr fontAlgn="base">
              <a:spcBef>
                <a:spcPct val="0"/>
              </a:spcBef>
              <a:spcAft>
                <a:spcPct val="0"/>
              </a:spcAft>
              <a:tabLst>
                <a:tab pos="1778000" algn="l"/>
              </a:tabLst>
              <a:defRPr>
                <a:solidFill>
                  <a:schemeClr val="tx1"/>
                </a:solidFill>
                <a:latin typeface="Arial" panose="020B0604020202020204" pitchFamily="34" charset="0"/>
              </a:defRPr>
            </a:lvl6pPr>
            <a:lvl7pPr fontAlgn="base">
              <a:spcBef>
                <a:spcPct val="0"/>
              </a:spcBef>
              <a:spcAft>
                <a:spcPct val="0"/>
              </a:spcAft>
              <a:tabLst>
                <a:tab pos="1778000" algn="l"/>
              </a:tabLst>
              <a:defRPr>
                <a:solidFill>
                  <a:schemeClr val="tx1"/>
                </a:solidFill>
                <a:latin typeface="Arial" panose="020B0604020202020204" pitchFamily="34" charset="0"/>
              </a:defRPr>
            </a:lvl7pPr>
            <a:lvl8pPr fontAlgn="base">
              <a:spcBef>
                <a:spcPct val="0"/>
              </a:spcBef>
              <a:spcAft>
                <a:spcPct val="0"/>
              </a:spcAft>
              <a:tabLst>
                <a:tab pos="1778000" algn="l"/>
              </a:tabLst>
              <a:defRPr>
                <a:solidFill>
                  <a:schemeClr val="tx1"/>
                </a:solidFill>
                <a:latin typeface="Arial" panose="020B0604020202020204" pitchFamily="34" charset="0"/>
              </a:defRPr>
            </a:lvl8pPr>
            <a:lvl9pPr fontAlgn="base">
              <a:spcBef>
                <a:spcPct val="0"/>
              </a:spcBef>
              <a:spcAft>
                <a:spcPct val="0"/>
              </a:spcAft>
              <a:tabLst>
                <a:tab pos="1778000" algn="l"/>
              </a:tabLst>
              <a:defRPr>
                <a:solidFill>
                  <a:schemeClr val="tx1"/>
                </a:solidFill>
                <a:latin typeface="Arial" panose="020B0604020202020204" pitchFamily="34" charset="0"/>
              </a:defRPr>
            </a:lvl9pPr>
          </a:lstStyle>
          <a:p>
            <a:pPr eaLnBrk="0" hangingPunct="0"/>
            <a:r>
              <a:rPr lang="en-US" altLang="en-US" sz="2200" i="1" dirty="0">
                <a:latin typeface="Calibri" panose="020F0502020204030204" pitchFamily="34" charset="0"/>
              </a:rPr>
              <a:t>P</a:t>
            </a:r>
            <a:r>
              <a:rPr lang="en-US" altLang="en-US" sz="2200" dirty="0">
                <a:latin typeface="Calibri" panose="020F0502020204030204" pitchFamily="34" charset="0"/>
              </a:rPr>
              <a:t>(clear and rain) 	= </a:t>
            </a:r>
            <a:r>
              <a:rPr lang="en-US" altLang="en-US" sz="2200" dirty="0" smtClean="0">
                <a:latin typeface="Calibri" panose="020F0502020204030204" pitchFamily="34" charset="0"/>
              </a:rPr>
              <a:t>  </a:t>
            </a:r>
            <a:r>
              <a:rPr lang="en-US" altLang="en-US" sz="2200" i="1" dirty="0" smtClean="0">
                <a:latin typeface="Calibri" panose="020F0502020204030204" pitchFamily="34" charset="0"/>
              </a:rPr>
              <a:t>P</a:t>
            </a:r>
            <a:r>
              <a:rPr lang="en-US" altLang="en-US" sz="2200" dirty="0" smtClean="0">
                <a:latin typeface="Calibri" panose="020F0502020204030204" pitchFamily="34" charset="0"/>
              </a:rPr>
              <a:t>(rain </a:t>
            </a:r>
            <a:r>
              <a:rPr lang="en-US" altLang="en-US" sz="2200" dirty="0">
                <a:latin typeface="Calibri" panose="020F0502020204030204" pitchFamily="34" charset="0"/>
              </a:rPr>
              <a:t>| clear) • </a:t>
            </a:r>
            <a:r>
              <a:rPr lang="en-US" altLang="en-US" sz="2200" i="1" dirty="0">
                <a:latin typeface="Calibri" panose="020F0502020204030204" pitchFamily="34" charset="0"/>
              </a:rPr>
              <a:t>P</a:t>
            </a:r>
            <a:r>
              <a:rPr lang="en-US" altLang="en-US" sz="2200" dirty="0">
                <a:latin typeface="Calibri" panose="020F0502020204030204" pitchFamily="34" charset="0"/>
              </a:rPr>
              <a:t>(clear)</a:t>
            </a:r>
          </a:p>
          <a:p>
            <a:pPr eaLnBrk="0" hangingPunct="0"/>
            <a:r>
              <a:rPr lang="en-US" altLang="en-US" sz="2200" dirty="0">
                <a:latin typeface="Calibri" panose="020F0502020204030204" pitchFamily="34" charset="0"/>
              </a:rPr>
              <a:t>	 </a:t>
            </a:r>
            <a:r>
              <a:rPr lang="en-US" altLang="en-US" sz="2200" dirty="0" smtClean="0">
                <a:latin typeface="Calibri" panose="020F0502020204030204" pitchFamily="34" charset="0"/>
              </a:rPr>
              <a:t>              =   0.04 </a:t>
            </a:r>
            <a:r>
              <a:rPr lang="en-US" altLang="en-US" sz="2200" dirty="0">
                <a:latin typeface="Calibri" panose="020F0502020204030204" pitchFamily="34" charset="0"/>
              </a:rPr>
              <a:t>• 0.28</a:t>
            </a:r>
          </a:p>
          <a:p>
            <a:pPr eaLnBrk="0" hangingPunct="0"/>
            <a:r>
              <a:rPr lang="en-US" altLang="en-US" sz="2200" dirty="0">
                <a:latin typeface="Calibri" panose="020F0502020204030204" pitchFamily="34" charset="0"/>
              </a:rPr>
              <a:t>	</a:t>
            </a:r>
            <a:r>
              <a:rPr lang="en-US" altLang="en-US" sz="2200" dirty="0" smtClean="0">
                <a:latin typeface="Calibri" panose="020F0502020204030204" pitchFamily="34" charset="0"/>
              </a:rPr>
              <a:t>               =   0.011</a:t>
            </a:r>
            <a:endParaRPr lang="en-US" altLang="en-US" sz="2200" dirty="0">
              <a:latin typeface="Calibri" panose="020F0502020204030204" pitchFamily="34" charset="0"/>
            </a:endParaRPr>
          </a:p>
        </p:txBody>
      </p:sp>
      <p:sp>
        <p:nvSpPr>
          <p:cNvPr id="10" name="Rectangle 11"/>
          <p:cNvSpPr>
            <a:spLocks noChangeArrowheads="1"/>
          </p:cNvSpPr>
          <p:nvPr/>
        </p:nvSpPr>
        <p:spPr bwMode="auto">
          <a:xfrm>
            <a:off x="124097" y="6274713"/>
            <a:ext cx="823334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200" dirty="0">
                <a:latin typeface="Calibri" panose="020F0502020204030204" pitchFamily="34" charset="0"/>
              </a:rPr>
              <a:t>The probability that a day will start out clear and then rain is about 1%.</a:t>
            </a:r>
          </a:p>
        </p:txBody>
      </p:sp>
    </p:spTree>
    <p:extLst>
      <p:ext uri="{BB962C8B-B14F-4D97-AF65-F5344CB8AC3E}">
        <p14:creationId xmlns:p14="http://schemas.microsoft.com/office/powerpoint/2010/main" val="2920844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Text Box 6"/>
          <p:cNvSpPr txBox="1">
            <a:spLocks noChangeArrowheads="1"/>
          </p:cNvSpPr>
          <p:nvPr/>
        </p:nvSpPr>
        <p:spPr bwMode="auto">
          <a:xfrm>
            <a:off x="1039813" y="304800"/>
            <a:ext cx="739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pPr>
            <a:r>
              <a:rPr lang="en-US" altLang="en-US" sz="3000" b="1" dirty="0"/>
              <a:t>	(continued)</a:t>
            </a: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819" y="992283"/>
            <a:ext cx="2212181" cy="19399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p:cNvSpPr>
            <a:spLocks noChangeArrowheads="1"/>
          </p:cNvSpPr>
          <p:nvPr/>
        </p:nvSpPr>
        <p:spPr bwMode="auto">
          <a:xfrm>
            <a:off x="609600" y="1106706"/>
            <a:ext cx="6586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92100" indent="-2921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457200" indent="-457200" eaLnBrk="0" hangingPunct="0">
              <a:buAutoNum type="alphaLcPeriod" startAt="2"/>
            </a:pPr>
            <a:r>
              <a:rPr lang="en-US" altLang="en-US" dirty="0" smtClean="0"/>
              <a:t>Find </a:t>
            </a:r>
            <a:r>
              <a:rPr lang="en-US" altLang="en-US" dirty="0"/>
              <a:t>the probability that it will </a:t>
            </a:r>
            <a:r>
              <a:rPr lang="en-US" altLang="en-US" dirty="0" smtClean="0"/>
              <a:t> not rain </a:t>
            </a:r>
          </a:p>
          <a:p>
            <a:pPr marL="0" indent="0" eaLnBrk="0" hangingPunct="0"/>
            <a:r>
              <a:rPr lang="en-US" altLang="en-US" dirty="0"/>
              <a:t> </a:t>
            </a:r>
            <a:r>
              <a:rPr lang="en-US" altLang="en-US" dirty="0" smtClean="0"/>
              <a:t>   on </a:t>
            </a:r>
            <a:r>
              <a:rPr lang="en-US" altLang="en-US" dirty="0"/>
              <a:t>any given day.</a:t>
            </a:r>
          </a:p>
        </p:txBody>
      </p:sp>
      <p:sp>
        <p:nvSpPr>
          <p:cNvPr id="7" name="Rectangle 10"/>
          <p:cNvSpPr>
            <a:spLocks noChangeArrowheads="1"/>
          </p:cNvSpPr>
          <p:nvPr/>
        </p:nvSpPr>
        <p:spPr bwMode="auto">
          <a:xfrm>
            <a:off x="184150" y="2230549"/>
            <a:ext cx="71310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latin typeface="Calibri" panose="020F0502020204030204" pitchFamily="34" charset="0"/>
              </a:rPr>
              <a:t>The paths containing clear and no rain and cloudy and no rain both represent </a:t>
            </a:r>
            <a:r>
              <a:rPr lang="en-US" altLang="en-US" dirty="0" smtClean="0">
                <a:latin typeface="Calibri" panose="020F0502020204030204" pitchFamily="34" charset="0"/>
              </a:rPr>
              <a:t> a </a:t>
            </a:r>
            <a:r>
              <a:rPr lang="en-US" altLang="en-US" dirty="0">
                <a:latin typeface="Calibri" panose="020F0502020204030204" pitchFamily="34" charset="0"/>
              </a:rPr>
              <a:t>day when it will not rain. Find the probability for both paths and add them.</a:t>
            </a:r>
          </a:p>
        </p:txBody>
      </p:sp>
      <p:sp>
        <p:nvSpPr>
          <p:cNvPr id="8" name="Rectangle 11"/>
          <p:cNvSpPr>
            <a:spLocks noChangeArrowheads="1"/>
          </p:cNvSpPr>
          <p:nvPr/>
        </p:nvSpPr>
        <p:spPr bwMode="auto">
          <a:xfrm>
            <a:off x="540162" y="3662615"/>
            <a:ext cx="789105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i="1" dirty="0">
                <a:latin typeface="Calibri" panose="020F0502020204030204" pitchFamily="34" charset="0"/>
              </a:rPr>
              <a:t>P</a:t>
            </a:r>
            <a:r>
              <a:rPr lang="en-US" altLang="en-US" dirty="0">
                <a:latin typeface="Calibri" panose="020F0502020204030204" pitchFamily="34" charset="0"/>
              </a:rPr>
              <a:t>(clear and no rain) + </a:t>
            </a:r>
            <a:r>
              <a:rPr lang="en-US" altLang="en-US" i="1" dirty="0">
                <a:latin typeface="Calibri" panose="020F0502020204030204" pitchFamily="34" charset="0"/>
              </a:rPr>
              <a:t>P</a:t>
            </a:r>
            <a:r>
              <a:rPr lang="en-US" altLang="en-US" dirty="0">
                <a:latin typeface="Calibri" panose="020F0502020204030204" pitchFamily="34" charset="0"/>
              </a:rPr>
              <a:t>(cloudy and no rain) =</a:t>
            </a:r>
          </a:p>
          <a:p>
            <a:pPr eaLnBrk="0" hangingPunct="0"/>
            <a:r>
              <a:rPr lang="en-US" altLang="en-US" i="1" dirty="0">
                <a:latin typeface="Calibri" panose="020F0502020204030204" pitchFamily="34" charset="0"/>
              </a:rPr>
              <a:t>P</a:t>
            </a:r>
            <a:r>
              <a:rPr lang="en-US" altLang="en-US" dirty="0">
                <a:latin typeface="Calibri" panose="020F0502020204030204" pitchFamily="34" charset="0"/>
              </a:rPr>
              <a:t>(clear) • </a:t>
            </a:r>
            <a:r>
              <a:rPr lang="en-US" altLang="en-US" i="1" dirty="0">
                <a:latin typeface="Calibri" panose="020F0502020204030204" pitchFamily="34" charset="0"/>
              </a:rPr>
              <a:t>P</a:t>
            </a:r>
            <a:r>
              <a:rPr lang="en-US" altLang="en-US" dirty="0">
                <a:latin typeface="Calibri" panose="020F0502020204030204" pitchFamily="34" charset="0"/>
              </a:rPr>
              <a:t>(no rain | clear) + </a:t>
            </a:r>
            <a:r>
              <a:rPr lang="en-US" altLang="en-US" i="1" dirty="0">
                <a:latin typeface="Calibri" panose="020F0502020204030204" pitchFamily="34" charset="0"/>
              </a:rPr>
              <a:t>P</a:t>
            </a:r>
            <a:r>
              <a:rPr lang="en-US" altLang="en-US" dirty="0">
                <a:latin typeface="Calibri" panose="020F0502020204030204" pitchFamily="34" charset="0"/>
              </a:rPr>
              <a:t>(cloudy) • </a:t>
            </a:r>
            <a:r>
              <a:rPr lang="en-US" altLang="en-US" i="1" dirty="0">
                <a:latin typeface="Calibri" panose="020F0502020204030204" pitchFamily="34" charset="0"/>
              </a:rPr>
              <a:t>P</a:t>
            </a:r>
            <a:r>
              <a:rPr lang="en-US" altLang="en-US" dirty="0">
                <a:latin typeface="Calibri" panose="020F0502020204030204" pitchFamily="34" charset="0"/>
              </a:rPr>
              <a:t>(no rain | cloudy)</a:t>
            </a:r>
          </a:p>
          <a:p>
            <a:pPr eaLnBrk="0" hangingPunct="0"/>
            <a:r>
              <a:rPr lang="en-US" altLang="en-US" dirty="0">
                <a:latin typeface="Calibri" panose="020F0502020204030204" pitchFamily="34" charset="0"/>
              </a:rPr>
              <a:t>	= 0.28(.96) + .72(.69)</a:t>
            </a:r>
          </a:p>
          <a:p>
            <a:pPr eaLnBrk="0" hangingPunct="0"/>
            <a:r>
              <a:rPr lang="en-US" altLang="en-US" dirty="0">
                <a:latin typeface="Calibri" panose="020F0502020204030204" pitchFamily="34" charset="0"/>
              </a:rPr>
              <a:t>	= 0.7656</a:t>
            </a:r>
          </a:p>
        </p:txBody>
      </p:sp>
      <p:sp>
        <p:nvSpPr>
          <p:cNvPr id="9" name="Rectangle 12"/>
          <p:cNvSpPr>
            <a:spLocks noChangeArrowheads="1"/>
          </p:cNvSpPr>
          <p:nvPr/>
        </p:nvSpPr>
        <p:spPr bwMode="auto">
          <a:xfrm>
            <a:off x="645994" y="5464012"/>
            <a:ext cx="675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t>The probability that it will not rain on any given day is about 77%.</a:t>
            </a:r>
          </a:p>
        </p:txBody>
      </p:sp>
    </p:spTree>
    <p:extLst>
      <p:ext uri="{BB962C8B-B14F-4D97-AF65-F5344CB8AC3E}">
        <p14:creationId xmlns:p14="http://schemas.microsoft.com/office/powerpoint/2010/main" val="24244051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831818"/>
          </a:xfrm>
          <a:prstGeom prst="rect">
            <a:avLst/>
          </a:prstGeom>
        </p:spPr>
        <p:txBody>
          <a:bodyPr wrap="square">
            <a:spAutoFit/>
          </a:bodyPr>
          <a:lstStyle/>
          <a:p>
            <a:pPr algn="just">
              <a:lnSpc>
                <a:spcPct val="150000"/>
              </a:lnSpc>
            </a:pPr>
            <a:r>
              <a:rPr lang="en-NZ" sz="3600" b="1" dirty="0" smtClean="0">
                <a:latin typeface="Verdana" panose="020B0604030504040204" pitchFamily="34" charset="0"/>
                <a:cs typeface="Times New Roman" panose="02020603050405020304" pitchFamily="18" charset="0"/>
              </a:rPr>
              <a:t>Important Formulas : </a:t>
            </a:r>
            <a:endParaRPr lang="en-NZ" sz="3600" dirty="0" smtClean="0">
              <a:latin typeface="Verdana" panose="020B0604030504040204" pitchFamily="34" charset="0"/>
              <a:cs typeface="Times New Roman" panose="02020603050405020304" pitchFamily="18" charset="0"/>
            </a:endParaRPr>
          </a:p>
          <a:p>
            <a:pPr algn="just">
              <a:lnSpc>
                <a:spcPct val="150000"/>
              </a:lnSpc>
            </a:pPr>
            <a:endParaRPr lang="en-NZ" sz="1800" dirty="0" smtClean="0">
              <a:latin typeface="Verdana" panose="020B0604030504040204" pitchFamily="34" charset="0"/>
              <a:cs typeface="Times New Roman" panose="02020603050405020304" pitchFamily="18" charset="0"/>
            </a:endParaRPr>
          </a:p>
          <a:p>
            <a:pPr algn="just">
              <a:lnSpc>
                <a:spcPct val="150000"/>
              </a:lnSpc>
            </a:pPr>
            <a:endParaRPr lang="en-NZ" sz="1800" dirty="0" smtClean="0">
              <a:latin typeface="Verdana" panose="020B0604030504040204" pitchFamily="34" charset="0"/>
              <a:cs typeface="Times New Roman" panose="02020603050405020304" pitchFamily="18" charset="0"/>
            </a:endParaRPr>
          </a:p>
          <a:p>
            <a:pPr algn="just">
              <a:lnSpc>
                <a:spcPct val="150000"/>
              </a:lnSpc>
            </a:pPr>
            <a:endParaRPr lang="en-NZ" sz="1800" dirty="0" smtClean="0">
              <a:latin typeface="Verdana" panose="020B0604030504040204" pitchFamily="34" charset="0"/>
              <a:cs typeface="Times New Roman" panose="02020603050405020304" pitchFamily="18" charset="0"/>
            </a:endParaRPr>
          </a:p>
          <a:p>
            <a:pPr algn="just">
              <a:lnSpc>
                <a:spcPct val="150000"/>
              </a:lnSpc>
            </a:pPr>
            <a:endParaRPr lang="en-NZ" sz="1800" dirty="0" smtClean="0">
              <a:latin typeface="Verdana" panose="020B0604030504040204" pitchFamily="34" charset="0"/>
              <a:cs typeface="Times New Roman" panose="02020603050405020304" pitchFamily="18" charset="0"/>
            </a:endParaRPr>
          </a:p>
          <a:p>
            <a:pPr algn="just">
              <a:lnSpc>
                <a:spcPct val="150000"/>
              </a:lnSpc>
            </a:pPr>
            <a:endParaRPr lang="en-NZ" sz="1800" dirty="0" smtClean="0">
              <a:latin typeface="Verdana" panose="020B0604030504040204" pitchFamily="34" charset="0"/>
              <a:cs typeface="Times New Roman" panose="02020603050405020304" pitchFamily="18" charset="0"/>
            </a:endParaRPr>
          </a:p>
          <a:p>
            <a:pPr algn="just">
              <a:lnSpc>
                <a:spcPct val="150000"/>
              </a:lnSpc>
            </a:pPr>
            <a:endParaRPr lang="en-NZ" sz="1800" dirty="0" smtClean="0">
              <a:latin typeface="Verdana" panose="020B0604030504040204" pitchFamily="34" charset="0"/>
              <a:cs typeface="Times New Roman" panose="02020603050405020304" pitchFamily="18" charset="0"/>
            </a:endParaRPr>
          </a:p>
          <a:p>
            <a:pPr algn="just">
              <a:lnSpc>
                <a:spcPct val="150000"/>
              </a:lnSpc>
            </a:pPr>
            <a:endParaRPr lang="en-NZ" sz="1800" dirty="0">
              <a:latin typeface="Verdana" panose="020B0604030504040204" pitchFamily="34" charset="0"/>
              <a:cs typeface="Times New Roman" panose="02020603050405020304" pitchFamily="18" charset="0"/>
            </a:endParaRPr>
          </a:p>
        </p:txBody>
      </p:sp>
      <p:graphicFrame>
        <p:nvGraphicFramePr>
          <p:cNvPr id="5" name="Object 14"/>
          <p:cNvGraphicFramePr>
            <a:graphicFrameLocks noChangeAspect="1"/>
          </p:cNvGraphicFramePr>
          <p:nvPr>
            <p:extLst>
              <p:ext uri="{D42A27DB-BD31-4B8C-83A1-F6EECF244321}">
                <p14:modId xmlns:p14="http://schemas.microsoft.com/office/powerpoint/2010/main" val="3772713785"/>
              </p:ext>
            </p:extLst>
          </p:nvPr>
        </p:nvGraphicFramePr>
        <p:xfrm>
          <a:off x="533400" y="1600200"/>
          <a:ext cx="3143250" cy="295275"/>
        </p:xfrm>
        <a:graphic>
          <a:graphicData uri="http://schemas.openxmlformats.org/presentationml/2006/ole">
            <mc:AlternateContent xmlns:mc="http://schemas.openxmlformats.org/markup-compatibility/2006">
              <mc:Choice xmlns:v="urn:schemas-microsoft-com:vml" Requires="v">
                <p:oleObj spid="_x0000_s3106" name="Equation" r:id="rId4" imgW="1866600" imgH="203040" progId="Equation.3">
                  <p:embed/>
                </p:oleObj>
              </mc:Choice>
              <mc:Fallback>
                <p:oleObj name="Equation" r:id="rId4" imgW="1866600" imgH="203040" progId="Equation.3">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00200"/>
                        <a:ext cx="314325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5"/>
          <p:cNvSpPr>
            <a:spLocks noChangeArrowheads="1"/>
          </p:cNvSpPr>
          <p:nvPr/>
        </p:nvSpPr>
        <p:spPr bwMode="auto">
          <a:xfrm>
            <a:off x="0" y="1600200"/>
            <a:ext cx="562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NZ" b="1" dirty="0" err="1" smtClean="0">
                <a:latin typeface="Verdana" panose="020B0604030504040204" pitchFamily="34" charset="0"/>
                <a:cs typeface="Times New Roman" panose="02020603050405020304" pitchFamily="18" charset="0"/>
              </a:rPr>
              <a:t>i</a:t>
            </a:r>
            <a:r>
              <a:rPr lang="en-NZ" b="1" dirty="0">
                <a:latin typeface="Verdana" panose="020B0604030504040204" pitchFamily="34" charset="0"/>
                <a:cs typeface="Times New Roman" panose="02020603050405020304" pitchFamily="18" charset="0"/>
              </a:rPr>
              <a:t>) </a:t>
            </a:r>
            <a:endParaRPr lang="en-NZ" dirty="0"/>
          </a:p>
        </p:txBody>
      </p:sp>
      <p:sp>
        <p:nvSpPr>
          <p:cNvPr id="8" name="Rectangle 18"/>
          <p:cNvSpPr>
            <a:spLocks noChangeArrowheads="1"/>
          </p:cNvSpPr>
          <p:nvPr/>
        </p:nvSpPr>
        <p:spPr bwMode="auto">
          <a:xfrm>
            <a:off x="-76200" y="2286000"/>
            <a:ext cx="665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NZ" b="1" dirty="0" smtClean="0">
                <a:latin typeface="Verdana" panose="020B0604030504040204" pitchFamily="34" charset="0"/>
                <a:cs typeface="Times New Roman" panose="02020603050405020304" pitchFamily="18" charset="0"/>
              </a:rPr>
              <a:t>ii</a:t>
            </a:r>
            <a:r>
              <a:rPr lang="en-NZ" b="1" dirty="0">
                <a:latin typeface="Verdana" panose="020B0604030504040204" pitchFamily="34" charset="0"/>
                <a:cs typeface="Times New Roman" panose="02020603050405020304" pitchFamily="18" charset="0"/>
              </a:rPr>
              <a:t>) </a:t>
            </a:r>
            <a:endParaRPr lang="en-NZ" dirty="0"/>
          </a:p>
        </p:txBody>
      </p:sp>
      <p:graphicFrame>
        <p:nvGraphicFramePr>
          <p:cNvPr id="9" name="Object 17"/>
          <p:cNvGraphicFramePr>
            <a:graphicFrameLocks noChangeAspect="1"/>
          </p:cNvGraphicFramePr>
          <p:nvPr>
            <p:extLst>
              <p:ext uri="{D42A27DB-BD31-4B8C-83A1-F6EECF244321}">
                <p14:modId xmlns:p14="http://schemas.microsoft.com/office/powerpoint/2010/main" val="494732413"/>
              </p:ext>
            </p:extLst>
          </p:nvPr>
        </p:nvGraphicFramePr>
        <p:xfrm>
          <a:off x="609600" y="2057400"/>
          <a:ext cx="3192463" cy="854075"/>
        </p:xfrm>
        <a:graphic>
          <a:graphicData uri="http://schemas.openxmlformats.org/presentationml/2006/ole">
            <mc:AlternateContent xmlns:mc="http://schemas.openxmlformats.org/markup-compatibility/2006">
              <mc:Choice xmlns:v="urn:schemas-microsoft-com:vml" Requires="v">
                <p:oleObj spid="_x0000_s3107" name="Equation" r:id="rId6" imgW="1434960" imgH="419040" progId="Equation.3">
                  <p:embed/>
                </p:oleObj>
              </mc:Choice>
              <mc:Fallback>
                <p:oleObj name="Equation" r:id="rId6" imgW="1434960" imgH="419040" progId="Equation.3">
                  <p:embed/>
                  <p:pic>
                    <p:nvPicPr>
                      <p:cNvPr id="0"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057400"/>
                        <a:ext cx="3192463"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0"/>
          <p:cNvSpPr>
            <a:spLocks noChangeArrowheads="1"/>
          </p:cNvSpPr>
          <p:nvPr/>
        </p:nvSpPr>
        <p:spPr bwMode="auto">
          <a:xfrm>
            <a:off x="-76200" y="2895600"/>
            <a:ext cx="742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NZ" b="1" dirty="0" smtClean="0">
                <a:latin typeface="Verdana" panose="020B0604030504040204" pitchFamily="34" charset="0"/>
                <a:cs typeface="Times New Roman" panose="02020603050405020304" pitchFamily="18" charset="0"/>
              </a:rPr>
              <a:t>iii</a:t>
            </a:r>
            <a:r>
              <a:rPr lang="en-NZ" b="1" dirty="0">
                <a:latin typeface="Verdana" panose="020B0604030504040204" pitchFamily="34" charset="0"/>
                <a:cs typeface="Times New Roman" panose="02020603050405020304" pitchFamily="18" charset="0"/>
              </a:rPr>
              <a:t>) </a:t>
            </a:r>
            <a:endParaRPr lang="en-NZ" dirty="0"/>
          </a:p>
        </p:txBody>
      </p:sp>
      <p:sp>
        <p:nvSpPr>
          <p:cNvPr id="11" name="Rectangle 21"/>
          <p:cNvSpPr>
            <a:spLocks noChangeArrowheads="1"/>
          </p:cNvSpPr>
          <p:nvPr/>
        </p:nvSpPr>
        <p:spPr bwMode="auto">
          <a:xfrm>
            <a:off x="1401763" y="5798972"/>
            <a:ext cx="74263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NZ" b="1" dirty="0">
                <a:latin typeface="Verdana" panose="020B0604030504040204" pitchFamily="34" charset="0"/>
                <a:cs typeface="Times New Roman" panose="02020603050405020304" pitchFamily="18" charset="0"/>
              </a:rPr>
              <a:t>			</a:t>
            </a:r>
            <a:endParaRPr lang="en-GB" sz="900" dirty="0"/>
          </a:p>
        </p:txBody>
      </p:sp>
      <p:graphicFrame>
        <p:nvGraphicFramePr>
          <p:cNvPr id="12" name="Object 19"/>
          <p:cNvGraphicFramePr>
            <a:graphicFrameLocks noChangeAspect="1"/>
          </p:cNvGraphicFramePr>
          <p:nvPr>
            <p:extLst>
              <p:ext uri="{D42A27DB-BD31-4B8C-83A1-F6EECF244321}">
                <p14:modId xmlns:p14="http://schemas.microsoft.com/office/powerpoint/2010/main" val="2017294752"/>
              </p:ext>
            </p:extLst>
          </p:nvPr>
        </p:nvGraphicFramePr>
        <p:xfrm>
          <a:off x="533400" y="2895600"/>
          <a:ext cx="4276725" cy="333375"/>
        </p:xfrm>
        <a:graphic>
          <a:graphicData uri="http://schemas.openxmlformats.org/presentationml/2006/ole">
            <mc:AlternateContent xmlns:mc="http://schemas.openxmlformats.org/markup-compatibility/2006">
              <mc:Choice xmlns:v="urn:schemas-microsoft-com:vml" Requires="v">
                <p:oleObj spid="_x0000_s3108" name="Equation" r:id="rId8" imgW="2857500" imgH="215900" progId="Equation.3">
                  <p:embed/>
                </p:oleObj>
              </mc:Choice>
              <mc:Fallback>
                <p:oleObj name="Equation" r:id="rId8" imgW="2857500" imgH="215900" progId="Equation.3">
                  <p:embed/>
                  <p:pic>
                    <p:nvPicPr>
                      <p:cNvPr id="0" name="Picture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2895600"/>
                        <a:ext cx="42767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0978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par>
                                <p:cTn id="28" presetID="6" presetClass="entr" presetSubtype="16"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Text Box 6"/>
          <p:cNvSpPr txBox="1">
            <a:spLocks noChangeArrowheads="1"/>
          </p:cNvSpPr>
          <p:nvPr/>
        </p:nvSpPr>
        <p:spPr bwMode="auto">
          <a:xfrm>
            <a:off x="1039813" y="304800"/>
            <a:ext cx="739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pPr>
            <a:r>
              <a:rPr lang="en-US" altLang="en-US" sz="3000" b="1" dirty="0" smtClean="0"/>
              <a:t>Joint Distribution</a:t>
            </a:r>
            <a:endParaRPr lang="en-US" altLang="en-US" sz="3000" b="1" dirty="0"/>
          </a:p>
        </p:txBody>
      </p:sp>
      <p:sp>
        <p:nvSpPr>
          <p:cNvPr id="6" name="Rectangle 9"/>
          <p:cNvSpPr>
            <a:spLocks noChangeArrowheads="1"/>
          </p:cNvSpPr>
          <p:nvPr/>
        </p:nvSpPr>
        <p:spPr bwMode="auto">
          <a:xfrm>
            <a:off x="152400" y="1219200"/>
            <a:ext cx="8839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92100" indent="-2921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r>
              <a:rPr lang="en-US" sz="3200" dirty="0" smtClean="0"/>
              <a:t>A joint probability distribution shows a probability distribution for two (or more) random variables. Instead of events being labeled A and B, the norm is to use X and Y. The formal definition is:</a:t>
            </a:r>
          </a:p>
          <a:p>
            <a:endParaRPr lang="en-US" sz="3200" dirty="0" smtClean="0"/>
          </a:p>
          <a:p>
            <a:r>
              <a:rPr lang="en-US" sz="3200" dirty="0" smtClean="0"/>
              <a:t>f(x, y) = P(X = x, Y = y)</a:t>
            </a:r>
            <a:endParaRPr lang="en-US" sz="3200" dirty="0"/>
          </a:p>
        </p:txBody>
      </p:sp>
    </p:spTree>
    <p:extLst>
      <p:ext uri="{BB962C8B-B14F-4D97-AF65-F5344CB8AC3E}">
        <p14:creationId xmlns:p14="http://schemas.microsoft.com/office/powerpoint/2010/main" val="361490004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959068"/>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Text Box 6"/>
          <p:cNvSpPr txBox="1">
            <a:spLocks noChangeArrowheads="1"/>
          </p:cNvSpPr>
          <p:nvPr/>
        </p:nvSpPr>
        <p:spPr bwMode="auto">
          <a:xfrm>
            <a:off x="404812" y="338822"/>
            <a:ext cx="739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pPr>
            <a:r>
              <a:rPr lang="en-US" altLang="en-US" sz="3000" b="1" dirty="0"/>
              <a:t>Joint Distribution</a:t>
            </a:r>
          </a:p>
        </p:txBody>
      </p:sp>
      <p:sp>
        <p:nvSpPr>
          <p:cNvPr id="6" name="Rectangle 9"/>
          <p:cNvSpPr>
            <a:spLocks noChangeArrowheads="1"/>
          </p:cNvSpPr>
          <p:nvPr/>
        </p:nvSpPr>
        <p:spPr bwMode="auto">
          <a:xfrm>
            <a:off x="76200" y="1066800"/>
            <a:ext cx="8839200" cy="334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92100" indent="-2921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indent="-342900" algn="just">
              <a:lnSpc>
                <a:spcPct val="150000"/>
              </a:lnSpc>
              <a:buFont typeface="Arial" panose="020B0604020202020204" pitchFamily="34" charset="0"/>
              <a:buChar char="•"/>
            </a:pPr>
            <a:r>
              <a:rPr lang="en-GB" altLang="en-US" dirty="0"/>
              <a:t> The joint probability distribution for a set of random variables, X</a:t>
            </a:r>
            <a:r>
              <a:rPr lang="en-GB" altLang="en-US" baseline="-25000" dirty="0"/>
              <a:t>1</a:t>
            </a:r>
            <a:r>
              <a:rPr lang="en-GB" altLang="en-US" dirty="0"/>
              <a:t>,…,</a:t>
            </a:r>
            <a:r>
              <a:rPr lang="en-GB" altLang="en-US" dirty="0" err="1"/>
              <a:t>X</a:t>
            </a:r>
            <a:r>
              <a:rPr lang="en-GB" altLang="en-US" baseline="-25000" dirty="0" err="1"/>
              <a:t>n</a:t>
            </a:r>
            <a:r>
              <a:rPr lang="en-GB" altLang="en-US" baseline="-25000" dirty="0"/>
              <a:t> </a:t>
            </a:r>
            <a:r>
              <a:rPr lang="en-GB" altLang="en-US" dirty="0"/>
              <a:t>gives the probability of every combination of values (an n-dimensional array with </a:t>
            </a:r>
            <a:r>
              <a:rPr lang="en-GB" altLang="en-US" dirty="0" err="1"/>
              <a:t>v</a:t>
            </a:r>
            <a:r>
              <a:rPr lang="en-GB" altLang="en-US" baseline="30000" dirty="0" err="1"/>
              <a:t>n</a:t>
            </a:r>
            <a:r>
              <a:rPr lang="en-GB" altLang="en-US" dirty="0"/>
              <a:t> values if all variables are discrete with v values, all </a:t>
            </a:r>
            <a:r>
              <a:rPr lang="en-GB" altLang="en-US" dirty="0" err="1"/>
              <a:t>v</a:t>
            </a:r>
            <a:r>
              <a:rPr lang="en-GB" altLang="en-US" baseline="30000" dirty="0" err="1"/>
              <a:t>n</a:t>
            </a:r>
            <a:r>
              <a:rPr lang="en-GB" altLang="en-US" dirty="0"/>
              <a:t> values must sum to 1): P(X</a:t>
            </a:r>
            <a:r>
              <a:rPr lang="en-GB" altLang="en-US" baseline="-25000" dirty="0"/>
              <a:t>1</a:t>
            </a:r>
            <a:r>
              <a:rPr lang="en-GB" altLang="en-US" dirty="0"/>
              <a:t>,…,</a:t>
            </a:r>
            <a:r>
              <a:rPr lang="en-GB" altLang="en-US" dirty="0" err="1"/>
              <a:t>X</a:t>
            </a:r>
            <a:r>
              <a:rPr lang="en-GB" altLang="en-US" baseline="-25000" dirty="0" err="1"/>
              <a:t>n</a:t>
            </a:r>
            <a:r>
              <a:rPr lang="en-GB" altLang="en-US" dirty="0"/>
              <a:t>)</a:t>
            </a:r>
          </a:p>
          <a:p>
            <a:pPr marL="342900" indent="-342900" algn="just">
              <a:lnSpc>
                <a:spcPct val="150000"/>
              </a:lnSpc>
              <a:buFont typeface="Arial" panose="020B0604020202020204" pitchFamily="34" charset="0"/>
              <a:buChar char="•"/>
            </a:pPr>
            <a:endParaRPr lang="en-US" altLang="en-US" dirty="0"/>
          </a:p>
        </p:txBody>
      </p:sp>
      <p:pic>
        <p:nvPicPr>
          <p:cNvPr id="2" name="Picture 1"/>
          <p:cNvPicPr>
            <a:picLocks noChangeAspect="1"/>
          </p:cNvPicPr>
          <p:nvPr/>
        </p:nvPicPr>
        <p:blipFill>
          <a:blip r:embed="rId3"/>
          <a:stretch>
            <a:fillRect/>
          </a:stretch>
        </p:blipFill>
        <p:spPr>
          <a:xfrm>
            <a:off x="1864519" y="4343400"/>
            <a:ext cx="5741987" cy="1930558"/>
          </a:xfrm>
          <a:prstGeom prst="rect">
            <a:avLst/>
          </a:prstGeom>
        </p:spPr>
      </p:pic>
    </p:spTree>
    <p:extLst>
      <p:ext uri="{BB962C8B-B14F-4D97-AF65-F5344CB8AC3E}">
        <p14:creationId xmlns:p14="http://schemas.microsoft.com/office/powerpoint/2010/main" val="24287262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Text Box 6"/>
          <p:cNvSpPr txBox="1">
            <a:spLocks noChangeArrowheads="1"/>
          </p:cNvSpPr>
          <p:nvPr/>
        </p:nvSpPr>
        <p:spPr bwMode="auto">
          <a:xfrm>
            <a:off x="1039813" y="304800"/>
            <a:ext cx="739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pPr>
            <a:r>
              <a:rPr lang="en-US" altLang="en-US" sz="3000" b="1" dirty="0" smtClean="0"/>
              <a:t>Joint Distribution</a:t>
            </a:r>
            <a:endParaRPr lang="en-US" altLang="en-US" sz="3000" b="1" dirty="0"/>
          </a:p>
        </p:txBody>
      </p:sp>
      <p:pic>
        <p:nvPicPr>
          <p:cNvPr id="11" name="Picture 10"/>
          <p:cNvPicPr>
            <a:picLocks noChangeAspect="1"/>
          </p:cNvPicPr>
          <p:nvPr/>
        </p:nvPicPr>
        <p:blipFill rotWithShape="1">
          <a:blip r:embed="rId3"/>
          <a:srcRect r="8432" b="3947"/>
          <a:stretch/>
        </p:blipFill>
        <p:spPr>
          <a:xfrm>
            <a:off x="3877101" y="951131"/>
            <a:ext cx="4885899" cy="1854358"/>
          </a:xfrm>
          <a:prstGeom prst="rect">
            <a:avLst/>
          </a:prstGeom>
        </p:spPr>
      </p:pic>
      <p:grpSp>
        <p:nvGrpSpPr>
          <p:cNvPr id="7" name="Group 6"/>
          <p:cNvGrpSpPr/>
          <p:nvPr/>
        </p:nvGrpSpPr>
        <p:grpSpPr>
          <a:xfrm>
            <a:off x="947382" y="1210606"/>
            <a:ext cx="1567218" cy="498059"/>
            <a:chOff x="947382" y="1210606"/>
            <a:chExt cx="1567218" cy="498059"/>
          </a:xfrm>
        </p:grpSpPr>
        <p:sp>
          <p:nvSpPr>
            <p:cNvPr id="10" name="TextBox 9"/>
            <p:cNvSpPr txBox="1"/>
            <p:nvPr/>
          </p:nvSpPr>
          <p:spPr>
            <a:xfrm>
              <a:off x="2286000" y="1210606"/>
              <a:ext cx="228600" cy="461665"/>
            </a:xfrm>
            <a:prstGeom prst="rect">
              <a:avLst/>
            </a:prstGeom>
            <a:noFill/>
          </p:spPr>
          <p:txBody>
            <a:bodyPr wrap="square" rtlCol="0">
              <a:spAutoFit/>
            </a:bodyPr>
            <a:lstStyle/>
            <a:p>
              <a:r>
                <a:rPr lang="en-GB" dirty="0" smtClean="0"/>
                <a:t>?</a:t>
              </a:r>
              <a:endParaRPr lang="en-GB" dirty="0"/>
            </a:p>
          </p:txBody>
        </p:sp>
        <p:pic>
          <p:nvPicPr>
            <p:cNvPr id="2" name="Picture 1"/>
            <p:cNvPicPr>
              <a:picLocks noChangeAspect="1"/>
            </p:cNvPicPr>
            <p:nvPr/>
          </p:nvPicPr>
          <p:blipFill>
            <a:blip r:embed="rId4"/>
            <a:stretch>
              <a:fillRect/>
            </a:stretch>
          </p:blipFill>
          <p:spPr>
            <a:xfrm>
              <a:off x="947382" y="1311090"/>
              <a:ext cx="1186218" cy="397575"/>
            </a:xfrm>
            <a:prstGeom prst="rect">
              <a:avLst/>
            </a:prstGeom>
          </p:spPr>
        </p:pic>
      </p:grpSp>
      <p:pic>
        <p:nvPicPr>
          <p:cNvPr id="12" name="Picture 11"/>
          <p:cNvPicPr>
            <a:picLocks noChangeAspect="1"/>
          </p:cNvPicPr>
          <p:nvPr/>
        </p:nvPicPr>
        <p:blipFill>
          <a:blip r:embed="rId5"/>
          <a:stretch>
            <a:fillRect/>
          </a:stretch>
        </p:blipFill>
        <p:spPr>
          <a:xfrm>
            <a:off x="1048912" y="4191000"/>
            <a:ext cx="6781799" cy="552450"/>
          </a:xfrm>
          <a:prstGeom prst="rect">
            <a:avLst/>
          </a:prstGeom>
        </p:spPr>
      </p:pic>
    </p:spTree>
    <p:extLst>
      <p:ext uri="{BB962C8B-B14F-4D97-AF65-F5344CB8AC3E}">
        <p14:creationId xmlns:p14="http://schemas.microsoft.com/office/powerpoint/2010/main" val="9345546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55A0-C4AC-6905-1FE0-1F0114BF2ECB}"/>
              </a:ext>
            </a:extLst>
          </p:cNvPr>
          <p:cNvSpPr>
            <a:spLocks noGrp="1"/>
          </p:cNvSpPr>
          <p:nvPr>
            <p:ph type="title"/>
          </p:nvPr>
        </p:nvSpPr>
        <p:spPr>
          <a:xfrm>
            <a:off x="-1828800" y="90487"/>
            <a:ext cx="7772400" cy="609600"/>
          </a:xfrm>
        </p:spPr>
        <p:txBody>
          <a:bodyPr/>
          <a:lstStyle/>
          <a:p>
            <a:r>
              <a:rPr lang="en-US" altLang="en-US" sz="2400" b="1" dirty="0"/>
              <a:t/>
            </a:r>
            <a:br>
              <a:rPr lang="en-US" altLang="en-US" sz="2400" b="1" dirty="0"/>
            </a:br>
            <a:r>
              <a:rPr lang="en-US" altLang="en-US" sz="2400" b="1" dirty="0"/>
              <a:t>Joint Distribution</a:t>
            </a:r>
            <a:br>
              <a:rPr lang="en-US" altLang="en-US" sz="2400" b="1" dirty="0"/>
            </a:br>
            <a:endParaRPr lang="en-US" dirty="0"/>
          </a:p>
        </p:txBody>
      </p:sp>
      <p:sp>
        <p:nvSpPr>
          <p:cNvPr id="3" name="Content Placeholder 2">
            <a:extLst>
              <a:ext uri="{FF2B5EF4-FFF2-40B4-BE49-F238E27FC236}">
                <a16:creationId xmlns:a16="http://schemas.microsoft.com/office/drawing/2014/main" id="{E3219ECD-E22F-9A4A-B996-B83849E36EC3}"/>
              </a:ext>
            </a:extLst>
          </p:cNvPr>
          <p:cNvSpPr>
            <a:spLocks noGrp="1"/>
          </p:cNvSpPr>
          <p:nvPr>
            <p:ph idx="1"/>
          </p:nvPr>
        </p:nvSpPr>
        <p:spPr/>
        <p:txBody>
          <a:bodyPr/>
          <a:lstStyle/>
          <a:p>
            <a:r>
              <a:rPr lang="en-US" sz="2800" dirty="0"/>
              <a:t>EXAMPLE</a:t>
            </a:r>
          </a:p>
          <a:p>
            <a:endParaRPr lang="en-US" sz="2000" dirty="0"/>
          </a:p>
        </p:txBody>
      </p:sp>
      <p:cxnSp>
        <p:nvCxnSpPr>
          <p:cNvPr id="4" name="Straight Connector 3">
            <a:extLst>
              <a:ext uri="{FF2B5EF4-FFF2-40B4-BE49-F238E27FC236}">
                <a16:creationId xmlns:a16="http://schemas.microsoft.com/office/drawing/2014/main" id="{51DD9FF5-BF07-E2CD-7C80-F2608A733CC8}"/>
              </a:ext>
            </a:extLst>
          </p:cNvPr>
          <p:cNvCxnSpPr/>
          <p:nvPr/>
        </p:nvCxnSpPr>
        <p:spPr bwMode="auto">
          <a:xfrm>
            <a:off x="381000" y="959068"/>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6" name="TextBox 5">
            <a:extLst>
              <a:ext uri="{FF2B5EF4-FFF2-40B4-BE49-F238E27FC236}">
                <a16:creationId xmlns:a16="http://schemas.microsoft.com/office/drawing/2014/main" id="{F38DE6B5-CBBB-5F9D-BD59-9B7CD5B0AB88}"/>
              </a:ext>
            </a:extLst>
          </p:cNvPr>
          <p:cNvSpPr txBox="1"/>
          <p:nvPr/>
        </p:nvSpPr>
        <p:spPr>
          <a:xfrm>
            <a:off x="266700" y="1225689"/>
            <a:ext cx="8077200" cy="5632311"/>
          </a:xfrm>
          <a:prstGeom prst="rect">
            <a:avLst/>
          </a:prstGeom>
          <a:noFill/>
        </p:spPr>
        <p:txBody>
          <a:bodyPr wrap="square">
            <a:spAutoFit/>
          </a:bodyPr>
          <a:lstStyle/>
          <a:p>
            <a:endParaRPr lang="en-US" dirty="0"/>
          </a:p>
          <a:p>
            <a:r>
              <a:rPr lang="en-US" dirty="0"/>
              <a:t>The probability that a card is a five and black = p(five and black) = 2/52 = 1/26. (There are two black fives in a deck of 52 cards, the five of spades and the five of clubs).</a:t>
            </a:r>
          </a:p>
          <a:p>
            <a:endParaRPr lang="en-US" dirty="0"/>
          </a:p>
          <a:p>
            <a:r>
              <a:rPr lang="en-US" b="0" i="0" dirty="0">
                <a:solidFill>
                  <a:schemeClr val="tx2"/>
                </a:solidFill>
                <a:effectLst/>
                <a:latin typeface="Helvetica" panose="020B0604020202020204" pitchFamily="34" charset="0"/>
              </a:rPr>
              <a:t>A joint probability distribution shows a </a:t>
            </a:r>
            <a:r>
              <a:rPr lang="en-US" b="0" i="0" u="none" strike="noStrike" dirty="0">
                <a:solidFill>
                  <a:schemeClr val="tx2"/>
                </a:solidFill>
                <a:effectLst/>
                <a:latin typeface="Helvetica" panose="020B0604020202020204" pitchFamily="34" charset="0"/>
                <a:hlinkClick r:id="rId2">
                  <a:extLst>
                    <a:ext uri="{A12FA001-AC4F-418D-AE19-62706E023703}">
                      <ahyp:hlinkClr xmlns="" xmlns:ahyp="http://schemas.microsoft.com/office/drawing/2018/hyperlinkcolor" val="tx"/>
                    </a:ext>
                  </a:extLst>
                </a:hlinkClick>
              </a:rPr>
              <a:t>probability distribution</a:t>
            </a:r>
            <a:r>
              <a:rPr lang="en-US" b="0" i="0" dirty="0">
                <a:solidFill>
                  <a:schemeClr val="tx2"/>
                </a:solidFill>
                <a:effectLst/>
                <a:latin typeface="Helvetica" panose="020B0604020202020204" pitchFamily="34" charset="0"/>
              </a:rPr>
              <a:t> for two (or more) </a:t>
            </a:r>
            <a:r>
              <a:rPr lang="en-US" b="0" i="0" u="none" strike="noStrike" dirty="0">
                <a:solidFill>
                  <a:schemeClr val="tx2"/>
                </a:solidFill>
                <a:effectLst/>
                <a:latin typeface="Helvetica" panose="020B0604020202020204" pitchFamily="34" charset="0"/>
                <a:hlinkClick r:id="rId3">
                  <a:extLst>
                    <a:ext uri="{A12FA001-AC4F-418D-AE19-62706E023703}">
                      <ahyp:hlinkClr xmlns="" xmlns:ahyp="http://schemas.microsoft.com/office/drawing/2018/hyperlinkcolor" val="tx"/>
                    </a:ext>
                  </a:extLst>
                </a:hlinkClick>
              </a:rPr>
              <a:t>random variables</a:t>
            </a:r>
            <a:r>
              <a:rPr lang="en-US" b="0" i="0" dirty="0">
                <a:solidFill>
                  <a:schemeClr val="tx2"/>
                </a:solidFill>
                <a:effectLst/>
                <a:latin typeface="Helvetica" panose="020B0604020202020204" pitchFamily="34" charset="0"/>
              </a:rPr>
              <a:t>. Instead of events being labeled A and B, the norm is to use X and Y. The formal definition is:</a:t>
            </a:r>
          </a:p>
          <a:p>
            <a:endParaRPr lang="en-US" dirty="0">
              <a:solidFill>
                <a:schemeClr val="tx2"/>
              </a:solidFill>
              <a:latin typeface="Helvetica" panose="020B0604020202020204" pitchFamily="34" charset="0"/>
            </a:endParaRPr>
          </a:p>
          <a:p>
            <a:r>
              <a:rPr lang="en-US" dirty="0">
                <a:solidFill>
                  <a:schemeClr val="tx2"/>
                </a:solidFill>
                <a:latin typeface="Helvetica" panose="020B0604020202020204" pitchFamily="34" charset="0"/>
              </a:rPr>
              <a:t>                       </a:t>
            </a:r>
            <a:r>
              <a:rPr lang="es-ES" b="1" i="0" dirty="0">
                <a:solidFill>
                  <a:srgbClr val="575760"/>
                </a:solidFill>
                <a:effectLst/>
                <a:latin typeface="Helvetica" panose="020B0604020202020204" pitchFamily="34" charset="0"/>
              </a:rPr>
              <a:t>f(x, y) = P(X = x, Y = y)</a:t>
            </a:r>
          </a:p>
          <a:p>
            <a:r>
              <a:rPr lang="en-US" b="0" i="0" dirty="0">
                <a:solidFill>
                  <a:schemeClr val="tx2"/>
                </a:solidFill>
                <a:effectLst/>
                <a:latin typeface="Helvetica" panose="020B0604020202020204" pitchFamily="34" charset="0"/>
              </a:rPr>
              <a:t>The whole point of the joint distribution is to look for a </a:t>
            </a:r>
            <a:r>
              <a:rPr lang="en-US" b="1" i="0" dirty="0">
                <a:solidFill>
                  <a:schemeClr val="tx2"/>
                </a:solidFill>
                <a:effectLst/>
                <a:latin typeface="Helvetica" panose="020B0604020202020204" pitchFamily="34" charset="0"/>
              </a:rPr>
              <a:t>relationship </a:t>
            </a:r>
            <a:r>
              <a:rPr lang="en-US" b="0" i="0" dirty="0">
                <a:solidFill>
                  <a:schemeClr val="tx2"/>
                </a:solidFill>
                <a:effectLst/>
                <a:latin typeface="Helvetica" panose="020B0604020202020204" pitchFamily="34" charset="0"/>
              </a:rPr>
              <a:t>between two variables. For example, the following table shows some probabilities for X and Y happening at the same time:</a:t>
            </a:r>
            <a:endParaRPr lang="en-US" dirty="0">
              <a:solidFill>
                <a:schemeClr val="tx2"/>
              </a:solidFill>
            </a:endParaRPr>
          </a:p>
        </p:txBody>
      </p:sp>
    </p:spTree>
    <p:extLst>
      <p:ext uri="{BB962C8B-B14F-4D97-AF65-F5344CB8AC3E}">
        <p14:creationId xmlns:p14="http://schemas.microsoft.com/office/powerpoint/2010/main" val="169907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6" name="Rectangle 7"/>
          <p:cNvSpPr>
            <a:spLocks noChangeArrowheads="1"/>
          </p:cNvSpPr>
          <p:nvPr/>
        </p:nvSpPr>
        <p:spPr bwMode="auto">
          <a:xfrm>
            <a:off x="6172200" y="1905000"/>
            <a:ext cx="2209800" cy="2133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 name="Text Box 2"/>
          <p:cNvSpPr txBox="1">
            <a:spLocks noChangeArrowheads="1"/>
          </p:cNvSpPr>
          <p:nvPr/>
        </p:nvSpPr>
        <p:spPr bwMode="auto">
          <a:xfrm>
            <a:off x="457200" y="-76200"/>
            <a:ext cx="708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0" dirty="0">
                <a:latin typeface="Tw Cen MT Condensed Extra Bold" panose="020B0803020202020204" pitchFamily="34" charset="0"/>
              </a:rPr>
              <a:t>What are the Chances?</a:t>
            </a:r>
          </a:p>
        </p:txBody>
      </p:sp>
      <p:pic>
        <p:nvPicPr>
          <p:cNvPr id="8" name="Picture 3" descr="A:\MVC-025F.JPG"/>
          <p:cNvPicPr>
            <a:picLocks noChangeAspect="1" noChangeArrowheads="1"/>
          </p:cNvPicPr>
          <p:nvPr/>
        </p:nvPicPr>
        <p:blipFill>
          <a:blip r:embed="rId3">
            <a:extLst>
              <a:ext uri="{28A0092B-C50C-407E-A947-70E740481C1C}">
                <a14:useLocalDpi xmlns:a14="http://schemas.microsoft.com/office/drawing/2010/main" val="0"/>
              </a:ext>
            </a:extLst>
          </a:blip>
          <a:srcRect l="22580" t="16168" r="20665" b="9473"/>
          <a:stretch>
            <a:fillRect/>
          </a:stretch>
        </p:blipFill>
        <p:spPr bwMode="auto">
          <a:xfrm>
            <a:off x="685800" y="1828800"/>
            <a:ext cx="22098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MVC-028F.JPG"/>
          <p:cNvPicPr>
            <a:picLocks noChangeAspect="1" noChangeArrowheads="1"/>
          </p:cNvPicPr>
          <p:nvPr/>
        </p:nvPicPr>
        <p:blipFill>
          <a:blip r:embed="rId4">
            <a:extLst>
              <a:ext uri="{28A0092B-C50C-407E-A947-70E740481C1C}">
                <a14:useLocalDpi xmlns:a14="http://schemas.microsoft.com/office/drawing/2010/main" val="0"/>
              </a:ext>
            </a:extLst>
          </a:blip>
          <a:srcRect l="32291" t="23610" r="27083" b="25000"/>
          <a:stretch>
            <a:fillRect/>
          </a:stretch>
        </p:blipFill>
        <p:spPr bwMode="auto">
          <a:xfrm>
            <a:off x="3429000" y="1905000"/>
            <a:ext cx="2209800" cy="20970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8"/>
          <p:cNvSpPr txBox="1">
            <a:spLocks noChangeArrowheads="1"/>
          </p:cNvSpPr>
          <p:nvPr/>
        </p:nvSpPr>
        <p:spPr bwMode="auto">
          <a:xfrm>
            <a:off x="609600" y="4419600"/>
            <a:ext cx="7848600" cy="140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sz="3000" dirty="0">
                <a:latin typeface="Calibri" panose="020F0502020204030204" pitchFamily="34" charset="0"/>
              </a:rPr>
              <a:t>A </a:t>
            </a:r>
            <a:r>
              <a:rPr lang="en-US" sz="3000" b="1" dirty="0">
                <a:latin typeface="Calibri" panose="020F0502020204030204" pitchFamily="34" charset="0"/>
              </a:rPr>
              <a:t>probability experiment</a:t>
            </a:r>
            <a:r>
              <a:rPr lang="en-US" sz="3000" dirty="0">
                <a:latin typeface="Calibri" panose="020F0502020204030204" pitchFamily="34" charset="0"/>
              </a:rPr>
              <a:t> is something that can happen in more than one way.</a:t>
            </a:r>
          </a:p>
        </p:txBody>
      </p:sp>
      <p:pic>
        <p:nvPicPr>
          <p:cNvPr id="11" name="Picture 5" descr="A:\moneda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133600"/>
            <a:ext cx="1325563" cy="1497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2ED5-6058-7002-AD78-7C0A3E7667AB}"/>
              </a:ext>
            </a:extLst>
          </p:cNvPr>
          <p:cNvSpPr>
            <a:spLocks noGrp="1"/>
          </p:cNvSpPr>
          <p:nvPr>
            <p:ph type="title"/>
          </p:nvPr>
        </p:nvSpPr>
        <p:spPr>
          <a:xfrm>
            <a:off x="-2000083" y="5882"/>
            <a:ext cx="7772400" cy="609600"/>
          </a:xfrm>
        </p:spPr>
        <p:txBody>
          <a:bodyPr/>
          <a:lstStyle/>
          <a:p>
            <a:r>
              <a:rPr lang="en-US" altLang="en-US" sz="2400" b="1" dirty="0"/>
              <a:t/>
            </a:r>
            <a:br>
              <a:rPr lang="en-US" altLang="en-US" sz="2400" b="1" dirty="0"/>
            </a:br>
            <a:r>
              <a:rPr lang="en-US" altLang="en-US" sz="2400" b="1" dirty="0"/>
              <a:t/>
            </a:r>
            <a:br>
              <a:rPr lang="en-US" altLang="en-US" sz="2400" b="1" dirty="0"/>
            </a:br>
            <a:r>
              <a:rPr lang="en-US" altLang="en-US" sz="2400" b="1" dirty="0"/>
              <a:t>Joint Distribution</a:t>
            </a:r>
            <a:endParaRPr lang="en-US" dirty="0"/>
          </a:p>
        </p:txBody>
      </p:sp>
      <p:sp>
        <p:nvSpPr>
          <p:cNvPr id="3" name="Content Placeholder 2">
            <a:extLst>
              <a:ext uri="{FF2B5EF4-FFF2-40B4-BE49-F238E27FC236}">
                <a16:creationId xmlns:a16="http://schemas.microsoft.com/office/drawing/2014/main" id="{D64FDB1A-0B3F-F4C3-461F-191F8CB8286E}"/>
              </a:ext>
            </a:extLst>
          </p:cNvPr>
          <p:cNvSpPr>
            <a:spLocks noGrp="1"/>
          </p:cNvSpPr>
          <p:nvPr>
            <p:ph idx="1"/>
          </p:nvPr>
        </p:nvSpPr>
        <p:spPr>
          <a:xfrm>
            <a:off x="381000" y="4800600"/>
            <a:ext cx="7848600" cy="1600200"/>
          </a:xfrm>
        </p:spPr>
        <p:txBody>
          <a:bodyPr/>
          <a:lstStyle/>
          <a:p>
            <a:r>
              <a:rPr lang="en-US" dirty="0"/>
              <a:t/>
            </a:r>
            <a:br>
              <a:rPr lang="en-US" dirty="0"/>
            </a:br>
            <a:r>
              <a:rPr lang="en-US" sz="2400" b="0" i="0" dirty="0">
                <a:solidFill>
                  <a:schemeClr val="tx2"/>
                </a:solidFill>
                <a:effectLst/>
                <a:latin typeface="Helvetica" panose="020B0604020202020204" pitchFamily="34" charset="0"/>
              </a:rPr>
              <a:t>You can use the table to find probabilities. For example:</a:t>
            </a:r>
            <a:r>
              <a:rPr lang="en-US" sz="2400" dirty="0">
                <a:solidFill>
                  <a:schemeClr val="tx2"/>
                </a:solidFill>
              </a:rPr>
              <a:t/>
            </a:r>
            <a:br>
              <a:rPr lang="en-US" sz="2400" dirty="0">
                <a:solidFill>
                  <a:schemeClr val="tx2"/>
                </a:solidFill>
              </a:rPr>
            </a:br>
            <a:r>
              <a:rPr lang="en-US" sz="2400" b="1" i="0" dirty="0">
                <a:solidFill>
                  <a:schemeClr val="tx2"/>
                </a:solidFill>
                <a:effectLst/>
                <a:latin typeface="Helvetica" panose="020B0604020202020204" pitchFamily="34" charset="0"/>
              </a:rPr>
              <a:t>Question</a:t>
            </a:r>
            <a:r>
              <a:rPr lang="en-US" sz="2400" b="0" i="0" dirty="0">
                <a:solidFill>
                  <a:schemeClr val="tx2"/>
                </a:solidFill>
                <a:effectLst/>
                <a:latin typeface="Helvetica" panose="020B0604020202020204" pitchFamily="34" charset="0"/>
              </a:rPr>
              <a:t>: What is the probability for Y = 2 and X = 3?</a:t>
            </a:r>
            <a:endParaRPr lang="en-US" sz="2400" dirty="0">
              <a:solidFill>
                <a:schemeClr val="tx2"/>
              </a:solidFill>
            </a:endParaRPr>
          </a:p>
        </p:txBody>
      </p:sp>
      <p:cxnSp>
        <p:nvCxnSpPr>
          <p:cNvPr id="4" name="Straight Connector 3">
            <a:extLst>
              <a:ext uri="{FF2B5EF4-FFF2-40B4-BE49-F238E27FC236}">
                <a16:creationId xmlns:a16="http://schemas.microsoft.com/office/drawing/2014/main" id="{98E30FE6-D10B-6556-150E-5A27430BD8AB}"/>
              </a:ext>
            </a:extLst>
          </p:cNvPr>
          <p:cNvCxnSpPr/>
          <p:nvPr/>
        </p:nvCxnSpPr>
        <p:spPr bwMode="auto">
          <a:xfrm>
            <a:off x="381000" y="959068"/>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pic>
        <p:nvPicPr>
          <p:cNvPr id="8" name="Picture 7">
            <a:extLst>
              <a:ext uri="{FF2B5EF4-FFF2-40B4-BE49-F238E27FC236}">
                <a16:creationId xmlns:a16="http://schemas.microsoft.com/office/drawing/2014/main" id="{3EC96C3F-5F80-2CFA-D0BA-8519A53D6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172634"/>
            <a:ext cx="4324517" cy="3123262"/>
          </a:xfrm>
          <a:prstGeom prst="rect">
            <a:avLst/>
          </a:prstGeom>
        </p:spPr>
      </p:pic>
    </p:spTree>
    <p:extLst>
      <p:ext uri="{BB962C8B-B14F-4D97-AF65-F5344CB8AC3E}">
        <p14:creationId xmlns:p14="http://schemas.microsoft.com/office/powerpoint/2010/main" val="291472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2F04-F0D7-2414-6C4B-B9D33501F6CB}"/>
              </a:ext>
            </a:extLst>
          </p:cNvPr>
          <p:cNvSpPr>
            <a:spLocks noGrp="1"/>
          </p:cNvSpPr>
          <p:nvPr>
            <p:ph type="title"/>
          </p:nvPr>
        </p:nvSpPr>
        <p:spPr>
          <a:xfrm>
            <a:off x="-1828800" y="228600"/>
            <a:ext cx="7772400" cy="609600"/>
          </a:xfrm>
        </p:spPr>
        <p:txBody>
          <a:bodyPr/>
          <a:lstStyle/>
          <a:p>
            <a:r>
              <a:rPr lang="en-US" altLang="en-US" sz="2400" b="1" dirty="0"/>
              <a:t/>
            </a:r>
            <a:br>
              <a:rPr lang="en-US" altLang="en-US" sz="2400" b="1" dirty="0"/>
            </a:br>
            <a:r>
              <a:rPr lang="en-US" altLang="en-US" sz="2400" b="1" dirty="0"/>
              <a:t/>
            </a:r>
            <a:br>
              <a:rPr lang="en-US" altLang="en-US" sz="2400" b="1" dirty="0"/>
            </a:br>
            <a:r>
              <a:rPr lang="en-US" altLang="en-US" sz="2400" b="1" dirty="0"/>
              <a:t>Joint Distribution</a:t>
            </a:r>
            <a:br>
              <a:rPr lang="en-US" altLang="en-US" sz="2400" b="1" dirty="0"/>
            </a:br>
            <a:endParaRPr lang="en-US" dirty="0"/>
          </a:p>
        </p:txBody>
      </p:sp>
      <p:sp>
        <p:nvSpPr>
          <p:cNvPr id="3" name="Content Placeholder 2">
            <a:extLst>
              <a:ext uri="{FF2B5EF4-FFF2-40B4-BE49-F238E27FC236}">
                <a16:creationId xmlns:a16="http://schemas.microsoft.com/office/drawing/2014/main" id="{1334C7CC-BA15-CC1B-EFCE-61A35A1E7136}"/>
              </a:ext>
            </a:extLst>
          </p:cNvPr>
          <p:cNvSpPr>
            <a:spLocks noGrp="1"/>
          </p:cNvSpPr>
          <p:nvPr>
            <p:ph idx="1"/>
          </p:nvPr>
        </p:nvSpPr>
        <p:spPr/>
        <p:txBody>
          <a:bodyPr/>
          <a:lstStyle/>
          <a:p>
            <a:r>
              <a:rPr lang="en-US" sz="2400" b="1" i="0" dirty="0">
                <a:solidFill>
                  <a:schemeClr val="tx2"/>
                </a:solidFill>
                <a:effectLst/>
                <a:latin typeface="Helvetica" panose="020B0604020202020204" pitchFamily="34" charset="0"/>
              </a:rPr>
              <a:t>Answer</a:t>
            </a:r>
            <a:r>
              <a:rPr lang="en-US" sz="2400" b="0" i="0" dirty="0">
                <a:solidFill>
                  <a:schemeClr val="tx2"/>
                </a:solidFill>
                <a:effectLst/>
                <a:latin typeface="Helvetica" panose="020B0604020202020204" pitchFamily="34" charset="0"/>
              </a:rPr>
              <a:t>: Look at the table for the intersection of Y = 2 and X = 3. The answer (1/6) is circled:</a:t>
            </a:r>
            <a:endParaRPr lang="en-US" sz="2400" dirty="0">
              <a:solidFill>
                <a:schemeClr val="tx2"/>
              </a:solidFill>
            </a:endParaRPr>
          </a:p>
        </p:txBody>
      </p:sp>
      <p:cxnSp>
        <p:nvCxnSpPr>
          <p:cNvPr id="4" name="Straight Connector 3">
            <a:extLst>
              <a:ext uri="{FF2B5EF4-FFF2-40B4-BE49-F238E27FC236}">
                <a16:creationId xmlns:a16="http://schemas.microsoft.com/office/drawing/2014/main" id="{1EDDE001-6850-EEFC-40C8-137AF77D0639}"/>
              </a:ext>
            </a:extLst>
          </p:cNvPr>
          <p:cNvCxnSpPr/>
          <p:nvPr/>
        </p:nvCxnSpPr>
        <p:spPr bwMode="auto">
          <a:xfrm>
            <a:off x="381000" y="959068"/>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pic>
        <p:nvPicPr>
          <p:cNvPr id="6" name="Picture 5">
            <a:extLst>
              <a:ext uri="{FF2B5EF4-FFF2-40B4-BE49-F238E27FC236}">
                <a16:creationId xmlns:a16="http://schemas.microsoft.com/office/drawing/2014/main" id="{0B8D7755-DC01-DAA1-67B4-49849A833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2052424"/>
            <a:ext cx="5638800" cy="4119776"/>
          </a:xfrm>
          <a:prstGeom prst="rect">
            <a:avLst/>
          </a:prstGeom>
        </p:spPr>
      </p:pic>
    </p:spTree>
    <p:extLst>
      <p:ext uri="{BB962C8B-B14F-4D97-AF65-F5344CB8AC3E}">
        <p14:creationId xmlns:p14="http://schemas.microsoft.com/office/powerpoint/2010/main" val="234778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Text Box 6"/>
          <p:cNvSpPr txBox="1">
            <a:spLocks noChangeArrowheads="1"/>
          </p:cNvSpPr>
          <p:nvPr/>
        </p:nvSpPr>
        <p:spPr bwMode="auto">
          <a:xfrm>
            <a:off x="1039813" y="304800"/>
            <a:ext cx="739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pPr>
            <a:r>
              <a:rPr lang="en-US" altLang="en-US" sz="3000" b="1" dirty="0"/>
              <a:t>Joint Distribution</a:t>
            </a:r>
          </a:p>
        </p:txBody>
      </p:sp>
      <p:sp>
        <p:nvSpPr>
          <p:cNvPr id="6" name="Rectangle 9"/>
          <p:cNvSpPr>
            <a:spLocks noChangeArrowheads="1"/>
          </p:cNvSpPr>
          <p:nvPr/>
        </p:nvSpPr>
        <p:spPr bwMode="auto">
          <a:xfrm>
            <a:off x="76200" y="1066800"/>
            <a:ext cx="8839200" cy="223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92100" indent="-2921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342900" indent="-342900" algn="just">
              <a:lnSpc>
                <a:spcPct val="150000"/>
              </a:lnSpc>
              <a:buFont typeface="Arial" panose="020B0604020202020204" pitchFamily="34" charset="0"/>
              <a:buChar char="•"/>
            </a:pPr>
            <a:r>
              <a:rPr lang="en-GB" altLang="en-US" dirty="0"/>
              <a:t>The probability of all possible conjunctions (assignments of values to some subset of variables) can be calculated by summing the appropriate subset of values from the joint distribution</a:t>
            </a:r>
            <a:endParaRPr lang="en-US" altLang="en-US" dirty="0"/>
          </a:p>
        </p:txBody>
      </p:sp>
      <p:pic>
        <p:nvPicPr>
          <p:cNvPr id="5" name="Picture 4"/>
          <p:cNvPicPr>
            <a:picLocks noChangeAspect="1"/>
          </p:cNvPicPr>
          <p:nvPr/>
        </p:nvPicPr>
        <p:blipFill rotWithShape="1">
          <a:blip r:embed="rId3"/>
          <a:srcRect b="25227"/>
          <a:stretch/>
        </p:blipFill>
        <p:spPr>
          <a:xfrm>
            <a:off x="685800" y="5257800"/>
            <a:ext cx="5791200" cy="352544"/>
          </a:xfrm>
          <a:prstGeom prst="rect">
            <a:avLst/>
          </a:prstGeom>
        </p:spPr>
      </p:pic>
      <p:pic>
        <p:nvPicPr>
          <p:cNvPr id="9" name="Picture 8"/>
          <p:cNvPicPr>
            <a:picLocks noChangeAspect="1"/>
          </p:cNvPicPr>
          <p:nvPr/>
        </p:nvPicPr>
        <p:blipFill rotWithShape="1">
          <a:blip r:embed="rId3"/>
          <a:srcRect t="-1" r="51316" b="26369"/>
          <a:stretch/>
        </p:blipFill>
        <p:spPr>
          <a:xfrm>
            <a:off x="609600" y="4148634"/>
            <a:ext cx="2819400" cy="347166"/>
          </a:xfrm>
          <a:prstGeom prst="rect">
            <a:avLst/>
          </a:prstGeom>
        </p:spPr>
      </p:pic>
      <p:sp>
        <p:nvSpPr>
          <p:cNvPr id="10" name="TextBox 9"/>
          <p:cNvSpPr txBox="1"/>
          <p:nvPr/>
        </p:nvSpPr>
        <p:spPr>
          <a:xfrm>
            <a:off x="3581400" y="4038600"/>
            <a:ext cx="228600" cy="461665"/>
          </a:xfrm>
          <a:prstGeom prst="rect">
            <a:avLst/>
          </a:prstGeom>
          <a:noFill/>
        </p:spPr>
        <p:txBody>
          <a:bodyPr wrap="square" rtlCol="0">
            <a:spAutoFit/>
          </a:bodyPr>
          <a:lstStyle/>
          <a:p>
            <a:r>
              <a:rPr lang="en-GB" dirty="0"/>
              <a:t>?</a:t>
            </a:r>
          </a:p>
        </p:txBody>
      </p:sp>
      <p:pic>
        <p:nvPicPr>
          <p:cNvPr id="11" name="Picture 10"/>
          <p:cNvPicPr>
            <a:picLocks noChangeAspect="1"/>
          </p:cNvPicPr>
          <p:nvPr/>
        </p:nvPicPr>
        <p:blipFill rotWithShape="1">
          <a:blip r:embed="rId4"/>
          <a:srcRect r="8432" b="3947"/>
          <a:stretch/>
        </p:blipFill>
        <p:spPr>
          <a:xfrm>
            <a:off x="4370387" y="3137000"/>
            <a:ext cx="4545013" cy="1854358"/>
          </a:xfrm>
          <a:prstGeom prst="rect">
            <a:avLst/>
          </a:prstGeom>
        </p:spPr>
      </p:pic>
    </p:spTree>
    <p:extLst>
      <p:ext uri="{BB962C8B-B14F-4D97-AF65-F5344CB8AC3E}">
        <p14:creationId xmlns:p14="http://schemas.microsoft.com/office/powerpoint/2010/main" val="36149000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Text Box 6"/>
          <p:cNvSpPr txBox="1">
            <a:spLocks noChangeArrowheads="1"/>
          </p:cNvSpPr>
          <p:nvPr/>
        </p:nvSpPr>
        <p:spPr bwMode="auto">
          <a:xfrm>
            <a:off x="1039813" y="304800"/>
            <a:ext cx="739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pPr>
            <a:r>
              <a:rPr lang="en-US" altLang="en-US" sz="3000" b="1" dirty="0"/>
              <a:t>Joint Distribution</a:t>
            </a:r>
          </a:p>
        </p:txBody>
      </p:sp>
      <p:pic>
        <p:nvPicPr>
          <p:cNvPr id="11" name="Picture 10"/>
          <p:cNvPicPr>
            <a:picLocks noChangeAspect="1"/>
          </p:cNvPicPr>
          <p:nvPr/>
        </p:nvPicPr>
        <p:blipFill rotWithShape="1">
          <a:blip r:embed="rId3"/>
          <a:srcRect r="8432" b="3947"/>
          <a:stretch/>
        </p:blipFill>
        <p:spPr>
          <a:xfrm>
            <a:off x="3877101" y="951131"/>
            <a:ext cx="4885899" cy="1854358"/>
          </a:xfrm>
          <a:prstGeom prst="rect">
            <a:avLst/>
          </a:prstGeom>
        </p:spPr>
      </p:pic>
      <p:grpSp>
        <p:nvGrpSpPr>
          <p:cNvPr id="5" name="Group 6"/>
          <p:cNvGrpSpPr/>
          <p:nvPr/>
        </p:nvGrpSpPr>
        <p:grpSpPr>
          <a:xfrm>
            <a:off x="947382" y="1210606"/>
            <a:ext cx="1567218" cy="498059"/>
            <a:chOff x="947382" y="1210606"/>
            <a:chExt cx="1567218" cy="498059"/>
          </a:xfrm>
        </p:grpSpPr>
        <p:sp>
          <p:nvSpPr>
            <p:cNvPr id="10" name="TextBox 9"/>
            <p:cNvSpPr txBox="1"/>
            <p:nvPr/>
          </p:nvSpPr>
          <p:spPr>
            <a:xfrm>
              <a:off x="2286000" y="1210606"/>
              <a:ext cx="228600" cy="461665"/>
            </a:xfrm>
            <a:prstGeom prst="rect">
              <a:avLst/>
            </a:prstGeom>
            <a:noFill/>
          </p:spPr>
          <p:txBody>
            <a:bodyPr wrap="square" rtlCol="0">
              <a:spAutoFit/>
            </a:bodyPr>
            <a:lstStyle/>
            <a:p>
              <a:r>
                <a:rPr lang="en-GB" dirty="0"/>
                <a:t>?</a:t>
              </a:r>
            </a:p>
          </p:txBody>
        </p:sp>
        <p:pic>
          <p:nvPicPr>
            <p:cNvPr id="2" name="Picture 1"/>
            <p:cNvPicPr>
              <a:picLocks noChangeAspect="1"/>
            </p:cNvPicPr>
            <p:nvPr/>
          </p:nvPicPr>
          <p:blipFill>
            <a:blip r:embed="rId4"/>
            <a:stretch>
              <a:fillRect/>
            </a:stretch>
          </p:blipFill>
          <p:spPr>
            <a:xfrm>
              <a:off x="947382" y="1311090"/>
              <a:ext cx="1186218" cy="397575"/>
            </a:xfrm>
            <a:prstGeom prst="rect">
              <a:avLst/>
            </a:prstGeom>
          </p:spPr>
        </p:pic>
      </p:grpSp>
      <p:pic>
        <p:nvPicPr>
          <p:cNvPr id="12" name="Picture 11"/>
          <p:cNvPicPr>
            <a:picLocks noChangeAspect="1"/>
          </p:cNvPicPr>
          <p:nvPr/>
        </p:nvPicPr>
        <p:blipFill>
          <a:blip r:embed="rId5"/>
          <a:stretch>
            <a:fillRect/>
          </a:stretch>
        </p:blipFill>
        <p:spPr>
          <a:xfrm>
            <a:off x="1048912" y="4191000"/>
            <a:ext cx="6781799" cy="552450"/>
          </a:xfrm>
          <a:prstGeom prst="rect">
            <a:avLst/>
          </a:prstGeom>
        </p:spPr>
      </p:pic>
    </p:spTree>
    <p:extLst>
      <p:ext uri="{BB962C8B-B14F-4D97-AF65-F5344CB8AC3E}">
        <p14:creationId xmlns:p14="http://schemas.microsoft.com/office/powerpoint/2010/main" val="9345546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CE03-0757-68F4-DEE7-0C41D32FA0CC}"/>
              </a:ext>
            </a:extLst>
          </p:cNvPr>
          <p:cNvSpPr>
            <a:spLocks noGrp="1"/>
          </p:cNvSpPr>
          <p:nvPr>
            <p:ph type="title"/>
          </p:nvPr>
        </p:nvSpPr>
        <p:spPr>
          <a:xfrm>
            <a:off x="-1828800" y="0"/>
            <a:ext cx="7772400" cy="609600"/>
          </a:xfrm>
        </p:spPr>
        <p:txBody>
          <a:bodyPr/>
          <a:lstStyle/>
          <a:p>
            <a:r>
              <a:rPr lang="en-US" altLang="en-US" sz="2400" b="1" dirty="0"/>
              <a:t/>
            </a:r>
            <a:br>
              <a:rPr lang="en-US" altLang="en-US" sz="2400" b="1" dirty="0"/>
            </a:br>
            <a:r>
              <a:rPr lang="en-US" altLang="en-US" sz="2400" b="1" dirty="0"/>
              <a:t/>
            </a:r>
            <a:br>
              <a:rPr lang="en-US" altLang="en-US" sz="2400" b="1" dirty="0"/>
            </a:br>
            <a:r>
              <a:rPr lang="en-US" altLang="en-US" sz="2400" b="1" dirty="0"/>
              <a:t>Joint Distribution</a:t>
            </a:r>
            <a:br>
              <a:rPr lang="en-US" altLang="en-US" sz="2400" b="1" dirty="0"/>
            </a:br>
            <a:endParaRPr lang="en-US" dirty="0"/>
          </a:p>
        </p:txBody>
      </p:sp>
      <p:sp>
        <p:nvSpPr>
          <p:cNvPr id="3" name="Content Placeholder 2">
            <a:extLst>
              <a:ext uri="{FF2B5EF4-FFF2-40B4-BE49-F238E27FC236}">
                <a16:creationId xmlns:a16="http://schemas.microsoft.com/office/drawing/2014/main" id="{7580A04F-2731-6BBD-F171-2A5678F285C0}"/>
              </a:ext>
            </a:extLst>
          </p:cNvPr>
          <p:cNvSpPr>
            <a:spLocks noGrp="1"/>
          </p:cNvSpPr>
          <p:nvPr>
            <p:ph idx="1"/>
          </p:nvPr>
        </p:nvSpPr>
        <p:spPr/>
        <p:txBody>
          <a:bodyPr/>
          <a:lstStyle/>
          <a:p>
            <a:r>
              <a:rPr lang="en-US" sz="2400" b="1" dirty="0"/>
              <a:t>APPLICATION IN MACHINE LEARNING</a:t>
            </a:r>
          </a:p>
          <a:p>
            <a:pPr marL="0" indent="0">
              <a:buNone/>
            </a:pPr>
            <a:endParaRPr lang="en-US" b="1" dirty="0"/>
          </a:p>
          <a:p>
            <a:pPr marL="0" indent="0">
              <a:buNone/>
            </a:pPr>
            <a:r>
              <a:rPr lang="en-US" sz="2400" dirty="0"/>
              <a:t>The design of learning algorithms is such that key often depend on probabilistic assumptions if the data. Uncertainty is a key concept pattern recognition, which is in turn essential in machine learning. Being able to make optimal predictions from an incomplete data set by using the data a machine does have is essential in the framework of “smarter” and faster AI.</a:t>
            </a:r>
          </a:p>
        </p:txBody>
      </p:sp>
      <p:cxnSp>
        <p:nvCxnSpPr>
          <p:cNvPr id="4" name="Straight Connector 3">
            <a:extLst>
              <a:ext uri="{FF2B5EF4-FFF2-40B4-BE49-F238E27FC236}">
                <a16:creationId xmlns:a16="http://schemas.microsoft.com/office/drawing/2014/main" id="{2C70777B-BEEB-8965-2513-EC688AF0EC3B}"/>
              </a:ext>
            </a:extLst>
          </p:cNvPr>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Tree>
    <p:extLst>
      <p:ext uri="{BB962C8B-B14F-4D97-AF65-F5344CB8AC3E}">
        <p14:creationId xmlns:p14="http://schemas.microsoft.com/office/powerpoint/2010/main" val="3210686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Event</a:t>
            </a:r>
          </a:p>
        </p:txBody>
      </p:sp>
      <p:sp>
        <p:nvSpPr>
          <p:cNvPr id="3" name="Content Placeholder 2"/>
          <p:cNvSpPr>
            <a:spLocks noGrp="1"/>
          </p:cNvSpPr>
          <p:nvPr>
            <p:ph idx="1"/>
          </p:nvPr>
        </p:nvSpPr>
        <p:spPr>
          <a:xfrm>
            <a:off x="609600" y="1143000"/>
            <a:ext cx="7848600" cy="4114800"/>
          </a:xfrm>
        </p:spPr>
        <p:txBody>
          <a:bodyPr/>
          <a:lstStyle/>
          <a:p>
            <a:r>
              <a:rPr lang="en-US" dirty="0"/>
              <a:t>If the probability of occurrence of an event A is not affected by the occurrence of another event B, then A and B are said to be independent events</a:t>
            </a:r>
            <a:r>
              <a:rPr lang="en-US" dirty="0" smtClean="0"/>
              <a:t>.</a:t>
            </a:r>
          </a:p>
          <a:p>
            <a:pPr marL="0" indent="0">
              <a:buNone/>
            </a:pPr>
            <a:endParaRPr lang="en-US" dirty="0"/>
          </a:p>
          <a:p>
            <a:r>
              <a:rPr lang="en-US" dirty="0"/>
              <a:t>The literal meaning of Independent Events is the events which occur freely of each other. The events are independent of each other. In other words, the occurrence of one event does not affect the occurrence of the other</a:t>
            </a:r>
            <a:r>
              <a:rPr lang="en-US" dirty="0" smtClean="0"/>
              <a:t>.</a:t>
            </a:r>
          </a:p>
          <a:p>
            <a:pPr marL="0" indent="0">
              <a:buNone/>
            </a:pPr>
            <a:endParaRPr lang="en-US" dirty="0"/>
          </a:p>
          <a:p>
            <a:r>
              <a:rPr lang="en-US" b="1" dirty="0"/>
              <a:t>P(A | B) = P(A</a:t>
            </a:r>
            <a:r>
              <a:rPr lang="en-US" b="1" dirty="0" smtClean="0"/>
              <a:t>)</a:t>
            </a:r>
          </a:p>
          <a:p>
            <a:pPr marL="0" indent="0">
              <a:buNone/>
            </a:pPr>
            <a:endParaRPr lang="en-US" b="1" dirty="0"/>
          </a:p>
          <a:p>
            <a:r>
              <a:rPr lang="en-US" b="1" dirty="0"/>
              <a:t>Example: </a:t>
            </a:r>
            <a:r>
              <a:rPr lang="en-US" dirty="0"/>
              <a:t>You flip a coin and get a head and you flip a second coin and get a tail .The two coins don’t influence each other.</a:t>
            </a:r>
            <a:endParaRPr lang="en-US" b="1" dirty="0"/>
          </a:p>
          <a:p>
            <a:endParaRPr lang="en-US" dirty="0"/>
          </a:p>
        </p:txBody>
      </p:sp>
    </p:spTree>
    <p:extLst>
      <p:ext uri="{BB962C8B-B14F-4D97-AF65-F5344CB8AC3E}">
        <p14:creationId xmlns:p14="http://schemas.microsoft.com/office/powerpoint/2010/main" val="3127638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Independence</a:t>
            </a:r>
          </a:p>
        </p:txBody>
      </p:sp>
      <p:sp>
        <p:nvSpPr>
          <p:cNvPr id="3" name="Content Placeholder 2"/>
          <p:cNvSpPr>
            <a:spLocks noGrp="1"/>
          </p:cNvSpPr>
          <p:nvPr>
            <p:ph idx="1"/>
          </p:nvPr>
        </p:nvSpPr>
        <p:spPr/>
        <p:txBody>
          <a:bodyPr/>
          <a:lstStyle/>
          <a:p>
            <a:r>
              <a:rPr lang="en-US" dirty="0"/>
              <a:t>Conditional independence describes situations wherein an observation is irrelevant or redundant when evaluating the certainty of a hypothesis</a:t>
            </a:r>
            <a:r>
              <a:rPr lang="en-US" dirty="0" smtClean="0"/>
              <a:t>.</a:t>
            </a:r>
          </a:p>
          <a:p>
            <a:pPr marL="0" indent="0">
              <a:buNone/>
            </a:pPr>
            <a:endParaRPr lang="en-US" dirty="0"/>
          </a:p>
          <a:p>
            <a:r>
              <a:rPr lang="en-US" dirty="0"/>
              <a:t>If  A  is the hypothesis, and   B and  C are observations, conditional independence can be stated as </a:t>
            </a:r>
            <a:endParaRPr lang="en-US" dirty="0" smtClean="0"/>
          </a:p>
          <a:p>
            <a:pPr marL="0" indent="0">
              <a:buNone/>
            </a:pPr>
            <a:endParaRPr lang="en-US" dirty="0"/>
          </a:p>
          <a:p>
            <a:pPr marL="0" indent="0">
              <a:buNone/>
            </a:pPr>
            <a:r>
              <a:rPr lang="en-US" dirty="0"/>
              <a:t>      </a:t>
            </a:r>
            <a:r>
              <a:rPr lang="en-US" b="1" dirty="0"/>
              <a:t>P(A|B,C) = P(A|C)</a:t>
            </a:r>
          </a:p>
          <a:p>
            <a:pPr marL="0" indent="0">
              <a:buNone/>
            </a:pPr>
            <a:r>
              <a:rPr lang="en-US" dirty="0"/>
              <a:t>     </a:t>
            </a:r>
            <a:endParaRPr lang="en-US" dirty="0" smtClean="0"/>
          </a:p>
          <a:p>
            <a:pPr marL="0" indent="0">
              <a:buNone/>
            </a:pPr>
            <a:r>
              <a:rPr lang="en-US" dirty="0" smtClean="0"/>
              <a:t> </a:t>
            </a:r>
            <a:r>
              <a:rPr lang="en-US" dirty="0"/>
              <a:t>where  </a:t>
            </a:r>
            <a:r>
              <a:rPr lang="en-US" b="1" dirty="0"/>
              <a:t>P(A|B,C)</a:t>
            </a:r>
            <a:r>
              <a:rPr lang="en-US" dirty="0"/>
              <a:t>  is the probability of  A given both B  and  C . Since the probability of  A  given  C  is the same as the probability of  A  given both  B  and C  , this equality expresses that  B  contributes nothing to the certainty of  A. In this case, A  and  B are said to be conditionally independent given  C</a:t>
            </a:r>
          </a:p>
          <a:p>
            <a:endParaRPr lang="en-US" dirty="0"/>
          </a:p>
        </p:txBody>
      </p:sp>
    </p:spTree>
    <p:extLst>
      <p:ext uri="{BB962C8B-B14F-4D97-AF65-F5344CB8AC3E}">
        <p14:creationId xmlns:p14="http://schemas.microsoft.com/office/powerpoint/2010/main" val="132750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Independence</a:t>
            </a:r>
          </a:p>
        </p:txBody>
      </p:sp>
      <p:pic>
        <p:nvPicPr>
          <p:cNvPr id="4" name="Content Placeholder 46"/>
          <p:cNvPicPr>
            <a:picLocks noGrp="1" noChangeAspect="1"/>
          </p:cNvPicPr>
          <p:nvPr>
            <p:ph idx="1"/>
          </p:nvPr>
        </p:nvPicPr>
        <p:blipFill>
          <a:blip r:embed="rId2"/>
          <a:stretch>
            <a:fillRect/>
          </a:stretch>
        </p:blipFill>
        <p:spPr>
          <a:xfrm>
            <a:off x="304800" y="1600200"/>
            <a:ext cx="8305800" cy="4114800"/>
          </a:xfrm>
          <a:prstGeom prst="rect">
            <a:avLst/>
          </a:prstGeom>
        </p:spPr>
      </p:pic>
    </p:spTree>
    <p:extLst>
      <p:ext uri="{BB962C8B-B14F-4D97-AF65-F5344CB8AC3E}">
        <p14:creationId xmlns:p14="http://schemas.microsoft.com/office/powerpoint/2010/main" val="3584321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Independence</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Conditional </a:t>
            </a:r>
            <a:r>
              <a:rPr lang="en-US" dirty="0"/>
              <a:t>independence depends on the nature of the third event. If you roll two dice, one may assume that the two dice behave independently of each other. Looking at the results of one dice will not tell you about the result of the second dice. (That is, the two dice are independent.) If, however, the 1st dice's result is a 3, and someone tells you about a third event - that the sum of the two results is even - then this extra unit of information restricts the options for the 2nd result to an odd number. In other words, two events can be independent, but NOT conditionally independent</a:t>
            </a:r>
          </a:p>
        </p:txBody>
      </p:sp>
    </p:spTree>
    <p:extLst>
      <p:ext uri="{BB962C8B-B14F-4D97-AF65-F5344CB8AC3E}">
        <p14:creationId xmlns:p14="http://schemas.microsoft.com/office/powerpoint/2010/main" val="1421145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Independence</a:t>
            </a:r>
          </a:p>
        </p:txBody>
      </p:sp>
      <p:sp>
        <p:nvSpPr>
          <p:cNvPr id="3" name="Content Placeholder 2"/>
          <p:cNvSpPr>
            <a:spLocks noGrp="1"/>
          </p:cNvSpPr>
          <p:nvPr>
            <p:ph idx="1"/>
          </p:nvPr>
        </p:nvSpPr>
        <p:spPr/>
        <p:txBody>
          <a:bodyPr/>
          <a:lstStyle/>
          <a:p>
            <a:r>
              <a:rPr lang="en-US" b="1" dirty="0"/>
              <a:t>Does independence imply conditional independence?</a:t>
            </a:r>
          </a:p>
          <a:p>
            <a:pPr marL="0" indent="0">
              <a:buNone/>
            </a:pPr>
            <a:r>
              <a:rPr lang="en-US" b="1" dirty="0"/>
              <a:t>    </a:t>
            </a:r>
          </a:p>
          <a:p>
            <a:r>
              <a:rPr lang="en-US" b="1" dirty="0"/>
              <a:t> </a:t>
            </a:r>
            <a:r>
              <a:rPr lang="en-US" dirty="0"/>
              <a:t>Consider two events A and B to be independent.  Now given a event C  has occurred, the event A and B has become  mutually exclusive event (both can’t happen at the same time), therefore not independent. So independence doesn’t implies conditional independence.</a:t>
            </a:r>
            <a:endParaRPr lang="en-US" b="1" dirty="0"/>
          </a:p>
          <a:p>
            <a:endParaRPr lang="en-US" dirty="0"/>
          </a:p>
          <a:p>
            <a:pPr marL="0" indent="0">
              <a:buNone/>
            </a:pPr>
            <a:endParaRPr lang="en-US" dirty="0"/>
          </a:p>
        </p:txBody>
      </p:sp>
    </p:spTree>
    <p:extLst>
      <p:ext uri="{BB962C8B-B14F-4D97-AF65-F5344CB8AC3E}">
        <p14:creationId xmlns:p14="http://schemas.microsoft.com/office/powerpoint/2010/main" val="76170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4"/>
          <p:cNvSpPr txBox="1">
            <a:spLocks noChangeArrowheads="1"/>
          </p:cNvSpPr>
          <p:nvPr/>
        </p:nvSpPr>
        <p:spPr bwMode="auto">
          <a:xfrm>
            <a:off x="533400" y="664864"/>
            <a:ext cx="8001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dirty="0">
                <a:latin typeface="Calibri" panose="020F0502020204030204" pitchFamily="34" charset="0"/>
              </a:rPr>
              <a:t>The </a:t>
            </a:r>
            <a:r>
              <a:rPr lang="en-US" sz="3000" b="1" u="sng" dirty="0">
                <a:latin typeface="Calibri" panose="020F0502020204030204" pitchFamily="34" charset="0"/>
              </a:rPr>
              <a:t>outcomes</a:t>
            </a:r>
            <a:r>
              <a:rPr lang="en-US" sz="3000" dirty="0">
                <a:latin typeface="Calibri" panose="020F0502020204030204" pitchFamily="34" charset="0"/>
              </a:rPr>
              <a:t> of an experiment are the ways it can happen. </a:t>
            </a:r>
          </a:p>
        </p:txBody>
      </p:sp>
      <p:sp>
        <p:nvSpPr>
          <p:cNvPr id="6" name="Text Box 19"/>
          <p:cNvSpPr txBox="1">
            <a:spLocks noChangeArrowheads="1"/>
          </p:cNvSpPr>
          <p:nvPr/>
        </p:nvSpPr>
        <p:spPr bwMode="auto">
          <a:xfrm>
            <a:off x="685800" y="5196086"/>
            <a:ext cx="8229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latin typeface="Calibri" panose="020F0502020204030204" pitchFamily="34" charset="0"/>
              </a:rPr>
              <a:t>The </a:t>
            </a:r>
            <a:r>
              <a:rPr lang="en-US" b="1" u="sng" dirty="0">
                <a:latin typeface="Calibri" panose="020F0502020204030204" pitchFamily="34" charset="0"/>
              </a:rPr>
              <a:t>event</a:t>
            </a:r>
            <a:r>
              <a:rPr lang="en-US" dirty="0">
                <a:latin typeface="Calibri" panose="020F0502020204030204" pitchFamily="34" charset="0"/>
              </a:rPr>
              <a:t> is the particular outcome you are looking for.</a:t>
            </a:r>
          </a:p>
          <a:p>
            <a:pPr>
              <a:spcBef>
                <a:spcPct val="50000"/>
              </a:spcBef>
            </a:pPr>
            <a:endParaRPr lang="en-US" dirty="0">
              <a:latin typeface="Calibri" panose="020F0502020204030204" pitchFamily="34" charset="0"/>
            </a:endParaRPr>
          </a:p>
        </p:txBody>
      </p:sp>
      <p:pic>
        <p:nvPicPr>
          <p:cNvPr id="7" name="Picture 20" descr="A:\MVC-028F.JPG">
            <a:hlinkClick r:id="" action="ppaction://noaction">
              <a:snd r:embed="rId3" name="rolldice.wav"/>
            </a:hlinkClick>
          </p:cNvPr>
          <p:cNvPicPr>
            <a:picLocks noChangeAspect="1" noChangeArrowheads="1"/>
          </p:cNvPicPr>
          <p:nvPr/>
        </p:nvPicPr>
        <p:blipFill>
          <a:blip r:embed="rId4">
            <a:extLst>
              <a:ext uri="{28A0092B-C50C-407E-A947-70E740481C1C}">
                <a14:useLocalDpi xmlns:a14="http://schemas.microsoft.com/office/drawing/2010/main" val="0"/>
              </a:ext>
            </a:extLst>
          </a:blip>
          <a:srcRect l="31250" t="22917" r="27083" b="23958"/>
          <a:stretch>
            <a:fillRect/>
          </a:stretch>
        </p:blipFill>
        <p:spPr bwMode="auto">
          <a:xfrm>
            <a:off x="762000" y="2417464"/>
            <a:ext cx="1447800" cy="13827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1" descr="A:\MVC-032F.JPG">
            <a:hlinkClick r:id="" action="ppaction://noaction">
              <a:snd r:embed="rId5" name="fortune.wav"/>
            </a:hlinkClick>
          </p:cNvPr>
          <p:cNvPicPr>
            <a:picLocks noChangeAspect="1" noChangeArrowheads="1"/>
          </p:cNvPicPr>
          <p:nvPr/>
        </p:nvPicPr>
        <p:blipFill>
          <a:blip r:embed="rId6">
            <a:extLst>
              <a:ext uri="{28A0092B-C50C-407E-A947-70E740481C1C}">
                <a14:useLocalDpi xmlns:a14="http://schemas.microsoft.com/office/drawing/2010/main" val="0"/>
              </a:ext>
            </a:extLst>
          </a:blip>
          <a:srcRect l="23958" t="15625" r="25000" b="15625"/>
          <a:stretch>
            <a:fillRect/>
          </a:stretch>
        </p:blipFill>
        <p:spPr bwMode="auto">
          <a:xfrm>
            <a:off x="2743200" y="2417464"/>
            <a:ext cx="1414463" cy="1428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3" descr="A:\MVC-010F.JPG">
            <a:hlinkClick r:id="" action="ppaction://noaction">
              <a:snd r:embed="rId7" name="dice_tbl.wav"/>
            </a:hlinkClick>
          </p:cNvPr>
          <p:cNvPicPr>
            <a:picLocks noChangeAspect="1" noChangeArrowheads="1"/>
          </p:cNvPicPr>
          <p:nvPr/>
        </p:nvPicPr>
        <p:blipFill>
          <a:blip r:embed="rId8">
            <a:extLst>
              <a:ext uri="{28A0092B-C50C-407E-A947-70E740481C1C}">
                <a14:useLocalDpi xmlns:a14="http://schemas.microsoft.com/office/drawing/2010/main" val="0"/>
              </a:ext>
            </a:extLst>
          </a:blip>
          <a:srcRect l="23656" t="15770" r="22581" b="15054"/>
          <a:stretch>
            <a:fillRect/>
          </a:stretch>
        </p:blipFill>
        <p:spPr bwMode="auto">
          <a:xfrm>
            <a:off x="4724400" y="2417464"/>
            <a:ext cx="14478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descr="A:\MVC-006F.JPG">
            <a:hlinkClick r:id="" action="ppaction://noaction">
              <a:snd r:embed="rId9" name="card_shuffle.wav"/>
            </a:hlinkClick>
          </p:cNvPr>
          <p:cNvPicPr>
            <a:picLocks noChangeAspect="1" noChangeArrowheads="1"/>
          </p:cNvPicPr>
          <p:nvPr/>
        </p:nvPicPr>
        <p:blipFill>
          <a:blip r:embed="rId10" cstate="print">
            <a:extLst>
              <a:ext uri="{28A0092B-C50C-407E-A947-70E740481C1C}">
                <a14:useLocalDpi xmlns:a14="http://schemas.microsoft.com/office/drawing/2010/main" val="0"/>
              </a:ext>
            </a:extLst>
          </a:blip>
          <a:srcRect l="20834" t="7292" r="18750" b="2777"/>
          <a:stretch>
            <a:fillRect/>
          </a:stretch>
        </p:blipFill>
        <p:spPr bwMode="auto">
          <a:xfrm>
            <a:off x="6713538" y="2417464"/>
            <a:ext cx="1433512" cy="16002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43"/>
          <p:cNvGrpSpPr>
            <a:grpSpLocks/>
          </p:cNvGrpSpPr>
          <p:nvPr/>
        </p:nvGrpSpPr>
        <p:grpSpPr bwMode="auto">
          <a:xfrm>
            <a:off x="838200" y="4170064"/>
            <a:ext cx="1295400" cy="641350"/>
            <a:chOff x="528" y="2496"/>
            <a:chExt cx="816" cy="404"/>
          </a:xfrm>
        </p:grpSpPr>
        <p:sp>
          <p:nvSpPr>
            <p:cNvPr id="12" name="Rectangle 33"/>
            <p:cNvSpPr>
              <a:spLocks noChangeArrowheads="1"/>
            </p:cNvSpPr>
            <p:nvPr/>
          </p:nvSpPr>
          <p:spPr bwMode="auto">
            <a:xfrm>
              <a:off x="528" y="2496"/>
              <a:ext cx="816" cy="384"/>
            </a:xfrm>
            <a:prstGeom prst="rect">
              <a:avLst/>
            </a:prstGeom>
            <a:solidFill>
              <a:srgbClr val="F37B0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3" name="Text Box 36"/>
            <p:cNvSpPr txBox="1">
              <a:spLocks noChangeArrowheads="1"/>
            </p:cNvSpPr>
            <p:nvPr/>
          </p:nvSpPr>
          <p:spPr bwMode="auto">
            <a:xfrm>
              <a:off x="768" y="2496"/>
              <a:ext cx="33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a:latin typeface="Tw Cen MT Condensed Extra Bold" panose="020B0803020202020204" pitchFamily="34" charset="0"/>
                </a:rPr>
                <a:t>6</a:t>
              </a:r>
            </a:p>
          </p:txBody>
        </p:sp>
      </p:grpSp>
      <p:grpSp>
        <p:nvGrpSpPr>
          <p:cNvPr id="14" name="Group 44"/>
          <p:cNvGrpSpPr>
            <a:grpSpLocks/>
          </p:cNvGrpSpPr>
          <p:nvPr/>
        </p:nvGrpSpPr>
        <p:grpSpPr bwMode="auto">
          <a:xfrm>
            <a:off x="2819400" y="4170064"/>
            <a:ext cx="1295400" cy="641350"/>
            <a:chOff x="1776" y="2496"/>
            <a:chExt cx="816" cy="404"/>
          </a:xfrm>
        </p:grpSpPr>
        <p:sp>
          <p:nvSpPr>
            <p:cNvPr id="15" name="Rectangle 32"/>
            <p:cNvSpPr>
              <a:spLocks noChangeArrowheads="1"/>
            </p:cNvSpPr>
            <p:nvPr/>
          </p:nvSpPr>
          <p:spPr bwMode="auto">
            <a:xfrm>
              <a:off x="1776" y="2496"/>
              <a:ext cx="816" cy="384"/>
            </a:xfrm>
            <a:prstGeom prst="rect">
              <a:avLst/>
            </a:prstGeom>
            <a:solidFill>
              <a:srgbClr val="F37B0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 name="Text Box 37"/>
            <p:cNvSpPr txBox="1">
              <a:spLocks noChangeArrowheads="1"/>
            </p:cNvSpPr>
            <p:nvPr/>
          </p:nvSpPr>
          <p:spPr bwMode="auto">
            <a:xfrm>
              <a:off x="1824" y="2496"/>
              <a:ext cx="7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a:latin typeface="Tw Cen MT Condensed Extra Bold" panose="020B0803020202020204" pitchFamily="34" charset="0"/>
                </a:rPr>
                <a:t>10</a:t>
              </a:r>
            </a:p>
          </p:txBody>
        </p:sp>
      </p:grpSp>
      <p:grpSp>
        <p:nvGrpSpPr>
          <p:cNvPr id="17" name="Group 45"/>
          <p:cNvGrpSpPr>
            <a:grpSpLocks/>
          </p:cNvGrpSpPr>
          <p:nvPr/>
        </p:nvGrpSpPr>
        <p:grpSpPr bwMode="auto">
          <a:xfrm>
            <a:off x="4800600" y="4170064"/>
            <a:ext cx="1295400" cy="641350"/>
            <a:chOff x="3024" y="2496"/>
            <a:chExt cx="816" cy="404"/>
          </a:xfrm>
        </p:grpSpPr>
        <p:sp>
          <p:nvSpPr>
            <p:cNvPr id="18" name="Rectangle 31"/>
            <p:cNvSpPr>
              <a:spLocks noChangeArrowheads="1"/>
            </p:cNvSpPr>
            <p:nvPr/>
          </p:nvSpPr>
          <p:spPr bwMode="auto">
            <a:xfrm>
              <a:off x="3024" y="2496"/>
              <a:ext cx="816" cy="384"/>
            </a:xfrm>
            <a:prstGeom prst="rect">
              <a:avLst/>
            </a:prstGeom>
            <a:solidFill>
              <a:srgbClr val="F37B0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 name="Text Box 40"/>
            <p:cNvSpPr txBox="1">
              <a:spLocks noChangeArrowheads="1"/>
            </p:cNvSpPr>
            <p:nvPr/>
          </p:nvSpPr>
          <p:spPr bwMode="auto">
            <a:xfrm>
              <a:off x="3072" y="2496"/>
              <a:ext cx="7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a:latin typeface="Tw Cen MT Condensed Extra Bold" panose="020B0803020202020204" pitchFamily="34" charset="0"/>
                </a:rPr>
                <a:t>12</a:t>
              </a:r>
            </a:p>
          </p:txBody>
        </p:sp>
      </p:grpSp>
      <p:grpSp>
        <p:nvGrpSpPr>
          <p:cNvPr id="20" name="Group 46"/>
          <p:cNvGrpSpPr>
            <a:grpSpLocks/>
          </p:cNvGrpSpPr>
          <p:nvPr/>
        </p:nvGrpSpPr>
        <p:grpSpPr bwMode="auto">
          <a:xfrm>
            <a:off x="6781800" y="4170064"/>
            <a:ext cx="1295400" cy="641350"/>
            <a:chOff x="4272" y="2496"/>
            <a:chExt cx="816" cy="404"/>
          </a:xfrm>
        </p:grpSpPr>
        <p:sp>
          <p:nvSpPr>
            <p:cNvPr id="21" name="Rectangle 29"/>
            <p:cNvSpPr>
              <a:spLocks noChangeArrowheads="1"/>
            </p:cNvSpPr>
            <p:nvPr/>
          </p:nvSpPr>
          <p:spPr bwMode="auto">
            <a:xfrm>
              <a:off x="4272" y="2496"/>
              <a:ext cx="816" cy="384"/>
            </a:xfrm>
            <a:prstGeom prst="rect">
              <a:avLst/>
            </a:prstGeom>
            <a:solidFill>
              <a:srgbClr val="F37B0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 name="Text Box 41"/>
            <p:cNvSpPr txBox="1">
              <a:spLocks noChangeArrowheads="1"/>
            </p:cNvSpPr>
            <p:nvPr/>
          </p:nvSpPr>
          <p:spPr bwMode="auto">
            <a:xfrm>
              <a:off x="4320" y="2496"/>
              <a:ext cx="7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a:latin typeface="Tw Cen MT Condensed Extra Bold" panose="020B0803020202020204" pitchFamily="34" charset="0"/>
                </a:rPr>
                <a:t>52</a:t>
              </a:r>
            </a:p>
          </p:txBody>
        </p:sp>
      </p:grpSp>
    </p:spTree>
    <p:extLst>
      <p:ext uri="{BB962C8B-B14F-4D97-AF65-F5344CB8AC3E}">
        <p14:creationId xmlns:p14="http://schemas.microsoft.com/office/powerpoint/2010/main" val="680074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Independence</a:t>
            </a:r>
          </a:p>
        </p:txBody>
      </p:sp>
      <p:sp>
        <p:nvSpPr>
          <p:cNvPr id="3" name="Content Placeholder 2"/>
          <p:cNvSpPr>
            <a:spLocks noGrp="1"/>
          </p:cNvSpPr>
          <p:nvPr>
            <p:ph idx="1"/>
          </p:nvPr>
        </p:nvSpPr>
        <p:spPr/>
        <p:txBody>
          <a:bodyPr/>
          <a:lstStyle/>
          <a:p>
            <a:pPr marL="0" indent="0">
              <a:buNone/>
            </a:pPr>
            <a:r>
              <a:rPr lang="en-US" b="1" dirty="0" smtClean="0"/>
              <a:t>Q. </a:t>
            </a:r>
            <a:r>
              <a:rPr lang="en-US" dirty="0" smtClean="0"/>
              <a:t>You </a:t>
            </a:r>
            <a:r>
              <a:rPr lang="en-US" dirty="0"/>
              <a:t>want to diagnose whether there is a fire in a building </a:t>
            </a:r>
          </a:p>
          <a:p>
            <a:pPr marL="0" indent="0">
              <a:buNone/>
            </a:pPr>
            <a:r>
              <a:rPr lang="en-US" dirty="0"/>
              <a:t>• You receive a noisy report about whether everyone is leaving the building </a:t>
            </a:r>
          </a:p>
          <a:p>
            <a:pPr marL="0" indent="0">
              <a:buNone/>
            </a:pPr>
            <a:r>
              <a:rPr lang="en-US" dirty="0"/>
              <a:t>• If everyone is leaving, this may have been caused by a fire alarm</a:t>
            </a:r>
          </a:p>
          <a:p>
            <a:pPr marL="0" indent="0">
              <a:buNone/>
            </a:pPr>
            <a:r>
              <a:rPr lang="en-US" dirty="0"/>
              <a:t>• If there is a fire alarm, it may have been caused by a fire or by tampering </a:t>
            </a:r>
          </a:p>
          <a:p>
            <a:pPr marL="0" indent="0">
              <a:buNone/>
            </a:pPr>
            <a:r>
              <a:rPr lang="en-US" dirty="0"/>
              <a:t>• If there is a fire, there may be smoke</a:t>
            </a:r>
          </a:p>
          <a:p>
            <a:pPr marL="0" indent="0">
              <a:buNone/>
            </a:pPr>
            <a:r>
              <a:rPr lang="en-US" dirty="0"/>
              <a:t>Alarm depends on both Fire and Tampering: it could be caused by either or both</a:t>
            </a:r>
          </a:p>
          <a:p>
            <a:pPr marL="0" indent="0">
              <a:buNone/>
            </a:pPr>
            <a:r>
              <a:rPr lang="en-US" dirty="0"/>
              <a:t>Leaving is caused by Alarm, and thus is independent of the other variables given Alarm</a:t>
            </a:r>
          </a:p>
          <a:p>
            <a:pPr marL="0" indent="0">
              <a:buNone/>
            </a:pPr>
            <a:r>
              <a:rPr lang="en-US" dirty="0"/>
              <a:t>Report is caused by Leaving, and thus is independent of the other variables given Leaving </a:t>
            </a:r>
          </a:p>
          <a:p>
            <a:endParaRPr lang="en-US" dirty="0"/>
          </a:p>
        </p:txBody>
      </p:sp>
    </p:spTree>
    <p:extLst>
      <p:ext uri="{BB962C8B-B14F-4D97-AF65-F5344CB8AC3E}">
        <p14:creationId xmlns:p14="http://schemas.microsoft.com/office/powerpoint/2010/main" val="42661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a:grpSpLocks/>
          </p:cNvGrpSpPr>
          <p:nvPr/>
        </p:nvGrpSpPr>
        <p:grpSpPr bwMode="auto">
          <a:xfrm>
            <a:off x="1524000" y="5791200"/>
            <a:ext cx="5715000" cy="762000"/>
            <a:chOff x="288" y="3600"/>
            <a:chExt cx="3600" cy="480"/>
          </a:xfrm>
        </p:grpSpPr>
        <p:sp>
          <p:nvSpPr>
            <p:cNvPr id="5" name="Rectangle 12"/>
            <p:cNvSpPr>
              <a:spLocks noChangeArrowheads="1"/>
            </p:cNvSpPr>
            <p:nvPr/>
          </p:nvSpPr>
          <p:spPr bwMode="auto">
            <a:xfrm>
              <a:off x="288" y="3600"/>
              <a:ext cx="720" cy="48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000" b="1">
                  <a:latin typeface="Calibri" panose="020F0502020204030204" pitchFamily="34" charset="0"/>
                </a:rPr>
                <a:t>H H</a:t>
              </a:r>
            </a:p>
          </p:txBody>
        </p:sp>
        <p:sp>
          <p:nvSpPr>
            <p:cNvPr id="6" name="Rectangle 13"/>
            <p:cNvSpPr>
              <a:spLocks noChangeArrowheads="1"/>
            </p:cNvSpPr>
            <p:nvPr/>
          </p:nvSpPr>
          <p:spPr bwMode="auto">
            <a:xfrm>
              <a:off x="1248" y="3600"/>
              <a:ext cx="720" cy="48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000" b="1">
                  <a:latin typeface="Calibri" panose="020F0502020204030204" pitchFamily="34" charset="0"/>
                </a:rPr>
                <a:t>T  T</a:t>
              </a:r>
            </a:p>
          </p:txBody>
        </p:sp>
        <p:sp>
          <p:nvSpPr>
            <p:cNvPr id="7" name="Rectangle 14"/>
            <p:cNvSpPr>
              <a:spLocks noChangeArrowheads="1"/>
            </p:cNvSpPr>
            <p:nvPr/>
          </p:nvSpPr>
          <p:spPr bwMode="auto">
            <a:xfrm>
              <a:off x="2208" y="3600"/>
              <a:ext cx="720" cy="48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000" b="1">
                  <a:latin typeface="Calibri" panose="020F0502020204030204" pitchFamily="34" charset="0"/>
                </a:rPr>
                <a:t>H T</a:t>
              </a:r>
            </a:p>
          </p:txBody>
        </p:sp>
        <p:sp>
          <p:nvSpPr>
            <p:cNvPr id="8" name="Rectangle 15"/>
            <p:cNvSpPr>
              <a:spLocks noChangeArrowheads="1"/>
            </p:cNvSpPr>
            <p:nvPr/>
          </p:nvSpPr>
          <p:spPr bwMode="auto">
            <a:xfrm>
              <a:off x="3168" y="3600"/>
              <a:ext cx="720" cy="48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000" b="1">
                  <a:latin typeface="Calibri" panose="020F0502020204030204" pitchFamily="34" charset="0"/>
                </a:rPr>
                <a:t>T H</a:t>
              </a:r>
            </a:p>
          </p:txBody>
        </p:sp>
      </p:grpSp>
      <p:sp>
        <p:nvSpPr>
          <p:cNvPr id="9" name="Text Box 9"/>
          <p:cNvSpPr txBox="1">
            <a:spLocks noChangeArrowheads="1"/>
          </p:cNvSpPr>
          <p:nvPr/>
        </p:nvSpPr>
        <p:spPr bwMode="auto">
          <a:xfrm>
            <a:off x="533400" y="609600"/>
            <a:ext cx="80772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000" dirty="0">
                <a:latin typeface="Calibri" panose="020F0502020204030204" pitchFamily="34" charset="0"/>
              </a:rPr>
              <a:t>The </a:t>
            </a:r>
            <a:r>
              <a:rPr lang="en-US" sz="3000" b="1" dirty="0">
                <a:latin typeface="Calibri" panose="020F0502020204030204" pitchFamily="34" charset="0"/>
              </a:rPr>
              <a:t>Probability of an Event</a:t>
            </a:r>
            <a:r>
              <a:rPr lang="en-US" sz="3000" dirty="0">
                <a:latin typeface="Calibri" panose="020F0502020204030204" pitchFamily="34" charset="0"/>
              </a:rPr>
              <a:t>  =</a:t>
            </a:r>
          </a:p>
          <a:p>
            <a:pPr>
              <a:spcBef>
                <a:spcPct val="50000"/>
              </a:spcBef>
            </a:pPr>
            <a:r>
              <a:rPr lang="en-US" sz="3000" dirty="0">
                <a:latin typeface="Calibri" panose="020F0502020204030204" pitchFamily="34" charset="0"/>
              </a:rPr>
              <a:t>P(Event)  = </a:t>
            </a:r>
            <a:r>
              <a:rPr lang="en-US" sz="3000" u="sng" dirty="0">
                <a:latin typeface="Calibri" panose="020F0502020204030204" pitchFamily="34" charset="0"/>
              </a:rPr>
              <a:t>  the number of ways it can happen   </a:t>
            </a:r>
            <a:endParaRPr lang="en-US" sz="3000" dirty="0">
              <a:latin typeface="Calibri" panose="020F0502020204030204" pitchFamily="34" charset="0"/>
            </a:endParaRPr>
          </a:p>
        </p:txBody>
      </p:sp>
      <p:sp>
        <p:nvSpPr>
          <p:cNvPr id="10" name="Text Box 10"/>
          <p:cNvSpPr txBox="1">
            <a:spLocks noChangeArrowheads="1"/>
          </p:cNvSpPr>
          <p:nvPr/>
        </p:nvSpPr>
        <p:spPr bwMode="auto">
          <a:xfrm>
            <a:off x="2590800" y="2057400"/>
            <a:ext cx="542821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latin typeface="Calibri" panose="020F0502020204030204" pitchFamily="34" charset="0"/>
              </a:rPr>
              <a:t>the number of possible outcomes</a:t>
            </a:r>
          </a:p>
        </p:txBody>
      </p:sp>
      <p:pic>
        <p:nvPicPr>
          <p:cNvPr id="11" name="Picture 11" descr="A:\MVC-025F.JPG"/>
          <p:cNvPicPr>
            <a:picLocks noChangeAspect="1" noChangeArrowheads="1"/>
          </p:cNvPicPr>
          <p:nvPr/>
        </p:nvPicPr>
        <p:blipFill>
          <a:blip r:embed="rId3">
            <a:lum bright="18000"/>
            <a:extLst>
              <a:ext uri="{28A0092B-C50C-407E-A947-70E740481C1C}">
                <a14:useLocalDpi xmlns:a14="http://schemas.microsoft.com/office/drawing/2010/main" val="0"/>
              </a:ext>
            </a:extLst>
          </a:blip>
          <a:srcRect l="9375" t="21527" r="8333" b="11111"/>
          <a:stretch>
            <a:fillRect/>
          </a:stretch>
        </p:blipFill>
        <p:spPr bwMode="auto">
          <a:xfrm>
            <a:off x="457200" y="2971800"/>
            <a:ext cx="3810000" cy="233838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22"/>
          <p:cNvGrpSpPr>
            <a:grpSpLocks/>
          </p:cNvGrpSpPr>
          <p:nvPr/>
        </p:nvGrpSpPr>
        <p:grpSpPr bwMode="auto">
          <a:xfrm>
            <a:off x="4953000" y="3352800"/>
            <a:ext cx="3886200" cy="1371600"/>
            <a:chOff x="2976" y="1968"/>
            <a:chExt cx="2448" cy="864"/>
          </a:xfrm>
        </p:grpSpPr>
        <p:sp>
          <p:nvSpPr>
            <p:cNvPr id="18" name="Text Box 17"/>
            <p:cNvSpPr txBox="1">
              <a:spLocks noChangeArrowheads="1"/>
            </p:cNvSpPr>
            <p:nvPr/>
          </p:nvSpPr>
          <p:spPr bwMode="auto">
            <a:xfrm>
              <a:off x="2976" y="1968"/>
              <a:ext cx="24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400" b="1">
                  <a:solidFill>
                    <a:srgbClr val="CC0000"/>
                  </a:solidFill>
                  <a:latin typeface="Tw Cen MT Condensed" panose="020B0606020104020203" pitchFamily="34" charset="0"/>
                </a:rPr>
                <a:t>P(H+T) = </a:t>
              </a:r>
              <a:r>
                <a:rPr lang="en-US" sz="4400">
                  <a:solidFill>
                    <a:schemeClr val="hlink"/>
                  </a:solidFill>
                  <a:latin typeface="Tw Cen MT Condensed" panose="020B0606020104020203" pitchFamily="34" charset="0"/>
                </a:rPr>
                <a:t>2  =  1</a:t>
              </a:r>
              <a:endParaRPr lang="en-US" u="sng"/>
            </a:p>
          </p:txBody>
        </p:sp>
        <p:sp>
          <p:nvSpPr>
            <p:cNvPr id="19" name="Text Box 18"/>
            <p:cNvSpPr txBox="1">
              <a:spLocks noChangeArrowheads="1"/>
            </p:cNvSpPr>
            <p:nvPr/>
          </p:nvSpPr>
          <p:spPr bwMode="auto">
            <a:xfrm>
              <a:off x="3024" y="2352"/>
              <a:ext cx="24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400" b="1">
                  <a:solidFill>
                    <a:srgbClr val="CC0000"/>
                  </a:solidFill>
                  <a:latin typeface="Tw Cen MT Condensed" panose="020B0606020104020203" pitchFamily="34" charset="0"/>
                </a:rPr>
                <a:t>		 </a:t>
              </a:r>
              <a:r>
                <a:rPr lang="en-US" sz="4400">
                  <a:solidFill>
                    <a:schemeClr val="hlink"/>
                  </a:solidFill>
                  <a:latin typeface="Tw Cen MT Condensed" panose="020B0606020104020203" pitchFamily="34" charset="0"/>
                </a:rPr>
                <a:t>4        2</a:t>
              </a:r>
              <a:endParaRPr lang="en-US" u="sng"/>
            </a:p>
          </p:txBody>
        </p:sp>
        <p:sp>
          <p:nvSpPr>
            <p:cNvPr id="20" name="Text Box 19"/>
            <p:cNvSpPr txBox="1">
              <a:spLocks noChangeArrowheads="1"/>
            </p:cNvSpPr>
            <p:nvPr/>
          </p:nvSpPr>
          <p:spPr bwMode="auto">
            <a:xfrm>
              <a:off x="3024" y="2016"/>
              <a:ext cx="24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400" b="1" dirty="0">
                  <a:solidFill>
                    <a:srgbClr val="CC0000"/>
                  </a:solidFill>
                  <a:latin typeface="Tw Cen MT Condensed" panose="020B0606020104020203" pitchFamily="34" charset="0"/>
                </a:rPr>
                <a:t>		</a:t>
              </a:r>
              <a:r>
                <a:rPr lang="en-US" sz="4400" b="1" dirty="0">
                  <a:solidFill>
                    <a:schemeClr val="hlink"/>
                  </a:solidFill>
                  <a:latin typeface="Tw Cen MT Condensed" panose="020B0606020104020203" pitchFamily="34" charset="0"/>
                </a:rPr>
                <a:t>__   __</a:t>
              </a:r>
              <a:endParaRPr lang="en-US" u="sng" dirty="0">
                <a:solidFill>
                  <a:schemeClr val="hlink"/>
                </a:solidFill>
              </a:endParaRPr>
            </a:p>
          </p:txBody>
        </p:sp>
      </p:grpSp>
    </p:spTree>
    <p:extLst>
      <p:ext uri="{BB962C8B-B14F-4D97-AF65-F5344CB8AC3E}">
        <p14:creationId xmlns:p14="http://schemas.microsoft.com/office/powerpoint/2010/main" val="2766077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2"/>
          <p:cNvGrpSpPr>
            <a:grpSpLocks/>
          </p:cNvGrpSpPr>
          <p:nvPr/>
        </p:nvGrpSpPr>
        <p:grpSpPr bwMode="auto">
          <a:xfrm>
            <a:off x="5638800" y="5715000"/>
            <a:ext cx="1143000" cy="685800"/>
            <a:chOff x="3552" y="3600"/>
            <a:chExt cx="720" cy="432"/>
          </a:xfrm>
        </p:grpSpPr>
        <p:sp>
          <p:nvSpPr>
            <p:cNvPr id="5" name="Rectangle 32"/>
            <p:cNvSpPr>
              <a:spLocks noChangeArrowheads="1"/>
            </p:cNvSpPr>
            <p:nvPr/>
          </p:nvSpPr>
          <p:spPr bwMode="auto">
            <a:xfrm>
              <a:off x="3552" y="3648"/>
              <a:ext cx="72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6" name="Text Box 40"/>
            <p:cNvSpPr txBox="1">
              <a:spLocks noChangeArrowheads="1"/>
            </p:cNvSpPr>
            <p:nvPr/>
          </p:nvSpPr>
          <p:spPr bwMode="auto">
            <a:xfrm>
              <a:off x="3792" y="3600"/>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b="1">
                  <a:latin typeface="Calibri" panose="020F0502020204030204" pitchFamily="34" charset="0"/>
                </a:rPr>
                <a:t>B</a:t>
              </a:r>
            </a:p>
          </p:txBody>
        </p:sp>
      </p:grpSp>
      <p:grpSp>
        <p:nvGrpSpPr>
          <p:cNvPr id="7" name="Group 93"/>
          <p:cNvGrpSpPr>
            <a:grpSpLocks/>
          </p:cNvGrpSpPr>
          <p:nvPr/>
        </p:nvGrpSpPr>
        <p:grpSpPr bwMode="auto">
          <a:xfrm>
            <a:off x="5638800" y="4953000"/>
            <a:ext cx="1143000" cy="685800"/>
            <a:chOff x="3552" y="3120"/>
            <a:chExt cx="720" cy="432"/>
          </a:xfrm>
        </p:grpSpPr>
        <p:sp>
          <p:nvSpPr>
            <p:cNvPr id="8" name="Rectangle 94"/>
            <p:cNvSpPr>
              <a:spLocks noChangeArrowheads="1"/>
            </p:cNvSpPr>
            <p:nvPr/>
          </p:nvSpPr>
          <p:spPr bwMode="auto">
            <a:xfrm>
              <a:off x="3552" y="3168"/>
              <a:ext cx="72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9" name="Text Box 95"/>
            <p:cNvSpPr txBox="1">
              <a:spLocks noChangeArrowheads="1"/>
            </p:cNvSpPr>
            <p:nvPr/>
          </p:nvSpPr>
          <p:spPr bwMode="auto">
            <a:xfrm>
              <a:off x="3792" y="3120"/>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b="1">
                  <a:latin typeface="Calibri" panose="020F0502020204030204" pitchFamily="34" charset="0"/>
                </a:rPr>
                <a:t>A</a:t>
              </a:r>
            </a:p>
          </p:txBody>
        </p:sp>
      </p:grpSp>
      <p:grpSp>
        <p:nvGrpSpPr>
          <p:cNvPr id="10" name="Group 96"/>
          <p:cNvGrpSpPr>
            <a:grpSpLocks/>
          </p:cNvGrpSpPr>
          <p:nvPr/>
        </p:nvGrpSpPr>
        <p:grpSpPr bwMode="auto">
          <a:xfrm>
            <a:off x="3810000" y="5715000"/>
            <a:ext cx="1143000" cy="685800"/>
            <a:chOff x="3552" y="3600"/>
            <a:chExt cx="720" cy="432"/>
          </a:xfrm>
        </p:grpSpPr>
        <p:sp>
          <p:nvSpPr>
            <p:cNvPr id="11" name="Rectangle 97"/>
            <p:cNvSpPr>
              <a:spLocks noChangeArrowheads="1"/>
            </p:cNvSpPr>
            <p:nvPr/>
          </p:nvSpPr>
          <p:spPr bwMode="auto">
            <a:xfrm>
              <a:off x="3552" y="3648"/>
              <a:ext cx="72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12" name="Text Box 98"/>
            <p:cNvSpPr txBox="1">
              <a:spLocks noChangeArrowheads="1"/>
            </p:cNvSpPr>
            <p:nvPr/>
          </p:nvSpPr>
          <p:spPr bwMode="auto">
            <a:xfrm>
              <a:off x="3792" y="3600"/>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b="1">
                  <a:latin typeface="Calibri" panose="020F0502020204030204" pitchFamily="34" charset="0"/>
                </a:rPr>
                <a:t>B</a:t>
              </a:r>
            </a:p>
          </p:txBody>
        </p:sp>
      </p:grpSp>
      <p:grpSp>
        <p:nvGrpSpPr>
          <p:cNvPr id="13" name="Group 51"/>
          <p:cNvGrpSpPr>
            <a:grpSpLocks/>
          </p:cNvGrpSpPr>
          <p:nvPr/>
        </p:nvGrpSpPr>
        <p:grpSpPr bwMode="auto">
          <a:xfrm>
            <a:off x="3810000" y="4953000"/>
            <a:ext cx="1143000" cy="685800"/>
            <a:chOff x="3552" y="3120"/>
            <a:chExt cx="720" cy="432"/>
          </a:xfrm>
        </p:grpSpPr>
        <p:sp>
          <p:nvSpPr>
            <p:cNvPr id="14" name="Rectangle 33"/>
            <p:cNvSpPr>
              <a:spLocks noChangeArrowheads="1"/>
            </p:cNvSpPr>
            <p:nvPr/>
          </p:nvSpPr>
          <p:spPr bwMode="auto">
            <a:xfrm>
              <a:off x="3552" y="3168"/>
              <a:ext cx="72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15" name="Text Box 37"/>
            <p:cNvSpPr txBox="1">
              <a:spLocks noChangeArrowheads="1"/>
            </p:cNvSpPr>
            <p:nvPr/>
          </p:nvSpPr>
          <p:spPr bwMode="auto">
            <a:xfrm>
              <a:off x="3792" y="3120"/>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b="1">
                  <a:latin typeface="Calibri" panose="020F0502020204030204" pitchFamily="34" charset="0"/>
                </a:rPr>
                <a:t>A</a:t>
              </a:r>
            </a:p>
          </p:txBody>
        </p:sp>
      </p:grpSp>
      <p:grpSp>
        <p:nvGrpSpPr>
          <p:cNvPr id="16" name="Group 92"/>
          <p:cNvGrpSpPr>
            <a:grpSpLocks/>
          </p:cNvGrpSpPr>
          <p:nvPr/>
        </p:nvGrpSpPr>
        <p:grpSpPr bwMode="auto">
          <a:xfrm>
            <a:off x="1981200" y="4953000"/>
            <a:ext cx="1143000" cy="685800"/>
            <a:chOff x="1248" y="3120"/>
            <a:chExt cx="720" cy="432"/>
          </a:xfrm>
        </p:grpSpPr>
        <p:sp>
          <p:nvSpPr>
            <p:cNvPr id="17" name="Rectangle 26"/>
            <p:cNvSpPr>
              <a:spLocks noChangeArrowheads="1"/>
            </p:cNvSpPr>
            <p:nvPr/>
          </p:nvSpPr>
          <p:spPr bwMode="auto">
            <a:xfrm>
              <a:off x="1248" y="3168"/>
              <a:ext cx="72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18" name="Text Box 34"/>
            <p:cNvSpPr txBox="1">
              <a:spLocks noChangeArrowheads="1"/>
            </p:cNvSpPr>
            <p:nvPr/>
          </p:nvSpPr>
          <p:spPr bwMode="auto">
            <a:xfrm>
              <a:off x="1440" y="3120"/>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b="1">
                  <a:latin typeface="Calibri" panose="020F0502020204030204" pitchFamily="34" charset="0"/>
                </a:rPr>
                <a:t>A</a:t>
              </a:r>
            </a:p>
          </p:txBody>
        </p:sp>
      </p:grpSp>
      <p:grpSp>
        <p:nvGrpSpPr>
          <p:cNvPr id="19" name="Group 48"/>
          <p:cNvGrpSpPr>
            <a:grpSpLocks/>
          </p:cNvGrpSpPr>
          <p:nvPr/>
        </p:nvGrpSpPr>
        <p:grpSpPr bwMode="auto">
          <a:xfrm>
            <a:off x="1981200" y="5715000"/>
            <a:ext cx="1143000" cy="685800"/>
            <a:chOff x="1248" y="3600"/>
            <a:chExt cx="720" cy="432"/>
          </a:xfrm>
        </p:grpSpPr>
        <p:sp>
          <p:nvSpPr>
            <p:cNvPr id="20" name="Rectangle 24"/>
            <p:cNvSpPr>
              <a:spLocks noChangeArrowheads="1"/>
            </p:cNvSpPr>
            <p:nvPr/>
          </p:nvSpPr>
          <p:spPr bwMode="auto">
            <a:xfrm>
              <a:off x="1248" y="3648"/>
              <a:ext cx="72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21" name="Text Box 38"/>
            <p:cNvSpPr txBox="1">
              <a:spLocks noChangeArrowheads="1"/>
            </p:cNvSpPr>
            <p:nvPr/>
          </p:nvSpPr>
          <p:spPr bwMode="auto">
            <a:xfrm>
              <a:off x="1488" y="3600"/>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b="1">
                  <a:latin typeface="Calibri" panose="020F0502020204030204" pitchFamily="34" charset="0"/>
                </a:rPr>
                <a:t>B</a:t>
              </a:r>
            </a:p>
          </p:txBody>
        </p:sp>
      </p:grpSp>
      <p:grpSp>
        <p:nvGrpSpPr>
          <p:cNvPr id="22" name="Group 62"/>
          <p:cNvGrpSpPr>
            <a:grpSpLocks/>
          </p:cNvGrpSpPr>
          <p:nvPr/>
        </p:nvGrpSpPr>
        <p:grpSpPr bwMode="auto">
          <a:xfrm>
            <a:off x="1981200" y="5791203"/>
            <a:ext cx="1143000" cy="1066797"/>
            <a:chOff x="144" y="2928"/>
            <a:chExt cx="720" cy="523"/>
          </a:xfrm>
        </p:grpSpPr>
        <p:sp>
          <p:nvSpPr>
            <p:cNvPr id="23" name="Rectangle 60"/>
            <p:cNvSpPr>
              <a:spLocks noChangeArrowheads="1"/>
            </p:cNvSpPr>
            <p:nvPr/>
          </p:nvSpPr>
          <p:spPr bwMode="auto">
            <a:xfrm>
              <a:off x="144" y="2928"/>
              <a:ext cx="720" cy="38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24" name="Text Box 46"/>
            <p:cNvSpPr txBox="1">
              <a:spLocks noChangeArrowheads="1"/>
            </p:cNvSpPr>
            <p:nvPr/>
          </p:nvSpPr>
          <p:spPr bwMode="auto">
            <a:xfrm>
              <a:off x="384" y="2928"/>
              <a:ext cx="28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sz="3000" b="1" u="sng">
                  <a:latin typeface="Calibri" panose="020F0502020204030204" pitchFamily="34" charset="0"/>
                </a:rPr>
                <a:t>1</a:t>
              </a:r>
            </a:p>
            <a:p>
              <a:pPr>
                <a:lnSpc>
                  <a:spcPct val="80000"/>
                </a:lnSpc>
              </a:pPr>
              <a:r>
                <a:rPr lang="en-US" sz="3000" b="1">
                  <a:latin typeface="Calibri" panose="020F0502020204030204" pitchFamily="34" charset="0"/>
                </a:rPr>
                <a:t>4</a:t>
              </a:r>
            </a:p>
          </p:txBody>
        </p:sp>
      </p:grpSp>
      <p:grpSp>
        <p:nvGrpSpPr>
          <p:cNvPr id="25" name="Group 66"/>
          <p:cNvGrpSpPr>
            <a:grpSpLocks/>
          </p:cNvGrpSpPr>
          <p:nvPr/>
        </p:nvGrpSpPr>
        <p:grpSpPr bwMode="auto">
          <a:xfrm>
            <a:off x="5638800" y="5791200"/>
            <a:ext cx="1143000" cy="1066797"/>
            <a:chOff x="144" y="2928"/>
            <a:chExt cx="720" cy="523"/>
          </a:xfrm>
        </p:grpSpPr>
        <p:sp>
          <p:nvSpPr>
            <p:cNvPr id="26" name="Rectangle 67"/>
            <p:cNvSpPr>
              <a:spLocks noChangeArrowheads="1"/>
            </p:cNvSpPr>
            <p:nvPr/>
          </p:nvSpPr>
          <p:spPr bwMode="auto">
            <a:xfrm>
              <a:off x="144" y="2928"/>
              <a:ext cx="720" cy="38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27" name="Text Box 68"/>
            <p:cNvSpPr txBox="1">
              <a:spLocks noChangeArrowheads="1"/>
            </p:cNvSpPr>
            <p:nvPr/>
          </p:nvSpPr>
          <p:spPr bwMode="auto">
            <a:xfrm>
              <a:off x="384" y="2928"/>
              <a:ext cx="28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sz="3000" b="1" u="sng">
                  <a:latin typeface="Calibri" panose="020F0502020204030204" pitchFamily="34" charset="0"/>
                </a:rPr>
                <a:t>1</a:t>
              </a:r>
            </a:p>
            <a:p>
              <a:pPr>
                <a:lnSpc>
                  <a:spcPct val="80000"/>
                </a:lnSpc>
              </a:pPr>
              <a:r>
                <a:rPr lang="en-US" sz="3000" b="1">
                  <a:latin typeface="Calibri" panose="020F0502020204030204" pitchFamily="34" charset="0"/>
                </a:rPr>
                <a:t>2</a:t>
              </a:r>
            </a:p>
          </p:txBody>
        </p:sp>
      </p:grpSp>
      <p:grpSp>
        <p:nvGrpSpPr>
          <p:cNvPr id="28" name="Group 75"/>
          <p:cNvGrpSpPr>
            <a:grpSpLocks/>
          </p:cNvGrpSpPr>
          <p:nvPr/>
        </p:nvGrpSpPr>
        <p:grpSpPr bwMode="auto">
          <a:xfrm>
            <a:off x="5638800" y="4821199"/>
            <a:ext cx="1143000" cy="1038268"/>
            <a:chOff x="144" y="2928"/>
            <a:chExt cx="720" cy="523"/>
          </a:xfrm>
        </p:grpSpPr>
        <p:sp>
          <p:nvSpPr>
            <p:cNvPr id="29" name="Rectangle 76"/>
            <p:cNvSpPr>
              <a:spLocks noChangeArrowheads="1"/>
            </p:cNvSpPr>
            <p:nvPr/>
          </p:nvSpPr>
          <p:spPr bwMode="auto">
            <a:xfrm>
              <a:off x="144" y="2928"/>
              <a:ext cx="720" cy="38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30" name="Text Box 77"/>
            <p:cNvSpPr txBox="1">
              <a:spLocks noChangeArrowheads="1"/>
            </p:cNvSpPr>
            <p:nvPr/>
          </p:nvSpPr>
          <p:spPr bwMode="auto">
            <a:xfrm>
              <a:off x="384" y="2928"/>
              <a:ext cx="28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sz="3000" b="1" u="sng">
                  <a:latin typeface="Calibri" panose="020F0502020204030204" pitchFamily="34" charset="0"/>
                </a:rPr>
                <a:t>3</a:t>
              </a:r>
            </a:p>
            <a:p>
              <a:pPr>
                <a:lnSpc>
                  <a:spcPct val="80000"/>
                </a:lnSpc>
              </a:pPr>
              <a:r>
                <a:rPr lang="en-US" sz="3000" b="1">
                  <a:latin typeface="Calibri" panose="020F0502020204030204" pitchFamily="34" charset="0"/>
                </a:rPr>
                <a:t>5</a:t>
              </a:r>
            </a:p>
          </p:txBody>
        </p:sp>
      </p:grpSp>
      <p:grpSp>
        <p:nvGrpSpPr>
          <p:cNvPr id="31" name="Group 69"/>
          <p:cNvGrpSpPr>
            <a:grpSpLocks/>
          </p:cNvGrpSpPr>
          <p:nvPr/>
        </p:nvGrpSpPr>
        <p:grpSpPr bwMode="auto">
          <a:xfrm>
            <a:off x="3810000" y="4821198"/>
            <a:ext cx="1143000" cy="996351"/>
            <a:chOff x="144" y="2928"/>
            <a:chExt cx="720" cy="523"/>
          </a:xfrm>
        </p:grpSpPr>
        <p:sp>
          <p:nvSpPr>
            <p:cNvPr id="32" name="Rectangle 70"/>
            <p:cNvSpPr>
              <a:spLocks noChangeArrowheads="1"/>
            </p:cNvSpPr>
            <p:nvPr/>
          </p:nvSpPr>
          <p:spPr bwMode="auto">
            <a:xfrm>
              <a:off x="144" y="2928"/>
              <a:ext cx="720" cy="38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33" name="Text Box 71"/>
            <p:cNvSpPr txBox="1">
              <a:spLocks noChangeArrowheads="1"/>
            </p:cNvSpPr>
            <p:nvPr/>
          </p:nvSpPr>
          <p:spPr bwMode="auto">
            <a:xfrm>
              <a:off x="384" y="2928"/>
              <a:ext cx="4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US" sz="3000" b="1" u="sng">
                  <a:latin typeface="Calibri" panose="020F0502020204030204" pitchFamily="34" charset="0"/>
                </a:rPr>
                <a:t>2</a:t>
              </a:r>
            </a:p>
            <a:p>
              <a:pPr>
                <a:lnSpc>
                  <a:spcPct val="80000"/>
                </a:lnSpc>
              </a:pPr>
              <a:r>
                <a:rPr lang="en-US" sz="3000" b="1">
                  <a:latin typeface="Calibri" panose="020F0502020204030204" pitchFamily="34" charset="0"/>
                </a:rPr>
                <a:t>5</a:t>
              </a:r>
            </a:p>
          </p:txBody>
        </p:sp>
      </p:grpSp>
      <p:grpSp>
        <p:nvGrpSpPr>
          <p:cNvPr id="34" name="Group 72"/>
          <p:cNvGrpSpPr>
            <a:grpSpLocks/>
          </p:cNvGrpSpPr>
          <p:nvPr/>
        </p:nvGrpSpPr>
        <p:grpSpPr bwMode="auto">
          <a:xfrm>
            <a:off x="3810000" y="5791203"/>
            <a:ext cx="1143000" cy="1066797"/>
            <a:chOff x="144" y="2928"/>
            <a:chExt cx="720" cy="523"/>
          </a:xfrm>
        </p:grpSpPr>
        <p:sp>
          <p:nvSpPr>
            <p:cNvPr id="35" name="Rectangle 73"/>
            <p:cNvSpPr>
              <a:spLocks noChangeArrowheads="1"/>
            </p:cNvSpPr>
            <p:nvPr/>
          </p:nvSpPr>
          <p:spPr bwMode="auto">
            <a:xfrm>
              <a:off x="144" y="2928"/>
              <a:ext cx="720" cy="38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36" name="Text Box 74"/>
            <p:cNvSpPr txBox="1">
              <a:spLocks noChangeArrowheads="1"/>
            </p:cNvSpPr>
            <p:nvPr/>
          </p:nvSpPr>
          <p:spPr bwMode="auto">
            <a:xfrm>
              <a:off x="384" y="2928"/>
              <a:ext cx="28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sz="3000" b="1" u="sng" dirty="0">
                  <a:latin typeface="Calibri" panose="020F0502020204030204" pitchFamily="34" charset="0"/>
                </a:rPr>
                <a:t>1</a:t>
              </a:r>
            </a:p>
            <a:p>
              <a:pPr>
                <a:lnSpc>
                  <a:spcPct val="80000"/>
                </a:lnSpc>
              </a:pPr>
              <a:r>
                <a:rPr lang="en-US" sz="3000" b="1" dirty="0">
                  <a:latin typeface="Calibri" panose="020F0502020204030204" pitchFamily="34" charset="0"/>
                </a:rPr>
                <a:t>4</a:t>
              </a:r>
            </a:p>
          </p:txBody>
        </p:sp>
      </p:grpSp>
      <p:sp>
        <p:nvSpPr>
          <p:cNvPr id="37" name="Text Box 5"/>
          <p:cNvSpPr txBox="1">
            <a:spLocks noChangeArrowheads="1"/>
          </p:cNvSpPr>
          <p:nvPr/>
        </p:nvSpPr>
        <p:spPr bwMode="auto">
          <a:xfrm>
            <a:off x="304800" y="609600"/>
            <a:ext cx="8229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3000">
              <a:latin typeface="Calibri" panose="020F0502020204030204" pitchFamily="34" charset="0"/>
            </a:endParaRPr>
          </a:p>
        </p:txBody>
      </p:sp>
      <p:sp>
        <p:nvSpPr>
          <p:cNvPr id="38" name="Text Box 6"/>
          <p:cNvSpPr txBox="1">
            <a:spLocks noChangeArrowheads="1"/>
          </p:cNvSpPr>
          <p:nvPr/>
        </p:nvSpPr>
        <p:spPr bwMode="auto">
          <a:xfrm>
            <a:off x="609600" y="228600"/>
            <a:ext cx="7467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latin typeface="Calibri" panose="020F0502020204030204" pitchFamily="34" charset="0"/>
              </a:rPr>
              <a:t>Try these…</a:t>
            </a:r>
          </a:p>
        </p:txBody>
      </p:sp>
      <p:grpSp>
        <p:nvGrpSpPr>
          <p:cNvPr id="39" name="Group 11"/>
          <p:cNvGrpSpPr>
            <a:grpSpLocks/>
          </p:cNvGrpSpPr>
          <p:nvPr/>
        </p:nvGrpSpPr>
        <p:grpSpPr bwMode="auto">
          <a:xfrm>
            <a:off x="609600" y="1371601"/>
            <a:ext cx="5105400" cy="630238"/>
            <a:chOff x="384" y="1152"/>
            <a:chExt cx="3216" cy="397"/>
          </a:xfrm>
        </p:grpSpPr>
        <p:sp>
          <p:nvSpPr>
            <p:cNvPr id="40" name="Text Box 8"/>
            <p:cNvSpPr txBox="1">
              <a:spLocks noChangeArrowheads="1"/>
            </p:cNvSpPr>
            <p:nvPr/>
          </p:nvSpPr>
          <p:spPr bwMode="auto">
            <a:xfrm>
              <a:off x="384" y="1152"/>
              <a:ext cx="4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latin typeface="Calibri" panose="020F0502020204030204" pitchFamily="34" charset="0"/>
                </a:rPr>
                <a:t>a)</a:t>
              </a:r>
            </a:p>
          </p:txBody>
        </p:sp>
        <p:sp>
          <p:nvSpPr>
            <p:cNvPr id="41" name="Text Box 10"/>
            <p:cNvSpPr txBox="1">
              <a:spLocks noChangeArrowheads="1"/>
            </p:cNvSpPr>
            <p:nvPr/>
          </p:nvSpPr>
          <p:spPr bwMode="auto">
            <a:xfrm>
              <a:off x="3120" y="1200"/>
              <a:ext cx="4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latin typeface="Calibri" panose="020F0502020204030204" pitchFamily="34" charset="0"/>
                </a:rPr>
                <a:t>b)</a:t>
              </a:r>
            </a:p>
          </p:txBody>
        </p:sp>
      </p:grpSp>
      <p:sp>
        <p:nvSpPr>
          <p:cNvPr id="42" name="Rectangle 12"/>
          <p:cNvSpPr>
            <a:spLocks noChangeArrowheads="1"/>
          </p:cNvSpPr>
          <p:nvPr/>
        </p:nvSpPr>
        <p:spPr bwMode="auto">
          <a:xfrm>
            <a:off x="1219200" y="1524000"/>
            <a:ext cx="2743200" cy="2590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43" name="Rectangle 13"/>
          <p:cNvSpPr>
            <a:spLocks noChangeArrowheads="1"/>
          </p:cNvSpPr>
          <p:nvPr/>
        </p:nvSpPr>
        <p:spPr bwMode="auto">
          <a:xfrm>
            <a:off x="5562600" y="1524000"/>
            <a:ext cx="2743200" cy="2590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pic>
        <p:nvPicPr>
          <p:cNvPr id="44" name="Picture 15" descr="A:\MVC-023F.JPG"/>
          <p:cNvPicPr>
            <a:picLocks noChangeAspect="1" noChangeArrowheads="1"/>
          </p:cNvPicPr>
          <p:nvPr/>
        </p:nvPicPr>
        <p:blipFill>
          <a:blip r:embed="rId3">
            <a:extLst>
              <a:ext uri="{28A0092B-C50C-407E-A947-70E740481C1C}">
                <a14:useLocalDpi xmlns:a14="http://schemas.microsoft.com/office/drawing/2010/main" val="0"/>
              </a:ext>
            </a:extLst>
          </a:blip>
          <a:srcRect l="21875" t="11458" r="20833" b="13675"/>
          <a:stretch>
            <a:fillRect/>
          </a:stretch>
        </p:blipFill>
        <p:spPr bwMode="auto">
          <a:xfrm>
            <a:off x="1371600" y="1600200"/>
            <a:ext cx="24384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7" descr="A:\MVC-024F.JPG"/>
          <p:cNvPicPr>
            <a:picLocks noChangeAspect="1" noChangeArrowheads="1"/>
          </p:cNvPicPr>
          <p:nvPr/>
        </p:nvPicPr>
        <p:blipFill>
          <a:blip r:embed="rId4">
            <a:extLst>
              <a:ext uri="{28A0092B-C50C-407E-A947-70E740481C1C}">
                <a14:useLocalDpi xmlns:a14="http://schemas.microsoft.com/office/drawing/2010/main" val="0"/>
              </a:ext>
            </a:extLst>
          </a:blip>
          <a:srcRect l="25000" t="15564" r="16667" b="6944"/>
          <a:stretch>
            <a:fillRect/>
          </a:stretch>
        </p:blipFill>
        <p:spPr bwMode="auto">
          <a:xfrm>
            <a:off x="5715000" y="1600200"/>
            <a:ext cx="2438400" cy="2428875"/>
          </a:xfrm>
          <a:prstGeom prst="rect">
            <a:avLst/>
          </a:prstGeom>
          <a:noFill/>
          <a:extLst>
            <a:ext uri="{909E8E84-426E-40DD-AFC4-6F175D3DCCD1}">
              <a14:hiddenFill xmlns:a14="http://schemas.microsoft.com/office/drawing/2010/main">
                <a:solidFill>
                  <a:srgbClr val="FFFFFF"/>
                </a:solidFill>
              </a14:hiddenFill>
            </a:ext>
          </a:extLst>
        </p:spPr>
      </p:pic>
      <p:sp>
        <p:nvSpPr>
          <p:cNvPr id="46" name="Text Box 19"/>
          <p:cNvSpPr txBox="1">
            <a:spLocks noChangeArrowheads="1"/>
          </p:cNvSpPr>
          <p:nvPr/>
        </p:nvSpPr>
        <p:spPr bwMode="auto">
          <a:xfrm>
            <a:off x="1905000" y="4191000"/>
            <a:ext cx="1371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latin typeface="Calibri" panose="020F0502020204030204" pitchFamily="34" charset="0"/>
              </a:rPr>
              <a:t>P(</a:t>
            </a:r>
            <a:r>
              <a:rPr lang="en-US" sz="3000" b="1">
                <a:latin typeface="Calibri" panose="020F0502020204030204" pitchFamily="34" charset="0"/>
              </a:rPr>
              <a:t>red</a:t>
            </a:r>
            <a:r>
              <a:rPr lang="en-US" sz="3000">
                <a:latin typeface="Calibri" panose="020F0502020204030204" pitchFamily="34" charset="0"/>
              </a:rPr>
              <a:t>)</a:t>
            </a:r>
          </a:p>
        </p:txBody>
      </p:sp>
      <p:sp>
        <p:nvSpPr>
          <p:cNvPr id="47" name="Text Box 20"/>
          <p:cNvSpPr txBox="1">
            <a:spLocks noChangeArrowheads="1"/>
          </p:cNvSpPr>
          <p:nvPr/>
        </p:nvSpPr>
        <p:spPr bwMode="auto">
          <a:xfrm>
            <a:off x="3733800" y="4191000"/>
            <a:ext cx="14478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latin typeface="Calibri" panose="020F0502020204030204" pitchFamily="34" charset="0"/>
              </a:rPr>
              <a:t>P(</a:t>
            </a:r>
            <a:r>
              <a:rPr lang="en-US" sz="3000" b="1">
                <a:latin typeface="Calibri" panose="020F0502020204030204" pitchFamily="34" charset="0"/>
              </a:rPr>
              <a:t>blue</a:t>
            </a:r>
            <a:r>
              <a:rPr lang="en-US" sz="3000">
                <a:latin typeface="Calibri" panose="020F0502020204030204" pitchFamily="34" charset="0"/>
              </a:rPr>
              <a:t>)</a:t>
            </a:r>
          </a:p>
        </p:txBody>
      </p:sp>
      <p:sp>
        <p:nvSpPr>
          <p:cNvPr id="48" name="Text Box 21"/>
          <p:cNvSpPr txBox="1">
            <a:spLocks noChangeArrowheads="1"/>
          </p:cNvSpPr>
          <p:nvPr/>
        </p:nvSpPr>
        <p:spPr bwMode="auto">
          <a:xfrm>
            <a:off x="5562600" y="4191000"/>
            <a:ext cx="35814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a:latin typeface="Calibri" panose="020F0502020204030204" pitchFamily="34" charset="0"/>
              </a:rPr>
              <a:t>P(</a:t>
            </a:r>
            <a:r>
              <a:rPr lang="en-US" sz="3000" b="1">
                <a:latin typeface="Calibri" panose="020F0502020204030204" pitchFamily="34" charset="0"/>
              </a:rPr>
              <a:t>yellow or blue</a:t>
            </a:r>
            <a:r>
              <a:rPr lang="en-US" sz="3000">
                <a:latin typeface="Calibri" panose="020F0502020204030204" pitchFamily="34" charset="0"/>
              </a:rPr>
              <a:t>)</a:t>
            </a:r>
          </a:p>
        </p:txBody>
      </p:sp>
      <p:sp>
        <p:nvSpPr>
          <p:cNvPr id="49" name="Text Box 44"/>
          <p:cNvSpPr txBox="1">
            <a:spLocks noChangeArrowheads="1"/>
          </p:cNvSpPr>
          <p:nvPr/>
        </p:nvSpPr>
        <p:spPr bwMode="auto">
          <a:xfrm>
            <a:off x="381000" y="4114800"/>
            <a:ext cx="609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3000" u="sng">
              <a:latin typeface="Calibri" panose="020F0502020204030204" pitchFamily="34" charset="0"/>
            </a:endParaRPr>
          </a:p>
        </p:txBody>
      </p:sp>
      <p:grpSp>
        <p:nvGrpSpPr>
          <p:cNvPr id="50" name="Group 63"/>
          <p:cNvGrpSpPr>
            <a:grpSpLocks/>
          </p:cNvGrpSpPr>
          <p:nvPr/>
        </p:nvGrpSpPr>
        <p:grpSpPr bwMode="auto">
          <a:xfrm>
            <a:off x="1981200" y="4744999"/>
            <a:ext cx="1143000" cy="1114468"/>
            <a:chOff x="144" y="2928"/>
            <a:chExt cx="720" cy="523"/>
          </a:xfrm>
        </p:grpSpPr>
        <p:sp>
          <p:nvSpPr>
            <p:cNvPr id="51" name="Rectangle 64"/>
            <p:cNvSpPr>
              <a:spLocks noChangeArrowheads="1"/>
            </p:cNvSpPr>
            <p:nvPr/>
          </p:nvSpPr>
          <p:spPr bwMode="auto">
            <a:xfrm>
              <a:off x="144" y="2928"/>
              <a:ext cx="720" cy="38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3000">
                <a:latin typeface="Calibri" panose="020F0502020204030204" pitchFamily="34" charset="0"/>
              </a:endParaRPr>
            </a:p>
          </p:txBody>
        </p:sp>
        <p:sp>
          <p:nvSpPr>
            <p:cNvPr id="52" name="Text Box 65"/>
            <p:cNvSpPr txBox="1">
              <a:spLocks noChangeArrowheads="1"/>
            </p:cNvSpPr>
            <p:nvPr/>
          </p:nvSpPr>
          <p:spPr bwMode="auto">
            <a:xfrm>
              <a:off x="384" y="2928"/>
              <a:ext cx="28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sz="3000" b="1" u="sng">
                  <a:latin typeface="Calibri" panose="020F0502020204030204" pitchFamily="34" charset="0"/>
                </a:rPr>
                <a:t>1</a:t>
              </a:r>
            </a:p>
            <a:p>
              <a:pPr>
                <a:lnSpc>
                  <a:spcPct val="80000"/>
                </a:lnSpc>
              </a:pPr>
              <a:r>
                <a:rPr lang="en-US" sz="3000" b="1">
                  <a:latin typeface="Calibri" panose="020F0502020204030204" pitchFamily="34" charset="0"/>
                </a:rPr>
                <a:t>5</a:t>
              </a:r>
            </a:p>
          </p:txBody>
        </p:sp>
      </p:grpSp>
    </p:spTree>
    <p:extLst>
      <p:ext uri="{BB962C8B-B14F-4D97-AF65-F5344CB8AC3E}">
        <p14:creationId xmlns:p14="http://schemas.microsoft.com/office/powerpoint/2010/main" val="1083795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2" name="Rectangle 1"/>
          <p:cNvSpPr/>
          <p:nvPr/>
        </p:nvSpPr>
        <p:spPr>
          <a:xfrm>
            <a:off x="152401" y="118408"/>
            <a:ext cx="8763000" cy="1477328"/>
          </a:xfrm>
          <a:prstGeom prst="rect">
            <a:avLst/>
          </a:prstGeom>
        </p:spPr>
        <p:txBody>
          <a:bodyPr wrap="square">
            <a:spAutoFit/>
          </a:bodyPr>
          <a:lstStyle/>
          <a:p>
            <a:pPr>
              <a:buClr>
                <a:schemeClr val="tx1"/>
              </a:buClr>
              <a:tabLst>
                <a:tab pos="762000" algn="l"/>
              </a:tabLst>
            </a:pPr>
            <a:r>
              <a:rPr lang="en-GB" sz="3000" dirty="0">
                <a:solidFill>
                  <a:srgbClr val="0000FF"/>
                </a:solidFill>
                <a:latin typeface="Calibri" panose="020F0502020204030204" pitchFamily="34" charset="0"/>
              </a:rPr>
              <a:t>Prior probability:</a:t>
            </a:r>
            <a:r>
              <a:rPr lang="en-GB" sz="3000" dirty="0">
                <a:latin typeface="Calibri" panose="020F0502020204030204" pitchFamily="34" charset="0"/>
              </a:rPr>
              <a:t> </a:t>
            </a:r>
            <a:endParaRPr lang="en-GB" sz="3000" dirty="0" smtClean="0">
              <a:latin typeface="Calibri" panose="020F0502020204030204" pitchFamily="34" charset="0"/>
            </a:endParaRPr>
          </a:p>
          <a:p>
            <a:pPr>
              <a:buClr>
                <a:schemeClr val="tx1"/>
              </a:buClr>
              <a:tabLst>
                <a:tab pos="762000" algn="l"/>
              </a:tabLst>
            </a:pPr>
            <a:endParaRPr lang="en-GB" sz="3000" dirty="0">
              <a:latin typeface="Calibri" panose="020F0502020204030204" pitchFamily="34" charset="0"/>
            </a:endParaRPr>
          </a:p>
          <a:p>
            <a:pPr marL="457200" indent="-457200">
              <a:buClr>
                <a:schemeClr val="tx1"/>
              </a:buClr>
              <a:buFont typeface="Arial" panose="020B0604020202020204" pitchFamily="34" charset="0"/>
              <a:buChar char="•"/>
              <a:tabLst>
                <a:tab pos="762000" algn="l"/>
              </a:tabLst>
            </a:pPr>
            <a:r>
              <a:rPr lang="en-GB" sz="3000" dirty="0" smtClean="0">
                <a:latin typeface="Calibri" panose="020F0502020204030204" pitchFamily="34" charset="0"/>
              </a:rPr>
              <a:t>Probability </a:t>
            </a:r>
            <a:r>
              <a:rPr lang="en-GB" sz="3000" dirty="0">
                <a:latin typeface="Calibri" panose="020F0502020204030204" pitchFamily="34" charset="0"/>
              </a:rPr>
              <a:t>in the absence of any </a:t>
            </a:r>
            <a:r>
              <a:rPr lang="en-GB" sz="3000" dirty="0" smtClean="0">
                <a:latin typeface="Calibri" panose="020F0502020204030204" pitchFamily="34" charset="0"/>
              </a:rPr>
              <a:t>other information</a:t>
            </a:r>
          </a:p>
        </p:txBody>
      </p:sp>
      <p:sp>
        <p:nvSpPr>
          <p:cNvPr id="5" name="Rectangle 4"/>
          <p:cNvSpPr/>
          <p:nvPr/>
        </p:nvSpPr>
        <p:spPr>
          <a:xfrm>
            <a:off x="228600" y="1981200"/>
            <a:ext cx="8763000" cy="4247317"/>
          </a:xfrm>
          <a:prstGeom prst="rect">
            <a:avLst/>
          </a:prstGeom>
        </p:spPr>
        <p:txBody>
          <a:bodyPr wrap="square">
            <a:spAutoFit/>
          </a:bodyPr>
          <a:lstStyle/>
          <a:p>
            <a:pPr>
              <a:lnSpc>
                <a:spcPct val="150000"/>
              </a:lnSpc>
              <a:buClr>
                <a:schemeClr val="tx1"/>
              </a:buClr>
              <a:tabLst>
                <a:tab pos="762000" algn="l"/>
              </a:tabLst>
            </a:pPr>
            <a:r>
              <a:rPr lang="it-IT" sz="3000" b="1" u="sng" dirty="0" smtClean="0">
                <a:latin typeface="Calibri" panose="020F0502020204030204" pitchFamily="34" charset="0"/>
              </a:rPr>
              <a:t>Concepts:</a:t>
            </a:r>
          </a:p>
          <a:p>
            <a:pPr>
              <a:lnSpc>
                <a:spcPct val="150000"/>
              </a:lnSpc>
              <a:buClr>
                <a:schemeClr val="tx1"/>
              </a:buClr>
              <a:tabLst>
                <a:tab pos="762000" algn="l"/>
              </a:tabLst>
            </a:pPr>
            <a:r>
              <a:rPr lang="it-IT" sz="3000" dirty="0">
                <a:latin typeface="Calibri" panose="020F0502020204030204" pitchFamily="34" charset="0"/>
              </a:rPr>
              <a:t> </a:t>
            </a:r>
            <a:r>
              <a:rPr lang="it-IT" sz="3000" dirty="0" smtClean="0">
                <a:latin typeface="Calibri" panose="020F0502020204030204" pitchFamily="34" charset="0"/>
              </a:rPr>
              <a:t>     </a:t>
            </a:r>
            <a:r>
              <a:rPr lang="it-IT" sz="3000" b="1" dirty="0" smtClean="0">
                <a:latin typeface="Calibri" panose="020F0502020204030204" pitchFamily="34" charset="0"/>
              </a:rPr>
              <a:t>P(Dice </a:t>
            </a:r>
            <a:r>
              <a:rPr lang="it-IT" sz="3000" b="1" dirty="0">
                <a:latin typeface="Calibri" panose="020F0502020204030204" pitchFamily="34" charset="0"/>
              </a:rPr>
              <a:t>= 2) = 1/6</a:t>
            </a:r>
          </a:p>
          <a:p>
            <a:pPr marL="457200" indent="-457200">
              <a:lnSpc>
                <a:spcPct val="150000"/>
              </a:lnSpc>
              <a:buClr>
                <a:schemeClr val="tx1"/>
              </a:buClr>
              <a:buFont typeface="Arial" panose="020B0604020202020204" pitchFamily="34" charset="0"/>
              <a:buChar char="•"/>
              <a:tabLst>
                <a:tab pos="762000" algn="l"/>
              </a:tabLst>
            </a:pPr>
            <a:r>
              <a:rPr lang="it-IT" sz="3000" b="1" dirty="0">
                <a:latin typeface="Calibri" panose="020F0502020204030204" pitchFamily="34" charset="0"/>
              </a:rPr>
              <a:t>Random variable:</a:t>
            </a:r>
            <a:r>
              <a:rPr lang="it-IT" sz="3000" dirty="0">
                <a:latin typeface="Calibri" panose="020F0502020204030204" pitchFamily="34" charset="0"/>
              </a:rPr>
              <a:t>		Dice</a:t>
            </a:r>
          </a:p>
          <a:p>
            <a:pPr marL="457200" indent="-457200">
              <a:lnSpc>
                <a:spcPct val="150000"/>
              </a:lnSpc>
              <a:buClr>
                <a:schemeClr val="tx1"/>
              </a:buClr>
              <a:buFont typeface="Arial" panose="020B0604020202020204" pitchFamily="34" charset="0"/>
              <a:buChar char="•"/>
              <a:tabLst>
                <a:tab pos="762000" algn="l"/>
              </a:tabLst>
            </a:pPr>
            <a:r>
              <a:rPr lang="it-IT" sz="3000" b="1" dirty="0">
                <a:latin typeface="Calibri" panose="020F0502020204030204" pitchFamily="34" charset="0"/>
              </a:rPr>
              <a:t>Domain</a:t>
            </a:r>
            <a:r>
              <a:rPr lang="it-IT" sz="3000" dirty="0">
                <a:latin typeface="Calibri" panose="020F0502020204030204" pitchFamily="34" charset="0"/>
              </a:rPr>
              <a:t> </a:t>
            </a:r>
            <a:r>
              <a:rPr lang="it-IT" sz="3000" dirty="0" smtClean="0">
                <a:latin typeface="Calibri" panose="020F0502020204030204" pitchFamily="34" charset="0"/>
              </a:rPr>
              <a:t>			=</a:t>
            </a:r>
            <a:r>
              <a:rPr lang="it-IT" sz="3000" dirty="0">
                <a:latin typeface="Calibri" panose="020F0502020204030204" pitchFamily="34" charset="0"/>
              </a:rPr>
              <a:t>	</a:t>
            </a:r>
            <a:r>
              <a:rPr lang="it-IT" sz="3000" dirty="0" smtClean="0">
                <a:latin typeface="Calibri" panose="020F0502020204030204" pitchFamily="34" charset="0"/>
              </a:rPr>
              <a:t>&lt;</a:t>
            </a:r>
            <a:r>
              <a:rPr lang="it-IT" sz="3000" dirty="0">
                <a:latin typeface="Calibri" panose="020F0502020204030204" pitchFamily="34" charset="0"/>
              </a:rPr>
              <a:t>1, 2, 3, 4, 5, 6&gt;</a:t>
            </a:r>
          </a:p>
          <a:p>
            <a:pPr marL="457200" indent="-457200">
              <a:lnSpc>
                <a:spcPct val="150000"/>
              </a:lnSpc>
              <a:buClr>
                <a:schemeClr val="tx1"/>
              </a:buClr>
              <a:buFont typeface="Arial" panose="020B0604020202020204" pitchFamily="34" charset="0"/>
              <a:buChar char="•"/>
              <a:tabLst>
                <a:tab pos="762000" algn="l"/>
              </a:tabLst>
            </a:pPr>
            <a:r>
              <a:rPr lang="it-IT" sz="3000" b="1" dirty="0">
                <a:latin typeface="Calibri" panose="020F0502020204030204" pitchFamily="34" charset="0"/>
              </a:rPr>
              <a:t>Probability distribution:</a:t>
            </a:r>
            <a:r>
              <a:rPr lang="it-IT" sz="3000" dirty="0">
                <a:latin typeface="Calibri" panose="020F0502020204030204" pitchFamily="34" charset="0"/>
              </a:rPr>
              <a:t> </a:t>
            </a:r>
          </a:p>
          <a:p>
            <a:pPr>
              <a:lnSpc>
                <a:spcPct val="150000"/>
              </a:lnSpc>
              <a:buClr>
                <a:schemeClr val="tx1"/>
              </a:buClr>
              <a:tabLst>
                <a:tab pos="762000" algn="l"/>
              </a:tabLst>
            </a:pPr>
            <a:r>
              <a:rPr lang="it-IT" sz="3000" dirty="0" smtClean="0">
                <a:latin typeface="Calibri" panose="020F0502020204030204" pitchFamily="34" charset="0"/>
              </a:rPr>
              <a:t>	P(Dice</a:t>
            </a:r>
            <a:r>
              <a:rPr lang="it-IT" sz="3000" dirty="0">
                <a:latin typeface="Calibri" panose="020F0502020204030204" pitchFamily="34" charset="0"/>
              </a:rPr>
              <a:t>) = &lt;1/6, 1/6, 1/6, 1/6, 1/6, 1/6&gt;</a:t>
            </a:r>
          </a:p>
        </p:txBody>
      </p:sp>
    </p:spTree>
    <p:extLst>
      <p:ext uri="{BB962C8B-B14F-4D97-AF65-F5344CB8AC3E}">
        <p14:creationId xmlns:p14="http://schemas.microsoft.com/office/powerpoint/2010/main" val="340852317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Rectangle 2"/>
          <p:cNvSpPr>
            <a:spLocks noGrp="1" noChangeArrowheads="1"/>
          </p:cNvSpPr>
          <p:nvPr>
            <p:ph type="title"/>
          </p:nvPr>
        </p:nvSpPr>
        <p:spPr>
          <a:xfrm>
            <a:off x="368490" y="-152400"/>
            <a:ext cx="8229600" cy="1139825"/>
          </a:xfrm>
        </p:spPr>
        <p:txBody>
          <a:bodyPr/>
          <a:lstStyle/>
          <a:p>
            <a:r>
              <a:rPr lang="en-US" sz="3000" dirty="0"/>
              <a:t>Conditional Probability</a:t>
            </a:r>
          </a:p>
        </p:txBody>
      </p:sp>
      <p:sp>
        <p:nvSpPr>
          <p:cNvPr id="5" name="Rectangle 3"/>
          <p:cNvSpPr txBox="1">
            <a:spLocks noChangeArrowheads="1"/>
          </p:cNvSpPr>
          <p:nvPr/>
        </p:nvSpPr>
        <p:spPr bwMode="auto">
          <a:xfrm>
            <a:off x="228600" y="1108075"/>
            <a:ext cx="8763000" cy="453072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SzPct val="10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1600">
                <a:solidFill>
                  <a:schemeClr val="tx1"/>
                </a:solidFill>
                <a:latin typeface="+mn-lt"/>
              </a:defRPr>
            </a:lvl2pPr>
            <a:lvl3pPr marL="1143000" indent="-228600" algn="l" rtl="0" eaLnBrk="0" fontAlgn="base" hangingPunct="0">
              <a:spcBef>
                <a:spcPct val="20000"/>
              </a:spcBef>
              <a:spcAft>
                <a:spcPct val="0"/>
              </a:spcAft>
              <a:buSzPct val="100000"/>
              <a:buChar char="•"/>
              <a:defRPr sz="1600">
                <a:solidFill>
                  <a:schemeClr val="tx1"/>
                </a:solidFill>
                <a:latin typeface="+mn-lt"/>
              </a:defRPr>
            </a:lvl3pPr>
            <a:lvl4pPr marL="1600200" indent="-228600" algn="l" rtl="0" eaLnBrk="0" fontAlgn="base" hangingPunct="0">
              <a:spcBef>
                <a:spcPct val="20000"/>
              </a:spcBef>
              <a:spcAft>
                <a:spcPct val="0"/>
              </a:spcAft>
              <a:buSzPct val="100000"/>
              <a:buChar char="–"/>
              <a:defRPr sz="1600">
                <a:solidFill>
                  <a:schemeClr val="tx1"/>
                </a:solidFill>
                <a:latin typeface="+mn-lt"/>
              </a:defRPr>
            </a:lvl4pPr>
            <a:lvl5pPr marL="2057400" indent="-228600" algn="l" rtl="0" eaLnBrk="0" fontAlgn="base" hangingPunct="0">
              <a:spcBef>
                <a:spcPct val="20000"/>
              </a:spcBef>
              <a:spcAft>
                <a:spcPct val="0"/>
              </a:spcAft>
              <a:buSzPct val="100000"/>
              <a:buChar char="•"/>
              <a:defRPr sz="1600">
                <a:solidFill>
                  <a:schemeClr val="tx1"/>
                </a:solidFill>
                <a:latin typeface="+mn-lt"/>
              </a:defRPr>
            </a:lvl5pPr>
            <a:lvl6pPr marL="2514600" indent="-228600" algn="l" rtl="0" eaLnBrk="0" fontAlgn="base" hangingPunct="0">
              <a:spcBef>
                <a:spcPct val="20000"/>
              </a:spcBef>
              <a:spcAft>
                <a:spcPct val="0"/>
              </a:spcAft>
              <a:buSzPct val="100000"/>
              <a:buChar char="•"/>
              <a:defRPr sz="1600">
                <a:solidFill>
                  <a:schemeClr val="tx1"/>
                </a:solidFill>
                <a:latin typeface="+mn-lt"/>
              </a:defRPr>
            </a:lvl6pPr>
            <a:lvl7pPr marL="2971800" indent="-228600" algn="l" rtl="0" eaLnBrk="0" fontAlgn="base" hangingPunct="0">
              <a:spcBef>
                <a:spcPct val="20000"/>
              </a:spcBef>
              <a:spcAft>
                <a:spcPct val="0"/>
              </a:spcAft>
              <a:buSzPct val="100000"/>
              <a:buChar char="•"/>
              <a:defRPr sz="1600">
                <a:solidFill>
                  <a:schemeClr val="tx1"/>
                </a:solidFill>
                <a:latin typeface="+mn-lt"/>
              </a:defRPr>
            </a:lvl7pPr>
            <a:lvl8pPr marL="3429000" indent="-228600" algn="l" rtl="0" eaLnBrk="0" fontAlgn="base" hangingPunct="0">
              <a:spcBef>
                <a:spcPct val="20000"/>
              </a:spcBef>
              <a:spcAft>
                <a:spcPct val="0"/>
              </a:spcAft>
              <a:buSzPct val="100000"/>
              <a:buChar char="•"/>
              <a:defRPr sz="1600">
                <a:solidFill>
                  <a:schemeClr val="tx1"/>
                </a:solidFill>
                <a:latin typeface="+mn-lt"/>
              </a:defRPr>
            </a:lvl8pPr>
            <a:lvl9pPr marL="3886200" indent="-228600" algn="l" rtl="0" eaLnBrk="0" fontAlgn="base" hangingPunct="0">
              <a:spcBef>
                <a:spcPct val="20000"/>
              </a:spcBef>
              <a:spcAft>
                <a:spcPct val="0"/>
              </a:spcAft>
              <a:buSzPct val="100000"/>
              <a:buChar char="•"/>
              <a:defRPr sz="1600">
                <a:solidFill>
                  <a:schemeClr val="tx1"/>
                </a:solidFill>
                <a:latin typeface="+mn-lt"/>
              </a:defRPr>
            </a:lvl9pPr>
          </a:lstStyle>
          <a:p>
            <a:pPr algn="just">
              <a:lnSpc>
                <a:spcPct val="150000"/>
              </a:lnSpc>
            </a:pPr>
            <a:r>
              <a:rPr lang="en-US" sz="2500" kern="0" dirty="0" smtClean="0"/>
              <a:t>Conditional Probability contains a condition that may limit the sample space for an event. </a:t>
            </a:r>
          </a:p>
          <a:p>
            <a:pPr algn="just"/>
            <a:r>
              <a:rPr lang="en-US" sz="2500" kern="0" dirty="0" smtClean="0"/>
              <a:t>You can write a conditional probability using the notation </a:t>
            </a:r>
          </a:p>
          <a:p>
            <a:pPr algn="just"/>
            <a:endParaRPr lang="en-US" sz="2500" kern="0" dirty="0" smtClean="0"/>
          </a:p>
          <a:p>
            <a:pPr algn="just"/>
            <a:endParaRPr lang="en-US" sz="2500" kern="0" dirty="0" smtClean="0"/>
          </a:p>
          <a:p>
            <a:pPr algn="just"/>
            <a:endParaRPr lang="en-US" sz="2500" kern="0" dirty="0" smtClean="0"/>
          </a:p>
          <a:p>
            <a:pPr algn="just">
              <a:buFont typeface="Wingdings" panose="05000000000000000000" pitchFamily="2" charset="2"/>
              <a:buNone/>
            </a:pPr>
            <a:r>
              <a:rPr lang="en-US" sz="2500" kern="0" dirty="0" smtClean="0"/>
              <a:t>- This reads “the probability of event B, given event A”</a:t>
            </a:r>
            <a:endParaRPr lang="en-US" sz="2500" kern="0" dirty="0"/>
          </a:p>
        </p:txBody>
      </p:sp>
      <p:graphicFrame>
        <p:nvGraphicFramePr>
          <p:cNvPr id="6" name="Object 4"/>
          <p:cNvGraphicFramePr>
            <a:graphicFrameLocks noChangeAspect="1"/>
          </p:cNvGraphicFramePr>
          <p:nvPr>
            <p:extLst>
              <p:ext uri="{D42A27DB-BD31-4B8C-83A1-F6EECF244321}">
                <p14:modId xmlns:p14="http://schemas.microsoft.com/office/powerpoint/2010/main" val="3538315716"/>
              </p:ext>
            </p:extLst>
          </p:nvPr>
        </p:nvGraphicFramePr>
        <p:xfrm>
          <a:off x="3810000" y="2971800"/>
          <a:ext cx="2133600" cy="1116013"/>
        </p:xfrm>
        <a:graphic>
          <a:graphicData uri="http://schemas.openxmlformats.org/presentationml/2006/ole">
            <mc:AlternateContent xmlns:mc="http://schemas.openxmlformats.org/markup-compatibility/2006">
              <mc:Choice xmlns:v="urn:schemas-microsoft-com:vml" Requires="v">
                <p:oleObj spid="_x0000_s1037" name="Equation" r:id="rId4" imgW="482391" imgH="253890" progId="Equation.3">
                  <p:embed/>
                </p:oleObj>
              </mc:Choice>
              <mc:Fallback>
                <p:oleObj name="Equation" r:id="rId4" imgW="482391" imgH="25389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971800"/>
                        <a:ext cx="2133600"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64404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Text Box 6"/>
          <p:cNvSpPr txBox="1">
            <a:spLocks noChangeArrowheads="1"/>
          </p:cNvSpPr>
          <p:nvPr/>
        </p:nvSpPr>
        <p:spPr bwMode="auto">
          <a:xfrm>
            <a:off x="381000" y="1017587"/>
            <a:ext cx="80772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914400" algn="l"/>
              </a:tabLst>
              <a:defRPr>
                <a:solidFill>
                  <a:schemeClr val="tx1"/>
                </a:solidFill>
                <a:latin typeface="Arial" panose="020B0604020202020204" pitchFamily="34" charset="0"/>
              </a:defRPr>
            </a:lvl1pPr>
            <a:lvl2pPr>
              <a:tabLst>
                <a:tab pos="914400" algn="l"/>
              </a:tabLst>
              <a:defRPr>
                <a:solidFill>
                  <a:schemeClr val="tx1"/>
                </a:solidFill>
                <a:latin typeface="Arial" panose="020B0604020202020204" pitchFamily="34" charset="0"/>
              </a:defRPr>
            </a:lvl2pPr>
            <a:lvl3pPr>
              <a:tabLst>
                <a:tab pos="914400" algn="l"/>
              </a:tabLst>
              <a:defRPr>
                <a:solidFill>
                  <a:schemeClr val="tx1"/>
                </a:solidFill>
                <a:latin typeface="Arial" panose="020B0604020202020204" pitchFamily="34" charset="0"/>
              </a:defRPr>
            </a:lvl3pPr>
            <a:lvl4pPr>
              <a:tabLst>
                <a:tab pos="914400" algn="l"/>
              </a:tabLst>
              <a:defRPr>
                <a:solidFill>
                  <a:schemeClr val="tx1"/>
                </a:solidFill>
                <a:latin typeface="Arial" panose="020B0604020202020204" pitchFamily="34" charset="0"/>
              </a:defRPr>
            </a:lvl4pPr>
            <a:lvl5pPr>
              <a:tabLst>
                <a:tab pos="914400" algn="l"/>
              </a:tabLst>
              <a:defRPr>
                <a:solidFill>
                  <a:schemeClr val="tx1"/>
                </a:solidFill>
                <a:latin typeface="Arial" panose="020B0604020202020204" pitchFamily="34" charset="0"/>
              </a:defRPr>
            </a:lvl5pPr>
            <a:lvl6pPr fontAlgn="base">
              <a:spcBef>
                <a:spcPct val="0"/>
              </a:spcBef>
              <a:spcAft>
                <a:spcPct val="0"/>
              </a:spcAft>
              <a:tabLst>
                <a:tab pos="914400" algn="l"/>
              </a:tabLst>
              <a:defRPr>
                <a:solidFill>
                  <a:schemeClr val="tx1"/>
                </a:solidFill>
                <a:latin typeface="Arial" panose="020B0604020202020204" pitchFamily="34" charset="0"/>
              </a:defRPr>
            </a:lvl6pPr>
            <a:lvl7pPr fontAlgn="base">
              <a:spcBef>
                <a:spcPct val="0"/>
              </a:spcBef>
              <a:spcAft>
                <a:spcPct val="0"/>
              </a:spcAft>
              <a:tabLst>
                <a:tab pos="914400" algn="l"/>
              </a:tabLst>
              <a:defRPr>
                <a:solidFill>
                  <a:schemeClr val="tx1"/>
                </a:solidFill>
                <a:latin typeface="Arial" panose="020B0604020202020204" pitchFamily="34" charset="0"/>
              </a:defRPr>
            </a:lvl7pPr>
            <a:lvl8pPr fontAlgn="base">
              <a:spcBef>
                <a:spcPct val="0"/>
              </a:spcBef>
              <a:spcAft>
                <a:spcPct val="0"/>
              </a:spcAft>
              <a:tabLst>
                <a:tab pos="914400" algn="l"/>
              </a:tabLst>
              <a:defRPr>
                <a:solidFill>
                  <a:schemeClr val="tx1"/>
                </a:solidFill>
                <a:latin typeface="Arial" panose="020B0604020202020204" pitchFamily="34" charset="0"/>
              </a:defRPr>
            </a:lvl8pPr>
            <a:lvl9pPr fontAlgn="base">
              <a:spcBef>
                <a:spcPct val="0"/>
              </a:spcBef>
              <a:spcAft>
                <a:spcPct val="0"/>
              </a:spcAft>
              <a:tabLst>
                <a:tab pos="914400" algn="l"/>
              </a:tabLst>
              <a:defRPr>
                <a:solidFill>
                  <a:schemeClr val="tx1"/>
                </a:solidFill>
                <a:latin typeface="Arial" panose="020B0604020202020204" pitchFamily="34" charset="0"/>
              </a:defRPr>
            </a:lvl9pPr>
          </a:lstStyle>
          <a:p>
            <a:pPr marL="342900" indent="-342900" eaLnBrk="0" hangingPunct="0">
              <a:lnSpc>
                <a:spcPct val="120000"/>
              </a:lnSpc>
              <a:buFont typeface="Arial" panose="020B0604020202020204" pitchFamily="34" charset="0"/>
              <a:buChar char="•"/>
            </a:pPr>
            <a:r>
              <a:rPr lang="en-US" altLang="en-US" dirty="0">
                <a:latin typeface="Calibri" panose="020F0502020204030204" pitchFamily="34" charset="0"/>
              </a:rPr>
              <a:t>The table shows the results of a class survey. </a:t>
            </a:r>
          </a:p>
          <a:p>
            <a:pPr marL="342900" indent="-342900" eaLnBrk="0" hangingPunct="0">
              <a:buFont typeface="Arial" panose="020B0604020202020204" pitchFamily="34" charset="0"/>
              <a:buChar char="•"/>
            </a:pPr>
            <a:r>
              <a:rPr lang="en-US" altLang="en-US" dirty="0">
                <a:latin typeface="Calibri" panose="020F0502020204030204" pitchFamily="34" charset="0"/>
              </a:rPr>
              <a:t>Find P(own a pet | female)</a:t>
            </a:r>
          </a:p>
        </p:txBody>
      </p:sp>
      <p:sp>
        <p:nvSpPr>
          <p:cNvPr id="5" name="Rectangle 7"/>
          <p:cNvSpPr>
            <a:spLocks noGrp="1" noChangeArrowheads="1"/>
          </p:cNvSpPr>
          <p:nvPr>
            <p:ph type="title"/>
          </p:nvPr>
        </p:nvSpPr>
        <p:spPr>
          <a:xfrm>
            <a:off x="457200" y="76200"/>
            <a:ext cx="8229600" cy="1139825"/>
          </a:xfrm>
        </p:spPr>
        <p:txBody>
          <a:bodyPr/>
          <a:lstStyle/>
          <a:p>
            <a:r>
              <a:rPr lang="en-US" altLang="en-US" dirty="0"/>
              <a:t>Conditional Probability</a:t>
            </a:r>
          </a:p>
        </p:txBody>
      </p:sp>
      <p:sp>
        <p:nvSpPr>
          <p:cNvPr id="6" name="Rectangle 8"/>
          <p:cNvSpPr>
            <a:spLocks noChangeArrowheads="1"/>
          </p:cNvSpPr>
          <p:nvPr/>
        </p:nvSpPr>
        <p:spPr bwMode="auto">
          <a:xfrm>
            <a:off x="228600" y="3797789"/>
            <a:ext cx="90601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latin typeface="Calibri" panose="020F0502020204030204" pitchFamily="34" charset="0"/>
              </a:rPr>
              <a:t>The condition female limits the sample space to 14 possible outcomes. </a:t>
            </a:r>
          </a:p>
        </p:txBody>
      </p:sp>
      <p:sp>
        <p:nvSpPr>
          <p:cNvPr id="7" name="Rectangle 9"/>
          <p:cNvSpPr>
            <a:spLocks noChangeArrowheads="1"/>
          </p:cNvSpPr>
          <p:nvPr/>
        </p:nvSpPr>
        <p:spPr bwMode="auto">
          <a:xfrm>
            <a:off x="330980" y="4495800"/>
            <a:ext cx="40886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latin typeface="Calibri" panose="020F0502020204030204" pitchFamily="34" charset="0"/>
              </a:rPr>
              <a:t>Of the 14 females, 8 own a pet.</a:t>
            </a:r>
          </a:p>
        </p:txBody>
      </p:sp>
      <p:grpSp>
        <p:nvGrpSpPr>
          <p:cNvPr id="8" name="Group 10"/>
          <p:cNvGrpSpPr>
            <a:grpSpLocks/>
          </p:cNvGrpSpPr>
          <p:nvPr/>
        </p:nvGrpSpPr>
        <p:grpSpPr bwMode="auto">
          <a:xfrm>
            <a:off x="304800" y="5181600"/>
            <a:ext cx="5761039" cy="708025"/>
            <a:chOff x="336" y="2612"/>
            <a:chExt cx="3629" cy="446"/>
          </a:xfrm>
        </p:grpSpPr>
        <p:sp>
          <p:nvSpPr>
            <p:cNvPr id="9" name="Rectangle 11"/>
            <p:cNvSpPr>
              <a:spLocks noChangeArrowheads="1"/>
            </p:cNvSpPr>
            <p:nvPr/>
          </p:nvSpPr>
          <p:spPr bwMode="auto">
            <a:xfrm>
              <a:off x="336" y="2660"/>
              <a:ext cx="33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latin typeface="Calibri" panose="020F0502020204030204" pitchFamily="34" charset="0"/>
                </a:rPr>
                <a:t>Therefore, P(own a pet | female) equals     </a:t>
              </a:r>
            </a:p>
          </p:txBody>
        </p:sp>
        <p:sp>
          <p:nvSpPr>
            <p:cNvPr id="10" name="Text Box 12"/>
            <p:cNvSpPr txBox="1">
              <a:spLocks noChangeArrowheads="1"/>
            </p:cNvSpPr>
            <p:nvPr/>
          </p:nvSpPr>
          <p:spPr bwMode="auto">
            <a:xfrm>
              <a:off x="3687" y="2612"/>
              <a:ext cx="27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u="sng" dirty="0"/>
                <a:t> 8 </a:t>
              </a:r>
              <a:endParaRPr lang="en-US" altLang="en-US" sz="2000" dirty="0"/>
            </a:p>
            <a:p>
              <a:pPr algn="ctr" eaLnBrk="0" hangingPunct="0"/>
              <a:r>
                <a:rPr lang="en-US" altLang="en-US" sz="2000" dirty="0"/>
                <a:t>14</a:t>
              </a:r>
            </a:p>
          </p:txBody>
        </p:sp>
      </p:grpSp>
      <p:grpSp>
        <p:nvGrpSpPr>
          <p:cNvPr id="11" name="Group 13"/>
          <p:cNvGrpSpPr>
            <a:grpSpLocks/>
          </p:cNvGrpSpPr>
          <p:nvPr/>
        </p:nvGrpSpPr>
        <p:grpSpPr bwMode="auto">
          <a:xfrm>
            <a:off x="989633" y="2133600"/>
            <a:ext cx="3283917" cy="1460500"/>
            <a:chOff x="2792" y="1292"/>
            <a:chExt cx="1746" cy="788"/>
          </a:xfrm>
        </p:grpSpPr>
        <p:grpSp>
          <p:nvGrpSpPr>
            <p:cNvPr id="12" name="Group 14"/>
            <p:cNvGrpSpPr>
              <a:grpSpLocks/>
            </p:cNvGrpSpPr>
            <p:nvPr/>
          </p:nvGrpSpPr>
          <p:grpSpPr bwMode="auto">
            <a:xfrm>
              <a:off x="2792" y="1500"/>
              <a:ext cx="1746" cy="580"/>
              <a:chOff x="2968" y="1196"/>
              <a:chExt cx="1746" cy="580"/>
            </a:xfrm>
          </p:grpSpPr>
          <p:grpSp>
            <p:nvGrpSpPr>
              <p:cNvPr id="14" name="Group 15"/>
              <p:cNvGrpSpPr>
                <a:grpSpLocks/>
              </p:cNvGrpSpPr>
              <p:nvPr/>
            </p:nvGrpSpPr>
            <p:grpSpPr bwMode="auto">
              <a:xfrm>
                <a:off x="2968" y="1224"/>
                <a:ext cx="1746" cy="552"/>
                <a:chOff x="2968" y="1224"/>
                <a:chExt cx="1746" cy="552"/>
              </a:xfrm>
            </p:grpSpPr>
            <p:sp>
              <p:nvSpPr>
                <p:cNvPr id="16" name="AutoShape 16"/>
                <p:cNvSpPr>
                  <a:spLocks noChangeArrowheads="1"/>
                </p:cNvSpPr>
                <p:nvPr/>
              </p:nvSpPr>
              <p:spPr bwMode="auto">
                <a:xfrm rot="16200000">
                  <a:off x="3563" y="629"/>
                  <a:ext cx="548" cy="1738"/>
                </a:xfrm>
                <a:prstGeom prst="roundRect">
                  <a:avLst>
                    <a:gd name="adj" fmla="val 7264"/>
                  </a:avLst>
                </a:prstGeom>
                <a:solidFill>
                  <a:srgbClr val="CCCCFF"/>
                </a:solidFill>
                <a:ln w="952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 name="Rectangle 17"/>
                <p:cNvSpPr>
                  <a:spLocks noChangeArrowheads="1"/>
                </p:cNvSpPr>
                <p:nvPr/>
              </p:nvSpPr>
              <p:spPr bwMode="auto">
                <a:xfrm>
                  <a:off x="2970" y="1312"/>
                  <a:ext cx="1744" cy="104"/>
                </a:xfrm>
                <a:prstGeom prst="rect">
                  <a:avLst/>
                </a:prstGeom>
                <a:solidFill>
                  <a:srgbClr val="99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AutoShape 18"/>
                <p:cNvSpPr>
                  <a:spLocks noChangeArrowheads="1"/>
                </p:cNvSpPr>
                <p:nvPr/>
              </p:nvSpPr>
              <p:spPr bwMode="auto">
                <a:xfrm rot="16200000">
                  <a:off x="3762" y="432"/>
                  <a:ext cx="150" cy="1738"/>
                </a:xfrm>
                <a:prstGeom prst="roundRect">
                  <a:avLst>
                    <a:gd name="adj" fmla="val 27792"/>
                  </a:avLst>
                </a:prstGeom>
                <a:solidFill>
                  <a:srgbClr val="9999FF"/>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 name="Rectangle 19"/>
                <p:cNvSpPr>
                  <a:spLocks noChangeArrowheads="1"/>
                </p:cNvSpPr>
                <p:nvPr/>
              </p:nvSpPr>
              <p:spPr bwMode="auto">
                <a:xfrm>
                  <a:off x="3226" y="1376"/>
                  <a:ext cx="296" cy="400"/>
                </a:xfrm>
                <a:prstGeom prst="rect">
                  <a:avLst/>
                </a:prstGeom>
                <a:solidFill>
                  <a:srgbClr val="99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AutoShape 20"/>
                <p:cNvSpPr>
                  <a:spLocks noChangeArrowheads="1"/>
                </p:cNvSpPr>
                <p:nvPr/>
              </p:nvSpPr>
              <p:spPr bwMode="auto">
                <a:xfrm rot="16200000">
                  <a:off x="2954" y="1280"/>
                  <a:ext cx="510" cy="482"/>
                </a:xfrm>
                <a:prstGeom prst="roundRect">
                  <a:avLst>
                    <a:gd name="adj" fmla="val 4847"/>
                  </a:avLst>
                </a:prstGeom>
                <a:solidFill>
                  <a:srgbClr val="9999FF"/>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 name="Line 21"/>
                <p:cNvSpPr>
                  <a:spLocks noChangeShapeType="1"/>
                </p:cNvSpPr>
                <p:nvPr/>
              </p:nvSpPr>
              <p:spPr bwMode="auto">
                <a:xfrm rot="21600000">
                  <a:off x="3522" y="1227"/>
                  <a:ext cx="0" cy="528"/>
                </a:xfrm>
                <a:prstGeom prst="line">
                  <a:avLst/>
                </a:prstGeom>
                <a:noFill/>
                <a:ln w="9525">
                  <a:solidFill>
                    <a:srgbClr val="CC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 name="Line 22"/>
                <p:cNvSpPr>
                  <a:spLocks noChangeShapeType="1"/>
                </p:cNvSpPr>
                <p:nvPr/>
              </p:nvSpPr>
              <p:spPr bwMode="auto">
                <a:xfrm>
                  <a:off x="2968" y="1408"/>
                  <a:ext cx="1744" cy="0"/>
                </a:xfrm>
                <a:prstGeom prst="line">
                  <a:avLst/>
                </a:prstGeom>
                <a:noFill/>
                <a:ln w="9525">
                  <a:solidFill>
                    <a:srgbClr val="CC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23" name="Line 23"/>
                <p:cNvSpPr>
                  <a:spLocks noChangeShapeType="1"/>
                </p:cNvSpPr>
                <p:nvPr/>
              </p:nvSpPr>
              <p:spPr bwMode="auto">
                <a:xfrm>
                  <a:off x="2968" y="1576"/>
                  <a:ext cx="1744" cy="0"/>
                </a:xfrm>
                <a:prstGeom prst="line">
                  <a:avLst/>
                </a:prstGeom>
                <a:noFill/>
                <a:ln w="9525">
                  <a:solidFill>
                    <a:srgbClr val="CC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24" name="Line 24"/>
                <p:cNvSpPr>
                  <a:spLocks noChangeShapeType="1"/>
                </p:cNvSpPr>
                <p:nvPr/>
              </p:nvSpPr>
              <p:spPr bwMode="auto">
                <a:xfrm rot="21600000">
                  <a:off x="4106" y="1227"/>
                  <a:ext cx="0" cy="536"/>
                </a:xfrm>
                <a:prstGeom prst="line">
                  <a:avLst/>
                </a:prstGeom>
                <a:noFill/>
                <a:ln w="9525">
                  <a:solidFill>
                    <a:srgbClr val="CC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 name="Line 25"/>
                <p:cNvSpPr>
                  <a:spLocks noChangeShapeType="1"/>
                </p:cNvSpPr>
                <p:nvPr/>
              </p:nvSpPr>
              <p:spPr bwMode="auto">
                <a:xfrm>
                  <a:off x="3528" y="1576"/>
                  <a:ext cx="1168" cy="0"/>
                </a:xfrm>
                <a:prstGeom prst="line">
                  <a:avLst/>
                </a:prstGeom>
                <a:noFill/>
                <a:ln w="9525">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sp>
              <p:nvSpPr>
                <p:cNvPr id="26" name="Line 26"/>
                <p:cNvSpPr>
                  <a:spLocks noChangeShapeType="1"/>
                </p:cNvSpPr>
                <p:nvPr/>
              </p:nvSpPr>
              <p:spPr bwMode="auto">
                <a:xfrm>
                  <a:off x="4104" y="1408"/>
                  <a:ext cx="0" cy="352"/>
                </a:xfrm>
                <a:prstGeom prst="line">
                  <a:avLst/>
                </a:prstGeom>
                <a:noFill/>
                <a:ln w="9525">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grpSp>
          <p:sp>
            <p:nvSpPr>
              <p:cNvPr id="15" name="Rectangle 27"/>
              <p:cNvSpPr>
                <a:spLocks noChangeArrowheads="1"/>
              </p:cNvSpPr>
              <p:nvPr/>
            </p:nvSpPr>
            <p:spPr bwMode="auto">
              <a:xfrm>
                <a:off x="2984" y="1196"/>
                <a:ext cx="170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206500" algn="ctr"/>
                    <a:tab pos="2235200" algn="ctr"/>
                  </a:tabLst>
                  <a:defRPr>
                    <a:solidFill>
                      <a:schemeClr val="tx1"/>
                    </a:solidFill>
                    <a:latin typeface="Arial" panose="020B0604020202020204" pitchFamily="34" charset="0"/>
                  </a:defRPr>
                </a:lvl1pPr>
                <a:lvl2pPr>
                  <a:tabLst>
                    <a:tab pos="1206500" algn="ctr"/>
                    <a:tab pos="2235200" algn="ctr"/>
                  </a:tabLst>
                  <a:defRPr>
                    <a:solidFill>
                      <a:schemeClr val="tx1"/>
                    </a:solidFill>
                    <a:latin typeface="Arial" panose="020B0604020202020204" pitchFamily="34" charset="0"/>
                  </a:defRPr>
                </a:lvl2pPr>
                <a:lvl3pPr>
                  <a:tabLst>
                    <a:tab pos="1206500" algn="ctr"/>
                    <a:tab pos="2235200" algn="ctr"/>
                  </a:tabLst>
                  <a:defRPr>
                    <a:solidFill>
                      <a:schemeClr val="tx1"/>
                    </a:solidFill>
                    <a:latin typeface="Arial" panose="020B0604020202020204" pitchFamily="34" charset="0"/>
                  </a:defRPr>
                </a:lvl3pPr>
                <a:lvl4pPr>
                  <a:tabLst>
                    <a:tab pos="1206500" algn="ctr"/>
                    <a:tab pos="2235200" algn="ctr"/>
                  </a:tabLst>
                  <a:defRPr>
                    <a:solidFill>
                      <a:schemeClr val="tx1"/>
                    </a:solidFill>
                    <a:latin typeface="Arial" panose="020B0604020202020204" pitchFamily="34" charset="0"/>
                  </a:defRPr>
                </a:lvl4pPr>
                <a:lvl5pPr>
                  <a:tabLst>
                    <a:tab pos="1206500" algn="ctr"/>
                    <a:tab pos="2235200" algn="ctr"/>
                  </a:tabLst>
                  <a:defRPr>
                    <a:solidFill>
                      <a:schemeClr val="tx1"/>
                    </a:solidFill>
                    <a:latin typeface="Arial" panose="020B0604020202020204" pitchFamily="34" charset="0"/>
                  </a:defRPr>
                </a:lvl5pPr>
                <a:lvl6pPr fontAlgn="base">
                  <a:spcBef>
                    <a:spcPct val="0"/>
                  </a:spcBef>
                  <a:spcAft>
                    <a:spcPct val="0"/>
                  </a:spcAft>
                  <a:tabLst>
                    <a:tab pos="1206500" algn="ctr"/>
                    <a:tab pos="2235200" algn="ctr"/>
                  </a:tabLst>
                  <a:defRPr>
                    <a:solidFill>
                      <a:schemeClr val="tx1"/>
                    </a:solidFill>
                    <a:latin typeface="Arial" panose="020B0604020202020204" pitchFamily="34" charset="0"/>
                  </a:defRPr>
                </a:lvl6pPr>
                <a:lvl7pPr fontAlgn="base">
                  <a:spcBef>
                    <a:spcPct val="0"/>
                  </a:spcBef>
                  <a:spcAft>
                    <a:spcPct val="0"/>
                  </a:spcAft>
                  <a:tabLst>
                    <a:tab pos="1206500" algn="ctr"/>
                    <a:tab pos="2235200" algn="ctr"/>
                  </a:tabLst>
                  <a:defRPr>
                    <a:solidFill>
                      <a:schemeClr val="tx1"/>
                    </a:solidFill>
                    <a:latin typeface="Arial" panose="020B0604020202020204" pitchFamily="34" charset="0"/>
                  </a:defRPr>
                </a:lvl7pPr>
                <a:lvl8pPr fontAlgn="base">
                  <a:spcBef>
                    <a:spcPct val="0"/>
                  </a:spcBef>
                  <a:spcAft>
                    <a:spcPct val="0"/>
                  </a:spcAft>
                  <a:tabLst>
                    <a:tab pos="1206500" algn="ctr"/>
                    <a:tab pos="2235200" algn="ctr"/>
                  </a:tabLst>
                  <a:defRPr>
                    <a:solidFill>
                      <a:schemeClr val="tx1"/>
                    </a:solidFill>
                    <a:latin typeface="Arial" panose="020B0604020202020204" pitchFamily="34" charset="0"/>
                  </a:defRPr>
                </a:lvl8pPr>
                <a:lvl9pPr fontAlgn="base">
                  <a:spcBef>
                    <a:spcPct val="0"/>
                  </a:spcBef>
                  <a:spcAft>
                    <a:spcPct val="0"/>
                  </a:spcAft>
                  <a:tabLst>
                    <a:tab pos="1206500" algn="ctr"/>
                    <a:tab pos="2235200" algn="ctr"/>
                  </a:tabLst>
                  <a:defRPr>
                    <a:solidFill>
                      <a:schemeClr val="tx1"/>
                    </a:solidFill>
                    <a:latin typeface="Arial" panose="020B0604020202020204" pitchFamily="34" charset="0"/>
                  </a:defRPr>
                </a:lvl9pPr>
              </a:lstStyle>
              <a:p>
                <a:pPr eaLnBrk="0" hangingPunct="0"/>
                <a:r>
                  <a:rPr lang="en-US" altLang="en-US" dirty="0"/>
                  <a:t>	yes	no</a:t>
                </a:r>
              </a:p>
              <a:p>
                <a:pPr eaLnBrk="0" hangingPunct="0"/>
                <a:r>
                  <a:rPr lang="en-US" altLang="en-US" dirty="0" smtClean="0"/>
                  <a:t>female</a:t>
                </a:r>
                <a:r>
                  <a:rPr lang="en-US" altLang="en-US" dirty="0"/>
                  <a:t>	8	6</a:t>
                </a:r>
              </a:p>
              <a:p>
                <a:pPr eaLnBrk="0" hangingPunct="0"/>
                <a:r>
                  <a:rPr lang="en-US" altLang="en-US" dirty="0"/>
                  <a:t>male	5	7</a:t>
                </a:r>
              </a:p>
            </p:txBody>
          </p:sp>
        </p:grpSp>
        <p:sp>
          <p:nvSpPr>
            <p:cNvPr id="13" name="Rectangle 28"/>
            <p:cNvSpPr>
              <a:spLocks noChangeArrowheads="1"/>
            </p:cNvSpPr>
            <p:nvPr/>
          </p:nvSpPr>
          <p:spPr bwMode="auto">
            <a:xfrm>
              <a:off x="2803" y="1292"/>
              <a:ext cx="13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t>Do you own a pet?</a:t>
              </a:r>
            </a:p>
          </p:txBody>
        </p:sp>
      </p:grpSp>
      <p:sp>
        <p:nvSpPr>
          <p:cNvPr id="27" name="Text Box 33"/>
          <p:cNvSpPr txBox="1">
            <a:spLocks noChangeArrowheads="1"/>
          </p:cNvSpPr>
          <p:nvPr/>
        </p:nvSpPr>
        <p:spPr bwMode="auto">
          <a:xfrm>
            <a:off x="5792744" y="2464659"/>
            <a:ext cx="204196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14 females; </a:t>
            </a:r>
            <a:endParaRPr lang="en-US" dirty="0" smtClean="0"/>
          </a:p>
          <a:p>
            <a:pPr>
              <a:spcBef>
                <a:spcPct val="50000"/>
              </a:spcBef>
            </a:pPr>
            <a:r>
              <a:rPr lang="en-US" dirty="0" smtClean="0"/>
              <a:t>13 </a:t>
            </a:r>
            <a:r>
              <a:rPr lang="en-US" dirty="0"/>
              <a:t>males</a:t>
            </a:r>
          </a:p>
        </p:txBody>
      </p:sp>
    </p:spTree>
    <p:extLst>
      <p:ext uri="{BB962C8B-B14F-4D97-AF65-F5344CB8AC3E}">
        <p14:creationId xmlns:p14="http://schemas.microsoft.com/office/powerpoint/2010/main" val="40207377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1000" y="838200"/>
            <a:ext cx="7848600" cy="1588"/>
          </a:xfrm>
          <a:prstGeom prst="line">
            <a:avLst/>
          </a:prstGeom>
          <a:solidFill>
            <a:schemeClr val="accent1"/>
          </a:solidFill>
          <a:ln w="25400" cap="flat" cmpd="sng" algn="ctr">
            <a:solidFill>
              <a:srgbClr val="C00000">
                <a:alpha val="83000"/>
              </a:srgbClr>
            </a:solidFill>
            <a:prstDash val="sysDash"/>
            <a:round/>
            <a:headEnd type="none" w="med" len="med"/>
            <a:tailEnd type="none" w="med" len="med"/>
          </a:ln>
          <a:effectLst/>
        </p:spPr>
      </p:cxnSp>
      <p:sp>
        <p:nvSpPr>
          <p:cNvPr id="3" name="Text Box 2"/>
          <p:cNvSpPr txBox="1">
            <a:spLocks noChangeArrowheads="1"/>
          </p:cNvSpPr>
          <p:nvPr/>
        </p:nvSpPr>
        <p:spPr bwMode="auto">
          <a:xfrm>
            <a:off x="685800" y="941387"/>
            <a:ext cx="7280275"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914400" algn="l"/>
              </a:tabLst>
              <a:defRPr>
                <a:solidFill>
                  <a:schemeClr val="tx1"/>
                </a:solidFill>
                <a:latin typeface="Arial" panose="020B0604020202020204" pitchFamily="34" charset="0"/>
              </a:defRPr>
            </a:lvl1pPr>
            <a:lvl2pPr>
              <a:tabLst>
                <a:tab pos="914400" algn="l"/>
              </a:tabLst>
              <a:defRPr>
                <a:solidFill>
                  <a:schemeClr val="tx1"/>
                </a:solidFill>
                <a:latin typeface="Arial" panose="020B0604020202020204" pitchFamily="34" charset="0"/>
              </a:defRPr>
            </a:lvl2pPr>
            <a:lvl3pPr>
              <a:tabLst>
                <a:tab pos="914400" algn="l"/>
              </a:tabLst>
              <a:defRPr>
                <a:solidFill>
                  <a:schemeClr val="tx1"/>
                </a:solidFill>
                <a:latin typeface="Arial" panose="020B0604020202020204" pitchFamily="34" charset="0"/>
              </a:defRPr>
            </a:lvl3pPr>
            <a:lvl4pPr>
              <a:tabLst>
                <a:tab pos="914400" algn="l"/>
              </a:tabLst>
              <a:defRPr>
                <a:solidFill>
                  <a:schemeClr val="tx1"/>
                </a:solidFill>
                <a:latin typeface="Arial" panose="020B0604020202020204" pitchFamily="34" charset="0"/>
              </a:defRPr>
            </a:lvl4pPr>
            <a:lvl5pPr>
              <a:tabLst>
                <a:tab pos="914400" algn="l"/>
              </a:tabLst>
              <a:defRPr>
                <a:solidFill>
                  <a:schemeClr val="tx1"/>
                </a:solidFill>
                <a:latin typeface="Arial" panose="020B0604020202020204" pitchFamily="34" charset="0"/>
              </a:defRPr>
            </a:lvl5pPr>
            <a:lvl6pPr fontAlgn="base">
              <a:spcBef>
                <a:spcPct val="0"/>
              </a:spcBef>
              <a:spcAft>
                <a:spcPct val="0"/>
              </a:spcAft>
              <a:tabLst>
                <a:tab pos="914400" algn="l"/>
              </a:tabLst>
              <a:defRPr>
                <a:solidFill>
                  <a:schemeClr val="tx1"/>
                </a:solidFill>
                <a:latin typeface="Arial" panose="020B0604020202020204" pitchFamily="34" charset="0"/>
              </a:defRPr>
            </a:lvl6pPr>
            <a:lvl7pPr fontAlgn="base">
              <a:spcBef>
                <a:spcPct val="0"/>
              </a:spcBef>
              <a:spcAft>
                <a:spcPct val="0"/>
              </a:spcAft>
              <a:tabLst>
                <a:tab pos="914400" algn="l"/>
              </a:tabLst>
              <a:defRPr>
                <a:solidFill>
                  <a:schemeClr val="tx1"/>
                </a:solidFill>
                <a:latin typeface="Arial" panose="020B0604020202020204" pitchFamily="34" charset="0"/>
              </a:defRPr>
            </a:lvl7pPr>
            <a:lvl8pPr fontAlgn="base">
              <a:spcBef>
                <a:spcPct val="0"/>
              </a:spcBef>
              <a:spcAft>
                <a:spcPct val="0"/>
              </a:spcAft>
              <a:tabLst>
                <a:tab pos="914400" algn="l"/>
              </a:tabLst>
              <a:defRPr>
                <a:solidFill>
                  <a:schemeClr val="tx1"/>
                </a:solidFill>
                <a:latin typeface="Arial" panose="020B0604020202020204" pitchFamily="34" charset="0"/>
              </a:defRPr>
            </a:lvl8pPr>
            <a:lvl9pPr fontAlgn="base">
              <a:spcBef>
                <a:spcPct val="0"/>
              </a:spcBef>
              <a:spcAft>
                <a:spcPct val="0"/>
              </a:spcAft>
              <a:tabLst>
                <a:tab pos="914400" algn="l"/>
              </a:tabLst>
              <a:defRPr>
                <a:solidFill>
                  <a:schemeClr val="tx1"/>
                </a:solidFill>
                <a:latin typeface="Arial" panose="020B0604020202020204" pitchFamily="34" charset="0"/>
              </a:defRPr>
            </a:lvl9pPr>
          </a:lstStyle>
          <a:p>
            <a:pPr eaLnBrk="0" hangingPunct="0">
              <a:lnSpc>
                <a:spcPct val="120000"/>
              </a:lnSpc>
            </a:pPr>
            <a:r>
              <a:rPr lang="en-US" altLang="en-US"/>
              <a:t>The table shows the results of a class survey. </a:t>
            </a:r>
          </a:p>
          <a:p>
            <a:pPr eaLnBrk="0" hangingPunct="0"/>
            <a:r>
              <a:rPr lang="en-US" altLang="en-US"/>
              <a:t>Find </a:t>
            </a:r>
            <a:r>
              <a:rPr lang="en-US" altLang="en-US" i="1"/>
              <a:t>P</a:t>
            </a:r>
            <a:r>
              <a:rPr lang="en-US" altLang="en-US"/>
              <a:t>(wash the dishes | male)</a:t>
            </a:r>
          </a:p>
        </p:txBody>
      </p:sp>
      <p:sp>
        <p:nvSpPr>
          <p:cNvPr id="5" name="Rectangle 3"/>
          <p:cNvSpPr>
            <a:spLocks noGrp="1" noChangeArrowheads="1"/>
          </p:cNvSpPr>
          <p:nvPr>
            <p:ph type="title"/>
          </p:nvPr>
        </p:nvSpPr>
        <p:spPr>
          <a:xfrm>
            <a:off x="457200" y="0"/>
            <a:ext cx="8229600" cy="1139825"/>
          </a:xfrm>
        </p:spPr>
        <p:txBody>
          <a:bodyPr/>
          <a:lstStyle/>
          <a:p>
            <a:r>
              <a:rPr lang="en-US" altLang="en-US"/>
              <a:t>Conditional Probability</a:t>
            </a:r>
          </a:p>
        </p:txBody>
      </p:sp>
      <p:sp>
        <p:nvSpPr>
          <p:cNvPr id="6" name="Rectangle 4"/>
          <p:cNvSpPr>
            <a:spLocks noChangeArrowheads="1"/>
          </p:cNvSpPr>
          <p:nvPr/>
        </p:nvSpPr>
        <p:spPr bwMode="auto">
          <a:xfrm>
            <a:off x="381000" y="4433887"/>
            <a:ext cx="720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t>The condition male limits the sample space to 15 possible outcomes. </a:t>
            </a:r>
          </a:p>
        </p:txBody>
      </p:sp>
      <p:sp>
        <p:nvSpPr>
          <p:cNvPr id="7" name="Rectangle 5"/>
          <p:cNvSpPr>
            <a:spLocks noChangeArrowheads="1"/>
          </p:cNvSpPr>
          <p:nvPr/>
        </p:nvSpPr>
        <p:spPr bwMode="auto">
          <a:xfrm>
            <a:off x="457200" y="5078018"/>
            <a:ext cx="358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t>Of the 15 males, 7 did the dishes.</a:t>
            </a:r>
          </a:p>
        </p:txBody>
      </p:sp>
      <p:grpSp>
        <p:nvGrpSpPr>
          <p:cNvPr id="8" name="Group 6"/>
          <p:cNvGrpSpPr>
            <a:grpSpLocks/>
          </p:cNvGrpSpPr>
          <p:nvPr/>
        </p:nvGrpSpPr>
        <p:grpSpPr bwMode="auto">
          <a:xfrm>
            <a:off x="609600" y="5833296"/>
            <a:ext cx="5883275" cy="581025"/>
            <a:chOff x="566" y="2614"/>
            <a:chExt cx="2836" cy="366"/>
          </a:xfrm>
        </p:grpSpPr>
        <p:sp>
          <p:nvSpPr>
            <p:cNvPr id="9" name="Rectangle 7"/>
            <p:cNvSpPr>
              <a:spLocks noChangeArrowheads="1"/>
            </p:cNvSpPr>
            <p:nvPr/>
          </p:nvSpPr>
          <p:spPr bwMode="auto">
            <a:xfrm>
              <a:off x="566" y="2660"/>
              <a:ext cx="2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t>Therefore, </a:t>
              </a:r>
              <a:r>
                <a:rPr lang="en-US" altLang="en-US" i="1" dirty="0"/>
                <a:t>P</a:t>
              </a:r>
              <a:r>
                <a:rPr lang="en-US" altLang="en-US" dirty="0"/>
                <a:t>(wash the dishes | male)</a:t>
              </a:r>
            </a:p>
          </p:txBody>
        </p:sp>
        <p:sp>
          <p:nvSpPr>
            <p:cNvPr id="10" name="Text Box 8"/>
            <p:cNvSpPr txBox="1">
              <a:spLocks noChangeArrowheads="1"/>
            </p:cNvSpPr>
            <p:nvPr/>
          </p:nvSpPr>
          <p:spPr bwMode="auto">
            <a:xfrm>
              <a:off x="3143" y="2614"/>
              <a:ext cx="25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u="sng" dirty="0"/>
                <a:t> 7 </a:t>
              </a:r>
              <a:endParaRPr lang="en-US" altLang="en-US" sz="1600" dirty="0"/>
            </a:p>
            <a:p>
              <a:pPr algn="ctr" eaLnBrk="0" hangingPunct="0"/>
              <a:r>
                <a:rPr lang="en-US" altLang="en-US" sz="1600" dirty="0"/>
                <a:t>15</a:t>
              </a:r>
            </a:p>
          </p:txBody>
        </p:sp>
      </p:grpSp>
      <p:grpSp>
        <p:nvGrpSpPr>
          <p:cNvPr id="11" name="Group 9"/>
          <p:cNvGrpSpPr>
            <a:grpSpLocks/>
          </p:cNvGrpSpPr>
          <p:nvPr/>
        </p:nvGrpSpPr>
        <p:grpSpPr bwMode="auto">
          <a:xfrm>
            <a:off x="898525" y="2019301"/>
            <a:ext cx="3765550" cy="2122093"/>
            <a:chOff x="2752" y="1292"/>
            <a:chExt cx="2372" cy="798"/>
          </a:xfrm>
        </p:grpSpPr>
        <p:grpSp>
          <p:nvGrpSpPr>
            <p:cNvPr id="12" name="Group 10"/>
            <p:cNvGrpSpPr>
              <a:grpSpLocks/>
            </p:cNvGrpSpPr>
            <p:nvPr/>
          </p:nvGrpSpPr>
          <p:grpSpPr bwMode="auto">
            <a:xfrm>
              <a:off x="2792" y="1500"/>
              <a:ext cx="2220" cy="590"/>
              <a:chOff x="2968" y="1196"/>
              <a:chExt cx="2220" cy="590"/>
            </a:xfrm>
          </p:grpSpPr>
          <p:grpSp>
            <p:nvGrpSpPr>
              <p:cNvPr id="14" name="Group 11"/>
              <p:cNvGrpSpPr>
                <a:grpSpLocks/>
              </p:cNvGrpSpPr>
              <p:nvPr/>
            </p:nvGrpSpPr>
            <p:grpSpPr bwMode="auto">
              <a:xfrm>
                <a:off x="2968" y="1224"/>
                <a:ext cx="1746" cy="552"/>
                <a:chOff x="2968" y="1224"/>
                <a:chExt cx="1746" cy="552"/>
              </a:xfrm>
            </p:grpSpPr>
            <p:sp>
              <p:nvSpPr>
                <p:cNvPr id="16" name="AutoShape 12"/>
                <p:cNvSpPr>
                  <a:spLocks noChangeArrowheads="1"/>
                </p:cNvSpPr>
                <p:nvPr/>
              </p:nvSpPr>
              <p:spPr bwMode="auto">
                <a:xfrm rot="16200000">
                  <a:off x="3563" y="629"/>
                  <a:ext cx="548" cy="1738"/>
                </a:xfrm>
                <a:prstGeom prst="roundRect">
                  <a:avLst>
                    <a:gd name="adj" fmla="val 7264"/>
                  </a:avLst>
                </a:prstGeom>
                <a:solidFill>
                  <a:srgbClr val="CCCCFF"/>
                </a:solidFill>
                <a:ln w="952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 name="Rectangle 13"/>
                <p:cNvSpPr>
                  <a:spLocks noChangeArrowheads="1"/>
                </p:cNvSpPr>
                <p:nvPr/>
              </p:nvSpPr>
              <p:spPr bwMode="auto">
                <a:xfrm>
                  <a:off x="2970" y="1312"/>
                  <a:ext cx="1744" cy="104"/>
                </a:xfrm>
                <a:prstGeom prst="rect">
                  <a:avLst/>
                </a:prstGeom>
                <a:solidFill>
                  <a:srgbClr val="99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AutoShape 14"/>
                <p:cNvSpPr>
                  <a:spLocks noChangeArrowheads="1"/>
                </p:cNvSpPr>
                <p:nvPr/>
              </p:nvSpPr>
              <p:spPr bwMode="auto">
                <a:xfrm rot="16200000">
                  <a:off x="3762" y="432"/>
                  <a:ext cx="150" cy="1738"/>
                </a:xfrm>
                <a:prstGeom prst="roundRect">
                  <a:avLst>
                    <a:gd name="adj" fmla="val 27792"/>
                  </a:avLst>
                </a:prstGeom>
                <a:solidFill>
                  <a:srgbClr val="9999FF"/>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 name="Rectangle 15"/>
                <p:cNvSpPr>
                  <a:spLocks noChangeArrowheads="1"/>
                </p:cNvSpPr>
                <p:nvPr/>
              </p:nvSpPr>
              <p:spPr bwMode="auto">
                <a:xfrm>
                  <a:off x="3226" y="1376"/>
                  <a:ext cx="296" cy="400"/>
                </a:xfrm>
                <a:prstGeom prst="rect">
                  <a:avLst/>
                </a:prstGeom>
                <a:solidFill>
                  <a:srgbClr val="99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AutoShape 16"/>
                <p:cNvSpPr>
                  <a:spLocks noChangeArrowheads="1"/>
                </p:cNvSpPr>
                <p:nvPr/>
              </p:nvSpPr>
              <p:spPr bwMode="auto">
                <a:xfrm rot="16200000">
                  <a:off x="2954" y="1280"/>
                  <a:ext cx="510" cy="482"/>
                </a:xfrm>
                <a:prstGeom prst="roundRect">
                  <a:avLst>
                    <a:gd name="adj" fmla="val 4847"/>
                  </a:avLst>
                </a:prstGeom>
                <a:solidFill>
                  <a:srgbClr val="9999FF"/>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 name="Line 17"/>
                <p:cNvSpPr>
                  <a:spLocks noChangeShapeType="1"/>
                </p:cNvSpPr>
                <p:nvPr/>
              </p:nvSpPr>
              <p:spPr bwMode="auto">
                <a:xfrm rot="21600000">
                  <a:off x="3522" y="1227"/>
                  <a:ext cx="0" cy="528"/>
                </a:xfrm>
                <a:prstGeom prst="line">
                  <a:avLst/>
                </a:prstGeom>
                <a:noFill/>
                <a:ln w="9525">
                  <a:solidFill>
                    <a:srgbClr val="CC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 name="Line 18"/>
                <p:cNvSpPr>
                  <a:spLocks noChangeShapeType="1"/>
                </p:cNvSpPr>
                <p:nvPr/>
              </p:nvSpPr>
              <p:spPr bwMode="auto">
                <a:xfrm>
                  <a:off x="2968" y="1408"/>
                  <a:ext cx="1744" cy="0"/>
                </a:xfrm>
                <a:prstGeom prst="line">
                  <a:avLst/>
                </a:prstGeom>
                <a:noFill/>
                <a:ln w="9525">
                  <a:solidFill>
                    <a:srgbClr val="CC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23" name="Line 19"/>
                <p:cNvSpPr>
                  <a:spLocks noChangeShapeType="1"/>
                </p:cNvSpPr>
                <p:nvPr/>
              </p:nvSpPr>
              <p:spPr bwMode="auto">
                <a:xfrm>
                  <a:off x="2968" y="1576"/>
                  <a:ext cx="1744" cy="0"/>
                </a:xfrm>
                <a:prstGeom prst="line">
                  <a:avLst/>
                </a:prstGeom>
                <a:noFill/>
                <a:ln w="9525">
                  <a:solidFill>
                    <a:srgbClr val="CC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24" name="Line 20"/>
                <p:cNvSpPr>
                  <a:spLocks noChangeShapeType="1"/>
                </p:cNvSpPr>
                <p:nvPr/>
              </p:nvSpPr>
              <p:spPr bwMode="auto">
                <a:xfrm rot="21600000">
                  <a:off x="4106" y="1227"/>
                  <a:ext cx="0" cy="536"/>
                </a:xfrm>
                <a:prstGeom prst="line">
                  <a:avLst/>
                </a:prstGeom>
                <a:noFill/>
                <a:ln w="9525">
                  <a:solidFill>
                    <a:srgbClr val="CC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 name="Line 21"/>
                <p:cNvSpPr>
                  <a:spLocks noChangeShapeType="1"/>
                </p:cNvSpPr>
                <p:nvPr/>
              </p:nvSpPr>
              <p:spPr bwMode="auto">
                <a:xfrm>
                  <a:off x="3528" y="1576"/>
                  <a:ext cx="1168" cy="0"/>
                </a:xfrm>
                <a:prstGeom prst="line">
                  <a:avLst/>
                </a:prstGeom>
                <a:noFill/>
                <a:ln w="9525">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sp>
              <p:nvSpPr>
                <p:cNvPr id="26" name="Line 22"/>
                <p:cNvSpPr>
                  <a:spLocks noChangeShapeType="1"/>
                </p:cNvSpPr>
                <p:nvPr/>
              </p:nvSpPr>
              <p:spPr bwMode="auto">
                <a:xfrm>
                  <a:off x="4104" y="1408"/>
                  <a:ext cx="0" cy="352"/>
                </a:xfrm>
                <a:prstGeom prst="line">
                  <a:avLst/>
                </a:prstGeom>
                <a:noFill/>
                <a:ln w="9525">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grpSp>
          <p:sp>
            <p:nvSpPr>
              <p:cNvPr id="15" name="Rectangle 23"/>
              <p:cNvSpPr>
                <a:spLocks noChangeArrowheads="1"/>
              </p:cNvSpPr>
              <p:nvPr/>
            </p:nvSpPr>
            <p:spPr bwMode="auto">
              <a:xfrm>
                <a:off x="2984" y="1196"/>
                <a:ext cx="2204"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1206500" algn="ctr"/>
                    <a:tab pos="2235200" algn="ctr"/>
                  </a:tabLst>
                  <a:defRPr>
                    <a:solidFill>
                      <a:schemeClr val="tx1"/>
                    </a:solidFill>
                    <a:latin typeface="Arial" panose="020B0604020202020204" pitchFamily="34" charset="0"/>
                  </a:defRPr>
                </a:lvl1pPr>
                <a:lvl2pPr>
                  <a:tabLst>
                    <a:tab pos="1206500" algn="ctr"/>
                    <a:tab pos="2235200" algn="ctr"/>
                  </a:tabLst>
                  <a:defRPr>
                    <a:solidFill>
                      <a:schemeClr val="tx1"/>
                    </a:solidFill>
                    <a:latin typeface="Arial" panose="020B0604020202020204" pitchFamily="34" charset="0"/>
                  </a:defRPr>
                </a:lvl2pPr>
                <a:lvl3pPr>
                  <a:tabLst>
                    <a:tab pos="1206500" algn="ctr"/>
                    <a:tab pos="2235200" algn="ctr"/>
                  </a:tabLst>
                  <a:defRPr>
                    <a:solidFill>
                      <a:schemeClr val="tx1"/>
                    </a:solidFill>
                    <a:latin typeface="Arial" panose="020B0604020202020204" pitchFamily="34" charset="0"/>
                  </a:defRPr>
                </a:lvl3pPr>
                <a:lvl4pPr>
                  <a:tabLst>
                    <a:tab pos="1206500" algn="ctr"/>
                    <a:tab pos="2235200" algn="ctr"/>
                  </a:tabLst>
                  <a:defRPr>
                    <a:solidFill>
                      <a:schemeClr val="tx1"/>
                    </a:solidFill>
                    <a:latin typeface="Arial" panose="020B0604020202020204" pitchFamily="34" charset="0"/>
                  </a:defRPr>
                </a:lvl4pPr>
                <a:lvl5pPr>
                  <a:tabLst>
                    <a:tab pos="1206500" algn="ctr"/>
                    <a:tab pos="2235200" algn="ctr"/>
                  </a:tabLst>
                  <a:defRPr>
                    <a:solidFill>
                      <a:schemeClr val="tx1"/>
                    </a:solidFill>
                    <a:latin typeface="Arial" panose="020B0604020202020204" pitchFamily="34" charset="0"/>
                  </a:defRPr>
                </a:lvl5pPr>
                <a:lvl6pPr fontAlgn="base">
                  <a:spcBef>
                    <a:spcPct val="0"/>
                  </a:spcBef>
                  <a:spcAft>
                    <a:spcPct val="0"/>
                  </a:spcAft>
                  <a:tabLst>
                    <a:tab pos="1206500" algn="ctr"/>
                    <a:tab pos="2235200" algn="ctr"/>
                  </a:tabLst>
                  <a:defRPr>
                    <a:solidFill>
                      <a:schemeClr val="tx1"/>
                    </a:solidFill>
                    <a:latin typeface="Arial" panose="020B0604020202020204" pitchFamily="34" charset="0"/>
                  </a:defRPr>
                </a:lvl6pPr>
                <a:lvl7pPr fontAlgn="base">
                  <a:spcBef>
                    <a:spcPct val="0"/>
                  </a:spcBef>
                  <a:spcAft>
                    <a:spcPct val="0"/>
                  </a:spcAft>
                  <a:tabLst>
                    <a:tab pos="1206500" algn="ctr"/>
                    <a:tab pos="2235200" algn="ctr"/>
                  </a:tabLst>
                  <a:defRPr>
                    <a:solidFill>
                      <a:schemeClr val="tx1"/>
                    </a:solidFill>
                    <a:latin typeface="Arial" panose="020B0604020202020204" pitchFamily="34" charset="0"/>
                  </a:defRPr>
                </a:lvl7pPr>
                <a:lvl8pPr fontAlgn="base">
                  <a:spcBef>
                    <a:spcPct val="0"/>
                  </a:spcBef>
                  <a:spcAft>
                    <a:spcPct val="0"/>
                  </a:spcAft>
                  <a:tabLst>
                    <a:tab pos="1206500" algn="ctr"/>
                    <a:tab pos="2235200" algn="ctr"/>
                  </a:tabLst>
                  <a:defRPr>
                    <a:solidFill>
                      <a:schemeClr val="tx1"/>
                    </a:solidFill>
                    <a:latin typeface="Arial" panose="020B0604020202020204" pitchFamily="34" charset="0"/>
                  </a:defRPr>
                </a:lvl8pPr>
                <a:lvl9pPr fontAlgn="base">
                  <a:spcBef>
                    <a:spcPct val="0"/>
                  </a:spcBef>
                  <a:spcAft>
                    <a:spcPct val="0"/>
                  </a:spcAft>
                  <a:tabLst>
                    <a:tab pos="1206500" algn="ctr"/>
                    <a:tab pos="2235200" algn="ctr"/>
                  </a:tabLst>
                  <a:defRPr>
                    <a:solidFill>
                      <a:schemeClr val="tx1"/>
                    </a:solidFill>
                    <a:latin typeface="Arial" panose="020B0604020202020204" pitchFamily="34" charset="0"/>
                  </a:defRPr>
                </a:lvl9pPr>
              </a:lstStyle>
              <a:p>
                <a:pPr eaLnBrk="0" hangingPunct="0"/>
                <a:r>
                  <a:rPr lang="en-US" altLang="en-US" dirty="0"/>
                  <a:t>	yes	no</a:t>
                </a:r>
              </a:p>
              <a:p>
                <a:pPr eaLnBrk="0" hangingPunct="0"/>
                <a:r>
                  <a:rPr lang="en-US" altLang="en-US" dirty="0" smtClean="0"/>
                  <a:t>Female	7	6</a:t>
                </a:r>
              </a:p>
              <a:p>
                <a:pPr eaLnBrk="0" hangingPunct="0"/>
                <a:endParaRPr lang="en-US" altLang="en-US" dirty="0" smtClean="0"/>
              </a:p>
              <a:p>
                <a:pPr eaLnBrk="0" hangingPunct="0"/>
                <a:r>
                  <a:rPr lang="en-US" altLang="en-US" dirty="0" smtClean="0"/>
                  <a:t>male</a:t>
                </a:r>
                <a:r>
                  <a:rPr lang="en-US" altLang="en-US" dirty="0"/>
                  <a:t>	</a:t>
                </a:r>
                <a:r>
                  <a:rPr lang="en-US" altLang="en-US" dirty="0" smtClean="0"/>
                  <a:t>7</a:t>
                </a:r>
                <a:r>
                  <a:rPr lang="en-US" altLang="en-US" dirty="0"/>
                  <a:t>	8</a:t>
                </a:r>
              </a:p>
            </p:txBody>
          </p:sp>
        </p:grpSp>
        <p:sp>
          <p:nvSpPr>
            <p:cNvPr id="13" name="Rectangle 24"/>
            <p:cNvSpPr>
              <a:spLocks noChangeArrowheads="1"/>
            </p:cNvSpPr>
            <p:nvPr/>
          </p:nvSpPr>
          <p:spPr bwMode="auto">
            <a:xfrm>
              <a:off x="2752" y="1292"/>
              <a:ext cx="2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t>Did you wash the dishes last night?</a:t>
              </a:r>
            </a:p>
          </p:txBody>
        </p:sp>
      </p:grpSp>
      <p:sp>
        <p:nvSpPr>
          <p:cNvPr id="27" name="Text Box 25"/>
          <p:cNvSpPr txBox="1">
            <a:spLocks noChangeArrowheads="1"/>
          </p:cNvSpPr>
          <p:nvPr/>
        </p:nvSpPr>
        <p:spPr bwMode="auto">
          <a:xfrm>
            <a:off x="5981698" y="2568279"/>
            <a:ext cx="24765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13 females; </a:t>
            </a:r>
            <a:endParaRPr lang="en-US" dirty="0" smtClean="0"/>
          </a:p>
          <a:p>
            <a:pPr>
              <a:spcBef>
                <a:spcPct val="50000"/>
              </a:spcBef>
            </a:pPr>
            <a:r>
              <a:rPr lang="en-US" dirty="0" smtClean="0"/>
              <a:t>15 </a:t>
            </a:r>
            <a:r>
              <a:rPr lang="en-US" dirty="0"/>
              <a:t>males</a:t>
            </a:r>
          </a:p>
        </p:txBody>
      </p:sp>
    </p:spTree>
    <p:extLst>
      <p:ext uri="{BB962C8B-B14F-4D97-AF65-F5344CB8AC3E}">
        <p14:creationId xmlns:p14="http://schemas.microsoft.com/office/powerpoint/2010/main" val="3092371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Santorini:Microsoft Office:Microsoft PowerPoint 4:</Template>
  <TotalTime>11152663</TotalTime>
  <Pages>33</Pages>
  <Words>1363</Words>
  <Application>Microsoft Office PowerPoint</Application>
  <PresentationFormat>On-screen Show (4:3)</PresentationFormat>
  <Paragraphs>210</Paragraphs>
  <Slides>30</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Helvetica</vt:lpstr>
      <vt:lpstr>Times New Roman</vt:lpstr>
      <vt:lpstr>Tw Cen MT Condensed</vt:lpstr>
      <vt:lpstr>Tw Cen MT Condensed Extra Bold</vt:lpstr>
      <vt:lpstr>Verdana</vt:lpstr>
      <vt:lpstr>Wingdings</vt:lpstr>
      <vt:lpstr>Default Design</vt:lpstr>
      <vt:lpstr>Equation</vt:lpstr>
      <vt:lpstr>Artificial Intelligence</vt:lpstr>
      <vt:lpstr>PowerPoint Presentation</vt:lpstr>
      <vt:lpstr>PowerPoint Presentation</vt:lpstr>
      <vt:lpstr>PowerPoint Presentation</vt:lpstr>
      <vt:lpstr>PowerPoint Presentation</vt:lpstr>
      <vt:lpstr>PowerPoint Presentation</vt:lpstr>
      <vt:lpstr>Conditional Probability</vt:lpstr>
      <vt:lpstr>Conditional Probability</vt:lpstr>
      <vt:lpstr>Conditional Probability</vt:lpstr>
      <vt:lpstr>PowerPoint Presentation</vt:lpstr>
      <vt:lpstr>Conditional Probability Formula</vt:lpstr>
      <vt:lpstr>Conditional Probability</vt:lpstr>
      <vt:lpstr>Using Tree Diagrams </vt:lpstr>
      <vt:lpstr>PowerPoint Presentation</vt:lpstr>
      <vt:lpstr>PowerPoint Presentation</vt:lpstr>
      <vt:lpstr>PowerPoint Presentation</vt:lpstr>
      <vt:lpstr>PowerPoint Presentation</vt:lpstr>
      <vt:lpstr>PowerPoint Presentation</vt:lpstr>
      <vt:lpstr> Joint Distribution </vt:lpstr>
      <vt:lpstr>  Joint Distribution</vt:lpstr>
      <vt:lpstr>  Joint Distribution </vt:lpstr>
      <vt:lpstr>PowerPoint Presentation</vt:lpstr>
      <vt:lpstr>PowerPoint Presentation</vt:lpstr>
      <vt:lpstr>  Joint Distribution </vt:lpstr>
      <vt:lpstr>Independent Event</vt:lpstr>
      <vt:lpstr>Conditional Independence</vt:lpstr>
      <vt:lpstr>Conditional Independence</vt:lpstr>
      <vt:lpstr>Conditional Independence</vt:lpstr>
      <vt:lpstr>Conditional Independence</vt:lpstr>
      <vt:lpstr>Conditional Independence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1: Introduction to Artificial Intelligence</dc:title>
  <dc:creator>Padhraic Smyth</dc:creator>
  <cp:lastModifiedBy>Moorche</cp:lastModifiedBy>
  <cp:revision>98</cp:revision>
  <cp:lastPrinted>1999-09-28T15:21:13Z</cp:lastPrinted>
  <dcterms:created xsi:type="dcterms:W3CDTF">1998-09-23T12:48:10Z</dcterms:created>
  <dcterms:modified xsi:type="dcterms:W3CDTF">2022-12-27T08:15:47Z</dcterms:modified>
</cp:coreProperties>
</file>