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0" r:id="rId3"/>
    <p:sldId id="353" r:id="rId4"/>
    <p:sldId id="264" r:id="rId5"/>
    <p:sldId id="355" r:id="rId6"/>
    <p:sldId id="306" r:id="rId7"/>
    <p:sldId id="352" r:id="rId8"/>
    <p:sldId id="329" r:id="rId9"/>
    <p:sldId id="324" r:id="rId10"/>
    <p:sldId id="325" r:id="rId11"/>
    <p:sldId id="313" r:id="rId12"/>
    <p:sldId id="356" r:id="rId13"/>
    <p:sldId id="336" r:id="rId14"/>
    <p:sldId id="350" r:id="rId15"/>
    <p:sldId id="351" r:id="rId16"/>
    <p:sldId id="289" r:id="rId17"/>
    <p:sldId id="270" r:id="rId18"/>
    <p:sldId id="272" r:id="rId19"/>
    <p:sldId id="273" r:id="rId20"/>
    <p:sldId id="274" r:id="rId21"/>
    <p:sldId id="275" r:id="rId22"/>
    <p:sldId id="276" r:id="rId23"/>
    <p:sldId id="314" r:id="rId24"/>
    <p:sldId id="315" r:id="rId25"/>
    <p:sldId id="277" r:id="rId26"/>
    <p:sldId id="278" r:id="rId27"/>
    <p:sldId id="279" r:id="rId28"/>
    <p:sldId id="280" r:id="rId29"/>
    <p:sldId id="282" r:id="rId30"/>
    <p:sldId id="287" r:id="rId31"/>
    <p:sldId id="316" r:id="rId32"/>
    <p:sldId id="354" r:id="rId33"/>
    <p:sldId id="344" r:id="rId34"/>
    <p:sldId id="345" r:id="rId35"/>
    <p:sldId id="346" r:id="rId36"/>
    <p:sldId id="347" r:id="rId37"/>
    <p:sldId id="348" r:id="rId38"/>
    <p:sldId id="349" r:id="rId39"/>
    <p:sldId id="288" r:id="rId4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68CBAB-D09B-4EE4-82DF-B66105E7C407}">
          <p14:sldIdLst>
            <p14:sldId id="256"/>
            <p14:sldId id="290"/>
            <p14:sldId id="353"/>
            <p14:sldId id="264"/>
            <p14:sldId id="355"/>
            <p14:sldId id="306"/>
            <p14:sldId id="352"/>
            <p14:sldId id="329"/>
            <p14:sldId id="324"/>
            <p14:sldId id="325"/>
            <p14:sldId id="313"/>
            <p14:sldId id="356"/>
            <p14:sldId id="336"/>
            <p14:sldId id="350"/>
            <p14:sldId id="351"/>
            <p14:sldId id="289"/>
            <p14:sldId id="270"/>
            <p14:sldId id="272"/>
            <p14:sldId id="273"/>
            <p14:sldId id="274"/>
            <p14:sldId id="275"/>
            <p14:sldId id="276"/>
            <p14:sldId id="314"/>
            <p14:sldId id="315"/>
            <p14:sldId id="277"/>
            <p14:sldId id="278"/>
          </p14:sldIdLst>
        </p14:section>
        <p14:section name="Untitled Section" id="{7DB19299-7CA5-41E2-84D7-0EAE515E427D}">
          <p14:sldIdLst>
            <p14:sldId id="279"/>
            <p14:sldId id="280"/>
            <p14:sldId id="282"/>
            <p14:sldId id="287"/>
            <p14:sldId id="316"/>
            <p14:sldId id="354"/>
            <p14:sldId id="344"/>
            <p14:sldId id="345"/>
            <p14:sldId id="346"/>
            <p14:sldId id="347"/>
            <p14:sldId id="348"/>
            <p14:sldId id="34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4B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1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4600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  <a:p>
            <a:endParaRPr 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077200" y="0"/>
            <a:ext cx="1066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8486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277100" y="6629400"/>
            <a:ext cx="1866900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 b="1">
                <a:latin typeface="Verdana" pitchFamily="34" charset="0"/>
              </a:rPr>
              <a:t>Slide Set 1: Introduction: </a:t>
            </a:r>
            <a:fld id="{03CD582D-EE30-4301-8711-B97A2BCF3077}" type="slidenum">
              <a:rPr lang="en-US" sz="800" b="1">
                <a:latin typeface="Verdana" pitchFamily="34" charset="0"/>
              </a:rPr>
              <a:pPr/>
              <a:t>‹#›</a:t>
            </a:fld>
            <a:endParaRPr lang="en-US" sz="800" b="1">
              <a:latin typeface="Verdana" pitchFamily="34" charset="0"/>
            </a:endParaRPr>
          </a:p>
        </p:txBody>
      </p:sp>
      <p:pic>
        <p:nvPicPr>
          <p:cNvPr id="1029" name="Picture 5" descr="formal-6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24800" y="66675"/>
            <a:ext cx="1241425" cy="33496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6616700"/>
            <a:ext cx="2833688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 b="1">
                <a:latin typeface="Verdana" pitchFamily="34" charset="0"/>
              </a:rPr>
              <a:t>ICS 271, Fall 2007: Professor Padhraic Smyth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itpress.mit.edu/e-books/Hal/content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Teaching\271\raw-laser-beerbottle.avi" TargetMode="Externa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Introduction to Artificial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124200"/>
            <a:ext cx="6400800" cy="1752600"/>
          </a:xfrm>
          <a:noFill/>
          <a:ln/>
        </p:spPr>
        <p:txBody>
          <a:bodyPr/>
          <a:lstStyle/>
          <a:p>
            <a:pPr marL="342900" indent="-342900"/>
            <a:r>
              <a:rPr lang="en-US" dirty="0"/>
              <a:t>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Dr. Saif Ur Rehman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History of AI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1966—73: Reality dawns	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Realization that many AI problems are intractable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Limitations of existing neural network methods identified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Neural network research almost disappears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1969—85</a:t>
            </a:r>
            <a:r>
              <a:rPr lang="en-US" sz="2000" dirty="0"/>
              <a:t>: Adding domain knowledge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	Development of knowledge-based systems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  Success of rule-based expert systems,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E.g., DENDRAL, MYCIN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But were brittle and did not scale well in practice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1986-</a:t>
            </a:r>
            <a:r>
              <a:rPr lang="en-US" sz="2000" dirty="0"/>
              <a:t>-  Rise of machine learning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 Neural networks return to popularity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 Major advances in machine learning algorithms and applications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1990-</a:t>
            </a:r>
            <a:r>
              <a:rPr lang="en-US" sz="2000" dirty="0"/>
              <a:t>-  Role of uncertainty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Bayesian networks as a knowledge representation framework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1995-</a:t>
            </a:r>
            <a:r>
              <a:rPr lang="en-US" sz="2000" dirty="0"/>
              <a:t>- AI as Science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Integration of learning, reasoning, knowledge representation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AI methods used in vision, language, data mining, </a:t>
            </a:r>
            <a:r>
              <a:rPr lang="en-US" sz="1800" dirty="0" err="1"/>
              <a:t>etc</a:t>
            </a: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Success Stories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8305800" cy="5029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Deep Blue defeated the reigning world chess champion Garry Kasparov in 1997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AI </a:t>
            </a:r>
            <a:r>
              <a:rPr lang="en-US" sz="2200" dirty="0"/>
              <a:t>program proved a mathematical conjecture (Robbins conjecture) unsolved for decades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During </a:t>
            </a:r>
            <a:r>
              <a:rPr lang="en-US" sz="2200" dirty="0"/>
              <a:t>the 1991 Gulf War, US forces deployed an AI logistics planning and scheduling program that involved up to 50,000 vehicles, cargo, and people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NASA's </a:t>
            </a:r>
            <a:r>
              <a:rPr lang="en-US" sz="2200" dirty="0"/>
              <a:t>on-board autonomous planning program controlled the scheduling of operations for a spacecraft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Success Stories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8305800" cy="50292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200" dirty="0" smtClean="0"/>
              <a:t>NASA's </a:t>
            </a:r>
            <a:r>
              <a:rPr lang="en-US" sz="2200" dirty="0"/>
              <a:t>on-board autonomous planning program controlled the scheduling of operations for a spacecraft 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ourier New" pitchFamily="49" charset="0"/>
              </a:rPr>
              <a:t>Proverb</a:t>
            </a:r>
            <a:r>
              <a:rPr lang="en-US" sz="2200" dirty="0" smtClean="0"/>
              <a:t> </a:t>
            </a:r>
            <a:r>
              <a:rPr lang="en-US" sz="2200" dirty="0"/>
              <a:t>solves crossword puzzles better than most humans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/>
              <a:t>Robot </a:t>
            </a:r>
            <a:r>
              <a:rPr lang="en-US" sz="2200" dirty="0"/>
              <a:t>driving: DARPA grand challenge 2003-2007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/>
              <a:t>2006</a:t>
            </a:r>
            <a:r>
              <a:rPr lang="en-US" sz="2200" dirty="0"/>
              <a:t>: face recognition software available in consumer cameras</a:t>
            </a:r>
          </a:p>
        </p:txBody>
      </p:sp>
    </p:spTree>
    <p:extLst>
      <p:ext uri="{BB962C8B-B14F-4D97-AF65-F5344CB8AC3E}">
        <p14:creationId xmlns:p14="http://schemas.microsoft.com/office/powerpoint/2010/main" val="27931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Example: DARPA Grand Challenge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dirty="0"/>
              <a:t>Grand Challenge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Cash prizes ($1 to $2 million) offered to first robots to complete a long course completely unassisted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Stimulates research in vision, robotics, planning, machine learning, reasoning, </a:t>
            </a:r>
            <a:r>
              <a:rPr lang="en-US" dirty="0" err="1"/>
              <a:t>etc</a:t>
            </a: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 smtClean="0"/>
              <a:t>2004 </a:t>
            </a:r>
            <a:r>
              <a:rPr lang="en-US" dirty="0"/>
              <a:t>Grand Challenge: 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150 mile route in Nevada desert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Furthest any robot went was about 7 miles  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… but hardest terrain was at the beginning of the course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2005 </a:t>
            </a:r>
            <a:r>
              <a:rPr lang="en-US" dirty="0"/>
              <a:t>Grand Challenge: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132 mile race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Narrow tunnels, winding mountain passes, </a:t>
            </a:r>
            <a:r>
              <a:rPr lang="en-US" dirty="0" err="1"/>
              <a:t>etc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Stanford 1</a:t>
            </a:r>
            <a:r>
              <a:rPr lang="en-US" baseline="30000" dirty="0"/>
              <a:t>st</a:t>
            </a:r>
            <a:r>
              <a:rPr lang="en-US" dirty="0"/>
              <a:t>, CMU 2</a:t>
            </a:r>
            <a:r>
              <a:rPr lang="en-US" baseline="30000" dirty="0"/>
              <a:t>nd</a:t>
            </a:r>
            <a:r>
              <a:rPr lang="en-US" dirty="0"/>
              <a:t>, both finished in about 6 hours</a:t>
            </a:r>
          </a:p>
          <a:p>
            <a:pPr algn="just">
              <a:lnSpc>
                <a:spcPct val="120000"/>
              </a:lnSpc>
            </a:pPr>
            <a:r>
              <a:rPr lang="en-US" smtClean="0"/>
              <a:t>2007 </a:t>
            </a:r>
            <a:r>
              <a:rPr lang="en-US" dirty="0"/>
              <a:t>Urban Grand Challenge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This November in Victorville, </a:t>
            </a:r>
            <a:r>
              <a:rPr lang="en-US" dirty="0" err="1" smtClean="0"/>
              <a:t>CaliforniaS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HAL: from the movie 2001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5715000" cy="5486400"/>
          </a:xfrm>
          <a:noFill/>
          <a:ln/>
        </p:spPr>
        <p:txBody>
          <a:bodyPr/>
          <a:lstStyle/>
          <a:p>
            <a:r>
              <a:rPr lang="en-US" sz="1600" i="1"/>
              <a:t>2001: A Space Odyssey</a:t>
            </a:r>
          </a:p>
          <a:p>
            <a:pPr lvl="1"/>
            <a:r>
              <a:rPr lang="en-US" sz="1400"/>
              <a:t>classic science fiction movie from 1969</a:t>
            </a:r>
            <a:br>
              <a:rPr lang="en-US" sz="1400"/>
            </a:br>
            <a:endParaRPr lang="en-US" sz="1400"/>
          </a:p>
          <a:p>
            <a:r>
              <a:rPr lang="en-US" sz="1600"/>
              <a:t>HAL</a:t>
            </a:r>
          </a:p>
          <a:p>
            <a:pPr lvl="1"/>
            <a:r>
              <a:rPr lang="en-US" sz="1400"/>
              <a:t>part of the story centers around an intelligent computer called HAL</a:t>
            </a:r>
          </a:p>
          <a:p>
            <a:pPr lvl="1"/>
            <a:r>
              <a:rPr lang="en-US" sz="1400"/>
              <a:t>HAL is the “brains” of an intelligent spaceship</a:t>
            </a:r>
          </a:p>
          <a:p>
            <a:pPr lvl="1"/>
            <a:r>
              <a:rPr lang="en-US" sz="1400"/>
              <a:t>in the movie, HAL can</a:t>
            </a:r>
          </a:p>
          <a:p>
            <a:pPr lvl="2"/>
            <a:r>
              <a:rPr lang="en-US" sz="1400"/>
              <a:t>speak easily with the crew</a:t>
            </a:r>
          </a:p>
          <a:p>
            <a:pPr lvl="2"/>
            <a:r>
              <a:rPr lang="en-US" sz="1400"/>
              <a:t>see and understand the emotions of the crew</a:t>
            </a:r>
          </a:p>
          <a:p>
            <a:pPr lvl="2"/>
            <a:r>
              <a:rPr lang="en-US" sz="1400"/>
              <a:t>navigate the ship automatically</a:t>
            </a:r>
          </a:p>
          <a:p>
            <a:pPr lvl="2"/>
            <a:r>
              <a:rPr lang="en-US" sz="1400"/>
              <a:t>diagnose on-board problems</a:t>
            </a:r>
          </a:p>
          <a:p>
            <a:pPr lvl="2"/>
            <a:r>
              <a:rPr lang="en-US" sz="1400"/>
              <a:t>make life-and-death decisions</a:t>
            </a:r>
          </a:p>
          <a:p>
            <a:pPr lvl="2"/>
            <a:r>
              <a:rPr lang="en-US" sz="1400"/>
              <a:t>display emotions</a:t>
            </a:r>
            <a:br>
              <a:rPr lang="en-US" sz="1400"/>
            </a:br>
            <a:endParaRPr lang="en-US" sz="1400"/>
          </a:p>
          <a:p>
            <a:r>
              <a:rPr lang="en-US" sz="1600"/>
              <a:t>In 1969 this was science fiction: is it still science fiction?</a:t>
            </a:r>
          </a:p>
        </p:txBody>
      </p:sp>
      <p:pic>
        <p:nvPicPr>
          <p:cNvPr id="19763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19800" y="1143000"/>
            <a:ext cx="2705100" cy="1238250"/>
          </a:xfrm>
          <a:noFill/>
          <a:ln/>
        </p:spPr>
      </p:pic>
      <p:pic>
        <p:nvPicPr>
          <p:cNvPr id="197637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010400" y="2438400"/>
            <a:ext cx="1644650" cy="123348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Hal and AI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r>
              <a:rPr lang="en-US" i="1"/>
              <a:t>HAL’s Legacy: 2001’s Computer as Dream and Reality</a:t>
            </a:r>
          </a:p>
          <a:p>
            <a:pPr lvl="1"/>
            <a:r>
              <a:rPr lang="en-US"/>
              <a:t>MIT Press, 1997, David Stork (ed.)</a:t>
            </a:r>
          </a:p>
          <a:p>
            <a:pPr lvl="1"/>
            <a:r>
              <a:rPr lang="en-US"/>
              <a:t>discusses</a:t>
            </a:r>
          </a:p>
          <a:p>
            <a:pPr lvl="2"/>
            <a:r>
              <a:rPr lang="en-US"/>
              <a:t>HAL as an intelligent computer</a:t>
            </a:r>
          </a:p>
          <a:p>
            <a:pPr lvl="2"/>
            <a:r>
              <a:rPr lang="en-US"/>
              <a:t>are the predictions for HAL realizable with AI today?</a:t>
            </a:r>
            <a:br>
              <a:rPr lang="en-US"/>
            </a:br>
            <a:endParaRPr lang="en-US"/>
          </a:p>
          <a:p>
            <a:r>
              <a:rPr lang="en-US"/>
              <a:t>Materials online at </a:t>
            </a:r>
          </a:p>
          <a:p>
            <a:pPr lvl="1"/>
            <a:r>
              <a:rPr lang="en-US">
                <a:hlinkClick r:id="rId3"/>
              </a:rPr>
              <a:t>http://mitpress.mit.edu/e-books/Hal/contents.html</a:t>
            </a:r>
            <a:endParaRPr lang="en-US"/>
          </a:p>
          <a:p>
            <a:pPr lvl="1"/>
            <a:endParaRPr lang="en-US"/>
          </a:p>
          <a:p>
            <a:r>
              <a:rPr lang="en-US"/>
              <a:t>The website contains</a:t>
            </a:r>
          </a:p>
          <a:p>
            <a:pPr lvl="1"/>
            <a:r>
              <a:rPr lang="en-US"/>
              <a:t>full text and abstracts of chapters from the book</a:t>
            </a:r>
          </a:p>
          <a:p>
            <a:pPr lvl="1"/>
            <a:r>
              <a:rPr lang="en-US"/>
              <a:t>links to related material and AI information</a:t>
            </a:r>
          </a:p>
          <a:p>
            <a:pPr lvl="1"/>
            <a:r>
              <a:rPr lang="en-US"/>
              <a:t>sound and images from the film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Consider what might be involved in building a computer like Hal….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5029200"/>
          </a:xfrm>
        </p:spPr>
        <p:txBody>
          <a:bodyPr/>
          <a:lstStyle/>
          <a:p>
            <a:endParaRPr lang="en-US"/>
          </a:p>
          <a:p>
            <a:r>
              <a:rPr lang="en-US"/>
              <a:t>What are the components that might be useful?</a:t>
            </a:r>
          </a:p>
          <a:p>
            <a:pPr lvl="1"/>
            <a:r>
              <a:rPr lang="en-US"/>
              <a:t>Fast hardware?</a:t>
            </a:r>
          </a:p>
          <a:p>
            <a:pPr lvl="1"/>
            <a:r>
              <a:rPr lang="en-US"/>
              <a:t>Chess-playing at grandmaster level?</a:t>
            </a:r>
          </a:p>
          <a:p>
            <a:pPr lvl="1"/>
            <a:r>
              <a:rPr lang="en-US"/>
              <a:t>Speech interaction?</a:t>
            </a:r>
          </a:p>
          <a:p>
            <a:pPr lvl="2"/>
            <a:r>
              <a:rPr lang="en-US"/>
              <a:t>speech synthesis</a:t>
            </a:r>
          </a:p>
          <a:p>
            <a:pPr lvl="2"/>
            <a:r>
              <a:rPr lang="en-US"/>
              <a:t>speech recognition</a:t>
            </a:r>
          </a:p>
          <a:p>
            <a:pPr lvl="2"/>
            <a:r>
              <a:rPr lang="en-US"/>
              <a:t>speech understanding</a:t>
            </a:r>
          </a:p>
          <a:p>
            <a:pPr lvl="1"/>
            <a:r>
              <a:rPr lang="en-US"/>
              <a:t>Image recognition and understanding ?</a:t>
            </a:r>
          </a:p>
          <a:p>
            <a:pPr lvl="1"/>
            <a:r>
              <a:rPr lang="en-US"/>
              <a:t>Learning?</a:t>
            </a:r>
          </a:p>
          <a:p>
            <a:pPr lvl="1"/>
            <a:r>
              <a:rPr lang="en-US"/>
              <a:t>Planning and decision-making?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Can we build hardware as complex as the brain?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2209800"/>
          </a:xfrm>
          <a:noFill/>
          <a:ln/>
        </p:spPr>
        <p:txBody>
          <a:bodyPr/>
          <a:lstStyle/>
          <a:p>
            <a:r>
              <a:rPr lang="en-US"/>
              <a:t>How complicated is our brain?</a:t>
            </a:r>
          </a:p>
          <a:p>
            <a:pPr lvl="1"/>
            <a:r>
              <a:rPr lang="en-US"/>
              <a:t>a neuron, or nerve cell, is the basic information processing unit</a:t>
            </a:r>
          </a:p>
          <a:p>
            <a:pPr lvl="1"/>
            <a:r>
              <a:rPr lang="en-US"/>
              <a:t>estimated to be on the order of 10 </a:t>
            </a:r>
            <a:r>
              <a:rPr lang="en-US" baseline="30000"/>
              <a:t>12 </a:t>
            </a:r>
            <a:r>
              <a:rPr lang="en-US"/>
              <a:t>neurons in a human brain</a:t>
            </a:r>
          </a:p>
          <a:p>
            <a:pPr lvl="1"/>
            <a:r>
              <a:rPr lang="en-US"/>
              <a:t>many more synapses (10 </a:t>
            </a:r>
            <a:r>
              <a:rPr lang="en-US" baseline="30000"/>
              <a:t>14</a:t>
            </a:r>
            <a:r>
              <a:rPr lang="en-US"/>
              <a:t>) connecting these neurons</a:t>
            </a:r>
          </a:p>
          <a:p>
            <a:pPr lvl="1"/>
            <a:r>
              <a:rPr lang="en-US"/>
              <a:t>cycle time: 10 </a:t>
            </a:r>
            <a:r>
              <a:rPr lang="en-US" baseline="30000"/>
              <a:t>-3 </a:t>
            </a:r>
            <a:r>
              <a:rPr lang="en-US"/>
              <a:t>seconds (1 millisecond)</a:t>
            </a:r>
            <a:br>
              <a:rPr lang="en-US"/>
            </a:br>
            <a:endParaRPr lang="en-US"/>
          </a:p>
          <a:p>
            <a:r>
              <a:rPr lang="en-US"/>
              <a:t>How complex can we make computers?</a:t>
            </a:r>
          </a:p>
          <a:p>
            <a:pPr lvl="1"/>
            <a:r>
              <a:rPr lang="en-US"/>
              <a:t>10</a:t>
            </a:r>
            <a:r>
              <a:rPr lang="en-US" baseline="30000"/>
              <a:t>8</a:t>
            </a:r>
            <a:r>
              <a:rPr lang="en-US"/>
              <a:t> or more transistors per CPU </a:t>
            </a:r>
          </a:p>
          <a:p>
            <a:pPr lvl="1"/>
            <a:r>
              <a:rPr lang="en-US"/>
              <a:t>supercomputer: hundreds of CPUs, 10</a:t>
            </a:r>
            <a:r>
              <a:rPr lang="en-US" baseline="30000"/>
              <a:t>12</a:t>
            </a:r>
            <a:r>
              <a:rPr lang="en-US"/>
              <a:t> bits of RAM </a:t>
            </a:r>
          </a:p>
          <a:p>
            <a:pPr lvl="1"/>
            <a:r>
              <a:rPr lang="en-US"/>
              <a:t>cycle times: order of 10 </a:t>
            </a:r>
            <a:r>
              <a:rPr lang="en-US" baseline="30000"/>
              <a:t>- 9 </a:t>
            </a:r>
            <a:r>
              <a:rPr lang="en-US"/>
              <a:t>seconds</a:t>
            </a:r>
            <a:br>
              <a:rPr lang="en-US"/>
            </a:br>
            <a:endParaRPr lang="en-US"/>
          </a:p>
          <a:p>
            <a:r>
              <a:rPr lang="en-US"/>
              <a:t>Conclusion</a:t>
            </a:r>
          </a:p>
          <a:p>
            <a:pPr lvl="1"/>
            <a:r>
              <a:rPr lang="en-US"/>
              <a:t>YES: in the near future we can have computers with as many basic processing elements as our brain, but with</a:t>
            </a:r>
          </a:p>
          <a:p>
            <a:pPr lvl="2"/>
            <a:r>
              <a:rPr lang="en-US"/>
              <a:t>far fewer interconnections (wires or synapses) than the brain</a:t>
            </a:r>
          </a:p>
          <a:p>
            <a:pPr lvl="2"/>
            <a:r>
              <a:rPr lang="en-US"/>
              <a:t>much faster updates than the brain</a:t>
            </a:r>
          </a:p>
          <a:p>
            <a:pPr lvl="1"/>
            <a:r>
              <a:rPr lang="en-US"/>
              <a:t>but building hardware is very different from making a computer behave like a brain!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Can Computers beat Humans at Chess?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  <a:noFill/>
          <a:ln/>
        </p:spPr>
        <p:txBody>
          <a:bodyPr/>
          <a:lstStyle/>
          <a:p>
            <a:r>
              <a:rPr lang="en-US"/>
              <a:t>Chess Playing is a classic AI problem</a:t>
            </a:r>
          </a:p>
          <a:p>
            <a:pPr lvl="1"/>
            <a:r>
              <a:rPr lang="en-US"/>
              <a:t>well-defined problem</a:t>
            </a:r>
          </a:p>
          <a:p>
            <a:pPr lvl="1"/>
            <a:r>
              <a:rPr lang="en-US"/>
              <a:t>very complex: difficult for humans to play well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Conclusion: </a:t>
            </a:r>
          </a:p>
          <a:p>
            <a:pPr lvl="1"/>
            <a:r>
              <a:rPr lang="en-US"/>
              <a:t>YES: today’s computers can beat even the best human</a:t>
            </a:r>
          </a:p>
        </p:txBody>
      </p:sp>
      <p:graphicFrame>
        <p:nvGraphicFramePr>
          <p:cNvPr id="2150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95400" y="2209800"/>
          <a:ext cx="617220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Chart" r:id="rId4" imgW="5419440" imgH="3019320" progId="MSGraph.Chart.8">
                  <p:embed followColorScheme="full"/>
                </p:oleObj>
              </mc:Choice>
              <mc:Fallback>
                <p:oleObj name="Chart" r:id="rId4" imgW="5419440" imgH="3019320" progId="MSGraph.Chart.8">
                  <p:embed followColorScheme="full"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6172200" cy="357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905000" y="2971800"/>
            <a:ext cx="46196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514600" y="2743200"/>
            <a:ext cx="1989138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defTabSz="585788"/>
            <a:r>
              <a:rPr lang="en-US" sz="1400"/>
              <a:t>Human World Champion</a:t>
            </a:r>
            <a:r>
              <a:rPr lang="en-US" sz="1100"/>
              <a:t> 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943600" y="2590800"/>
            <a:ext cx="903288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defTabSz="585788"/>
            <a:r>
              <a:rPr lang="en-US" sz="1400"/>
              <a:t>Deep Blue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334000" y="3200400"/>
            <a:ext cx="1168400" cy="28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defTabSz="585788"/>
            <a:r>
              <a:rPr lang="en-US" sz="1400"/>
              <a:t>Deep Thought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 rot="16200000">
            <a:off x="289719" y="3710782"/>
            <a:ext cx="15081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Points Ratings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Can Computers Talk?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5029200"/>
          </a:xfrm>
          <a:noFill/>
          <a:ln/>
        </p:spPr>
        <p:txBody>
          <a:bodyPr/>
          <a:lstStyle/>
          <a:p>
            <a:r>
              <a:rPr lang="en-US"/>
              <a:t>This is known as “speech synthesis”</a:t>
            </a:r>
          </a:p>
          <a:p>
            <a:pPr lvl="1"/>
            <a:r>
              <a:rPr lang="en-US"/>
              <a:t>translate text to phonetic form</a:t>
            </a:r>
          </a:p>
          <a:p>
            <a:pPr lvl="2"/>
            <a:r>
              <a:rPr lang="en-US"/>
              <a:t>e.g., “fictitious”  -&gt; fik-tish-es</a:t>
            </a:r>
          </a:p>
          <a:p>
            <a:pPr lvl="1"/>
            <a:r>
              <a:rPr lang="en-US"/>
              <a:t>use pronunciation rules to map phonemes to actual sound</a:t>
            </a:r>
          </a:p>
          <a:p>
            <a:pPr lvl="2"/>
            <a:r>
              <a:rPr lang="en-US"/>
              <a:t>e.g., “tish”  -&gt; sequence of basic audio sounds</a:t>
            </a:r>
            <a:br>
              <a:rPr lang="en-US"/>
            </a:br>
            <a:endParaRPr lang="en-US"/>
          </a:p>
          <a:p>
            <a:r>
              <a:rPr lang="en-US"/>
              <a:t>Difficulties</a:t>
            </a:r>
          </a:p>
          <a:p>
            <a:pPr lvl="1"/>
            <a:r>
              <a:rPr lang="en-US"/>
              <a:t>sounds made by this “lookup” approach sound unnatural</a:t>
            </a:r>
          </a:p>
          <a:p>
            <a:pPr lvl="1"/>
            <a:r>
              <a:rPr lang="en-US"/>
              <a:t>sounds are not independent</a:t>
            </a:r>
          </a:p>
          <a:p>
            <a:pPr lvl="2"/>
            <a:r>
              <a:rPr lang="en-US"/>
              <a:t>e.g., “act” and “action”</a:t>
            </a:r>
          </a:p>
          <a:p>
            <a:pPr lvl="2"/>
            <a:r>
              <a:rPr lang="en-US"/>
              <a:t>modern systems (e.g., at AT&amp;T) can handle this pretty well</a:t>
            </a:r>
          </a:p>
          <a:p>
            <a:pPr lvl="1"/>
            <a:r>
              <a:rPr lang="en-US"/>
              <a:t>a harder problem is emphasis, emotion, etc</a:t>
            </a:r>
          </a:p>
          <a:p>
            <a:pPr lvl="2"/>
            <a:r>
              <a:rPr lang="en-US"/>
              <a:t>humans understand what they are saying</a:t>
            </a:r>
          </a:p>
          <a:p>
            <a:pPr lvl="2"/>
            <a:r>
              <a:rPr lang="en-US"/>
              <a:t>machines don’t: so they sound unnatural</a:t>
            </a:r>
            <a:br>
              <a:rPr lang="en-US"/>
            </a:br>
            <a:endParaRPr lang="en-US"/>
          </a:p>
          <a:p>
            <a:r>
              <a:rPr lang="en-US"/>
              <a:t>Conclusion: </a:t>
            </a:r>
          </a:p>
          <a:p>
            <a:pPr lvl="1"/>
            <a:r>
              <a:rPr lang="en-US"/>
              <a:t>NO,</a:t>
            </a:r>
            <a:r>
              <a:rPr lang="en-US" b="1"/>
              <a:t> </a:t>
            </a:r>
            <a:r>
              <a:rPr lang="en-US"/>
              <a:t>for complete sentences</a:t>
            </a:r>
          </a:p>
          <a:p>
            <a:pPr lvl="1"/>
            <a:r>
              <a:rPr lang="en-US"/>
              <a:t>YES, for individual words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taking </a:t>
            </a:r>
            <a:r>
              <a:rPr lang="en-US" dirty="0" smtClean="0"/>
              <a:t>AI could </a:t>
            </a:r>
            <a:r>
              <a:rPr lang="en-US" dirty="0"/>
              <a:t>change your life…..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5029200"/>
          </a:xfrm>
        </p:spPr>
        <p:txBody>
          <a:bodyPr/>
          <a:lstStyle/>
          <a:p>
            <a:r>
              <a:rPr lang="en-US" dirty="0"/>
              <a:t>As we begin the new </a:t>
            </a:r>
            <a:r>
              <a:rPr lang="en-US" dirty="0" smtClean="0"/>
              <a:t>millennium</a:t>
            </a:r>
            <a:endParaRPr lang="en-US" dirty="0"/>
          </a:p>
          <a:p>
            <a:pPr lvl="1"/>
            <a:r>
              <a:rPr lang="en-US" dirty="0"/>
              <a:t>science and technology are changing rapidly</a:t>
            </a:r>
          </a:p>
          <a:p>
            <a:pPr lvl="1"/>
            <a:r>
              <a:rPr lang="en-US" dirty="0"/>
              <a:t>“old” sciences such as physics are relatively well-understood</a:t>
            </a:r>
          </a:p>
          <a:p>
            <a:pPr lvl="1"/>
            <a:r>
              <a:rPr lang="en-US" dirty="0"/>
              <a:t>computers are </a:t>
            </a:r>
            <a:r>
              <a:rPr lang="en-US" dirty="0" smtClean="0"/>
              <a:t>ever-present</a:t>
            </a:r>
            <a:endParaRPr lang="en-US" dirty="0"/>
          </a:p>
          <a:p>
            <a:pPr lvl="2">
              <a:buFontTx/>
              <a:buNone/>
            </a:pP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Grand Challenges in Science and Technology</a:t>
            </a:r>
          </a:p>
          <a:p>
            <a:pPr lvl="1"/>
            <a:r>
              <a:rPr lang="en-US" dirty="0"/>
              <a:t>understanding the brain</a:t>
            </a:r>
          </a:p>
          <a:p>
            <a:pPr lvl="2"/>
            <a:r>
              <a:rPr lang="en-US" dirty="0"/>
              <a:t>reasoning, cognition, creativity</a:t>
            </a:r>
          </a:p>
          <a:p>
            <a:pPr lvl="1"/>
            <a:r>
              <a:rPr lang="en-US" dirty="0"/>
              <a:t>creating intelligent machines</a:t>
            </a:r>
          </a:p>
          <a:p>
            <a:pPr lvl="2"/>
            <a:r>
              <a:rPr lang="en-US" dirty="0"/>
              <a:t>is this possible?</a:t>
            </a:r>
          </a:p>
          <a:p>
            <a:pPr lvl="2"/>
            <a:r>
              <a:rPr lang="en-US" dirty="0"/>
              <a:t>what are the technical and philosophical challenges?</a:t>
            </a:r>
          </a:p>
          <a:p>
            <a:pPr lvl="1"/>
            <a:r>
              <a:rPr lang="en-US" dirty="0"/>
              <a:t>arguably AI </a:t>
            </a:r>
            <a:r>
              <a:rPr lang="en-US" dirty="0" smtClean="0"/>
              <a:t>poses </a:t>
            </a:r>
            <a:r>
              <a:rPr lang="en-US" dirty="0"/>
              <a:t>the most interesting challenges and questions in computer science today</a:t>
            </a:r>
          </a:p>
          <a:p>
            <a:pPr lvl="2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Can Computers Recognize Speech?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Speech Recognition:</a:t>
            </a:r>
          </a:p>
          <a:p>
            <a:pPr lvl="1"/>
            <a:r>
              <a:rPr lang="en-US"/>
              <a:t>mapping sounds from a microphone into a list of words</a:t>
            </a:r>
          </a:p>
          <a:p>
            <a:pPr lvl="1"/>
            <a:r>
              <a:rPr lang="en-US"/>
              <a:t>classic problem in AI, very difficult</a:t>
            </a:r>
          </a:p>
          <a:p>
            <a:pPr lvl="2"/>
            <a:r>
              <a:rPr lang="en-US"/>
              <a:t>“Lets talk about how to wreck a nice beach”</a:t>
            </a:r>
            <a:br>
              <a:rPr lang="en-US"/>
            </a:br>
            <a:endParaRPr lang="en-US"/>
          </a:p>
          <a:p>
            <a:pPr lvl="2"/>
            <a:r>
              <a:rPr lang="en-US"/>
              <a:t>(I really said “________________________”)</a:t>
            </a:r>
            <a:br>
              <a:rPr lang="en-US"/>
            </a:br>
            <a:endParaRPr lang="en-US"/>
          </a:p>
          <a:p>
            <a:r>
              <a:rPr lang="en-US"/>
              <a:t> Recognizing single words from a small vocabulary</a:t>
            </a:r>
          </a:p>
          <a:p>
            <a:pPr lvl="2"/>
            <a:r>
              <a:rPr lang="en-US"/>
              <a:t>systems can do this with high accuracy (order of 99%)</a:t>
            </a:r>
          </a:p>
          <a:p>
            <a:pPr lvl="2"/>
            <a:r>
              <a:rPr lang="en-US"/>
              <a:t>e.g., directory inquiries </a:t>
            </a:r>
          </a:p>
          <a:p>
            <a:pPr lvl="3"/>
            <a:r>
              <a:rPr lang="en-US"/>
              <a:t>limited vocabulary (area codes, city names)</a:t>
            </a:r>
          </a:p>
          <a:p>
            <a:pPr lvl="3"/>
            <a:r>
              <a:rPr lang="en-US"/>
              <a:t>computer tries to recognize you first, if unsuccessful hands you over to a human operator</a:t>
            </a:r>
          </a:p>
          <a:p>
            <a:pPr lvl="3"/>
            <a:r>
              <a:rPr lang="en-US"/>
              <a:t>saves millions of dollars a year for the phone companies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Recognizing human speech   (ctd.)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Recognizing normal speech is much more difficult</a:t>
            </a:r>
          </a:p>
          <a:p>
            <a:pPr lvl="1"/>
            <a:r>
              <a:rPr lang="en-US"/>
              <a:t>speech is continuous: where are the boundaries between words?</a:t>
            </a:r>
          </a:p>
          <a:p>
            <a:pPr lvl="2"/>
            <a:r>
              <a:rPr lang="en-US"/>
              <a:t>e.g., “John’s car has a flat tire”</a:t>
            </a:r>
          </a:p>
          <a:p>
            <a:pPr lvl="1"/>
            <a:r>
              <a:rPr lang="en-US"/>
              <a:t>large vocabularies</a:t>
            </a:r>
          </a:p>
          <a:p>
            <a:pPr lvl="2"/>
            <a:r>
              <a:rPr lang="en-US"/>
              <a:t>can be many thousands of possible words</a:t>
            </a:r>
          </a:p>
          <a:p>
            <a:pPr lvl="2"/>
            <a:r>
              <a:rPr lang="en-US"/>
              <a:t>we can use </a:t>
            </a:r>
            <a:r>
              <a:rPr lang="en-US" b="1"/>
              <a:t>context </a:t>
            </a:r>
            <a:r>
              <a:rPr lang="en-US"/>
              <a:t>to help figure out what someone said</a:t>
            </a:r>
          </a:p>
          <a:p>
            <a:pPr lvl="3"/>
            <a:r>
              <a:rPr lang="en-US"/>
              <a:t>e.g., hypothesize and test</a:t>
            </a:r>
          </a:p>
          <a:p>
            <a:pPr lvl="3"/>
            <a:r>
              <a:rPr lang="en-US"/>
              <a:t>try telling a waiter in a restaurant:</a:t>
            </a:r>
            <a:br>
              <a:rPr lang="en-US"/>
            </a:br>
            <a:r>
              <a:rPr lang="en-US"/>
              <a:t>     “I would like some dream and sugar in my coffee” </a:t>
            </a:r>
          </a:p>
          <a:p>
            <a:pPr lvl="1"/>
            <a:r>
              <a:rPr lang="en-US"/>
              <a:t>background noise, other speakers, accents, colds, etc</a:t>
            </a:r>
          </a:p>
          <a:p>
            <a:pPr lvl="1"/>
            <a:r>
              <a:rPr lang="en-US"/>
              <a:t>on normal speech, modern systems are only about 60-70% accurate</a:t>
            </a:r>
            <a:br>
              <a:rPr lang="en-US"/>
            </a:br>
            <a:endParaRPr lang="en-US"/>
          </a:p>
          <a:p>
            <a:r>
              <a:rPr lang="en-US"/>
              <a:t>Conclusion: </a:t>
            </a:r>
          </a:p>
          <a:p>
            <a:pPr lvl="1"/>
            <a:r>
              <a:rPr lang="en-US"/>
              <a:t>NO, normal speech is too complex to accurately recognize</a:t>
            </a:r>
          </a:p>
          <a:p>
            <a:pPr lvl="1"/>
            <a:r>
              <a:rPr lang="en-US"/>
              <a:t>YES, for restricted problems (small vocabulary, single speaker)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Can Computers Understand speech?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Understanding is different to recognition:</a:t>
            </a:r>
          </a:p>
          <a:p>
            <a:pPr lvl="1"/>
            <a:r>
              <a:rPr lang="en-US"/>
              <a:t>“Time flies like an arrow”</a:t>
            </a:r>
          </a:p>
          <a:p>
            <a:pPr lvl="2"/>
            <a:r>
              <a:rPr lang="en-US"/>
              <a:t>assume the computer can recognize all the words</a:t>
            </a:r>
          </a:p>
          <a:p>
            <a:pPr lvl="2"/>
            <a:r>
              <a:rPr lang="en-US"/>
              <a:t>how many different interpretations are there?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Can Computers Understand speech?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Understanding is different to recognition:</a:t>
            </a:r>
          </a:p>
          <a:p>
            <a:pPr lvl="1"/>
            <a:r>
              <a:rPr lang="en-US"/>
              <a:t>“Time flies like an arrow”</a:t>
            </a:r>
          </a:p>
          <a:p>
            <a:pPr lvl="2"/>
            <a:r>
              <a:rPr lang="en-US"/>
              <a:t>assume the computer can recognize all the words</a:t>
            </a:r>
          </a:p>
          <a:p>
            <a:pPr lvl="2"/>
            <a:r>
              <a:rPr lang="en-US"/>
              <a:t>how many different interpretations are there?</a:t>
            </a:r>
          </a:p>
          <a:p>
            <a:pPr lvl="3"/>
            <a:r>
              <a:rPr lang="en-US"/>
              <a:t>1. time passes quickly like an arrow?</a:t>
            </a:r>
          </a:p>
          <a:p>
            <a:pPr lvl="3"/>
            <a:r>
              <a:rPr lang="en-US"/>
              <a:t>2. command: time the flies the way an arrow times the flies</a:t>
            </a:r>
          </a:p>
          <a:p>
            <a:pPr lvl="3"/>
            <a:r>
              <a:rPr lang="en-US"/>
              <a:t>3. command: only time those flies which are like an arrow</a:t>
            </a:r>
          </a:p>
          <a:p>
            <a:pPr lvl="3"/>
            <a:r>
              <a:rPr lang="en-US"/>
              <a:t>4. “time-flies”  are fond of arrows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Can Computers Understand speech?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Understanding is different to recognition:</a:t>
            </a:r>
          </a:p>
          <a:p>
            <a:pPr lvl="1"/>
            <a:r>
              <a:rPr lang="en-US"/>
              <a:t>“Time flies like an arrow”</a:t>
            </a:r>
          </a:p>
          <a:p>
            <a:pPr lvl="2"/>
            <a:r>
              <a:rPr lang="en-US"/>
              <a:t>assume the computer can recognize all the words</a:t>
            </a:r>
          </a:p>
          <a:p>
            <a:pPr lvl="2"/>
            <a:r>
              <a:rPr lang="en-US"/>
              <a:t>how many different interpretations are there?</a:t>
            </a:r>
          </a:p>
          <a:p>
            <a:pPr lvl="3"/>
            <a:r>
              <a:rPr lang="en-US"/>
              <a:t>1. time passes quickly like an arrow?</a:t>
            </a:r>
          </a:p>
          <a:p>
            <a:pPr lvl="3"/>
            <a:r>
              <a:rPr lang="en-US"/>
              <a:t>2. command: time the flies the way an arrow times the flies</a:t>
            </a:r>
          </a:p>
          <a:p>
            <a:pPr lvl="3"/>
            <a:r>
              <a:rPr lang="en-US"/>
              <a:t>3. command: only time those flies which are like an arrow</a:t>
            </a:r>
          </a:p>
          <a:p>
            <a:pPr lvl="3"/>
            <a:r>
              <a:rPr lang="en-US"/>
              <a:t>4. “time-flies”  are fond of arrows</a:t>
            </a:r>
          </a:p>
          <a:p>
            <a:pPr lvl="2"/>
            <a:r>
              <a:rPr lang="en-US"/>
              <a:t>only 1. makes any sense, </a:t>
            </a:r>
          </a:p>
          <a:p>
            <a:pPr lvl="3"/>
            <a:r>
              <a:rPr lang="en-US"/>
              <a:t>but how could a computer figure this out?</a:t>
            </a:r>
          </a:p>
          <a:p>
            <a:pPr lvl="3"/>
            <a:r>
              <a:rPr lang="en-US"/>
              <a:t>clearly humans use a lot of implicit commonsense knowledge in communication</a:t>
            </a:r>
            <a:br>
              <a:rPr lang="en-US"/>
            </a:br>
            <a:endParaRPr lang="en-US"/>
          </a:p>
          <a:p>
            <a:r>
              <a:rPr lang="en-US"/>
              <a:t>Conclusion: NO, much of what we say is beyond the capabilities of a computer to understand at present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Can Computers Learn and Adapt 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848600" cy="5029200"/>
          </a:xfrm>
          <a:noFill/>
          <a:ln/>
        </p:spPr>
        <p:txBody>
          <a:bodyPr/>
          <a:lstStyle/>
          <a:p>
            <a:r>
              <a:rPr lang="en-US"/>
              <a:t>Learning and Adaptation</a:t>
            </a:r>
          </a:p>
          <a:p>
            <a:pPr lvl="1"/>
            <a:r>
              <a:rPr lang="en-US"/>
              <a:t>consider a computer learning to drive on the freeway</a:t>
            </a:r>
          </a:p>
          <a:p>
            <a:pPr lvl="1"/>
            <a:r>
              <a:rPr lang="en-US"/>
              <a:t>we could teach it lots of rules about what to do</a:t>
            </a:r>
          </a:p>
          <a:p>
            <a:pPr lvl="1"/>
            <a:r>
              <a:rPr lang="en-US"/>
              <a:t>or we could let it drive and steer it back on course when it heads for the embankment</a:t>
            </a:r>
          </a:p>
          <a:p>
            <a:pPr lvl="2"/>
            <a:r>
              <a:rPr lang="en-US"/>
              <a:t>systems like this are under development (e.g., Daimler Benz)</a:t>
            </a:r>
          </a:p>
          <a:p>
            <a:pPr lvl="2"/>
            <a:r>
              <a:rPr lang="en-US"/>
              <a:t>e.g., RALPH at CMU</a:t>
            </a:r>
          </a:p>
          <a:p>
            <a:pPr lvl="3"/>
            <a:r>
              <a:rPr lang="en-US"/>
              <a:t> in mid 90’s it drove 98% of the way from Pittsburgh to San Diego without any human assistance</a:t>
            </a:r>
          </a:p>
          <a:p>
            <a:pPr lvl="1"/>
            <a:r>
              <a:rPr lang="en-US" b="1"/>
              <a:t>machine learning </a:t>
            </a:r>
            <a:r>
              <a:rPr lang="en-US"/>
              <a:t>allows computers to learn to do things without explicit programming</a:t>
            </a:r>
          </a:p>
          <a:p>
            <a:pPr lvl="1"/>
            <a:r>
              <a:rPr lang="en-US"/>
              <a:t>many successful applications:	</a:t>
            </a:r>
          </a:p>
          <a:p>
            <a:pPr lvl="2"/>
            <a:r>
              <a:rPr lang="en-US"/>
              <a:t>requires some “set-up”: does not mean your PC can learn to forecast the stock market or become a brain surgeon</a:t>
            </a:r>
            <a:br>
              <a:rPr lang="en-US"/>
            </a:br>
            <a:endParaRPr lang="en-US"/>
          </a:p>
          <a:p>
            <a:r>
              <a:rPr lang="en-US"/>
              <a:t>Conclusion: YES, computers can learn and adapt, when presented with information in the appropriate way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  <a:noFill/>
          <a:ln/>
        </p:spPr>
        <p:txBody>
          <a:bodyPr/>
          <a:lstStyle/>
          <a:p>
            <a:r>
              <a:rPr lang="en-US"/>
              <a:t>Recognition v. Understanding (like Speech)</a:t>
            </a:r>
          </a:p>
          <a:p>
            <a:pPr lvl="1"/>
            <a:r>
              <a:rPr lang="en-US"/>
              <a:t>Recognition and Understanding of Objects in a scene</a:t>
            </a:r>
          </a:p>
          <a:p>
            <a:pPr lvl="2"/>
            <a:r>
              <a:rPr lang="en-US"/>
              <a:t>look around this room</a:t>
            </a:r>
          </a:p>
          <a:p>
            <a:pPr lvl="2"/>
            <a:r>
              <a:rPr lang="en-US"/>
              <a:t>you can effortlessly recognize objects</a:t>
            </a:r>
          </a:p>
          <a:p>
            <a:pPr lvl="2"/>
            <a:r>
              <a:rPr lang="en-US"/>
              <a:t>human brain can map 2d visual image to 3d “map” </a:t>
            </a:r>
            <a:br>
              <a:rPr lang="en-US"/>
            </a:br>
            <a:endParaRPr lang="en-US"/>
          </a:p>
          <a:p>
            <a:r>
              <a:rPr lang="en-US"/>
              <a:t>Why is visual recognition a hard problem?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Conclusion: </a:t>
            </a:r>
          </a:p>
          <a:p>
            <a:pPr lvl="1"/>
            <a:r>
              <a:rPr lang="en-US"/>
              <a:t>mostly NO:</a:t>
            </a:r>
            <a:r>
              <a:rPr lang="en-US" b="1"/>
              <a:t> </a:t>
            </a:r>
            <a:r>
              <a:rPr lang="en-US"/>
              <a:t>computers can only “see” certain types of objects under limited circumstances</a:t>
            </a:r>
          </a:p>
          <a:p>
            <a:pPr lvl="1"/>
            <a:r>
              <a:rPr lang="en-US"/>
              <a:t>YES for certain constrained problems (e.g., face recognition)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Can Computers “see”?</a:t>
            </a:r>
          </a:p>
        </p:txBody>
      </p:sp>
      <p:grpSp>
        <p:nvGrpSpPr>
          <p:cNvPr id="27669" name="Group 21"/>
          <p:cNvGrpSpPr>
            <a:grpSpLocks/>
          </p:cNvGrpSpPr>
          <p:nvPr/>
        </p:nvGrpSpPr>
        <p:grpSpPr bwMode="auto">
          <a:xfrm>
            <a:off x="1822450" y="3435350"/>
            <a:ext cx="5410200" cy="1143000"/>
            <a:chOff x="1148" y="2164"/>
            <a:chExt cx="3408" cy="720"/>
          </a:xfrm>
        </p:grpSpPr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 flipH="1">
              <a:off x="1148" y="2308"/>
              <a:ext cx="20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1348" y="2308"/>
              <a:ext cx="88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1252" y="249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2172" y="2412"/>
              <a:ext cx="168" cy="36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 flipH="1">
              <a:off x="2340" y="2412"/>
              <a:ext cx="120" cy="36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H="1">
              <a:off x="2244" y="2592"/>
              <a:ext cx="16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61" name="Group 13"/>
            <p:cNvGrpSpPr>
              <a:grpSpLocks/>
            </p:cNvGrpSpPr>
            <p:nvPr/>
          </p:nvGrpSpPr>
          <p:grpSpPr bwMode="auto">
            <a:xfrm>
              <a:off x="3104" y="2528"/>
              <a:ext cx="320" cy="288"/>
              <a:chOff x="3104" y="2528"/>
              <a:chExt cx="320" cy="288"/>
            </a:xfrm>
          </p:grpSpPr>
          <p:sp>
            <p:nvSpPr>
              <p:cNvPr id="27658" name="Line 10"/>
              <p:cNvSpPr>
                <a:spLocks noChangeShapeType="1"/>
              </p:cNvSpPr>
              <p:nvPr/>
            </p:nvSpPr>
            <p:spPr bwMode="auto">
              <a:xfrm flipV="1">
                <a:off x="3104" y="2560"/>
                <a:ext cx="320" cy="256"/>
              </a:xfrm>
              <a:prstGeom prst="line">
                <a:avLst/>
              </a:prstGeom>
              <a:noFill/>
              <a:ln w="1016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9" name="Line 11"/>
              <p:cNvSpPr>
                <a:spLocks noChangeShapeType="1"/>
              </p:cNvSpPr>
              <p:nvPr/>
            </p:nvSpPr>
            <p:spPr bwMode="auto">
              <a:xfrm>
                <a:off x="3104" y="2528"/>
                <a:ext cx="320" cy="32"/>
              </a:xfrm>
              <a:prstGeom prst="line">
                <a:avLst/>
              </a:prstGeom>
              <a:noFill/>
              <a:ln w="1016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0" name="Line 12"/>
              <p:cNvSpPr>
                <a:spLocks noChangeShapeType="1"/>
              </p:cNvSpPr>
              <p:nvPr/>
            </p:nvSpPr>
            <p:spPr bwMode="auto">
              <a:xfrm>
                <a:off x="3264" y="2576"/>
                <a:ext cx="0" cy="80"/>
              </a:xfrm>
              <a:prstGeom prst="line">
                <a:avLst/>
              </a:prstGeom>
              <a:noFill/>
              <a:ln w="1016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1732" y="2740"/>
              <a:ext cx="184" cy="144"/>
              <a:chOff x="1732" y="2740"/>
              <a:chExt cx="184" cy="144"/>
            </a:xfrm>
          </p:grpSpPr>
          <p:sp>
            <p:nvSpPr>
              <p:cNvPr id="27662" name="Line 14"/>
              <p:cNvSpPr>
                <a:spLocks noChangeShapeType="1"/>
              </p:cNvSpPr>
              <p:nvPr/>
            </p:nvSpPr>
            <p:spPr bwMode="auto">
              <a:xfrm flipV="1">
                <a:off x="1732" y="2780"/>
                <a:ext cx="184" cy="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Line 15"/>
              <p:cNvSpPr>
                <a:spLocks noChangeShapeType="1"/>
              </p:cNvSpPr>
              <p:nvPr/>
            </p:nvSpPr>
            <p:spPr bwMode="auto">
              <a:xfrm>
                <a:off x="1732" y="2740"/>
                <a:ext cx="184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4" name="Line 16"/>
              <p:cNvSpPr>
                <a:spLocks noChangeShapeType="1"/>
              </p:cNvSpPr>
              <p:nvPr/>
            </p:nvSpPr>
            <p:spPr bwMode="auto">
              <a:xfrm>
                <a:off x="1824" y="2764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>
              <a:off x="3604" y="2164"/>
              <a:ext cx="376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3604" y="2164"/>
              <a:ext cx="952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3796" y="2496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Can computers plan and make optimal decisions?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848600" cy="5029200"/>
          </a:xfrm>
          <a:noFill/>
          <a:ln/>
        </p:spPr>
        <p:txBody>
          <a:bodyPr/>
          <a:lstStyle/>
          <a:p>
            <a:r>
              <a:rPr lang="en-US" sz="1600"/>
              <a:t>Intelligence</a:t>
            </a:r>
          </a:p>
          <a:p>
            <a:pPr lvl="1"/>
            <a:r>
              <a:rPr lang="en-US" sz="1400"/>
              <a:t>involves solving problems and making decisions and plans</a:t>
            </a:r>
          </a:p>
          <a:p>
            <a:pPr lvl="1"/>
            <a:r>
              <a:rPr lang="en-US" sz="1400"/>
              <a:t>e.g., you want to take a holiday in Brazil</a:t>
            </a:r>
          </a:p>
          <a:p>
            <a:pPr lvl="2"/>
            <a:r>
              <a:rPr lang="en-US" sz="1400"/>
              <a:t>you need to decide on dates, flights</a:t>
            </a:r>
          </a:p>
          <a:p>
            <a:pPr lvl="2"/>
            <a:r>
              <a:rPr lang="en-US" sz="1400"/>
              <a:t>you need to get to the airport, etc</a:t>
            </a:r>
          </a:p>
          <a:p>
            <a:pPr lvl="2"/>
            <a:r>
              <a:rPr lang="en-US" sz="1400"/>
              <a:t>involves a sequence of decisions, plans, and actions</a:t>
            </a:r>
            <a:br>
              <a:rPr lang="en-US" sz="1400"/>
            </a:br>
            <a:endParaRPr lang="en-US" sz="1400"/>
          </a:p>
          <a:p>
            <a:r>
              <a:rPr lang="en-US" sz="1600"/>
              <a:t>What makes planning hard?</a:t>
            </a:r>
          </a:p>
          <a:p>
            <a:pPr lvl="1"/>
            <a:r>
              <a:rPr lang="en-US" sz="1400"/>
              <a:t>the world is not predictable:</a:t>
            </a:r>
          </a:p>
          <a:p>
            <a:pPr lvl="2"/>
            <a:r>
              <a:rPr lang="en-US" sz="1400"/>
              <a:t>your flight is canceled or there’s a backup on the 405</a:t>
            </a:r>
          </a:p>
          <a:p>
            <a:pPr lvl="1"/>
            <a:r>
              <a:rPr lang="en-US" sz="1400"/>
              <a:t>there are a potentially huge number of details</a:t>
            </a:r>
          </a:p>
          <a:p>
            <a:pPr lvl="2"/>
            <a:r>
              <a:rPr lang="en-US" sz="1400"/>
              <a:t>do you consider all flights? all dates?</a:t>
            </a:r>
          </a:p>
          <a:p>
            <a:pPr lvl="3"/>
            <a:r>
              <a:rPr lang="en-US" sz="1400"/>
              <a:t>no: commonsense constrains your solutions</a:t>
            </a:r>
          </a:p>
          <a:p>
            <a:pPr lvl="1"/>
            <a:r>
              <a:rPr lang="en-US" sz="1400"/>
              <a:t> AI systems are only successful in constrained planning problems</a:t>
            </a:r>
            <a:br>
              <a:rPr lang="en-US" sz="1400"/>
            </a:br>
            <a:endParaRPr lang="en-US" sz="1400"/>
          </a:p>
          <a:p>
            <a:r>
              <a:rPr lang="en-US" sz="1600"/>
              <a:t>Conclusion: NO, real-world planning and decision-making is still beyond the capabilities of modern computers </a:t>
            </a:r>
          </a:p>
          <a:p>
            <a:pPr lvl="1"/>
            <a:r>
              <a:rPr lang="en-US" sz="1400"/>
              <a:t>exception: very well-defined, constrained problems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/>
              <a:t>Summary of State of AI Systems in Practice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8486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/>
              <a:t>Speech synthesis, recognition and understanding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very useful for limited vocabulary applications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unconstrained speech understanding is still too hard</a:t>
            </a:r>
          </a:p>
          <a:p>
            <a:pPr lvl="1"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600"/>
              <a:t>Computer vision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works for constrained problems (hand-written zip-codes)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understanding real-world, natural scenes is still too hard</a:t>
            </a:r>
          </a:p>
          <a:p>
            <a:pPr lvl="1"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600"/>
              <a:t>Learning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adaptive systems are used in many applications: have their limits</a:t>
            </a:r>
          </a:p>
          <a:p>
            <a:pPr lvl="1"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600"/>
              <a:t>Planning and Reasoning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only works for constrained problems: e.g., chess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real-world is too complex for general systems</a:t>
            </a:r>
            <a:br>
              <a:rPr lang="en-US" sz="1400"/>
            </a:br>
            <a:endParaRPr lang="en-US" sz="1400"/>
          </a:p>
          <a:p>
            <a:pPr lvl="1"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600"/>
              <a:t>Overall: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many components of intelligent systems are “doable”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there are many interesting research problems remaining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Intelligent </a:t>
            </a:r>
            <a:r>
              <a:rPr lang="en-US" sz="2800" dirty="0"/>
              <a:t>Systems in Your Everyday Life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8486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/>
              <a:t>Post Office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automatic address recognition and sorting of mail</a:t>
            </a:r>
            <a:br>
              <a:rPr lang="en-US" sz="1400"/>
            </a:br>
            <a:endParaRPr lang="en-US" sz="1400"/>
          </a:p>
          <a:p>
            <a:pPr>
              <a:lnSpc>
                <a:spcPct val="90000"/>
              </a:lnSpc>
            </a:pPr>
            <a:r>
              <a:rPr lang="en-US" sz="1600"/>
              <a:t>Banks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automatic check readers, signature verification systems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automated loan application classification</a:t>
            </a:r>
            <a:br>
              <a:rPr lang="en-US" sz="1400"/>
            </a:br>
            <a:endParaRPr lang="en-US" sz="1400"/>
          </a:p>
          <a:p>
            <a:pPr>
              <a:lnSpc>
                <a:spcPct val="90000"/>
              </a:lnSpc>
            </a:pPr>
            <a:r>
              <a:rPr lang="en-US" sz="1600"/>
              <a:t>Customer Service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automatic voice recognition  </a:t>
            </a:r>
          </a:p>
          <a:p>
            <a:pPr lvl="1"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600"/>
              <a:t>The Web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Identifying your age, gender, location, from your Web surfing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Automated fraud detection</a:t>
            </a:r>
          </a:p>
          <a:p>
            <a:pPr lvl="1"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600"/>
              <a:t>Digital Cameras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Automated face detection and focusing</a:t>
            </a:r>
          </a:p>
          <a:p>
            <a:pPr lvl="1"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600"/>
              <a:t>Computer Games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Intelligent characters/agents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</p:spPr>
        <p:txBody>
          <a:bodyPr/>
          <a:lstStyle/>
          <a:p>
            <a:r>
              <a:rPr lang="en-US" sz="3200" dirty="0"/>
              <a:t>Today’s Lecture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What is intelligence?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is artificial intelligence?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very brief history of AI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Modern successes: Stanley the driving robot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 </a:t>
            </a:r>
            <a:r>
              <a:rPr lang="en-US" sz="2400" dirty="0"/>
              <a:t>AI scorecard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How much progress has been made in different aspects of AI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AI </a:t>
            </a:r>
            <a:r>
              <a:rPr lang="en-US" sz="2400" dirty="0"/>
              <a:t>in practice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Successful applications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rational agent view of AI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/>
              <a:t>AI Applications: Machine Translation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7848600" cy="5029200"/>
          </a:xfrm>
          <a:noFill/>
          <a:ln/>
        </p:spPr>
        <p:txBody>
          <a:bodyPr/>
          <a:lstStyle/>
          <a:p>
            <a:r>
              <a:rPr lang="en-US" sz="1600"/>
              <a:t>Language problems in international business </a:t>
            </a:r>
          </a:p>
          <a:p>
            <a:pPr lvl="1"/>
            <a:r>
              <a:rPr lang="en-US" sz="1400"/>
              <a:t>e.g., at a meeting of Japanese, Korean, Vietnamese and Swedish investors, no common language</a:t>
            </a:r>
          </a:p>
          <a:p>
            <a:pPr lvl="1"/>
            <a:r>
              <a:rPr lang="en-US" sz="1400"/>
              <a:t>or: you are shipping your software manuals to 127 countries</a:t>
            </a:r>
          </a:p>
          <a:p>
            <a:pPr lvl="1"/>
            <a:r>
              <a:rPr lang="en-US" sz="1400"/>
              <a:t>solution; hire translators to translate </a:t>
            </a:r>
          </a:p>
          <a:p>
            <a:pPr lvl="1"/>
            <a:r>
              <a:rPr lang="en-US" sz="1400"/>
              <a:t>would be much cheaper if a machine could do this </a:t>
            </a:r>
            <a:br>
              <a:rPr lang="en-US" sz="1400"/>
            </a:br>
            <a:endParaRPr lang="en-US" sz="1400"/>
          </a:p>
          <a:p>
            <a:r>
              <a:rPr lang="en-US" sz="1600"/>
              <a:t>How hard is automated translation </a:t>
            </a:r>
          </a:p>
          <a:p>
            <a:pPr lvl="1"/>
            <a:r>
              <a:rPr lang="en-US" sz="1400"/>
              <a:t>very difficult! e.g., English to Russian</a:t>
            </a:r>
          </a:p>
          <a:p>
            <a:pPr lvl="3"/>
            <a:r>
              <a:rPr lang="en-US" sz="1400"/>
              <a:t>“The spirit is willing but the flesh is weak” (English)</a:t>
            </a:r>
          </a:p>
          <a:p>
            <a:pPr lvl="3"/>
            <a:r>
              <a:rPr lang="en-US" sz="1400"/>
              <a:t>“the vodka is good but the meat is rotten” (Russian)</a:t>
            </a:r>
          </a:p>
          <a:p>
            <a:pPr lvl="1"/>
            <a:r>
              <a:rPr lang="en-US" sz="1400"/>
              <a:t>not only must the words be translated, but their meaning also!</a:t>
            </a:r>
          </a:p>
          <a:p>
            <a:pPr lvl="1"/>
            <a:r>
              <a:rPr lang="en-US" sz="1400"/>
              <a:t> is this problem “AI-complete”?</a:t>
            </a:r>
          </a:p>
          <a:p>
            <a:pPr lvl="1"/>
            <a:endParaRPr lang="en-US" sz="1400"/>
          </a:p>
          <a:p>
            <a:r>
              <a:rPr lang="en-US" sz="1600"/>
              <a:t>Nonetheless....</a:t>
            </a:r>
          </a:p>
          <a:p>
            <a:pPr lvl="1"/>
            <a:r>
              <a:rPr lang="en-US" sz="1400"/>
              <a:t>commercial systems can do a lot of the work very well (e.g.,restricted vocabularies in software documentation)</a:t>
            </a:r>
          </a:p>
          <a:p>
            <a:pPr lvl="1"/>
            <a:r>
              <a:rPr lang="en-US" sz="1400"/>
              <a:t>algorithms which combine dictionaries, grammar models, etc.</a:t>
            </a:r>
          </a:p>
          <a:p>
            <a:pPr lvl="1"/>
            <a:r>
              <a:rPr lang="en-US" sz="1400"/>
              <a:t>Recent progress using “black-box” machine learning techniques</a:t>
            </a:r>
            <a:br>
              <a:rPr lang="en-US" sz="1400"/>
            </a:br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/>
              <a:t>AI and Web Search</a:t>
            </a:r>
          </a:p>
        </p:txBody>
      </p:sp>
      <p:pic>
        <p:nvPicPr>
          <p:cNvPr id="11981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71650" y="1143000"/>
            <a:ext cx="5522913" cy="5029200"/>
          </a:xfrm>
          <a:noFill/>
          <a:ln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/>
              <a:t>What’s involved in Intelligence? (again)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Perceiving, recognizing, understanding the real world</a:t>
            </a:r>
          </a:p>
          <a:p>
            <a:pPr lvl="1"/>
            <a:endParaRPr lang="en-US"/>
          </a:p>
          <a:p>
            <a:r>
              <a:rPr lang="en-US"/>
              <a:t>Reasoning and planning about the external world</a:t>
            </a:r>
            <a:br>
              <a:rPr lang="en-US"/>
            </a:br>
            <a:endParaRPr lang="en-US"/>
          </a:p>
          <a:p>
            <a:r>
              <a:rPr lang="en-US"/>
              <a:t>Learning and adaptation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So what general principles should we use to achieve these goals?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/>
              <a:t>Different Types of Artificial Intelligence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5105400"/>
          </a:xfrm>
          <a:noFill/>
          <a:ln/>
        </p:spPr>
        <p:txBody>
          <a:bodyPr/>
          <a:lstStyle/>
          <a:p>
            <a:pPr>
              <a:buFontTx/>
              <a:buAutoNum type="arabicPeriod"/>
            </a:pPr>
            <a:r>
              <a:rPr lang="en-US"/>
              <a:t>Modeling exactly how humans actually think</a:t>
            </a:r>
          </a:p>
          <a:p>
            <a:pPr marL="762000" lvl="1" indent="-304800">
              <a:buFontTx/>
              <a:buNone/>
            </a:pPr>
            <a:r>
              <a:rPr lang="en-US"/>
              <a:t> </a:t>
            </a:r>
          </a:p>
          <a:p>
            <a:pPr>
              <a:buFontTx/>
              <a:buAutoNum type="arabicPeriod"/>
            </a:pPr>
            <a:r>
              <a:rPr lang="en-US"/>
              <a:t>Modeling exactly how humans actually act</a:t>
            </a:r>
          </a:p>
          <a:p>
            <a:pPr marL="762000" lvl="1" indent="-304800">
              <a:buFontTx/>
              <a:buNone/>
            </a:pPr>
            <a:endParaRPr lang="en-US"/>
          </a:p>
          <a:p>
            <a:pPr>
              <a:buFontTx/>
              <a:buAutoNum type="arabicPeriod"/>
            </a:pPr>
            <a:r>
              <a:rPr lang="en-US"/>
              <a:t>Modeling how ideal agents “should think” </a:t>
            </a:r>
          </a:p>
          <a:p>
            <a:pPr>
              <a:buFontTx/>
              <a:buAutoNum type="arabicPeriod"/>
            </a:pPr>
            <a:endParaRPr lang="en-US"/>
          </a:p>
          <a:p>
            <a:pPr>
              <a:buFontTx/>
              <a:buAutoNum type="arabicPeriod"/>
            </a:pPr>
            <a:r>
              <a:rPr lang="en-US"/>
              <a:t>Modeling how ideal agents “should act”  </a:t>
            </a:r>
          </a:p>
          <a:p>
            <a:pPr marL="762000" lvl="1" indent="-304800"/>
            <a:endParaRPr lang="en-US"/>
          </a:p>
          <a:p>
            <a:pPr marL="762000" lvl="1" indent="-304800"/>
            <a:endParaRPr lang="en-US"/>
          </a:p>
          <a:p>
            <a:pPr marL="762000" lvl="1" indent="-304800"/>
            <a:endParaRPr lang="en-US"/>
          </a:p>
          <a:p>
            <a:r>
              <a:rPr lang="en-US"/>
              <a:t>Modern AI focuses on the last definition</a:t>
            </a:r>
          </a:p>
          <a:p>
            <a:pPr marL="762000" lvl="1" indent="-304800"/>
            <a:r>
              <a:rPr lang="en-US"/>
              <a:t>we will also focus on this “engineering” approach</a:t>
            </a:r>
          </a:p>
          <a:p>
            <a:pPr marL="762000" lvl="1" indent="-304800"/>
            <a:r>
              <a:rPr lang="en-US"/>
              <a:t>success is judged by how well the agent performs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/>
              <a:t>Acting humanly: Turing test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/>
              <a:t>Turing (1950) "Computing machinery and intelligence“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"Can machines think?" </a:t>
            </a:r>
            <a:r>
              <a:rPr lang="en-US" sz="1600">
                <a:sym typeface="Wingdings" pitchFamily="2" charset="2"/>
              </a:rPr>
              <a:t></a:t>
            </a:r>
            <a:r>
              <a:rPr lang="en-US" sz="1600"/>
              <a:t> "Can machines behave intelligently?“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Operational test for intelligent behavior: the Imitation Game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Suggests major components required for AI: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     - knowledge representation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     - reasoning,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     - language/image understanding,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     - learning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*  Question: is it important that an intelligent system act like a human?</a:t>
            </a:r>
          </a:p>
        </p:txBody>
      </p:sp>
      <p:pic>
        <p:nvPicPr>
          <p:cNvPr id="185348" name="Picture 4" descr="tur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90800"/>
            <a:ext cx="3948113" cy="1368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/>
              <a:t>Thinking humanly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Cognitive Science approach</a:t>
            </a:r>
          </a:p>
          <a:p>
            <a:pPr lvl="1"/>
            <a:r>
              <a:rPr lang="en-US"/>
              <a:t>Try to get “inside” our minds</a:t>
            </a:r>
          </a:p>
          <a:p>
            <a:pPr lvl="1"/>
            <a:r>
              <a:rPr lang="en-US"/>
              <a:t>E.g., conduct experiments with people to try to “reverse-engineer” how we reason, learning, remember, predict</a:t>
            </a:r>
          </a:p>
          <a:p>
            <a:pPr lvl="1"/>
            <a:endParaRPr lang="en-US"/>
          </a:p>
          <a:p>
            <a:r>
              <a:rPr lang="en-US"/>
              <a:t>Problems</a:t>
            </a:r>
          </a:p>
          <a:p>
            <a:pPr lvl="1"/>
            <a:r>
              <a:rPr lang="en-US"/>
              <a:t>Humans don’t behave rationally</a:t>
            </a:r>
          </a:p>
          <a:p>
            <a:pPr lvl="2"/>
            <a:r>
              <a:rPr lang="en-US"/>
              <a:t>e.g., insurance</a:t>
            </a:r>
          </a:p>
          <a:p>
            <a:pPr lvl="2"/>
            <a:endParaRPr lang="en-US"/>
          </a:p>
          <a:p>
            <a:pPr lvl="1"/>
            <a:r>
              <a:rPr lang="en-US"/>
              <a:t>The reverse engineering is very hard to do</a:t>
            </a:r>
          </a:p>
          <a:p>
            <a:pPr lvl="1"/>
            <a:endParaRPr lang="en-US"/>
          </a:p>
          <a:p>
            <a:pPr lvl="1"/>
            <a:r>
              <a:rPr lang="en-US"/>
              <a:t>The brain’s hardware is very different to a computer program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/>
              <a:t>Thinking rationally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Represent facts about the world via logic</a:t>
            </a:r>
          </a:p>
          <a:p>
            <a:endParaRPr lang="en-US"/>
          </a:p>
          <a:p>
            <a:r>
              <a:rPr lang="en-US"/>
              <a:t>Use logical inference as a basis for reasoning about these facts</a:t>
            </a:r>
          </a:p>
          <a:p>
            <a:endParaRPr lang="en-US"/>
          </a:p>
          <a:p>
            <a:r>
              <a:rPr lang="en-US"/>
              <a:t>Can be a very useful approach to AI</a:t>
            </a:r>
          </a:p>
          <a:p>
            <a:pPr lvl="1"/>
            <a:r>
              <a:rPr lang="en-US"/>
              <a:t>E.g., theorem-provers</a:t>
            </a:r>
          </a:p>
          <a:p>
            <a:pPr lvl="1"/>
            <a:endParaRPr lang="en-US"/>
          </a:p>
          <a:p>
            <a:r>
              <a:rPr lang="en-US"/>
              <a:t>Limitations</a:t>
            </a:r>
          </a:p>
          <a:p>
            <a:pPr lvl="1"/>
            <a:r>
              <a:rPr lang="en-US"/>
              <a:t>Does not account for an agent’s uncertainty about the world</a:t>
            </a:r>
          </a:p>
          <a:p>
            <a:pPr lvl="2"/>
            <a:r>
              <a:rPr lang="en-US"/>
              <a:t>E.g., difficult to couple to vision or speech systems</a:t>
            </a:r>
          </a:p>
          <a:p>
            <a:pPr lvl="2"/>
            <a:endParaRPr lang="en-US"/>
          </a:p>
          <a:p>
            <a:pPr lvl="1"/>
            <a:r>
              <a:rPr lang="en-US"/>
              <a:t>Has no way to represent goals, costs, etc (important aspects of real-world environments)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/>
              <a:t>Acting rationally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Decision theory/Economics</a:t>
            </a:r>
          </a:p>
          <a:p>
            <a:pPr lvl="1"/>
            <a:r>
              <a:rPr lang="en-US"/>
              <a:t>Set of future states of the world</a:t>
            </a:r>
          </a:p>
          <a:p>
            <a:pPr lvl="1"/>
            <a:r>
              <a:rPr lang="en-US"/>
              <a:t>Set of possible actions an agent can take</a:t>
            </a:r>
          </a:p>
          <a:p>
            <a:pPr lvl="1"/>
            <a:r>
              <a:rPr lang="en-US"/>
              <a:t>Utility = gain to an agent for each action/state pair</a:t>
            </a:r>
          </a:p>
          <a:p>
            <a:pPr lvl="1"/>
            <a:endParaRPr lang="en-US"/>
          </a:p>
          <a:p>
            <a:pPr lvl="1"/>
            <a:r>
              <a:rPr lang="en-US"/>
              <a:t>An agent acts rationally if it selects the action that maximizes its “utility”</a:t>
            </a:r>
          </a:p>
          <a:p>
            <a:pPr lvl="2"/>
            <a:r>
              <a:rPr lang="en-US"/>
              <a:t>Or expected utility if there is uncertainty</a:t>
            </a:r>
          </a:p>
          <a:p>
            <a:pPr lvl="2"/>
            <a:endParaRPr lang="en-US"/>
          </a:p>
          <a:p>
            <a:r>
              <a:rPr lang="en-US"/>
              <a:t>Emphasis is on autonomous agents that behave rationally (make the best predictions, take the best actions) </a:t>
            </a:r>
          </a:p>
          <a:p>
            <a:pPr lvl="1"/>
            <a:r>
              <a:rPr lang="en-US"/>
              <a:t>on average over time</a:t>
            </a:r>
          </a:p>
          <a:p>
            <a:pPr lvl="1"/>
            <a:r>
              <a:rPr lang="en-US"/>
              <a:t>within computational limitations (“bounded rationality”)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0" y="6267450"/>
            <a:ext cx="9144000" cy="5905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93539" name="raw-laser-beerbottle.avi">
            <a:hlinkClick r:id="" action="ppaction://media"/>
          </p:cNvPr>
          <p:cNvPicPr>
            <a:picLocks noGrp="1" noRot="1" noChangeAspect="1" noChangeArrowheads="1"/>
          </p:cNvPicPr>
          <p:nvPr>
            <p:ph idx="4294967295"/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9063" y="0"/>
            <a:ext cx="8840787" cy="6881813"/>
          </a:xfrm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400" fill="hold"/>
                                        <p:tgtEl>
                                          <p:spTgt spid="1935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35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35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35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3539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Summary of Today’s Lecture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848600" cy="5029200"/>
          </a:xfrm>
          <a:noFill/>
          <a:ln/>
        </p:spPr>
        <p:txBody>
          <a:bodyPr/>
          <a:lstStyle/>
          <a:p>
            <a:r>
              <a:rPr lang="en-US"/>
              <a:t>Artificial Intelligence involves the study of:</a:t>
            </a:r>
          </a:p>
          <a:p>
            <a:pPr lvl="1"/>
            <a:r>
              <a:rPr lang="en-US"/>
              <a:t>automated recognition and understanding of signals</a:t>
            </a:r>
          </a:p>
          <a:p>
            <a:pPr lvl="1"/>
            <a:r>
              <a:rPr lang="en-US"/>
              <a:t>reasoning, planning, and decision-making</a:t>
            </a:r>
          </a:p>
          <a:p>
            <a:pPr lvl="1"/>
            <a:r>
              <a:rPr lang="en-US"/>
              <a:t>learning and adaptation</a:t>
            </a:r>
          </a:p>
          <a:p>
            <a:pPr lvl="1"/>
            <a:endParaRPr lang="en-US"/>
          </a:p>
          <a:p>
            <a:r>
              <a:rPr lang="en-US"/>
              <a:t>AI has made substantial progress in</a:t>
            </a:r>
          </a:p>
          <a:p>
            <a:pPr lvl="1"/>
            <a:r>
              <a:rPr lang="en-US"/>
              <a:t>recognition and learning</a:t>
            </a:r>
          </a:p>
          <a:p>
            <a:pPr lvl="1"/>
            <a:r>
              <a:rPr lang="en-US"/>
              <a:t>some planning and reasoning problems</a:t>
            </a:r>
          </a:p>
          <a:p>
            <a:pPr lvl="1"/>
            <a:r>
              <a:rPr lang="en-US"/>
              <a:t>…but many open research problems</a:t>
            </a:r>
          </a:p>
          <a:p>
            <a:pPr lvl="1"/>
            <a:endParaRPr lang="en-US"/>
          </a:p>
          <a:p>
            <a:r>
              <a:rPr lang="en-US"/>
              <a:t>AI Applications</a:t>
            </a:r>
          </a:p>
          <a:p>
            <a:pPr lvl="1"/>
            <a:r>
              <a:rPr lang="en-US"/>
              <a:t>improvements in hardware and algorithms  =&gt; AI applications  in industry, finance, medicine, and science.</a:t>
            </a:r>
            <a:br>
              <a:rPr lang="en-US"/>
            </a:br>
            <a:endParaRPr lang="en-US"/>
          </a:p>
          <a:p>
            <a:r>
              <a:rPr lang="en-US"/>
              <a:t>Rational agent view of AI</a:t>
            </a:r>
          </a:p>
          <a:p>
            <a:pPr lvl="1"/>
            <a:endParaRPr lang="en-US"/>
          </a:p>
          <a:p>
            <a:r>
              <a:rPr lang="en-US"/>
              <a:t>Reading: chapter 1 in text, Thrun paper, Stone lecture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400" b="1" u="sng" dirty="0"/>
              <a:t>Intelligence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“the capacity to learn and solve problems” (</a:t>
            </a:r>
            <a:r>
              <a:rPr lang="en-US" sz="2000" dirty="0" err="1"/>
              <a:t>Websters</a:t>
            </a:r>
            <a:r>
              <a:rPr lang="en-US" sz="2000" dirty="0"/>
              <a:t> dictionary)</a:t>
            </a:r>
          </a:p>
          <a:p>
            <a:pPr lvl="1"/>
            <a:r>
              <a:rPr lang="en-US" sz="2000" dirty="0"/>
              <a:t>in particular,</a:t>
            </a:r>
          </a:p>
          <a:p>
            <a:pPr lvl="2"/>
            <a:r>
              <a:rPr lang="en-US" sz="2000" dirty="0"/>
              <a:t> </a:t>
            </a:r>
            <a:r>
              <a:rPr lang="en-US" sz="2000" i="1" dirty="0"/>
              <a:t>the ability to solve novel problems</a:t>
            </a:r>
            <a:endParaRPr lang="en-US" sz="2000" dirty="0"/>
          </a:p>
          <a:p>
            <a:pPr lvl="2"/>
            <a:r>
              <a:rPr lang="en-US" sz="2000" i="1" dirty="0"/>
              <a:t>the ability to act </a:t>
            </a:r>
            <a:r>
              <a:rPr lang="en-US" sz="2000" i="1" dirty="0" smtClean="0"/>
              <a:t>rationally (logically)</a:t>
            </a:r>
            <a:endParaRPr lang="en-US" sz="2000" dirty="0"/>
          </a:p>
          <a:p>
            <a:pPr lvl="2"/>
            <a:r>
              <a:rPr lang="en-US" sz="2000" i="1" dirty="0"/>
              <a:t>the ability to act like humans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400" b="1" u="sng" dirty="0" smtClean="0"/>
              <a:t> </a:t>
            </a:r>
            <a:r>
              <a:rPr lang="en-US" sz="2400" b="1" u="sng" dirty="0"/>
              <a:t>Artificial Intelligence</a:t>
            </a:r>
          </a:p>
          <a:p>
            <a:pPr lvl="1"/>
            <a:r>
              <a:rPr lang="en-US" sz="2000" dirty="0"/>
              <a:t>build and understand intelligent entities or agents</a:t>
            </a:r>
          </a:p>
          <a:p>
            <a:pPr lvl="1"/>
            <a:r>
              <a:rPr lang="en-US" sz="2000" dirty="0"/>
              <a:t>2 main approaches: “engineering” versus “cognitive modeling”</a:t>
            </a:r>
          </a:p>
          <a:p>
            <a:pPr lvl="1">
              <a:buFontTx/>
              <a:buNone/>
            </a:pP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What is Intelligence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609600"/>
          </a:xfrm>
          <a:solidFill>
            <a:srgbClr val="D9C4B9"/>
          </a:solidFill>
        </p:spPr>
        <p:txBody>
          <a:bodyPr/>
          <a:lstStyle/>
          <a:p>
            <a:r>
              <a:rPr lang="en-US" sz="3200" dirty="0"/>
              <a:t>What is Artificial Intelligence?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400" b="0" dirty="0"/>
              <a:t>(</a:t>
            </a:r>
            <a:r>
              <a:rPr lang="en-US" sz="1200" b="0" dirty="0"/>
              <a:t>John McCarthy, Stanford University</a:t>
            </a:r>
            <a:r>
              <a:rPr lang="en-US" sz="1000" b="0" dirty="0"/>
              <a:t>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22313"/>
            <a:ext cx="7961313" cy="4840287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endParaRPr lang="en-US" sz="900" b="1" dirty="0"/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hlink"/>
                </a:solidFill>
              </a:rPr>
              <a:t>What is artificial intelligence?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dirty="0"/>
              <a:t>	It is the science and engineering of making intelligent machines, especially intelligent computer programs. </a:t>
            </a:r>
            <a:endParaRPr lang="en-US" sz="2000" dirty="0" smtClean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It </a:t>
            </a:r>
            <a:r>
              <a:rPr lang="en-US" sz="2000" dirty="0"/>
              <a:t>is related to the similar task of using computers to understand human intelligence, but AI does not have to confine itself to methods that are biologically observable.</a:t>
            </a:r>
            <a:r>
              <a:rPr lang="en-US" sz="1200" dirty="0"/>
              <a:t> </a:t>
            </a:r>
          </a:p>
          <a:p>
            <a:pPr algn="just">
              <a:lnSpc>
                <a:spcPct val="150000"/>
              </a:lnSpc>
            </a:pP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hlink"/>
                </a:solidFill>
              </a:rPr>
              <a:t>Yes, but what is intelligence?</a:t>
            </a:r>
            <a:r>
              <a:rPr lang="en-US" sz="2000" b="1" dirty="0"/>
              <a:t>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dirty="0"/>
              <a:t>	Intelligence is the computational part of the ability to achieve goals in the world. Varying kinds and degrees of intelligence occur in people, many animals and some machines. </a:t>
            </a:r>
          </a:p>
        </p:txBody>
      </p:sp>
      <p:pic>
        <p:nvPicPr>
          <p:cNvPr id="99332" name="Picture 4" descr="jmc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1175" y="76200"/>
            <a:ext cx="1012825" cy="1401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4610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609600"/>
          </a:xfrm>
          <a:solidFill>
            <a:srgbClr val="D9C4B9"/>
          </a:solidFill>
        </p:spPr>
        <p:txBody>
          <a:bodyPr/>
          <a:lstStyle/>
          <a:p>
            <a:r>
              <a:rPr lang="en-US" sz="3200" dirty="0"/>
              <a:t>What is Artificial Intelligence?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400" b="0" dirty="0"/>
              <a:t>(</a:t>
            </a:r>
            <a:r>
              <a:rPr lang="en-US" sz="1200" b="0" dirty="0"/>
              <a:t>John McCarthy, Stanford University</a:t>
            </a:r>
            <a:r>
              <a:rPr lang="en-US" sz="1000" b="0" dirty="0"/>
              <a:t>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61313" cy="484028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hlink"/>
                </a:solidFill>
              </a:rPr>
              <a:t>Isn't </a:t>
            </a:r>
            <a:r>
              <a:rPr lang="en-US" b="1" dirty="0">
                <a:solidFill>
                  <a:schemeClr val="hlink"/>
                </a:solidFill>
              </a:rPr>
              <a:t>there a solid definition of intelligence that doesn't depend on relating it to human intelligence?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dirty="0"/>
              <a:t>	Not yet. The problem is that we cannot yet characterize in general what kinds of computational procedures we want to call intelligent. We understand some</a:t>
            </a:r>
            <a:r>
              <a:rPr lang="en-US" b="1" dirty="0"/>
              <a:t> </a:t>
            </a:r>
            <a:r>
              <a:rPr lang="en-US" dirty="0"/>
              <a:t>of the mechanisms of intelligence and not others.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600" b="1" u="sng" dirty="0" smtClean="0"/>
              <a:t>More </a:t>
            </a:r>
            <a:r>
              <a:rPr lang="en-US" sz="1600" b="1" u="sng" dirty="0"/>
              <a:t>in: </a:t>
            </a:r>
            <a:endParaRPr lang="en-US" sz="1600" b="1" u="sng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600" b="1" u="sng" dirty="0" smtClean="0"/>
              <a:t>http</a:t>
            </a:r>
            <a:r>
              <a:rPr lang="en-US" sz="1600" b="1" u="sng" dirty="0"/>
              <a:t>://www-formal.stanford.edu/jmc/whatisai/node1.html</a:t>
            </a:r>
          </a:p>
        </p:txBody>
      </p:sp>
      <p:pic>
        <p:nvPicPr>
          <p:cNvPr id="99332" name="Picture 4" descr="jmc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1175" y="76200"/>
            <a:ext cx="1012825" cy="14017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What’s involved in Intelligence?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5029200"/>
          </a:xfrm>
          <a:noFill/>
          <a:ln/>
        </p:spPr>
        <p:txBody>
          <a:bodyPr/>
          <a:lstStyle/>
          <a:p>
            <a:r>
              <a:rPr lang="en-US" sz="2000" b="1" dirty="0"/>
              <a:t>Ability to interact with the real world</a:t>
            </a:r>
          </a:p>
          <a:p>
            <a:pPr lvl="1"/>
            <a:r>
              <a:rPr lang="en-US" sz="1800" dirty="0"/>
              <a:t>to perceive, understand, and act</a:t>
            </a:r>
          </a:p>
          <a:p>
            <a:pPr lvl="1"/>
            <a:r>
              <a:rPr lang="en-US" sz="1800" dirty="0"/>
              <a:t>e.g., speech recognition and understanding and synthesis</a:t>
            </a:r>
          </a:p>
          <a:p>
            <a:pPr lvl="1"/>
            <a:r>
              <a:rPr lang="en-US" sz="1800" dirty="0"/>
              <a:t>e.g., image understanding</a:t>
            </a:r>
          </a:p>
          <a:p>
            <a:pPr lvl="1"/>
            <a:r>
              <a:rPr lang="en-US" sz="1800" dirty="0"/>
              <a:t>e.g., ability to take actions, have an effect</a:t>
            </a:r>
            <a:br>
              <a:rPr lang="en-US" sz="1800" dirty="0"/>
            </a:br>
            <a:endParaRPr lang="en-US" sz="1800" dirty="0"/>
          </a:p>
          <a:p>
            <a:r>
              <a:rPr lang="en-US" sz="2000" b="1" dirty="0"/>
              <a:t>Reasoning and Planning</a:t>
            </a:r>
          </a:p>
          <a:p>
            <a:pPr lvl="1"/>
            <a:r>
              <a:rPr lang="en-US" sz="1800" dirty="0"/>
              <a:t>modeling the external world, given input</a:t>
            </a:r>
          </a:p>
          <a:p>
            <a:pPr lvl="1"/>
            <a:r>
              <a:rPr lang="en-US" sz="1800" dirty="0"/>
              <a:t>solving new problems, planning, and making decisions</a:t>
            </a:r>
          </a:p>
          <a:p>
            <a:pPr lvl="1"/>
            <a:r>
              <a:rPr lang="en-US" sz="1800" dirty="0"/>
              <a:t>ability to deal with unexpected problems, uncertainties</a:t>
            </a:r>
            <a:br>
              <a:rPr lang="en-US" sz="1800" dirty="0"/>
            </a:br>
            <a:endParaRPr lang="en-US" sz="1800" dirty="0"/>
          </a:p>
          <a:p>
            <a:r>
              <a:rPr lang="en-US" sz="2000" b="1" dirty="0"/>
              <a:t>Learning and Adaptation</a:t>
            </a:r>
          </a:p>
          <a:p>
            <a:pPr lvl="1"/>
            <a:r>
              <a:rPr lang="en-US" sz="1800" dirty="0"/>
              <a:t>we are continuously learning and adapting</a:t>
            </a:r>
          </a:p>
          <a:p>
            <a:pPr lvl="1"/>
            <a:r>
              <a:rPr lang="en-US" sz="1800" dirty="0"/>
              <a:t>our internal models are always being “updated”</a:t>
            </a:r>
          </a:p>
          <a:p>
            <a:pPr lvl="2"/>
            <a:r>
              <a:rPr lang="en-US" sz="1800" dirty="0"/>
              <a:t>e.g., a baby learning to categorize and recognize animals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Academic Disciplines relevant to AI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4572000"/>
          </a:xfrm>
        </p:spPr>
        <p:txBody>
          <a:bodyPr/>
          <a:lstStyle/>
          <a:p>
            <a:pPr algn="just"/>
            <a:r>
              <a:rPr lang="en-US" sz="1400" b="1" dirty="0"/>
              <a:t>Philosophy</a:t>
            </a:r>
            <a:r>
              <a:rPr lang="en-US" sz="1400" dirty="0"/>
              <a:t>		Logic, methods of reasoning, mind as physical </a:t>
            </a:r>
            <a:br>
              <a:rPr lang="en-US" sz="1400" dirty="0"/>
            </a:br>
            <a:r>
              <a:rPr lang="en-US" sz="1400" dirty="0"/>
              <a:t>		 	system, foundations of learning, language,</a:t>
            </a:r>
            <a:br>
              <a:rPr lang="en-US" sz="1400" dirty="0"/>
            </a:br>
            <a:r>
              <a:rPr lang="en-US" sz="1400" dirty="0"/>
              <a:t>			rationality.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Mathematics</a:t>
            </a:r>
            <a:r>
              <a:rPr lang="en-US" sz="1400" dirty="0"/>
              <a:t>		Formal representation and proof, algorithms,</a:t>
            </a:r>
            <a:br>
              <a:rPr lang="en-US" sz="1400" dirty="0"/>
            </a:br>
            <a:r>
              <a:rPr lang="en-US" sz="1400" dirty="0"/>
              <a:t>			computation, (un)decidability, (in)tractability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Probability/Statistics</a:t>
            </a:r>
            <a:r>
              <a:rPr lang="en-US" sz="1400" dirty="0"/>
              <a:t>	modeling uncertainty, learning from data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Economics</a:t>
            </a:r>
            <a:r>
              <a:rPr lang="en-US" sz="1400" dirty="0"/>
              <a:t>		utility, decision theory, rational economic agents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Neuroscience</a:t>
            </a:r>
            <a:r>
              <a:rPr lang="en-US" sz="1400" dirty="0"/>
              <a:t>		neurons as information processing units.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Psychology/ </a:t>
            </a:r>
            <a:r>
              <a:rPr lang="en-US" sz="1400" dirty="0"/>
              <a:t>      	how do people behave, perceive, process cognitive </a:t>
            </a:r>
          </a:p>
          <a:p>
            <a:pPr algn="just">
              <a:buFontTx/>
              <a:buNone/>
            </a:pPr>
            <a:r>
              <a:rPr lang="en-US" sz="1400" b="1" dirty="0" smtClean="0"/>
              <a:t>      Cognitive Science</a:t>
            </a:r>
            <a:r>
              <a:rPr lang="en-US" sz="1400" dirty="0" smtClean="0"/>
              <a:t>  	information,  represent knowledge.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		</a:t>
            </a:r>
          </a:p>
          <a:p>
            <a:pPr algn="just"/>
            <a:r>
              <a:rPr lang="en-US" sz="1400" b="1" dirty="0"/>
              <a:t>Computer</a:t>
            </a:r>
            <a:r>
              <a:rPr lang="en-US" sz="1400" dirty="0"/>
              <a:t> 		building fast computers </a:t>
            </a:r>
            <a:br>
              <a:rPr lang="en-US" sz="1400" dirty="0"/>
            </a:br>
            <a:r>
              <a:rPr lang="en-US" sz="1400" b="1" dirty="0"/>
              <a:t>engineering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Control</a:t>
            </a:r>
            <a:r>
              <a:rPr lang="en-US" sz="1400" dirty="0"/>
              <a:t> </a:t>
            </a:r>
            <a:r>
              <a:rPr lang="en-US" sz="1400" b="1" dirty="0"/>
              <a:t>theory</a:t>
            </a:r>
            <a:r>
              <a:rPr lang="en-US" sz="1400" dirty="0"/>
              <a:t>		design systems that maximize an objective</a:t>
            </a:r>
            <a:br>
              <a:rPr lang="en-US" sz="1400" dirty="0"/>
            </a:br>
            <a:r>
              <a:rPr lang="en-US" sz="1400" dirty="0"/>
              <a:t>			function over time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Linguistics</a:t>
            </a:r>
            <a:r>
              <a:rPr lang="en-US" sz="1400" dirty="0"/>
              <a:t>		knowledge representation, grammars</a:t>
            </a:r>
          </a:p>
          <a:p>
            <a:pPr algn="just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/>
              <a:t>History of AI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/>
              <a:t>1943: early beginnings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McCulloch &amp; Pitts: Boolean circuit model of brain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b="1" dirty="0"/>
              <a:t>1950: Turing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Turing's "Computing Machinery and Intelligence“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b="1" dirty="0"/>
              <a:t>1956: birth of AI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Dartmouth meeting: "Artificial Intelligence“ name adopted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b="1" dirty="0"/>
              <a:t>1950s: initial promise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Early AI programs, including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Samuel's checkers program 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Newell &amp; Simon's Logic Theorist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b="1" dirty="0"/>
              <a:t>1955-65: “great enthusiasm”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Newell and Simon: GPS, general problem solver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Gelertner</a:t>
            </a:r>
            <a:r>
              <a:rPr lang="en-US" sz="1800" dirty="0"/>
              <a:t>: Geometry Theorem Prover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McCarthy: invention of LISP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/>
              <a:t>  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Santorini:Microsoft Office:Microsoft PowerPoint 4:</Template>
  <TotalTime>11150250</TotalTime>
  <Pages>33</Pages>
  <Words>1904</Words>
  <Application>Microsoft Office PowerPoint</Application>
  <PresentationFormat>On-screen Show (4:3)</PresentationFormat>
  <Paragraphs>472</Paragraphs>
  <Slides>39</Slides>
  <Notes>39</Notes>
  <HiddenSlides>2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Courier New</vt:lpstr>
      <vt:lpstr>Times New Roman</vt:lpstr>
      <vt:lpstr>Verdana</vt:lpstr>
      <vt:lpstr>Wingdings</vt:lpstr>
      <vt:lpstr>Default Design</vt:lpstr>
      <vt:lpstr>Chart</vt:lpstr>
      <vt:lpstr>Introduction to Artificial Intelligence</vt:lpstr>
      <vt:lpstr>Why taking AI could change your life…..</vt:lpstr>
      <vt:lpstr>Today’s Lecture</vt:lpstr>
      <vt:lpstr>What is Intelligence</vt:lpstr>
      <vt:lpstr>What is Artificial Intelligence? (John McCarthy, Stanford University)</vt:lpstr>
      <vt:lpstr>What is Artificial Intelligence? (John McCarthy, Stanford University)</vt:lpstr>
      <vt:lpstr>What’s involved in Intelligence?</vt:lpstr>
      <vt:lpstr>Academic Disciplines relevant to AI</vt:lpstr>
      <vt:lpstr>History of AI</vt:lpstr>
      <vt:lpstr>History of AI</vt:lpstr>
      <vt:lpstr>Success Stories</vt:lpstr>
      <vt:lpstr>Success Stories</vt:lpstr>
      <vt:lpstr>Example: DARPA Grand Challenge</vt:lpstr>
      <vt:lpstr>HAL: from the movie 2001</vt:lpstr>
      <vt:lpstr>Hal and AI</vt:lpstr>
      <vt:lpstr>Consider what might be involved in building a computer like Hal….</vt:lpstr>
      <vt:lpstr>Can we build hardware as complex as the brain?</vt:lpstr>
      <vt:lpstr>Can Computers beat Humans at Chess?</vt:lpstr>
      <vt:lpstr>Can Computers Talk?</vt:lpstr>
      <vt:lpstr>Can Computers Recognize Speech?</vt:lpstr>
      <vt:lpstr>Recognizing human speech   (ctd.)</vt:lpstr>
      <vt:lpstr>Can Computers Understand speech?</vt:lpstr>
      <vt:lpstr>Can Computers Understand speech?</vt:lpstr>
      <vt:lpstr>Can Computers Understand speech?</vt:lpstr>
      <vt:lpstr>Can Computers Learn and Adapt ?</vt:lpstr>
      <vt:lpstr>Can Computers “see”?</vt:lpstr>
      <vt:lpstr>Can computers plan and make optimal decisions?</vt:lpstr>
      <vt:lpstr>Summary of State of AI Systems in Practice</vt:lpstr>
      <vt:lpstr>Intelligent Systems in Your Everyday Life</vt:lpstr>
      <vt:lpstr>AI Applications: Machine Translation</vt:lpstr>
      <vt:lpstr>AI and Web Search</vt:lpstr>
      <vt:lpstr>What’s involved in Intelligence? (again)</vt:lpstr>
      <vt:lpstr>Different Types of Artificial Intelligence</vt:lpstr>
      <vt:lpstr>Acting humanly: Turing test</vt:lpstr>
      <vt:lpstr>Thinking humanly</vt:lpstr>
      <vt:lpstr>Thinking rationally</vt:lpstr>
      <vt:lpstr>Acting rationally</vt:lpstr>
      <vt:lpstr>PowerPoint Presentation</vt:lpstr>
      <vt:lpstr>Summary of Today’s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1: Introduction to Artificial Intelligence</dc:title>
  <dc:subject/>
  <dc:creator>Padhraic Smyth</dc:creator>
  <cp:keywords/>
  <dc:description/>
  <cp:lastModifiedBy>Dr Saif Ur Rehman</cp:lastModifiedBy>
  <cp:revision>52</cp:revision>
  <cp:lastPrinted>1999-09-28T15:21:13Z</cp:lastPrinted>
  <dcterms:created xsi:type="dcterms:W3CDTF">1998-09-23T12:48:10Z</dcterms:created>
  <dcterms:modified xsi:type="dcterms:W3CDTF">2022-10-08T13:59:20Z</dcterms:modified>
</cp:coreProperties>
</file>