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56" r:id="rId2"/>
    <p:sldId id="353" r:id="rId3"/>
    <p:sldId id="264" r:id="rId4"/>
    <p:sldId id="306" r:id="rId5"/>
    <p:sldId id="282" r:id="rId6"/>
    <p:sldId id="356" r:id="rId7"/>
    <p:sldId id="357" r:id="rId8"/>
    <p:sldId id="358" r:id="rId9"/>
    <p:sldId id="363" r:id="rId10"/>
    <p:sldId id="364" r:id="rId11"/>
    <p:sldId id="355" r:id="rId12"/>
    <p:sldId id="359" r:id="rId13"/>
    <p:sldId id="360" r:id="rId14"/>
    <p:sldId id="361" r:id="rId15"/>
    <p:sldId id="362" r:id="rId16"/>
    <p:sldId id="365" r:id="rId17"/>
    <p:sldId id="366" r:id="rId18"/>
    <p:sldId id="367" r:id="rId19"/>
    <p:sldId id="368" r:id="rId20"/>
    <p:sldId id="344" r:id="rId2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54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10083523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7910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BED15D0-B99E-4DFE-8DB2-2E8DC8811B2E}" type="slidenum">
              <a:rPr lang="en-US" smtClean="0">
                <a:latin typeface="Times New Roman" pitchFamily="18" charset="0"/>
              </a:rPr>
              <a:pPr eaLnBrk="1" hangingPunct="1"/>
              <a:t>12</a:t>
            </a:fld>
            <a:endParaRPr lang="en-US" smtClean="0">
              <a:latin typeface="Times New Roman" pitchFamily="18" charset="0"/>
            </a:endParaRPr>
          </a:p>
        </p:txBody>
      </p:sp>
      <p:sp>
        <p:nvSpPr>
          <p:cNvPr id="40963"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extLst>
      <p:ext uri="{BB962C8B-B14F-4D97-AF65-F5344CB8AC3E}">
        <p14:creationId xmlns:p14="http://schemas.microsoft.com/office/powerpoint/2010/main" val="1393069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687479-5B99-40F7-A0BE-094D2CCF7AA1}" type="slidenum">
              <a:rPr lang="en-US" smtClean="0">
                <a:latin typeface="Times New Roman" pitchFamily="18" charset="0"/>
              </a:rPr>
              <a:pPr eaLnBrk="1" hangingPunct="1"/>
              <a:t>13</a:t>
            </a:fld>
            <a:endParaRPr lang="en-US" smtClean="0">
              <a:latin typeface="Times New Roman" pitchFamily="18" charset="0"/>
            </a:endParaRPr>
          </a:p>
        </p:txBody>
      </p:sp>
      <p:sp>
        <p:nvSpPr>
          <p:cNvPr id="41987" name="Rectangle 1026"/>
          <p:cNvSpPr>
            <a:spLocks noGrp="1" noRot="1" noChangeAspect="1" noChangeArrowheads="1" noTextEdit="1"/>
          </p:cNvSpPr>
          <p:nvPr>
            <p:ph type="sldImg"/>
          </p:nvPr>
        </p:nvSpPr>
        <p:spPr>
          <a:xfrm>
            <a:off x="1150938" y="692150"/>
            <a:ext cx="4556125" cy="3416300"/>
          </a:xfrm>
          <a:solidFill>
            <a:srgbClr val="FFFFFF"/>
          </a:solidFill>
          <a:ln/>
        </p:spPr>
      </p:sp>
      <p:sp>
        <p:nvSpPr>
          <p:cNvPr id="41988"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extLst>
      <p:ext uri="{BB962C8B-B14F-4D97-AF65-F5344CB8AC3E}">
        <p14:creationId xmlns:p14="http://schemas.microsoft.com/office/powerpoint/2010/main" val="1060618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145FAC-579C-4511-B261-FF04F4AE4497}" type="slidenum">
              <a:rPr lang="en-US" smtClean="0">
                <a:latin typeface="Times New Roman" pitchFamily="18" charset="0"/>
              </a:rPr>
              <a:pPr eaLnBrk="1" hangingPunct="1"/>
              <a:t>14</a:t>
            </a:fld>
            <a:endParaRPr lang="en-US" smtClean="0">
              <a:latin typeface="Times New Roman" pitchFamily="18" charset="0"/>
            </a:endParaRPr>
          </a:p>
        </p:txBody>
      </p:sp>
      <p:sp>
        <p:nvSpPr>
          <p:cNvPr id="43011"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extLst>
      <p:ext uri="{BB962C8B-B14F-4D97-AF65-F5344CB8AC3E}">
        <p14:creationId xmlns:p14="http://schemas.microsoft.com/office/powerpoint/2010/main" val="356221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308DAD-F23C-42FD-B8C1-7AD1C6E6AF89}" type="slidenum">
              <a:rPr lang="en-US" smtClean="0">
                <a:latin typeface="Times New Roman" pitchFamily="18" charset="0"/>
              </a:rPr>
              <a:pPr eaLnBrk="1" hangingPunct="1"/>
              <a:t>15</a:t>
            </a:fld>
            <a:endParaRPr lang="en-US" smtClean="0">
              <a:latin typeface="Times New Roman" pitchFamily="18" charset="0"/>
            </a:endParaRPr>
          </a:p>
        </p:txBody>
      </p:sp>
      <p:sp>
        <p:nvSpPr>
          <p:cNvPr id="44035"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extLst>
      <p:ext uri="{BB962C8B-B14F-4D97-AF65-F5344CB8AC3E}">
        <p14:creationId xmlns:p14="http://schemas.microsoft.com/office/powerpoint/2010/main" val="2697186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150938" y="692150"/>
            <a:ext cx="4556125" cy="3416300"/>
          </a:xfrm>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323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50938" y="692150"/>
            <a:ext cx="4556125" cy="3416300"/>
          </a:xfrm>
          <a:ln/>
        </p:spPr>
      </p:sp>
      <p:sp>
        <p:nvSpPr>
          <p:cNvPr id="204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124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1837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3000" y="685800"/>
            <a:ext cx="4572000" cy="3429000"/>
          </a:xfrm>
          <a:ln/>
        </p:spPr>
      </p:sp>
      <p:sp>
        <p:nvSpPr>
          <p:cNvPr id="100355" name="Rectangle 3"/>
          <p:cNvSpPr>
            <a:spLocks noGrp="1" noChangeArrowheads="1"/>
          </p:cNvSpPr>
          <p:nvPr>
            <p:ph type="body" idx="1"/>
          </p:nvPr>
        </p:nvSpPr>
        <p:spPr/>
        <p:txBody>
          <a:bodyPr/>
          <a:lstStyle/>
          <a:p>
            <a:endParaRPr lang="en-US" b="1"/>
          </a:p>
          <a:p>
            <a:endParaRPr lang="en-US" b="1"/>
          </a:p>
        </p:txBody>
      </p:sp>
    </p:spTree>
    <p:extLst>
      <p:ext uri="{BB962C8B-B14F-4D97-AF65-F5344CB8AC3E}">
        <p14:creationId xmlns:p14="http://schemas.microsoft.com/office/powerpoint/2010/main" val="427755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54663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936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31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8751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083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7340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38481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143000"/>
            <a:ext cx="38481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33800"/>
            <a:ext cx="38481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p:nvPr userDrawn="1"/>
        </p:nvSpPr>
        <p:spPr>
          <a:xfrm>
            <a:off x="8077200" y="0"/>
            <a:ext cx="1066800" cy="461665"/>
          </a:xfrm>
          <a:prstGeom prst="rect">
            <a:avLst/>
          </a:prstGeom>
          <a:solidFill>
            <a:schemeClr val="bg1"/>
          </a:solidFill>
        </p:spPr>
        <p:txBody>
          <a:bodyPr wrap="square" rtlCol="0">
            <a:spAutoFit/>
          </a:bodyPr>
          <a:lstStyle/>
          <a:p>
            <a:endParaRPr lang="en-US" dirty="0"/>
          </a:p>
        </p:txBody>
      </p:sp>
      <p:sp>
        <p:nvSpPr>
          <p:cNvPr id="5" name="TextBox 4"/>
          <p:cNvSpPr txBox="1"/>
          <p:nvPr userDrawn="1"/>
        </p:nvSpPr>
        <p:spPr>
          <a:xfrm>
            <a:off x="0" y="6396335"/>
            <a:ext cx="9144000" cy="461665"/>
          </a:xfrm>
          <a:prstGeom prst="rect">
            <a:avLst/>
          </a:prstGeom>
          <a:solidFill>
            <a:schemeClr val="bg1"/>
          </a:solidFill>
        </p:spPr>
        <p:txBody>
          <a:bodyPr wrap="square" rtlCol="0">
            <a:spAutoFit/>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001000" y="0"/>
            <a:ext cx="1143000" cy="457200"/>
          </a:xfrm>
          <a:prstGeom prst="rect">
            <a:avLst/>
          </a:prstGeom>
          <a:solidFill>
            <a:schemeClr val="bg1"/>
          </a:solidFill>
        </p:spPr>
        <p:txBody>
          <a:bodyPr wrap="square" rtlCol="0">
            <a:spAutoFit/>
          </a:bodyPr>
          <a:lstStyle/>
          <a:p>
            <a:endParaRPr lang="en-US" dirty="0"/>
          </a:p>
        </p:txBody>
      </p:sp>
      <p:sp>
        <p:nvSpPr>
          <p:cNvPr id="3" name="TextBox 2"/>
          <p:cNvSpPr txBox="1"/>
          <p:nvPr userDrawn="1"/>
        </p:nvSpPr>
        <p:spPr>
          <a:xfrm>
            <a:off x="0" y="6400800"/>
            <a:ext cx="9144000" cy="457200"/>
          </a:xfrm>
          <a:prstGeom prst="rect">
            <a:avLst/>
          </a:prstGeom>
          <a:solidFill>
            <a:schemeClr val="bg1"/>
          </a:solidFill>
        </p:spPr>
        <p:txBody>
          <a:bodyPr wrap="square" rtlCol="0">
            <a:spAutoFit/>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6096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143000"/>
            <a:ext cx="7848600" cy="50292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 </a:t>
            </a:r>
          </a:p>
        </p:txBody>
      </p:sp>
      <p:sp>
        <p:nvSpPr>
          <p:cNvPr id="1028" name="Rectangle 4"/>
          <p:cNvSpPr>
            <a:spLocks noChangeArrowheads="1"/>
          </p:cNvSpPr>
          <p:nvPr/>
        </p:nvSpPr>
        <p:spPr bwMode="auto">
          <a:xfrm>
            <a:off x="7277100" y="6629400"/>
            <a:ext cx="1866900" cy="211138"/>
          </a:xfrm>
          <a:prstGeom prst="rect">
            <a:avLst/>
          </a:prstGeom>
          <a:noFill/>
          <a:ln w="12700">
            <a:noFill/>
            <a:miter lim="800000"/>
            <a:headEnd/>
            <a:tailEnd/>
          </a:ln>
          <a:effectLst/>
        </p:spPr>
        <p:txBody>
          <a:bodyPr wrap="none" lIns="90488" tIns="44450" rIns="90488" bIns="44450">
            <a:spAutoFit/>
          </a:bodyPr>
          <a:lstStyle/>
          <a:p>
            <a:r>
              <a:rPr lang="en-US" sz="800" b="1">
                <a:latin typeface="Verdana" pitchFamily="34" charset="0"/>
              </a:rPr>
              <a:t>Slide Set 1: Introduction: </a:t>
            </a:r>
            <a:fld id="{03CD582D-EE30-4301-8711-B97A2BCF3077}" type="slidenum">
              <a:rPr lang="en-US" sz="800" b="1">
                <a:latin typeface="Verdana" pitchFamily="34" charset="0"/>
              </a:rPr>
              <a:pPr/>
              <a:t>‹#›</a:t>
            </a:fld>
            <a:endParaRPr lang="en-US" sz="800" b="1">
              <a:latin typeface="Verdana" pitchFamily="34" charset="0"/>
            </a:endParaRPr>
          </a:p>
        </p:txBody>
      </p:sp>
      <p:pic>
        <p:nvPicPr>
          <p:cNvPr id="1029" name="Picture 5" descr="formal-66"/>
          <p:cNvPicPr>
            <a:picLocks noChangeAspect="1" noChangeArrowheads="1"/>
          </p:cNvPicPr>
          <p:nvPr userDrawn="1"/>
        </p:nvPicPr>
        <p:blipFill>
          <a:blip r:embed="rId14" cstate="print"/>
          <a:srcRect/>
          <a:stretch>
            <a:fillRect/>
          </a:stretch>
        </p:blipFill>
        <p:spPr bwMode="auto">
          <a:xfrm>
            <a:off x="7924800" y="66675"/>
            <a:ext cx="1241425" cy="334963"/>
          </a:xfrm>
          <a:prstGeom prst="rect">
            <a:avLst/>
          </a:prstGeom>
          <a:noFill/>
        </p:spPr>
      </p:pic>
      <p:sp>
        <p:nvSpPr>
          <p:cNvPr id="1030" name="Rectangle 6"/>
          <p:cNvSpPr>
            <a:spLocks noChangeArrowheads="1"/>
          </p:cNvSpPr>
          <p:nvPr userDrawn="1"/>
        </p:nvSpPr>
        <p:spPr bwMode="auto">
          <a:xfrm>
            <a:off x="0" y="6616700"/>
            <a:ext cx="2833688" cy="211138"/>
          </a:xfrm>
          <a:prstGeom prst="rect">
            <a:avLst/>
          </a:prstGeom>
          <a:noFill/>
          <a:ln w="12700">
            <a:noFill/>
            <a:miter lim="800000"/>
            <a:headEnd/>
            <a:tailEnd/>
          </a:ln>
          <a:effectLst/>
        </p:spPr>
        <p:txBody>
          <a:bodyPr wrap="none" lIns="90488" tIns="44450" rIns="90488" bIns="44450">
            <a:spAutoFit/>
          </a:bodyPr>
          <a:lstStyle/>
          <a:p>
            <a:r>
              <a:rPr lang="en-US" sz="800" b="1">
                <a:latin typeface="Verdana" pitchFamily="34" charset="0"/>
              </a:rPr>
              <a:t>ICS 271, Fall 2007: Professor Padhraic Smyth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Verdana" pitchFamily="34" charset="0"/>
        </a:defRPr>
      </a:lvl2pPr>
      <a:lvl3pPr algn="ctr" rtl="0" eaLnBrk="0" fontAlgn="base" hangingPunct="0">
        <a:spcBef>
          <a:spcPct val="0"/>
        </a:spcBef>
        <a:spcAft>
          <a:spcPct val="0"/>
        </a:spcAft>
        <a:defRPr sz="2400" b="1">
          <a:solidFill>
            <a:schemeClr val="tx2"/>
          </a:solidFill>
          <a:latin typeface="Verdana" pitchFamily="34" charset="0"/>
        </a:defRPr>
      </a:lvl3pPr>
      <a:lvl4pPr algn="ctr" rtl="0" eaLnBrk="0" fontAlgn="base" hangingPunct="0">
        <a:spcBef>
          <a:spcPct val="0"/>
        </a:spcBef>
        <a:spcAft>
          <a:spcPct val="0"/>
        </a:spcAft>
        <a:defRPr sz="2400" b="1">
          <a:solidFill>
            <a:schemeClr val="tx2"/>
          </a:solidFill>
          <a:latin typeface="Verdana" pitchFamily="34" charset="0"/>
        </a:defRPr>
      </a:lvl4pPr>
      <a:lvl5pPr algn="ctr" rtl="0" eaLnBrk="0" fontAlgn="base" hangingPunct="0">
        <a:spcBef>
          <a:spcPct val="0"/>
        </a:spcBef>
        <a:spcAft>
          <a:spcPct val="0"/>
        </a:spcAft>
        <a:defRPr sz="2400" b="1">
          <a:solidFill>
            <a:schemeClr val="tx2"/>
          </a:solidFill>
          <a:latin typeface="Verdana" pitchFamily="34" charset="0"/>
        </a:defRPr>
      </a:lvl5pPr>
      <a:lvl6pPr marL="457200" algn="ctr" rtl="0" eaLnBrk="0" fontAlgn="base" hangingPunct="0">
        <a:spcBef>
          <a:spcPct val="0"/>
        </a:spcBef>
        <a:spcAft>
          <a:spcPct val="0"/>
        </a:spcAft>
        <a:defRPr sz="2400" b="1">
          <a:solidFill>
            <a:schemeClr val="tx2"/>
          </a:solidFill>
          <a:latin typeface="Verdana" pitchFamily="34" charset="0"/>
        </a:defRPr>
      </a:lvl6pPr>
      <a:lvl7pPr marL="914400" algn="ctr" rtl="0" eaLnBrk="0" fontAlgn="base" hangingPunct="0">
        <a:spcBef>
          <a:spcPct val="0"/>
        </a:spcBef>
        <a:spcAft>
          <a:spcPct val="0"/>
        </a:spcAft>
        <a:defRPr sz="2400" b="1">
          <a:solidFill>
            <a:schemeClr val="tx2"/>
          </a:solidFill>
          <a:latin typeface="Verdana" pitchFamily="34" charset="0"/>
        </a:defRPr>
      </a:lvl7pPr>
      <a:lvl8pPr marL="1371600" algn="ctr" rtl="0" eaLnBrk="0" fontAlgn="base" hangingPunct="0">
        <a:spcBef>
          <a:spcPct val="0"/>
        </a:spcBef>
        <a:spcAft>
          <a:spcPct val="0"/>
        </a:spcAft>
        <a:defRPr sz="2400" b="1">
          <a:solidFill>
            <a:schemeClr val="tx2"/>
          </a:solidFill>
          <a:latin typeface="Verdana" pitchFamily="34" charset="0"/>
        </a:defRPr>
      </a:lvl8pPr>
      <a:lvl9pPr marL="1828800" algn="ctr" rtl="0" eaLnBrk="0" fontAlgn="base" hangingPunct="0">
        <a:spcBef>
          <a:spcPct val="0"/>
        </a:spcBef>
        <a:spcAft>
          <a:spcPct val="0"/>
        </a:spcAft>
        <a:defRPr sz="2400" b="1">
          <a:solidFill>
            <a:schemeClr val="tx2"/>
          </a:solidFill>
          <a:latin typeface="Verdana" pitchFamily="34" charset="0"/>
        </a:defRPr>
      </a:lvl9pPr>
    </p:titleStyle>
    <p:bodyStyle>
      <a:lvl1pPr marL="342900" indent="-342900" algn="l" rtl="0" eaLnBrk="0" fontAlgn="base" hangingPunct="0">
        <a:spcBef>
          <a:spcPct val="20000"/>
        </a:spcBef>
        <a:spcAft>
          <a:spcPct val="0"/>
        </a:spcAft>
        <a:buSzPct val="10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1600">
          <a:solidFill>
            <a:schemeClr val="tx1"/>
          </a:solidFill>
          <a:latin typeface="+mn-lt"/>
        </a:defRPr>
      </a:lvl2pPr>
      <a:lvl3pPr marL="1143000" indent="-228600" algn="l" rtl="0" eaLnBrk="0" fontAlgn="base" hangingPunct="0">
        <a:spcBef>
          <a:spcPct val="20000"/>
        </a:spcBef>
        <a:spcAft>
          <a:spcPct val="0"/>
        </a:spcAft>
        <a:buSzPct val="100000"/>
        <a:buChar char="•"/>
        <a:defRPr sz="1600">
          <a:solidFill>
            <a:schemeClr val="tx1"/>
          </a:solidFill>
          <a:latin typeface="+mn-lt"/>
        </a:defRPr>
      </a:lvl3pPr>
      <a:lvl4pPr marL="1600200" indent="-228600" algn="l" rtl="0" eaLnBrk="0" fontAlgn="base" hangingPunct="0">
        <a:spcBef>
          <a:spcPct val="20000"/>
        </a:spcBef>
        <a:spcAft>
          <a:spcPct val="0"/>
        </a:spcAft>
        <a:buSzPct val="100000"/>
        <a:buChar char="–"/>
        <a:defRPr sz="1600">
          <a:solidFill>
            <a:schemeClr val="tx1"/>
          </a:solidFill>
          <a:latin typeface="+mn-lt"/>
        </a:defRPr>
      </a:lvl4pPr>
      <a:lvl5pPr marL="2057400" indent="-228600" algn="l" rtl="0" eaLnBrk="0" fontAlgn="base" hangingPunct="0">
        <a:spcBef>
          <a:spcPct val="20000"/>
        </a:spcBef>
        <a:spcAft>
          <a:spcPct val="0"/>
        </a:spcAft>
        <a:buSzPct val="100000"/>
        <a:buChar char="•"/>
        <a:defRPr sz="1600">
          <a:solidFill>
            <a:schemeClr val="tx1"/>
          </a:solidFill>
          <a:latin typeface="+mn-lt"/>
        </a:defRPr>
      </a:lvl5pPr>
      <a:lvl6pPr marL="2514600" indent="-228600" algn="l" rtl="0" eaLnBrk="0" fontAlgn="base" hangingPunct="0">
        <a:spcBef>
          <a:spcPct val="20000"/>
        </a:spcBef>
        <a:spcAft>
          <a:spcPct val="0"/>
        </a:spcAft>
        <a:buSzPct val="100000"/>
        <a:buChar char="•"/>
        <a:defRPr sz="1600">
          <a:solidFill>
            <a:schemeClr val="tx1"/>
          </a:solidFill>
          <a:latin typeface="+mn-lt"/>
        </a:defRPr>
      </a:lvl6pPr>
      <a:lvl7pPr marL="2971800" indent="-228600" algn="l" rtl="0" eaLnBrk="0" fontAlgn="base" hangingPunct="0">
        <a:spcBef>
          <a:spcPct val="20000"/>
        </a:spcBef>
        <a:spcAft>
          <a:spcPct val="0"/>
        </a:spcAft>
        <a:buSzPct val="100000"/>
        <a:buChar char="•"/>
        <a:defRPr sz="1600">
          <a:solidFill>
            <a:schemeClr val="tx1"/>
          </a:solidFill>
          <a:latin typeface="+mn-lt"/>
        </a:defRPr>
      </a:lvl7pPr>
      <a:lvl8pPr marL="3429000" indent="-228600" algn="l" rtl="0" eaLnBrk="0" fontAlgn="base" hangingPunct="0">
        <a:spcBef>
          <a:spcPct val="20000"/>
        </a:spcBef>
        <a:spcAft>
          <a:spcPct val="0"/>
        </a:spcAft>
        <a:buSzPct val="100000"/>
        <a:buChar char="•"/>
        <a:defRPr sz="1600">
          <a:solidFill>
            <a:schemeClr val="tx1"/>
          </a:solidFill>
          <a:latin typeface="+mn-lt"/>
        </a:defRPr>
      </a:lvl8pPr>
      <a:lvl9pPr marL="3886200" indent="-228600" algn="l" rtl="0" eaLnBrk="0" fontAlgn="base" hangingPunct="0">
        <a:spcBef>
          <a:spcPct val="20000"/>
        </a:spcBef>
        <a:spcAft>
          <a:spcPct val="0"/>
        </a:spcAft>
        <a:buSzPct val="10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371600"/>
            <a:ext cx="7772400" cy="1143000"/>
          </a:xfrm>
          <a:noFill/>
          <a:ln/>
        </p:spPr>
        <p:txBody>
          <a:bodyPr/>
          <a:lstStyle/>
          <a:p>
            <a:r>
              <a:rPr lang="en-US" dirty="0" smtClean="0"/>
              <a:t>Artificial </a:t>
            </a:r>
            <a:r>
              <a:rPr lang="en-US" dirty="0"/>
              <a:t>Intelligence</a:t>
            </a:r>
          </a:p>
        </p:txBody>
      </p:sp>
      <p:sp>
        <p:nvSpPr>
          <p:cNvPr id="4" name="Rectangle 3"/>
          <p:cNvSpPr txBox="1">
            <a:spLocks noChangeArrowheads="1"/>
          </p:cNvSpPr>
          <p:nvPr/>
        </p:nvSpPr>
        <p:spPr bwMode="auto">
          <a:xfrm>
            <a:off x="0" y="5105400"/>
            <a:ext cx="9144000" cy="1752600"/>
          </a:xfrm>
          <a:prstGeom prst="rect">
            <a:avLst/>
          </a:prstGeom>
          <a:solidFill>
            <a:schemeClr val="bg1"/>
          </a:solidFill>
          <a:ln w="12700">
            <a:noFill/>
            <a:miter lim="800000"/>
            <a:headEnd/>
            <a:tailEnd/>
          </a:ln>
          <a:effectLst/>
        </p:spPr>
        <p:txBody>
          <a:bodyPr vert="horz" wrap="square" lIns="90488" tIns="44450" rIns="90488" bIns="4445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Pct val="100000"/>
              <a:buFontTx/>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Rectangle 3"/>
          <p:cNvSpPr txBox="1">
            <a:spLocks noChangeArrowheads="1"/>
          </p:cNvSpPr>
          <p:nvPr/>
        </p:nvSpPr>
        <p:spPr bwMode="auto">
          <a:xfrm>
            <a:off x="0" y="0"/>
            <a:ext cx="9144000" cy="609600"/>
          </a:xfrm>
          <a:prstGeom prst="rect">
            <a:avLst/>
          </a:prstGeom>
          <a:solidFill>
            <a:schemeClr val="bg1"/>
          </a:solidFill>
          <a:ln w="12700">
            <a:noFill/>
            <a:miter lim="800000"/>
            <a:headEnd/>
            <a:tailEnd/>
          </a:ln>
          <a:effectLst/>
        </p:spPr>
        <p:txBody>
          <a:bodyPr vert="horz" wrap="square" lIns="90488" tIns="44450" rIns="90488" bIns="4445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Pct val="100000"/>
              <a:buFontTx/>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ubtitle 5"/>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b/w AI and NI</a:t>
            </a:r>
            <a:endParaRPr lang="en-US" dirty="0"/>
          </a:p>
        </p:txBody>
      </p:sp>
      <p:pic>
        <p:nvPicPr>
          <p:cNvPr id="4" name="Picture 2"/>
          <p:cNvPicPr>
            <a:picLocks noGrp="1" noChangeAspect="1" noChangeArrowheads="1"/>
          </p:cNvPicPr>
          <p:nvPr>
            <p:ph sz="quarter" idx="1"/>
          </p:nvPr>
        </p:nvPicPr>
        <p:blipFill>
          <a:blip r:embed="rId2" cstate="print"/>
          <a:stretch>
            <a:fillRect/>
          </a:stretch>
        </p:blipFill>
        <p:spPr bwMode="auto">
          <a:xfrm>
            <a:off x="533400" y="990600"/>
            <a:ext cx="7543800" cy="5257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
            <a:ext cx="7772400" cy="609600"/>
          </a:xfrm>
          <a:noFill/>
          <a:ln/>
        </p:spPr>
        <p:txBody>
          <a:bodyPr/>
          <a:lstStyle/>
          <a:p>
            <a:r>
              <a:rPr lang="en-US"/>
              <a:t/>
            </a:r>
            <a:br>
              <a:rPr lang="en-US"/>
            </a:br>
            <a:r>
              <a:rPr lang="en-US"/>
              <a:t>Intelligent Systems in Your Everyday Life</a:t>
            </a:r>
          </a:p>
        </p:txBody>
      </p:sp>
      <p:sp>
        <p:nvSpPr>
          <p:cNvPr id="31747" name="Rectangle 3"/>
          <p:cNvSpPr>
            <a:spLocks noGrp="1" noChangeArrowheads="1"/>
          </p:cNvSpPr>
          <p:nvPr>
            <p:ph type="body" idx="1"/>
          </p:nvPr>
        </p:nvSpPr>
        <p:spPr>
          <a:xfrm>
            <a:off x="533400" y="1066800"/>
            <a:ext cx="7848600" cy="5029200"/>
          </a:xfrm>
          <a:noFill/>
          <a:ln/>
        </p:spPr>
        <p:txBody>
          <a:bodyPr/>
          <a:lstStyle/>
          <a:p>
            <a:pPr>
              <a:lnSpc>
                <a:spcPct val="90000"/>
              </a:lnSpc>
            </a:pPr>
            <a:r>
              <a:rPr lang="en-US" sz="1600" b="1" dirty="0"/>
              <a:t>Post Office</a:t>
            </a:r>
          </a:p>
          <a:p>
            <a:pPr lvl="1">
              <a:lnSpc>
                <a:spcPct val="90000"/>
              </a:lnSpc>
            </a:pPr>
            <a:r>
              <a:rPr lang="en-US" dirty="0"/>
              <a:t>automatic address recognition and sorting of mail</a:t>
            </a:r>
            <a:r>
              <a:rPr lang="en-US" sz="1400" dirty="0"/>
              <a:t/>
            </a:r>
            <a:br>
              <a:rPr lang="en-US" sz="1400" dirty="0"/>
            </a:br>
            <a:endParaRPr lang="en-US" sz="1400" dirty="0"/>
          </a:p>
          <a:p>
            <a:pPr>
              <a:lnSpc>
                <a:spcPct val="90000"/>
              </a:lnSpc>
            </a:pPr>
            <a:r>
              <a:rPr lang="en-US" sz="1600" b="1" dirty="0"/>
              <a:t>Banks</a:t>
            </a:r>
          </a:p>
          <a:p>
            <a:pPr lvl="1">
              <a:lnSpc>
                <a:spcPct val="150000"/>
              </a:lnSpc>
            </a:pPr>
            <a:r>
              <a:rPr lang="en-US" dirty="0"/>
              <a:t>automatic check readers, signature verification systems</a:t>
            </a:r>
          </a:p>
          <a:p>
            <a:pPr lvl="1">
              <a:lnSpc>
                <a:spcPct val="150000"/>
              </a:lnSpc>
            </a:pPr>
            <a:r>
              <a:rPr lang="en-US" dirty="0"/>
              <a:t>automated loan application classification</a:t>
            </a:r>
            <a:r>
              <a:rPr lang="en-US" sz="1400" dirty="0"/>
              <a:t/>
            </a:r>
            <a:br>
              <a:rPr lang="en-US" sz="1400" dirty="0"/>
            </a:br>
            <a:endParaRPr lang="en-US" sz="1400" dirty="0"/>
          </a:p>
          <a:p>
            <a:pPr>
              <a:lnSpc>
                <a:spcPct val="90000"/>
              </a:lnSpc>
            </a:pPr>
            <a:r>
              <a:rPr lang="en-US" sz="1600" b="1" dirty="0"/>
              <a:t>Customer Service</a:t>
            </a:r>
          </a:p>
          <a:p>
            <a:pPr lvl="1">
              <a:lnSpc>
                <a:spcPct val="90000"/>
              </a:lnSpc>
            </a:pPr>
            <a:r>
              <a:rPr lang="en-US" dirty="0"/>
              <a:t>automatic voice recognition  </a:t>
            </a:r>
          </a:p>
          <a:p>
            <a:pPr lvl="1">
              <a:lnSpc>
                <a:spcPct val="90000"/>
              </a:lnSpc>
            </a:pPr>
            <a:endParaRPr lang="en-US" sz="1400" dirty="0"/>
          </a:p>
          <a:p>
            <a:pPr>
              <a:lnSpc>
                <a:spcPct val="90000"/>
              </a:lnSpc>
            </a:pPr>
            <a:r>
              <a:rPr lang="en-US" sz="1600" b="1" dirty="0"/>
              <a:t>The Web</a:t>
            </a:r>
          </a:p>
          <a:p>
            <a:pPr lvl="1">
              <a:lnSpc>
                <a:spcPct val="150000"/>
              </a:lnSpc>
            </a:pPr>
            <a:r>
              <a:rPr lang="en-US" dirty="0"/>
              <a:t>Identifying your age, gender, location, from your Web surfing</a:t>
            </a:r>
          </a:p>
          <a:p>
            <a:pPr lvl="1">
              <a:lnSpc>
                <a:spcPct val="150000"/>
              </a:lnSpc>
            </a:pPr>
            <a:r>
              <a:rPr lang="en-US" dirty="0"/>
              <a:t>Automated fraud detection</a:t>
            </a:r>
          </a:p>
          <a:p>
            <a:pPr lvl="1">
              <a:lnSpc>
                <a:spcPct val="90000"/>
              </a:lnSpc>
            </a:pPr>
            <a:endParaRPr lang="en-US" sz="1400" dirty="0"/>
          </a:p>
          <a:p>
            <a:pPr>
              <a:lnSpc>
                <a:spcPct val="90000"/>
              </a:lnSpc>
            </a:pPr>
            <a:r>
              <a:rPr lang="en-US" sz="1600" b="1" dirty="0"/>
              <a:t>Digital Cameras</a:t>
            </a:r>
          </a:p>
          <a:p>
            <a:pPr lvl="1">
              <a:lnSpc>
                <a:spcPct val="90000"/>
              </a:lnSpc>
            </a:pPr>
            <a:r>
              <a:rPr lang="en-US" dirty="0"/>
              <a:t>Automated face detection and focusing</a:t>
            </a:r>
          </a:p>
          <a:p>
            <a:pPr lvl="1">
              <a:lnSpc>
                <a:spcPct val="90000"/>
              </a:lnSpc>
            </a:pPr>
            <a:endParaRPr lang="en-US" sz="1400" dirty="0"/>
          </a:p>
          <a:p>
            <a:pPr>
              <a:lnSpc>
                <a:spcPct val="90000"/>
              </a:lnSpc>
            </a:pPr>
            <a:r>
              <a:rPr lang="en-US" sz="1600" b="1" dirty="0"/>
              <a:t>Computer Games</a:t>
            </a:r>
          </a:p>
          <a:p>
            <a:pPr lvl="1">
              <a:lnSpc>
                <a:spcPct val="90000"/>
              </a:lnSpc>
            </a:pPr>
            <a:r>
              <a:rPr lang="en-US" dirty="0"/>
              <a:t>Intelligent characters/agents</a:t>
            </a:r>
          </a:p>
        </p:txBody>
      </p:sp>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4294967295"/>
          </p:nvPr>
        </p:nvSpPr>
        <p:spPr>
          <a:xfrm>
            <a:off x="8348328" y="6111875"/>
            <a:ext cx="457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7ED7E6B5-1389-4846-B0EC-8053ECF2E84E}" type="slidenum">
              <a:rPr lang="en-US" sz="1400" smtClean="0"/>
              <a:pPr eaLnBrk="1" hangingPunct="1">
                <a:defRPr/>
              </a:pPr>
              <a:t>12</a:t>
            </a:fld>
            <a:endParaRPr lang="en-US" sz="1400" smtClean="0"/>
          </a:p>
        </p:txBody>
      </p:sp>
      <p:sp>
        <p:nvSpPr>
          <p:cNvPr id="198658" name="Text Box 2050"/>
          <p:cNvSpPr txBox="1">
            <a:spLocks noChangeArrowheads="1"/>
          </p:cNvSpPr>
          <p:nvPr/>
        </p:nvSpPr>
        <p:spPr bwMode="auto">
          <a:xfrm>
            <a:off x="2514600" y="381000"/>
            <a:ext cx="3902075" cy="457200"/>
          </a:xfrm>
          <a:prstGeom prst="rect">
            <a:avLst/>
          </a:prstGeom>
          <a:noFill/>
          <a:ln w="9525">
            <a:noFill/>
            <a:miter lim="800000"/>
            <a:headEnd/>
            <a:tailEnd/>
          </a:ln>
          <a:effectLst/>
        </p:spPr>
        <p:txBody>
          <a:bodyPr>
            <a:spAutoFit/>
          </a:bodyPr>
          <a:lstStyle/>
          <a:p>
            <a:pPr algn="ctr">
              <a:defRPr/>
            </a:pPr>
            <a:r>
              <a:rPr lang="en-US" sz="2400" b="1" u="sng">
                <a:solidFill>
                  <a:srgbClr val="CC3300"/>
                </a:solidFill>
                <a:effectLst>
                  <a:outerShdw blurRad="38100" dist="38100" dir="2700000" algn="tl">
                    <a:srgbClr val="C0C0C0"/>
                  </a:outerShdw>
                </a:effectLst>
                <a:latin typeface="Arial" pitchFamily="34" charset="0"/>
              </a:rPr>
              <a:t>Major AI Areas</a:t>
            </a:r>
          </a:p>
        </p:txBody>
      </p:sp>
      <p:sp>
        <p:nvSpPr>
          <p:cNvPr id="22532" name="Text Box 2051"/>
          <p:cNvSpPr txBox="1">
            <a:spLocks noChangeArrowheads="1"/>
          </p:cNvSpPr>
          <p:nvPr/>
        </p:nvSpPr>
        <p:spPr bwMode="auto">
          <a:xfrm>
            <a:off x="898525" y="1108075"/>
            <a:ext cx="778827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buFontTx/>
              <a:buAutoNum type="arabicPeriod"/>
            </a:pPr>
            <a:r>
              <a:rPr lang="en-GB" sz="2400" b="1" dirty="0" smtClean="0"/>
              <a:t> </a:t>
            </a:r>
            <a:r>
              <a:rPr lang="en-GB" sz="2400" b="1" dirty="0" smtClean="0">
                <a:latin typeface="Times New Roman" pitchFamily="18" charset="0"/>
                <a:cs typeface="Times New Roman" pitchFamily="18" charset="0"/>
              </a:rPr>
              <a:t>NASA’s Remote agent program</a:t>
            </a:r>
          </a:p>
          <a:p>
            <a:pPr algn="just" eaLnBrk="1" hangingPunct="1"/>
            <a:r>
              <a:rPr lang="en-GB" sz="2400" dirty="0" smtClean="0">
                <a:latin typeface="Times New Roman" pitchFamily="18" charset="0"/>
                <a:cs typeface="Times New Roman" pitchFamily="18" charset="0"/>
              </a:rPr>
              <a:t>	It monitored the operation of the spacecraft as the plans were executed-detecting, diagnosing, and recovering from problems as they occurred.</a:t>
            </a:r>
          </a:p>
          <a:p>
            <a:pPr algn="just" eaLnBrk="1" hangingPunct="1"/>
            <a:endParaRPr lang="en-GB" sz="2400" dirty="0" smtClean="0">
              <a:latin typeface="Times New Roman" pitchFamily="18" charset="0"/>
              <a:cs typeface="Times New Roman" pitchFamily="18" charset="0"/>
            </a:endParaRPr>
          </a:p>
          <a:p>
            <a:pPr algn="just" eaLnBrk="1" hangingPunct="1"/>
            <a:r>
              <a:rPr lang="en-GB" sz="2400" b="1" dirty="0" smtClean="0">
                <a:latin typeface="Times New Roman" pitchFamily="18" charset="0"/>
                <a:cs typeface="Times New Roman" pitchFamily="18" charset="0"/>
              </a:rPr>
              <a:t>2.   Expert Systems</a:t>
            </a:r>
            <a:endParaRPr lang="en-US" sz="2400" b="1" dirty="0" smtClean="0">
              <a:latin typeface="Times New Roman" pitchFamily="18" charset="0"/>
              <a:cs typeface="Times New Roman" pitchFamily="18" charset="0"/>
            </a:endParaRPr>
          </a:p>
          <a:p>
            <a:pPr algn="just" eaLnBrk="1" hangingPunct="1"/>
            <a:r>
              <a:rPr lang="en-GB" sz="2400" b="1"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An ES is a computer program designed to act as an expert in a particular domain (area of expertise). It typically includes a sizeable knowledge base, consisting of facts about the domain and rules for application to those facts. Medical, chemical, geological</a:t>
            </a:r>
          </a:p>
          <a:p>
            <a:pPr algn="just" eaLnBrk="1" hangingPunct="1"/>
            <a:r>
              <a:rPr lang="en-GB" sz="2400" b="1" dirty="0" smtClean="0">
                <a:cs typeface="Times New Roman" pitchFamily="18" charset="0"/>
              </a:rPr>
              <a:t> </a:t>
            </a:r>
          </a:p>
          <a:p>
            <a:pPr algn="just" eaLnBrk="1" hangingPunct="1"/>
            <a:r>
              <a:rPr lang="en-GB" sz="2400" b="1" dirty="0">
                <a:cs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4294967295"/>
          </p:nvPr>
        </p:nvSpPr>
        <p:spPr>
          <a:xfrm>
            <a:off x="8348328" y="6111875"/>
            <a:ext cx="457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7B71F190-1E4B-4801-A349-4E4B2EAC7C43}" type="slidenum">
              <a:rPr lang="en-US" sz="1400" smtClean="0"/>
              <a:pPr eaLnBrk="1" hangingPunct="1">
                <a:defRPr/>
              </a:pPr>
              <a:t>13</a:t>
            </a:fld>
            <a:endParaRPr lang="en-US" sz="1400" smtClean="0"/>
          </a:p>
        </p:txBody>
      </p:sp>
      <p:sp>
        <p:nvSpPr>
          <p:cNvPr id="200706" name="Text Box 3074"/>
          <p:cNvSpPr txBox="1">
            <a:spLocks noChangeArrowheads="1"/>
          </p:cNvSpPr>
          <p:nvPr/>
        </p:nvSpPr>
        <p:spPr bwMode="auto">
          <a:xfrm>
            <a:off x="2514600" y="381000"/>
            <a:ext cx="3902075" cy="457200"/>
          </a:xfrm>
          <a:prstGeom prst="rect">
            <a:avLst/>
          </a:prstGeom>
          <a:noFill/>
          <a:ln w="9525">
            <a:noFill/>
            <a:miter lim="800000"/>
            <a:headEnd/>
            <a:tailEnd/>
          </a:ln>
          <a:effectLst/>
        </p:spPr>
        <p:txBody>
          <a:bodyPr>
            <a:spAutoFit/>
          </a:bodyPr>
          <a:lstStyle/>
          <a:p>
            <a:pPr algn="ctr">
              <a:defRPr/>
            </a:pPr>
            <a:r>
              <a:rPr lang="en-US" sz="2400" b="1" u="sng">
                <a:solidFill>
                  <a:srgbClr val="CC3300"/>
                </a:solidFill>
                <a:effectLst>
                  <a:outerShdw blurRad="38100" dist="38100" dir="2700000" algn="tl">
                    <a:srgbClr val="C0C0C0"/>
                  </a:outerShdw>
                </a:effectLst>
                <a:latin typeface="Arial" pitchFamily="34" charset="0"/>
              </a:rPr>
              <a:t>Major AI Areas</a:t>
            </a:r>
          </a:p>
        </p:txBody>
      </p:sp>
      <p:sp>
        <p:nvSpPr>
          <p:cNvPr id="23556" name="Text Box 3075"/>
          <p:cNvSpPr txBox="1">
            <a:spLocks noChangeArrowheads="1"/>
          </p:cNvSpPr>
          <p:nvPr/>
        </p:nvSpPr>
        <p:spPr bwMode="auto">
          <a:xfrm>
            <a:off x="898525" y="1108075"/>
            <a:ext cx="778827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65138" indent="-344488" algn="just" eaLnBrk="1" hangingPunct="1"/>
            <a:r>
              <a:rPr lang="en-GB" sz="2400" b="1" dirty="0" smtClean="0"/>
              <a:t>3. </a:t>
            </a:r>
            <a:r>
              <a:rPr lang="en-GB" sz="2400" b="1" dirty="0" smtClean="0">
                <a:latin typeface="Times New Roman" pitchFamily="18" charset="0"/>
                <a:cs typeface="Times New Roman" pitchFamily="18" charset="0"/>
              </a:rPr>
              <a:t>Natural Language Processing</a:t>
            </a:r>
            <a:r>
              <a:rPr lang="en-US" sz="2400" b="1" dirty="0" smtClean="0">
                <a:latin typeface="Times New Roman" pitchFamily="18" charset="0"/>
                <a:cs typeface="Times New Roman" pitchFamily="18" charset="0"/>
              </a:rPr>
              <a:t> </a:t>
            </a:r>
          </a:p>
          <a:p>
            <a:pPr marL="465138" indent="-344488" algn="just" eaLnBrk="1" hangingPunct="1"/>
            <a:r>
              <a:rPr lang="en-US" sz="2400" b="1"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Goal is to enable people and computers to communicate in ordinary or natural English.</a:t>
            </a:r>
          </a:p>
          <a:p>
            <a:pPr algn="just" eaLnBrk="1" hangingPunct="1"/>
            <a:endParaRPr lang="en-GB" sz="2400" dirty="0" smtClean="0">
              <a:latin typeface="Times New Roman" pitchFamily="18" charset="0"/>
              <a:cs typeface="Times New Roman" pitchFamily="18" charset="0"/>
            </a:endParaRPr>
          </a:p>
          <a:p>
            <a:pPr algn="just" eaLnBrk="1" hangingPunct="1"/>
            <a:r>
              <a:rPr lang="en-GB" sz="2400" dirty="0" smtClean="0">
                <a:latin typeface="Times New Roman" pitchFamily="18" charset="0"/>
                <a:cs typeface="Times New Roman" pitchFamily="18" charset="0"/>
              </a:rPr>
              <a:t>4. </a:t>
            </a:r>
            <a:r>
              <a:rPr lang="en-GB" sz="2400" b="1" dirty="0" smtClean="0">
                <a:latin typeface="Times New Roman" pitchFamily="18" charset="0"/>
                <a:cs typeface="Times New Roman" pitchFamily="18" charset="0"/>
              </a:rPr>
              <a:t>Robotics and Computer Vision</a:t>
            </a:r>
            <a:endParaRPr lang="en-US" sz="2400" b="1" dirty="0" smtClean="0">
              <a:latin typeface="Times New Roman" pitchFamily="18" charset="0"/>
              <a:cs typeface="Times New Roman" pitchFamily="18" charset="0"/>
            </a:endParaRPr>
          </a:p>
          <a:p>
            <a:pPr algn="just" eaLnBrk="1" hangingPunct="1"/>
            <a:r>
              <a:rPr lang="en-GB" sz="2400" dirty="0" smtClean="0">
                <a:latin typeface="Times New Roman" pitchFamily="18" charset="0"/>
                <a:cs typeface="Times New Roman" pitchFamily="18" charset="0"/>
              </a:rPr>
              <a:t>	Electromechanical devices programmed to perform manual tasks. Not all robots are intelligent. Some are pre-programmed by conventional techniques and are dumb. An intelligent robot usually includes some kind of sensory apparatus that allows it to respond to changes in its environment.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4294967295"/>
          </p:nvPr>
        </p:nvSpPr>
        <p:spPr>
          <a:xfrm>
            <a:off x="8348328" y="6111875"/>
            <a:ext cx="457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75237693-DACE-4E6D-BEE2-BDDAF36C0A53}" type="slidenum">
              <a:rPr lang="en-US" sz="1400" smtClean="0"/>
              <a:pPr eaLnBrk="1" hangingPunct="1">
                <a:defRPr/>
              </a:pPr>
              <a:t>14</a:t>
            </a:fld>
            <a:endParaRPr lang="en-US" sz="1400" smtClean="0"/>
          </a:p>
        </p:txBody>
      </p:sp>
      <p:sp>
        <p:nvSpPr>
          <p:cNvPr id="202754" name="Text Box 2"/>
          <p:cNvSpPr txBox="1">
            <a:spLocks noChangeArrowheads="1"/>
          </p:cNvSpPr>
          <p:nvPr/>
        </p:nvSpPr>
        <p:spPr bwMode="auto">
          <a:xfrm>
            <a:off x="2514600" y="381000"/>
            <a:ext cx="3902075" cy="457200"/>
          </a:xfrm>
          <a:prstGeom prst="rect">
            <a:avLst/>
          </a:prstGeom>
          <a:noFill/>
          <a:ln w="9525">
            <a:noFill/>
            <a:miter lim="800000"/>
            <a:headEnd/>
            <a:tailEnd/>
          </a:ln>
          <a:effectLst/>
        </p:spPr>
        <p:txBody>
          <a:bodyPr>
            <a:spAutoFit/>
          </a:bodyPr>
          <a:lstStyle/>
          <a:p>
            <a:pPr algn="ctr">
              <a:defRPr/>
            </a:pPr>
            <a:r>
              <a:rPr lang="en-US" sz="2400" b="1" u="sng" dirty="0">
                <a:solidFill>
                  <a:srgbClr val="CC3300"/>
                </a:solidFill>
                <a:effectLst>
                  <a:outerShdw blurRad="38100" dist="38100" dir="2700000" algn="tl">
                    <a:srgbClr val="C0C0C0"/>
                  </a:outerShdw>
                </a:effectLst>
                <a:latin typeface="Arial" pitchFamily="34" charset="0"/>
              </a:rPr>
              <a:t>Major AI Areas</a:t>
            </a:r>
          </a:p>
        </p:txBody>
      </p:sp>
      <p:sp>
        <p:nvSpPr>
          <p:cNvPr id="24580" name="Text Box 3"/>
          <p:cNvSpPr txBox="1">
            <a:spLocks noChangeArrowheads="1"/>
          </p:cNvSpPr>
          <p:nvPr/>
        </p:nvSpPr>
        <p:spPr bwMode="auto">
          <a:xfrm>
            <a:off x="898525" y="1108075"/>
            <a:ext cx="77882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defRPr/>
            </a:pPr>
            <a:r>
              <a:rPr lang="en-GB" sz="2400" b="1" dirty="0" smtClean="0">
                <a:latin typeface="+mj-lt"/>
              </a:rPr>
              <a:t>5</a:t>
            </a:r>
            <a:r>
              <a:rPr lang="en-GB" sz="2400" b="1" dirty="0" smtClean="0">
                <a:cs typeface="Times New Roman" pitchFamily="18" charset="0"/>
              </a:rPr>
              <a:t>. Game Playing</a:t>
            </a:r>
            <a:endParaRPr lang="en-US" sz="2400" b="1" dirty="0" smtClean="0">
              <a:cs typeface="Times New Roman" pitchFamily="18" charset="0"/>
            </a:endParaRPr>
          </a:p>
          <a:p>
            <a:pPr algn="just" eaLnBrk="1" hangingPunct="1">
              <a:defRPr/>
            </a:pPr>
            <a:r>
              <a:rPr lang="en-GB" sz="2400" dirty="0" smtClean="0">
                <a:cs typeface="Times New Roman" pitchFamily="18" charset="0"/>
              </a:rPr>
              <a:t>	IBM’s Deep Blue became the first computer program to defeat the world champion in a chess match when it bested Garry </a:t>
            </a:r>
            <a:r>
              <a:rPr lang="en-GB" sz="2400" dirty="0" err="1" smtClean="0">
                <a:cs typeface="Times New Roman" pitchFamily="18" charset="0"/>
              </a:rPr>
              <a:t>Kaspawov</a:t>
            </a:r>
            <a:r>
              <a:rPr lang="en-GB" sz="2400" dirty="0" smtClean="0">
                <a:cs typeface="Times New Roman" pitchFamily="18" charset="0"/>
              </a:rPr>
              <a:t> by a score of 3.5 to 2.5 in an exhibition match.</a:t>
            </a:r>
          </a:p>
          <a:p>
            <a:pPr algn="just" eaLnBrk="1" hangingPunct="1">
              <a:defRPr/>
            </a:pPr>
            <a:r>
              <a:rPr lang="en-GB" sz="2400" b="1" dirty="0" smtClean="0">
                <a:cs typeface="Times New Roman" pitchFamily="18" charset="0"/>
              </a:rPr>
              <a:t> </a:t>
            </a:r>
          </a:p>
          <a:p>
            <a:pPr algn="just" eaLnBrk="1" hangingPunct="1">
              <a:defRPr/>
            </a:pPr>
            <a:r>
              <a:rPr lang="en-GB" sz="2400" b="1" dirty="0" smtClean="0">
                <a:cs typeface="Times New Roman" pitchFamily="18" charset="0"/>
              </a:rPr>
              <a:t>6. Languages understanding</a:t>
            </a:r>
          </a:p>
          <a:p>
            <a:pPr algn="just" eaLnBrk="1" hangingPunct="1">
              <a:defRPr/>
            </a:pPr>
            <a:r>
              <a:rPr lang="en-GB" sz="2400" dirty="0" smtClean="0">
                <a:cs typeface="Times New Roman" pitchFamily="18" charset="0"/>
              </a:rPr>
              <a:t>    PROVERB is a computer program that solves crossword puzzles better than human.</a:t>
            </a:r>
            <a:r>
              <a:rPr lang="en-GB" sz="2400" b="1" dirty="0" smtClean="0">
                <a:latin typeface="+mj-lt"/>
              </a:rPr>
              <a:t> </a:t>
            </a:r>
            <a:endParaRPr lang="en-US" sz="2400" b="1" dirty="0" smtClean="0">
              <a:latin typeface="+mj-lt"/>
            </a:endParaRPr>
          </a:p>
          <a:p>
            <a:pPr algn="just" eaLnBrk="1" hangingPunct="1">
              <a:defRPr/>
            </a:pPr>
            <a:r>
              <a:rPr lang="en-GB" sz="2400" b="1" dirty="0" smtClean="0">
                <a:latin typeface="+mj-lt"/>
                <a:cs typeface="Times New Roman" pitchFamily="18" charset="0"/>
              </a:rPr>
              <a:t> </a:t>
            </a:r>
            <a:endParaRPr lang="en-GB" sz="2400" dirty="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4294967295"/>
          </p:nvPr>
        </p:nvSpPr>
        <p:spPr>
          <a:xfrm>
            <a:off x="8348328" y="6111875"/>
            <a:ext cx="457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ED1E3DA3-2858-4864-992E-011D35DFF735}" type="slidenum">
              <a:rPr lang="en-US" sz="1400" smtClean="0"/>
              <a:pPr eaLnBrk="1" hangingPunct="1">
                <a:defRPr/>
              </a:pPr>
              <a:t>15</a:t>
            </a:fld>
            <a:endParaRPr lang="en-US" sz="1400" smtClean="0"/>
          </a:p>
        </p:txBody>
      </p:sp>
      <p:sp>
        <p:nvSpPr>
          <p:cNvPr id="204802" name="Text Box 2"/>
          <p:cNvSpPr txBox="1">
            <a:spLocks noChangeArrowheads="1"/>
          </p:cNvSpPr>
          <p:nvPr/>
        </p:nvSpPr>
        <p:spPr bwMode="auto">
          <a:xfrm>
            <a:off x="2514600" y="381000"/>
            <a:ext cx="3902075" cy="457200"/>
          </a:xfrm>
          <a:prstGeom prst="rect">
            <a:avLst/>
          </a:prstGeom>
          <a:noFill/>
          <a:ln w="9525">
            <a:noFill/>
            <a:miter lim="800000"/>
            <a:headEnd/>
            <a:tailEnd/>
          </a:ln>
          <a:effectLst/>
        </p:spPr>
        <p:txBody>
          <a:bodyPr>
            <a:spAutoFit/>
          </a:bodyPr>
          <a:lstStyle/>
          <a:p>
            <a:pPr algn="ctr">
              <a:defRPr/>
            </a:pPr>
            <a:r>
              <a:rPr lang="en-US" sz="2400" b="1" u="sng">
                <a:solidFill>
                  <a:srgbClr val="CC3300"/>
                </a:solidFill>
                <a:effectLst>
                  <a:outerShdw blurRad="38100" dist="38100" dir="2700000" algn="tl">
                    <a:srgbClr val="C0C0C0"/>
                  </a:outerShdw>
                </a:effectLst>
                <a:latin typeface="Arial" pitchFamily="34" charset="0"/>
              </a:rPr>
              <a:t>Major AI Areas</a:t>
            </a:r>
          </a:p>
        </p:txBody>
      </p:sp>
      <p:sp>
        <p:nvSpPr>
          <p:cNvPr id="25604" name="Text Box 3"/>
          <p:cNvSpPr txBox="1">
            <a:spLocks noChangeArrowheads="1"/>
          </p:cNvSpPr>
          <p:nvPr/>
        </p:nvSpPr>
        <p:spPr bwMode="auto">
          <a:xfrm>
            <a:off x="533401" y="1108075"/>
            <a:ext cx="8153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defRPr/>
            </a:pPr>
            <a:r>
              <a:rPr lang="en-GB" sz="2400" b="1" dirty="0" smtClean="0">
                <a:cs typeface="Times New Roman" pitchFamily="18" charset="0"/>
              </a:rPr>
              <a:t>6. Planning and Decision Support</a:t>
            </a:r>
            <a:endParaRPr lang="en-US" sz="2400" b="1" dirty="0" smtClean="0">
              <a:cs typeface="Times New Roman" pitchFamily="18" charset="0"/>
            </a:endParaRPr>
          </a:p>
          <a:p>
            <a:pPr algn="just" eaLnBrk="1" hangingPunct="1">
              <a:defRPr/>
            </a:pPr>
            <a:r>
              <a:rPr lang="en-GB" sz="2400" b="1" dirty="0" smtClean="0">
                <a:cs typeface="Times New Roman" pitchFamily="18" charset="0"/>
              </a:rPr>
              <a:t>	</a:t>
            </a:r>
            <a:r>
              <a:rPr lang="en-GB" sz="2400" dirty="0" smtClean="0">
                <a:cs typeface="Times New Roman" pitchFamily="18" charset="0"/>
              </a:rPr>
              <a:t>Intelligent programs designed to provide active 	assistance in the planning process. They are helpful 	to managers with decision making responsibilities</a:t>
            </a:r>
          </a:p>
          <a:p>
            <a:pPr algn="just" eaLnBrk="1" hangingPunct="1">
              <a:defRPr/>
            </a:pPr>
            <a:endParaRPr lang="en-GB" sz="2400" b="1" dirty="0" smtClean="0">
              <a:cs typeface="Times New Roman" pitchFamily="18" charset="0"/>
            </a:endParaRPr>
          </a:p>
          <a:p>
            <a:pPr algn="just" eaLnBrk="1" hangingPunct="1">
              <a:buFontTx/>
              <a:buAutoNum type="arabicPeriod" startAt="7"/>
              <a:defRPr/>
            </a:pPr>
            <a:r>
              <a:rPr lang="en-GB" sz="2400" b="1" dirty="0" smtClean="0">
                <a:cs typeface="Times New Roman" pitchFamily="18" charset="0"/>
              </a:rPr>
              <a:t>Automatic Programming</a:t>
            </a:r>
            <a:endParaRPr lang="en-US" sz="2400" b="1" dirty="0" smtClean="0">
              <a:cs typeface="Times New Roman" pitchFamily="18" charset="0"/>
            </a:endParaRPr>
          </a:p>
          <a:p>
            <a:pPr algn="just" eaLnBrk="1" hangingPunct="1">
              <a:defRPr/>
            </a:pPr>
            <a:r>
              <a:rPr lang="en-GB" sz="2400" b="1" dirty="0" smtClean="0">
                <a:cs typeface="Times New Roman" pitchFamily="18" charset="0"/>
              </a:rPr>
              <a:t>	</a:t>
            </a:r>
            <a:r>
              <a:rPr lang="en-GB" sz="2400" dirty="0" smtClean="0">
                <a:cs typeface="Times New Roman" pitchFamily="18" charset="0"/>
              </a:rPr>
              <a:t>The aim is a computer system that could develop programs by itself, in response to and in 	accordance with the specifications of a program 	developer</a:t>
            </a:r>
          </a:p>
          <a:p>
            <a:pPr algn="just" eaLnBrk="1" hangingPunct="1">
              <a:defRPr/>
            </a:pPr>
            <a:r>
              <a:rPr lang="en-GB" sz="2400" b="1" dirty="0" smtClean="0">
                <a:cs typeface="Times New Roman" pitchFamily="18" charset="0"/>
              </a:rPr>
              <a:t> </a:t>
            </a:r>
          </a:p>
          <a:p>
            <a:pPr algn="just" eaLnBrk="1" hangingPunct="1">
              <a:buFontTx/>
              <a:buAutoNum type="arabicPeriod" startAt="8"/>
              <a:defRPr/>
            </a:pPr>
            <a:r>
              <a:rPr lang="en-GB" sz="2400" b="1" dirty="0" smtClean="0">
                <a:cs typeface="Times New Roman" pitchFamily="18" charset="0"/>
              </a:rPr>
              <a:t>Intelligent Computer Aided Instruction</a:t>
            </a:r>
            <a:endParaRPr lang="en-US" sz="2400" b="1" dirty="0" smtClean="0">
              <a:cs typeface="Times New Roman" pitchFamily="18" charset="0"/>
            </a:endParaRPr>
          </a:p>
          <a:p>
            <a:pPr algn="just" eaLnBrk="1" hangingPunct="1">
              <a:defRPr/>
            </a:pPr>
            <a:r>
              <a:rPr lang="en-GB" sz="2400" b="1" dirty="0" smtClean="0">
                <a:cs typeface="Times New Roman" pitchFamily="18" charset="0"/>
              </a:rPr>
              <a:t>	</a:t>
            </a:r>
            <a:r>
              <a:rPr lang="en-GB" sz="2400" dirty="0" smtClean="0">
                <a:cs typeface="Times New Roman" pitchFamily="18" charset="0"/>
              </a:rPr>
              <a:t>Computerised tutors that shape their teaching techniques to fit the learning patterns of individual 	students</a:t>
            </a:r>
          </a:p>
          <a:p>
            <a:pPr algn="just" eaLnBrk="1" hangingPunct="1">
              <a:defRPr/>
            </a:pPr>
            <a:r>
              <a:rPr lang="en-GB" sz="2400" b="1" dirty="0" smtClean="0">
                <a:cs typeface="Times New Roman" pitchFamily="18" charset="0"/>
              </a:rPr>
              <a:t> </a:t>
            </a:r>
            <a:endParaRPr lang="en-GB" sz="2400" dirty="0" smtClean="0">
              <a:latin typeface="+mn-lt"/>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AI</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600200"/>
            <a:ext cx="9144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575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AI</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00200"/>
            <a:ext cx="91821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854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AI</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75" y="1447800"/>
            <a:ext cx="901065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793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AI</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447800"/>
            <a:ext cx="8915400" cy="525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1632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Today’s Lecture</a:t>
            </a:r>
          </a:p>
        </p:txBody>
      </p:sp>
      <p:sp>
        <p:nvSpPr>
          <p:cNvPr id="203779" name="Rectangle 3"/>
          <p:cNvSpPr>
            <a:spLocks noGrp="1" noChangeArrowheads="1"/>
          </p:cNvSpPr>
          <p:nvPr>
            <p:ph type="body" idx="1"/>
          </p:nvPr>
        </p:nvSpPr>
        <p:spPr/>
        <p:txBody>
          <a:bodyPr/>
          <a:lstStyle/>
          <a:p>
            <a:r>
              <a:rPr lang="en-US" dirty="0"/>
              <a:t>What is intelligence? What is artificial intelligence?</a:t>
            </a:r>
          </a:p>
          <a:p>
            <a:endParaRPr lang="en-US" dirty="0"/>
          </a:p>
          <a:p>
            <a:r>
              <a:rPr lang="en-US" dirty="0" smtClean="0"/>
              <a:t>-The ability to learn and solve a problems.</a:t>
            </a:r>
          </a:p>
          <a:p>
            <a:r>
              <a:rPr lang="en-US" dirty="0" smtClean="0"/>
              <a:t>-The study and design of intelligent agents . The science of developing methods to solve a problems usually associated with humans intelligent. Making computer think behave like </a:t>
            </a:r>
            <a:r>
              <a:rPr lang="en-US" smtClean="0"/>
              <a:t>a humans.</a:t>
            </a:r>
            <a:endParaRPr lang="en-US" dirty="0" smtClean="0"/>
          </a:p>
        </p:txBody>
      </p:sp>
      <p:cxnSp>
        <p:nvCxnSpPr>
          <p:cNvPr id="5" name="Straight Connector 4"/>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762000" y="304800"/>
            <a:ext cx="7772400" cy="609600"/>
          </a:xfrm>
          <a:noFill/>
          <a:ln/>
        </p:spPr>
        <p:txBody>
          <a:bodyPr/>
          <a:lstStyle/>
          <a:p>
            <a:r>
              <a:rPr lang="en-US"/>
              <a:t>Different Types of Artificial Intelligence</a:t>
            </a:r>
          </a:p>
        </p:txBody>
      </p:sp>
      <p:sp>
        <p:nvSpPr>
          <p:cNvPr id="183299" name="Rectangle 3"/>
          <p:cNvSpPr>
            <a:spLocks noGrp="1" noChangeArrowheads="1"/>
          </p:cNvSpPr>
          <p:nvPr>
            <p:ph type="body" idx="1"/>
          </p:nvPr>
        </p:nvSpPr>
        <p:spPr>
          <a:xfrm>
            <a:off x="609600" y="1295400"/>
            <a:ext cx="7848600" cy="5105400"/>
          </a:xfrm>
          <a:noFill/>
          <a:ln/>
        </p:spPr>
        <p:txBody>
          <a:bodyPr/>
          <a:lstStyle/>
          <a:p>
            <a:pPr>
              <a:buFontTx/>
              <a:buAutoNum type="arabicPeriod"/>
            </a:pPr>
            <a:r>
              <a:rPr lang="en-US"/>
              <a:t>Modeling exactly how humans actually think</a:t>
            </a:r>
          </a:p>
          <a:p>
            <a:pPr marL="762000" lvl="1" indent="-304800">
              <a:buFontTx/>
              <a:buNone/>
            </a:pPr>
            <a:r>
              <a:rPr lang="en-US"/>
              <a:t> </a:t>
            </a:r>
          </a:p>
          <a:p>
            <a:pPr>
              <a:buFontTx/>
              <a:buAutoNum type="arabicPeriod"/>
            </a:pPr>
            <a:r>
              <a:rPr lang="en-US"/>
              <a:t>Modeling exactly how humans actually act</a:t>
            </a:r>
          </a:p>
          <a:p>
            <a:pPr marL="762000" lvl="1" indent="-304800">
              <a:buFontTx/>
              <a:buNone/>
            </a:pPr>
            <a:endParaRPr lang="en-US"/>
          </a:p>
          <a:p>
            <a:pPr>
              <a:buFontTx/>
              <a:buAutoNum type="arabicPeriod"/>
            </a:pPr>
            <a:r>
              <a:rPr lang="en-US"/>
              <a:t>Modeling how ideal agents “should think” </a:t>
            </a:r>
          </a:p>
          <a:p>
            <a:pPr>
              <a:buFontTx/>
              <a:buAutoNum type="arabicPeriod"/>
            </a:pPr>
            <a:endParaRPr lang="en-US"/>
          </a:p>
          <a:p>
            <a:pPr>
              <a:buFontTx/>
              <a:buAutoNum type="arabicPeriod"/>
            </a:pPr>
            <a:r>
              <a:rPr lang="en-US"/>
              <a:t>Modeling how ideal agents “should act”  </a:t>
            </a:r>
          </a:p>
          <a:p>
            <a:pPr marL="762000" lvl="1" indent="-304800"/>
            <a:endParaRPr lang="en-US"/>
          </a:p>
          <a:p>
            <a:pPr marL="762000" lvl="1" indent="-304800"/>
            <a:endParaRPr lang="en-US"/>
          </a:p>
          <a:p>
            <a:pPr marL="762000" lvl="1" indent="-304800"/>
            <a:endParaRPr lang="en-US"/>
          </a:p>
          <a:p>
            <a:r>
              <a:rPr lang="en-US"/>
              <a:t>Modern AI focuses on the last definition</a:t>
            </a:r>
          </a:p>
          <a:p>
            <a:pPr marL="762000" lvl="1" indent="-304800"/>
            <a:r>
              <a:rPr lang="en-US"/>
              <a:t>we will also focus on this “engineering” approach</a:t>
            </a:r>
          </a:p>
          <a:p>
            <a:pPr marL="762000" lvl="1" indent="-304800"/>
            <a:r>
              <a:rPr lang="en-US"/>
              <a:t>success is judged by how well the agent performs</a:t>
            </a:r>
          </a:p>
        </p:txBody>
      </p:sp>
      <p:cxnSp>
        <p:nvCxnSpPr>
          <p:cNvPr id="4" name="Straight Connector 3"/>
          <p:cNvCxnSpPr/>
          <p:nvPr/>
        </p:nvCxnSpPr>
        <p:spPr bwMode="auto">
          <a:xfrm>
            <a:off x="381000" y="836612"/>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dirty="0"/>
              <a:t>What is Intelligence?</a:t>
            </a:r>
          </a:p>
        </p:txBody>
      </p:sp>
      <p:sp>
        <p:nvSpPr>
          <p:cNvPr id="13315" name="Rectangle 3"/>
          <p:cNvSpPr>
            <a:spLocks noGrp="1" noChangeArrowheads="1"/>
          </p:cNvSpPr>
          <p:nvPr>
            <p:ph type="body" idx="1"/>
          </p:nvPr>
        </p:nvSpPr>
        <p:spPr>
          <a:xfrm>
            <a:off x="609600" y="1143000"/>
            <a:ext cx="7848600" cy="3352800"/>
          </a:xfrm>
          <a:noFill/>
          <a:ln/>
        </p:spPr>
        <p:txBody>
          <a:bodyPr/>
          <a:lstStyle/>
          <a:p>
            <a:pPr>
              <a:lnSpc>
                <a:spcPct val="150000"/>
              </a:lnSpc>
            </a:pPr>
            <a:r>
              <a:rPr lang="en-US" sz="2000" dirty="0"/>
              <a:t>Intelligence:</a:t>
            </a:r>
          </a:p>
          <a:p>
            <a:pPr lvl="1">
              <a:lnSpc>
                <a:spcPct val="150000"/>
              </a:lnSpc>
            </a:pPr>
            <a:r>
              <a:rPr lang="en-US" sz="1800" dirty="0" smtClean="0"/>
              <a:t>“The </a:t>
            </a:r>
            <a:r>
              <a:rPr lang="en-US" sz="1800" dirty="0"/>
              <a:t>capacity to learn and solve problems” </a:t>
            </a:r>
            <a:endParaRPr lang="en-US" sz="1800" dirty="0" smtClean="0"/>
          </a:p>
          <a:p>
            <a:pPr lvl="1">
              <a:lnSpc>
                <a:spcPct val="150000"/>
              </a:lnSpc>
              <a:buNone/>
            </a:pPr>
            <a:r>
              <a:rPr lang="en-US" sz="1800" dirty="0" smtClean="0"/>
              <a:t>		(Webster's </a:t>
            </a:r>
            <a:r>
              <a:rPr lang="en-US" sz="1800" dirty="0"/>
              <a:t>dictionary)</a:t>
            </a:r>
          </a:p>
          <a:p>
            <a:pPr lvl="1">
              <a:lnSpc>
                <a:spcPct val="150000"/>
              </a:lnSpc>
            </a:pPr>
            <a:r>
              <a:rPr lang="en-US" sz="1800" dirty="0"/>
              <a:t>in particular,</a:t>
            </a:r>
          </a:p>
          <a:p>
            <a:pPr lvl="2">
              <a:lnSpc>
                <a:spcPct val="150000"/>
              </a:lnSpc>
            </a:pPr>
            <a:r>
              <a:rPr lang="en-US" sz="1800" dirty="0"/>
              <a:t> the ability to solve novel problems</a:t>
            </a:r>
          </a:p>
          <a:p>
            <a:pPr lvl="2">
              <a:lnSpc>
                <a:spcPct val="150000"/>
              </a:lnSpc>
            </a:pPr>
            <a:r>
              <a:rPr lang="en-US" sz="1800" dirty="0"/>
              <a:t>the ability to act </a:t>
            </a:r>
            <a:r>
              <a:rPr lang="en-US" sz="1800" dirty="0" smtClean="0"/>
              <a:t>rationally (logically)</a:t>
            </a:r>
            <a:endParaRPr lang="en-US" sz="1800" dirty="0"/>
          </a:p>
          <a:p>
            <a:pPr lvl="2">
              <a:lnSpc>
                <a:spcPct val="150000"/>
              </a:lnSpc>
            </a:pPr>
            <a:r>
              <a:rPr lang="en-US" sz="1800" dirty="0"/>
              <a:t>the ability to act like humans</a:t>
            </a:r>
            <a:br>
              <a:rPr lang="en-US" sz="1800" dirty="0"/>
            </a:br>
            <a:endParaRPr lang="en-US" sz="1800" dirty="0"/>
          </a:p>
          <a:p>
            <a:pPr lvl="2">
              <a:lnSpc>
                <a:spcPct val="150000"/>
              </a:lnSpc>
            </a:pPr>
            <a:endParaRPr lang="en-US" dirty="0"/>
          </a:p>
          <a:p>
            <a:pPr lvl="1">
              <a:lnSpc>
                <a:spcPct val="150000"/>
              </a:lnSpc>
              <a:buFontTx/>
              <a:buNone/>
            </a:pPr>
            <a:endParaRPr lang="en-US" dirty="0"/>
          </a:p>
        </p:txBody>
      </p:sp>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2000"/>
                                        <p:tgtEl>
                                          <p:spTgt spid="133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fade">
                                      <p:cBhvr>
                                        <p:cTn id="10" dur="2000"/>
                                        <p:tgtEl>
                                          <p:spTgt spid="133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fade">
                                      <p:cBhvr>
                                        <p:cTn id="13" dur="2000"/>
                                        <p:tgtEl>
                                          <p:spTgt spid="133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15">
                                            <p:txEl>
                                              <p:pRg st="3" end="3"/>
                                            </p:txEl>
                                          </p:spTgt>
                                        </p:tgtEl>
                                        <p:attrNameLst>
                                          <p:attrName>style.visibility</p:attrName>
                                        </p:attrNameLst>
                                      </p:cBhvr>
                                      <p:to>
                                        <p:strVal val="visible"/>
                                      </p:to>
                                    </p:set>
                                    <p:animEffect transition="in" filter="fade">
                                      <p:cBhvr>
                                        <p:cTn id="16" dur="2000"/>
                                        <p:tgtEl>
                                          <p:spTgt spid="1331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Effect transition="in" filter="fade">
                                      <p:cBhvr>
                                        <p:cTn id="19" dur="2000"/>
                                        <p:tgtEl>
                                          <p:spTgt spid="1331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15">
                                            <p:txEl>
                                              <p:pRg st="5" end="5"/>
                                            </p:txEl>
                                          </p:spTgt>
                                        </p:tgtEl>
                                        <p:attrNameLst>
                                          <p:attrName>style.visibility</p:attrName>
                                        </p:attrNameLst>
                                      </p:cBhvr>
                                      <p:to>
                                        <p:strVal val="visible"/>
                                      </p:to>
                                    </p:set>
                                    <p:animEffect transition="in" filter="fade">
                                      <p:cBhvr>
                                        <p:cTn id="22" dur="2000"/>
                                        <p:tgtEl>
                                          <p:spTgt spid="1331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15">
                                            <p:txEl>
                                              <p:pRg st="6" end="6"/>
                                            </p:txEl>
                                          </p:spTgt>
                                        </p:tgtEl>
                                        <p:attrNameLst>
                                          <p:attrName>style.visibility</p:attrName>
                                        </p:attrNameLst>
                                      </p:cBhvr>
                                      <p:to>
                                        <p:strVal val="visible"/>
                                      </p:to>
                                    </p:set>
                                    <p:animEffect transition="in" filter="fade">
                                      <p:cBhvr>
                                        <p:cTn id="25" dur="2000"/>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066800" y="228600"/>
            <a:ext cx="7772400" cy="609600"/>
          </a:xfrm>
        </p:spPr>
        <p:txBody>
          <a:bodyPr/>
          <a:lstStyle/>
          <a:p>
            <a:r>
              <a:rPr lang="en-US" b="0" dirty="0"/>
              <a:t>What is Artificial Intelligence?</a:t>
            </a:r>
            <a:r>
              <a:rPr lang="en-US" sz="1800" b="0" dirty="0"/>
              <a:t/>
            </a:r>
            <a:br>
              <a:rPr lang="en-US" sz="1800" b="0" dirty="0"/>
            </a:br>
            <a:endParaRPr lang="en-US" sz="1000" b="0" dirty="0"/>
          </a:p>
        </p:txBody>
      </p:sp>
      <p:sp>
        <p:nvSpPr>
          <p:cNvPr id="99331" name="Rectangle 3"/>
          <p:cNvSpPr>
            <a:spLocks noGrp="1" noChangeArrowheads="1"/>
          </p:cNvSpPr>
          <p:nvPr>
            <p:ph type="body" idx="1"/>
          </p:nvPr>
        </p:nvSpPr>
        <p:spPr>
          <a:xfrm>
            <a:off x="457200" y="1066801"/>
            <a:ext cx="7961313" cy="5791200"/>
          </a:xfrm>
        </p:spPr>
        <p:txBody>
          <a:bodyPr/>
          <a:lstStyle/>
          <a:p>
            <a:pPr>
              <a:lnSpc>
                <a:spcPct val="80000"/>
              </a:lnSpc>
              <a:buFontTx/>
              <a:buNone/>
            </a:pPr>
            <a:endParaRPr lang="en-US" sz="2000" b="1" dirty="0"/>
          </a:p>
          <a:p>
            <a:pPr>
              <a:lnSpc>
                <a:spcPct val="80000"/>
              </a:lnSpc>
            </a:pPr>
            <a:r>
              <a:rPr lang="en-US" sz="2000" b="1" dirty="0">
                <a:solidFill>
                  <a:schemeClr val="hlink"/>
                </a:solidFill>
              </a:rPr>
              <a:t>What is artificial intelligence? </a:t>
            </a:r>
          </a:p>
          <a:p>
            <a:pPr>
              <a:lnSpc>
                <a:spcPct val="80000"/>
              </a:lnSpc>
              <a:buFontTx/>
              <a:buNone/>
            </a:pPr>
            <a:r>
              <a:rPr lang="en-US" sz="1400" dirty="0"/>
              <a:t>	</a:t>
            </a:r>
            <a:endParaRPr lang="en-US" sz="1400" dirty="0" smtClean="0"/>
          </a:p>
          <a:p>
            <a:pPr indent="406400">
              <a:lnSpc>
                <a:spcPct val="150000"/>
              </a:lnSpc>
              <a:buFont typeface="Wingdings" pitchFamily="2" charset="2"/>
              <a:buChar char="ü"/>
            </a:pPr>
            <a:r>
              <a:rPr lang="en-US" dirty="0" smtClean="0"/>
              <a:t>	It </a:t>
            </a:r>
            <a:r>
              <a:rPr lang="en-US" dirty="0"/>
              <a:t>is the science and engineering of making intelligent machines, especially intelligent computer programs. It is related to the similar task of using computers to understand human intelligence, but AI does not have to confine itself to methods that are biologically observable. </a:t>
            </a:r>
          </a:p>
          <a:p>
            <a:pPr>
              <a:lnSpc>
                <a:spcPct val="80000"/>
              </a:lnSpc>
            </a:pPr>
            <a:endParaRPr lang="en-US" sz="1000" dirty="0"/>
          </a:p>
          <a:p>
            <a:pPr>
              <a:lnSpc>
                <a:spcPct val="80000"/>
              </a:lnSpc>
            </a:pPr>
            <a:endParaRPr lang="en-US" sz="1400" b="1" dirty="0" smtClean="0">
              <a:solidFill>
                <a:schemeClr val="hlink"/>
              </a:solidFill>
            </a:endParaRPr>
          </a:p>
          <a:p>
            <a:pPr>
              <a:lnSpc>
                <a:spcPct val="80000"/>
              </a:lnSpc>
            </a:pPr>
            <a:endParaRPr lang="en-US" sz="1400" b="1" dirty="0" smtClean="0">
              <a:solidFill>
                <a:schemeClr val="hlink"/>
              </a:solidFill>
            </a:endParaRPr>
          </a:p>
          <a:p>
            <a:pPr>
              <a:lnSpc>
                <a:spcPct val="80000"/>
              </a:lnSpc>
            </a:pPr>
            <a:r>
              <a:rPr lang="en-US" sz="2000" b="1" dirty="0" smtClean="0">
                <a:solidFill>
                  <a:schemeClr val="hlink"/>
                </a:solidFill>
              </a:rPr>
              <a:t>Yes</a:t>
            </a:r>
            <a:r>
              <a:rPr lang="en-US" sz="2000" b="1" dirty="0">
                <a:solidFill>
                  <a:schemeClr val="hlink"/>
                </a:solidFill>
              </a:rPr>
              <a:t>, but what is intelligence?</a:t>
            </a:r>
            <a:r>
              <a:rPr lang="en-US" sz="2000" b="1" dirty="0"/>
              <a:t> </a:t>
            </a:r>
            <a:endParaRPr lang="en-US" sz="2000" b="1" dirty="0" smtClean="0"/>
          </a:p>
          <a:p>
            <a:pPr>
              <a:lnSpc>
                <a:spcPct val="80000"/>
              </a:lnSpc>
              <a:buNone/>
            </a:pPr>
            <a:endParaRPr lang="en-US" sz="1400" b="1" dirty="0"/>
          </a:p>
          <a:p>
            <a:pPr indent="631825">
              <a:lnSpc>
                <a:spcPct val="150000"/>
              </a:lnSpc>
              <a:buFont typeface="Wingdings" pitchFamily="2" charset="2"/>
              <a:buChar char="ü"/>
            </a:pPr>
            <a:r>
              <a:rPr lang="en-US" dirty="0" smtClean="0"/>
              <a:t>Intelligence </a:t>
            </a:r>
            <a:r>
              <a:rPr lang="en-US" dirty="0"/>
              <a:t>is the computational part of the ability to achieve goals in the world. Varying kinds and degrees of intelligence occur in people, many animals and some machines. </a:t>
            </a:r>
          </a:p>
          <a:p>
            <a:pPr lvl="1">
              <a:lnSpc>
                <a:spcPct val="80000"/>
              </a:lnSpc>
              <a:buNone/>
            </a:pPr>
            <a:endParaRPr lang="en-US" sz="1200" dirty="0"/>
          </a:p>
        </p:txBody>
      </p:sp>
      <p:cxnSp>
        <p:nvCxnSpPr>
          <p:cNvPr id="5" name="Straight Connector 4"/>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3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
            <a:ext cx="7772400" cy="609600"/>
          </a:xfrm>
          <a:noFill/>
          <a:ln/>
        </p:spPr>
        <p:txBody>
          <a:bodyPr/>
          <a:lstStyle/>
          <a:p>
            <a:r>
              <a:rPr lang="en-US" dirty="0"/>
              <a:t/>
            </a:r>
            <a:br>
              <a:rPr lang="en-US" dirty="0"/>
            </a:br>
            <a:r>
              <a:rPr lang="en-US" dirty="0" smtClean="0"/>
              <a:t>AI is one of the…..</a:t>
            </a:r>
            <a:endParaRPr lang="en-US" dirty="0"/>
          </a:p>
        </p:txBody>
      </p:sp>
      <p:sp>
        <p:nvSpPr>
          <p:cNvPr id="31747" name="Rectangle 3"/>
          <p:cNvSpPr>
            <a:spLocks noGrp="1" noChangeArrowheads="1"/>
          </p:cNvSpPr>
          <p:nvPr>
            <p:ph type="body" idx="1"/>
          </p:nvPr>
        </p:nvSpPr>
        <p:spPr>
          <a:xfrm>
            <a:off x="533400" y="1066800"/>
            <a:ext cx="7848600" cy="5029200"/>
          </a:xfrm>
          <a:noFill/>
          <a:ln/>
        </p:spPr>
        <p:txBody>
          <a:bodyPr/>
          <a:lstStyle/>
          <a:p>
            <a:pPr algn="just">
              <a:lnSpc>
                <a:spcPct val="150000"/>
              </a:lnSpc>
            </a:pPr>
            <a:r>
              <a:rPr lang="en-US" sz="2200" dirty="0" smtClean="0"/>
              <a:t>AI is one of the newest sciences. Work started in earnest soon after World War </a:t>
            </a:r>
            <a:r>
              <a:rPr lang="en-US" sz="2200" b="1" dirty="0" smtClean="0"/>
              <a:t>II, and </a:t>
            </a:r>
            <a:r>
              <a:rPr lang="en-US" sz="2200" dirty="0" smtClean="0"/>
              <a:t>the name itself was coined in 1956. Along with molecular biology, </a:t>
            </a:r>
            <a:r>
              <a:rPr lang="en-US" sz="2200" b="1" dirty="0" smtClean="0"/>
              <a:t>AI is regularly cited as </a:t>
            </a:r>
            <a:r>
              <a:rPr lang="en-US" sz="2200" dirty="0" smtClean="0"/>
              <a:t>the "field I would most like to be in" by scientists in other disciplines.</a:t>
            </a:r>
          </a:p>
          <a:p>
            <a:pPr algn="just">
              <a:lnSpc>
                <a:spcPct val="150000"/>
              </a:lnSpc>
            </a:pPr>
            <a:endParaRPr lang="en-US" sz="2200" dirty="0" smtClean="0"/>
          </a:p>
          <a:p>
            <a:pPr algn="just">
              <a:lnSpc>
                <a:spcPct val="150000"/>
              </a:lnSpc>
            </a:pPr>
            <a:r>
              <a:rPr lang="en-US" sz="2200" dirty="0" smtClean="0"/>
              <a:t> </a:t>
            </a:r>
            <a:r>
              <a:rPr lang="en-US" sz="2200" b="1" dirty="0" smtClean="0"/>
              <a:t>A student in physics </a:t>
            </a:r>
            <a:r>
              <a:rPr lang="en-US" sz="2200" dirty="0" smtClean="0"/>
              <a:t>might reasonably feel that all the good ideas have already been taken by Galileo, Newton, Einstein, and the rest. AI, on the other hand, still has openings for several full-time Einstein.</a:t>
            </a:r>
            <a:endParaRPr lang="en-US" sz="2200" dirty="0"/>
          </a:p>
        </p:txBody>
      </p:sp>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
            <a:ext cx="7772400" cy="609600"/>
          </a:xfrm>
          <a:noFill/>
          <a:ln/>
        </p:spPr>
        <p:txBody>
          <a:bodyPr/>
          <a:lstStyle/>
          <a:p>
            <a:r>
              <a:rPr lang="en-US" dirty="0"/>
              <a:t/>
            </a:r>
            <a:br>
              <a:rPr lang="en-US" dirty="0"/>
            </a:br>
            <a:r>
              <a:rPr lang="en-US" dirty="0" smtClean="0"/>
              <a:t>AI is one of the…..</a:t>
            </a:r>
            <a:endParaRPr lang="en-US" dirty="0"/>
          </a:p>
        </p:txBody>
      </p:sp>
      <p:sp>
        <p:nvSpPr>
          <p:cNvPr id="31747" name="Rectangle 3"/>
          <p:cNvSpPr>
            <a:spLocks noGrp="1" noChangeArrowheads="1"/>
          </p:cNvSpPr>
          <p:nvPr>
            <p:ph type="body" idx="1"/>
          </p:nvPr>
        </p:nvSpPr>
        <p:spPr>
          <a:xfrm>
            <a:off x="533400" y="1066800"/>
            <a:ext cx="7848600" cy="5181600"/>
          </a:xfrm>
          <a:noFill/>
          <a:ln/>
        </p:spPr>
        <p:txBody>
          <a:bodyPr/>
          <a:lstStyle/>
          <a:p>
            <a:pPr algn="just">
              <a:lnSpc>
                <a:spcPct val="150000"/>
              </a:lnSpc>
            </a:pPr>
            <a:r>
              <a:rPr lang="en-US" sz="2200" dirty="0" smtClean="0"/>
              <a:t>AI currently encompasses a huge variety of subfields, ranging from general-purpose areas, such as learning and perception to such specific tasks as playing chess, proving mathematical theorems, writing poetry, and diagnosing diseases. </a:t>
            </a:r>
          </a:p>
          <a:p>
            <a:pPr algn="just">
              <a:lnSpc>
                <a:spcPct val="150000"/>
              </a:lnSpc>
            </a:pPr>
            <a:endParaRPr lang="en-US" sz="2200" dirty="0" smtClean="0"/>
          </a:p>
          <a:p>
            <a:pPr algn="just">
              <a:lnSpc>
                <a:spcPct val="150000"/>
              </a:lnSpc>
            </a:pPr>
            <a:r>
              <a:rPr lang="en-US" sz="2200" dirty="0" smtClean="0"/>
              <a:t>AI systematizes and automates intellectual tasks and is therefore potentially relevant to any sphere of human intellectual activity. In this sense, it is truly a universal field.</a:t>
            </a:r>
            <a:endParaRPr lang="en-US" sz="2200" dirty="0"/>
          </a:p>
        </p:txBody>
      </p:sp>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
            <a:ext cx="7772400" cy="609600"/>
          </a:xfrm>
          <a:noFill/>
          <a:ln/>
        </p:spPr>
        <p:txBody>
          <a:bodyPr/>
          <a:lstStyle/>
          <a:p>
            <a:r>
              <a:rPr lang="en-US" dirty="0"/>
              <a:t/>
            </a:r>
            <a:br>
              <a:rPr lang="en-US" dirty="0"/>
            </a:br>
            <a:r>
              <a:rPr lang="en-US" dirty="0" smtClean="0"/>
              <a:t>What is artificial Intelligence?</a:t>
            </a:r>
            <a:endParaRPr lang="en-US" dirty="0"/>
          </a:p>
        </p:txBody>
      </p:sp>
      <p:sp>
        <p:nvSpPr>
          <p:cNvPr id="31747" name="Rectangle 3"/>
          <p:cNvSpPr>
            <a:spLocks noGrp="1" noChangeArrowheads="1"/>
          </p:cNvSpPr>
          <p:nvPr>
            <p:ph type="body" idx="1"/>
          </p:nvPr>
        </p:nvSpPr>
        <p:spPr>
          <a:xfrm>
            <a:off x="533400" y="1066800"/>
            <a:ext cx="7848600" cy="5029200"/>
          </a:xfrm>
          <a:noFill/>
          <a:ln/>
        </p:spPr>
        <p:txBody>
          <a:bodyPr/>
          <a:lstStyle/>
          <a:p>
            <a:pPr>
              <a:lnSpc>
                <a:spcPct val="150000"/>
              </a:lnSpc>
            </a:pPr>
            <a:r>
              <a:rPr lang="en-US" sz="2200" dirty="0" smtClean="0"/>
              <a:t>We have claimed that A1 is exciting, but we have not said what it is?</a:t>
            </a:r>
          </a:p>
          <a:p>
            <a:pPr>
              <a:lnSpc>
                <a:spcPct val="150000"/>
              </a:lnSpc>
            </a:pPr>
            <a:r>
              <a:rPr lang="en-US" sz="2200" dirty="0" smtClean="0"/>
              <a:t>Definitions of artificial intelligence according to eight textbooks are</a:t>
            </a:r>
            <a:endParaRPr lang="en-US" sz="2200" dirty="0"/>
          </a:p>
        </p:txBody>
      </p:sp>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
            <a:ext cx="7772400" cy="609600"/>
          </a:xfrm>
          <a:noFill/>
          <a:ln/>
        </p:spPr>
        <p:txBody>
          <a:bodyPr/>
          <a:lstStyle/>
          <a:p>
            <a:r>
              <a:rPr lang="en-US" dirty="0"/>
              <a:t/>
            </a:r>
            <a:br>
              <a:rPr lang="en-US" dirty="0"/>
            </a:br>
            <a:r>
              <a:rPr lang="en-US" dirty="0" smtClean="0"/>
              <a:t>What is artificial Intelligence?</a:t>
            </a:r>
            <a:endParaRPr lang="en-US" dirty="0"/>
          </a:p>
        </p:txBody>
      </p:sp>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pic>
        <p:nvPicPr>
          <p:cNvPr id="1030" name="Picture 6"/>
          <p:cNvPicPr>
            <a:picLocks noChangeAspect="1" noChangeArrowheads="1"/>
          </p:cNvPicPr>
          <p:nvPr/>
        </p:nvPicPr>
        <p:blipFill>
          <a:blip r:embed="rId3" cstate="print"/>
          <a:srcRect/>
          <a:stretch>
            <a:fillRect/>
          </a:stretch>
        </p:blipFill>
        <p:spPr bwMode="auto">
          <a:xfrm>
            <a:off x="457200" y="1066800"/>
            <a:ext cx="8382000" cy="54101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p:cNvSpPr txBox="1">
            <a:spLocks noGrp="1"/>
          </p:cNvSpPr>
          <p:nvPr/>
        </p:nvSpPr>
        <p:spPr bwMode="auto">
          <a:xfrm>
            <a:off x="6727825" y="6408738"/>
            <a:ext cx="1919288" cy="365125"/>
          </a:xfrm>
          <a:prstGeom prst="rect">
            <a:avLst/>
          </a:prstGeom>
          <a:noFill/>
          <a:ln w="9525">
            <a:noFill/>
            <a:miter lim="800000"/>
            <a:headEnd/>
            <a:tailEnd/>
          </a:ln>
        </p:spPr>
        <p:txBody>
          <a:bodyPr anchor="b"/>
          <a:lstStyle/>
          <a:p>
            <a:r>
              <a:rPr lang="en-US" sz="1000">
                <a:latin typeface="Arial" charset="0"/>
              </a:rPr>
              <a:t>Sec 2: ANN</a:t>
            </a:r>
          </a:p>
        </p:txBody>
      </p:sp>
      <p:sp>
        <p:nvSpPr>
          <p:cNvPr id="1028" name="Slide Number Placeholder 5"/>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a:fld id="{7F661C19-29A4-457A-9A10-E00D27BC19C3}" type="slidenum">
              <a:rPr lang="en-US" sz="1000">
                <a:latin typeface="Arial" charset="0"/>
              </a:rPr>
              <a:pPr algn="r"/>
              <a:t>9</a:t>
            </a:fld>
            <a:endParaRPr lang="en-US" sz="1000">
              <a:latin typeface="Arial" charset="0"/>
            </a:endParaRPr>
          </a:p>
        </p:txBody>
      </p:sp>
      <p:sp>
        <p:nvSpPr>
          <p:cNvPr id="105474" name="Rectangle 2"/>
          <p:cNvSpPr>
            <a:spLocks noGrp="1" noChangeArrowheads="1"/>
          </p:cNvSpPr>
          <p:nvPr>
            <p:ph type="title" idx="4294967295"/>
          </p:nvPr>
        </p:nvSpPr>
        <p:spPr>
          <a:xfrm>
            <a:off x="533400" y="274638"/>
            <a:ext cx="7696200" cy="715962"/>
          </a:xfrm>
        </p:spPr>
        <p:txBody>
          <a:bodyPr rtlCol="0">
            <a:normAutofit/>
            <a:scene3d>
              <a:camera prst="orthographicFront"/>
              <a:lightRig rig="soft" dir="t"/>
            </a:scene3d>
            <a:sp3d prstMaterial="softEdge">
              <a:bevelT w="25400" h="25400"/>
            </a:sp3d>
          </a:bodyPr>
          <a:lstStyle/>
          <a:p>
            <a:pPr algn="l" eaLnBrk="1" fontAlgn="auto" hangingPunct="1">
              <a:spcAft>
                <a:spcPts val="0"/>
              </a:spcAft>
              <a:defRPr/>
            </a:pPr>
            <a:r>
              <a:rPr lang="en-US" sz="2800" b="1" dirty="0">
                <a:solidFill>
                  <a:schemeClr val="tx1"/>
                </a:solidFill>
                <a:latin typeface="Arial" charset="0"/>
                <a:ea typeface="+mn-ea"/>
                <a:cs typeface="+mn-cs"/>
              </a:rPr>
              <a:t>Structure of a Biological Neuron</a:t>
            </a:r>
          </a:p>
        </p:txBody>
      </p:sp>
      <p:grpSp>
        <p:nvGrpSpPr>
          <p:cNvPr id="2" name="Group 7"/>
          <p:cNvGrpSpPr>
            <a:grpSpLocks/>
          </p:cNvGrpSpPr>
          <p:nvPr/>
        </p:nvGrpSpPr>
        <p:grpSpPr bwMode="auto">
          <a:xfrm>
            <a:off x="381000" y="1371600"/>
            <a:ext cx="8077200" cy="3886200"/>
            <a:chOff x="1008" y="1296"/>
            <a:chExt cx="5319" cy="2448"/>
          </a:xfrm>
        </p:grpSpPr>
        <p:sp>
          <p:nvSpPr>
            <p:cNvPr id="1032" name="Text Box 8"/>
            <p:cNvSpPr txBox="1">
              <a:spLocks noChangeArrowheads="1"/>
            </p:cNvSpPr>
            <p:nvPr/>
          </p:nvSpPr>
          <p:spPr bwMode="auto">
            <a:xfrm>
              <a:off x="2614" y="1440"/>
              <a:ext cx="2544" cy="240"/>
            </a:xfrm>
            <a:prstGeom prst="rect">
              <a:avLst/>
            </a:prstGeom>
            <a:noFill/>
            <a:ln w="9525">
              <a:noFill/>
              <a:miter lim="800000"/>
              <a:headEnd/>
              <a:tailEnd/>
            </a:ln>
          </p:spPr>
          <p:txBody>
            <a:bodyPr/>
            <a:lstStyle/>
            <a:p>
              <a:pPr eaLnBrk="0" hangingPunct="0"/>
              <a:r>
                <a:rPr lang="en-US"/>
                <a:t>Dendrites: Accepts Inputs</a:t>
              </a:r>
            </a:p>
          </p:txBody>
        </p:sp>
        <p:sp>
          <p:nvSpPr>
            <p:cNvPr id="1033" name="Text Box 9"/>
            <p:cNvSpPr txBox="1">
              <a:spLocks noChangeArrowheads="1"/>
            </p:cNvSpPr>
            <p:nvPr/>
          </p:nvSpPr>
          <p:spPr bwMode="auto">
            <a:xfrm>
              <a:off x="2614" y="1824"/>
              <a:ext cx="3161" cy="432"/>
            </a:xfrm>
            <a:prstGeom prst="rect">
              <a:avLst/>
            </a:prstGeom>
            <a:noFill/>
            <a:ln w="9525">
              <a:noFill/>
              <a:miter lim="800000"/>
              <a:headEnd/>
              <a:tailEnd/>
            </a:ln>
          </p:spPr>
          <p:txBody>
            <a:bodyPr/>
            <a:lstStyle/>
            <a:p>
              <a:pPr eaLnBrk="0" hangingPunct="0"/>
              <a:r>
                <a:rPr lang="en-US"/>
                <a:t>Soma: Processes the Inputs</a:t>
              </a:r>
            </a:p>
          </p:txBody>
        </p:sp>
        <p:sp>
          <p:nvSpPr>
            <p:cNvPr id="1034" name="Text Box 10"/>
            <p:cNvSpPr txBox="1">
              <a:spLocks noChangeArrowheads="1"/>
            </p:cNvSpPr>
            <p:nvPr/>
          </p:nvSpPr>
          <p:spPr bwMode="auto">
            <a:xfrm>
              <a:off x="2614" y="2256"/>
              <a:ext cx="3613" cy="528"/>
            </a:xfrm>
            <a:prstGeom prst="rect">
              <a:avLst/>
            </a:prstGeom>
            <a:noFill/>
            <a:ln w="9525">
              <a:noFill/>
              <a:miter lim="800000"/>
              <a:headEnd/>
              <a:tailEnd/>
            </a:ln>
          </p:spPr>
          <p:txBody>
            <a:bodyPr/>
            <a:lstStyle/>
            <a:p>
              <a:pPr eaLnBrk="0" hangingPunct="0"/>
              <a:r>
                <a:rPr lang="en-US"/>
                <a:t>Axon: Turns the processed inputs into outputs</a:t>
              </a:r>
            </a:p>
          </p:txBody>
        </p:sp>
        <p:sp>
          <p:nvSpPr>
            <p:cNvPr id="1035" name="Text Box 11"/>
            <p:cNvSpPr txBox="1">
              <a:spLocks noChangeArrowheads="1"/>
            </p:cNvSpPr>
            <p:nvPr/>
          </p:nvSpPr>
          <p:spPr bwMode="auto">
            <a:xfrm>
              <a:off x="2614" y="2832"/>
              <a:ext cx="3713" cy="528"/>
            </a:xfrm>
            <a:prstGeom prst="rect">
              <a:avLst/>
            </a:prstGeom>
            <a:noFill/>
            <a:ln w="9525">
              <a:noFill/>
              <a:miter lim="800000"/>
              <a:headEnd/>
              <a:tailEnd/>
            </a:ln>
          </p:spPr>
          <p:txBody>
            <a:bodyPr/>
            <a:lstStyle/>
            <a:p>
              <a:pPr eaLnBrk="0" hangingPunct="0"/>
              <a:r>
                <a:rPr lang="en-US"/>
                <a:t>Synapses: The electrochemical contact between neurons</a:t>
              </a:r>
            </a:p>
          </p:txBody>
        </p:sp>
        <p:graphicFrame>
          <p:nvGraphicFramePr>
            <p:cNvPr id="1026" name="Object 12"/>
            <p:cNvGraphicFramePr>
              <a:graphicFrameLocks noChangeAspect="1"/>
            </p:cNvGraphicFramePr>
            <p:nvPr/>
          </p:nvGraphicFramePr>
          <p:xfrm>
            <a:off x="1008" y="1296"/>
            <a:ext cx="974" cy="2448"/>
          </p:xfrm>
          <a:graphic>
            <a:graphicData uri="http://schemas.openxmlformats.org/presentationml/2006/ole">
              <mc:AlternateContent xmlns:mc="http://schemas.openxmlformats.org/markup-compatibility/2006">
                <mc:Choice xmlns:v="urn:schemas-microsoft-com:vml" Requires="v">
                  <p:oleObj spid="_x0000_s1028" r:id="rId3" imgW="1352381" imgH="3161905" progId="">
                    <p:embed/>
                  </p:oleObj>
                </mc:Choice>
                <mc:Fallback>
                  <p:oleObj r:id="rId3" imgW="1352381" imgH="316190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1296"/>
                          <a:ext cx="974" cy="2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Line 13"/>
            <p:cNvSpPr>
              <a:spLocks noChangeShapeType="1"/>
            </p:cNvSpPr>
            <p:nvPr/>
          </p:nvSpPr>
          <p:spPr bwMode="auto">
            <a:xfrm flipH="1">
              <a:off x="1872" y="1555"/>
              <a:ext cx="692" cy="29"/>
            </a:xfrm>
            <a:prstGeom prst="line">
              <a:avLst/>
            </a:prstGeom>
            <a:noFill/>
            <a:ln w="9525">
              <a:solidFill>
                <a:schemeClr val="tx1"/>
              </a:solidFill>
              <a:miter lim="800000"/>
              <a:headEnd/>
              <a:tailEnd type="triangle" w="med" len="med"/>
            </a:ln>
          </p:spPr>
          <p:txBody>
            <a:bodyPr wrap="none"/>
            <a:lstStyle/>
            <a:p>
              <a:endParaRPr lang="en-US"/>
            </a:p>
          </p:txBody>
        </p:sp>
        <p:sp>
          <p:nvSpPr>
            <p:cNvPr id="1037" name="Line 14"/>
            <p:cNvSpPr>
              <a:spLocks noChangeShapeType="1"/>
            </p:cNvSpPr>
            <p:nvPr/>
          </p:nvSpPr>
          <p:spPr bwMode="auto">
            <a:xfrm flipH="1">
              <a:off x="1711" y="2016"/>
              <a:ext cx="853" cy="240"/>
            </a:xfrm>
            <a:prstGeom prst="line">
              <a:avLst/>
            </a:prstGeom>
            <a:noFill/>
            <a:ln w="9525">
              <a:solidFill>
                <a:schemeClr val="tx1"/>
              </a:solidFill>
              <a:miter lim="800000"/>
              <a:headEnd/>
              <a:tailEnd type="triangle" w="med" len="med"/>
            </a:ln>
          </p:spPr>
          <p:txBody>
            <a:bodyPr wrap="none"/>
            <a:lstStyle/>
            <a:p>
              <a:endParaRPr lang="en-US"/>
            </a:p>
          </p:txBody>
        </p:sp>
        <p:sp>
          <p:nvSpPr>
            <p:cNvPr id="1038" name="Line 15"/>
            <p:cNvSpPr>
              <a:spLocks noChangeShapeType="1"/>
            </p:cNvSpPr>
            <p:nvPr/>
          </p:nvSpPr>
          <p:spPr bwMode="auto">
            <a:xfrm flipH="1">
              <a:off x="1632" y="2448"/>
              <a:ext cx="982" cy="432"/>
            </a:xfrm>
            <a:prstGeom prst="line">
              <a:avLst/>
            </a:prstGeom>
            <a:noFill/>
            <a:ln w="9525">
              <a:solidFill>
                <a:schemeClr val="tx1"/>
              </a:solidFill>
              <a:miter lim="800000"/>
              <a:headEnd/>
              <a:tailEnd type="triangle" w="med" len="med"/>
            </a:ln>
          </p:spPr>
          <p:txBody>
            <a:bodyPr wrap="none"/>
            <a:lstStyle/>
            <a:p>
              <a:endParaRPr lang="en-US"/>
            </a:p>
          </p:txBody>
        </p:sp>
        <p:sp>
          <p:nvSpPr>
            <p:cNvPr id="1039" name="Line 16"/>
            <p:cNvSpPr>
              <a:spLocks noChangeShapeType="1"/>
            </p:cNvSpPr>
            <p:nvPr/>
          </p:nvSpPr>
          <p:spPr bwMode="auto">
            <a:xfrm flipH="1">
              <a:off x="1560" y="3024"/>
              <a:ext cx="1054" cy="528"/>
            </a:xfrm>
            <a:prstGeom prst="line">
              <a:avLst/>
            </a:prstGeom>
            <a:noFill/>
            <a:ln w="9525">
              <a:solidFill>
                <a:schemeClr val="tx1"/>
              </a:solidFill>
              <a:miter lim="800000"/>
              <a:headEnd/>
              <a:tailEnd type="triangle" w="med" len="med"/>
            </a:ln>
          </p:spPr>
          <p:txBody>
            <a:bodyPr wrap="none"/>
            <a:lstStyle/>
            <a:p>
              <a:endParaRPr lang="en-US"/>
            </a:p>
          </p:txBody>
        </p:sp>
      </p:grpSp>
      <p:pic>
        <p:nvPicPr>
          <p:cNvPr id="105489" name="Picture 17" descr="report"/>
          <p:cNvPicPr>
            <a:picLocks noChangeAspect="1" noChangeArrowheads="1"/>
          </p:cNvPicPr>
          <p:nvPr/>
        </p:nvPicPr>
        <p:blipFill>
          <a:blip r:embed="rId5" cstate="print"/>
          <a:srcRect/>
          <a:stretch>
            <a:fillRect/>
          </a:stretch>
        </p:blipFill>
        <p:spPr bwMode="auto">
          <a:xfrm>
            <a:off x="4038600" y="4602163"/>
            <a:ext cx="4648200" cy="22558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5489"/>
                                        </p:tgtEl>
                                        <p:attrNameLst>
                                          <p:attrName>style.visibility</p:attrName>
                                        </p:attrNameLst>
                                      </p:cBhvr>
                                      <p:to>
                                        <p:strVal val="visible"/>
                                      </p:to>
                                    </p:set>
                                    <p:animEffect transition="in" filter="dissolve">
                                      <p:cBhvr>
                                        <p:cTn id="7" dur="500"/>
                                        <p:tgtEl>
                                          <p:spTgt spid="105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Santorini:Microsoft Office:Microsoft PowerPoint 4:</Template>
  <TotalTime>11150414</TotalTime>
  <Pages>33</Pages>
  <Words>453</Words>
  <Application>Microsoft Office PowerPoint</Application>
  <PresentationFormat>On-screen Show (4:3)</PresentationFormat>
  <Paragraphs>120</Paragraphs>
  <Slides>20</Slides>
  <Notes>14</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20</vt:i4>
      </vt:variant>
    </vt:vector>
  </HeadingPairs>
  <TitlesOfParts>
    <vt:vector size="25" baseType="lpstr">
      <vt:lpstr>Arial</vt:lpstr>
      <vt:lpstr>Times New Roman</vt:lpstr>
      <vt:lpstr>Verdana</vt:lpstr>
      <vt:lpstr>Wingdings</vt:lpstr>
      <vt:lpstr>Default Design</vt:lpstr>
      <vt:lpstr>Artificial Intelligence</vt:lpstr>
      <vt:lpstr>Today’s Lecture</vt:lpstr>
      <vt:lpstr>What is Intelligence?</vt:lpstr>
      <vt:lpstr>What is Artificial Intelligence? </vt:lpstr>
      <vt:lpstr> AI is one of the…..</vt:lpstr>
      <vt:lpstr> AI is one of the…..</vt:lpstr>
      <vt:lpstr> What is artificial Intelligence?</vt:lpstr>
      <vt:lpstr> What is artificial Intelligence?</vt:lpstr>
      <vt:lpstr>Structure of a Biological Neuron</vt:lpstr>
      <vt:lpstr>Comparison b/w AI and NI</vt:lpstr>
      <vt:lpstr> Intelligent Systems in Your Everyday Life</vt:lpstr>
      <vt:lpstr>PowerPoint Presentation</vt:lpstr>
      <vt:lpstr>PowerPoint Presentation</vt:lpstr>
      <vt:lpstr>PowerPoint Presentation</vt:lpstr>
      <vt:lpstr>PowerPoint Presentation</vt:lpstr>
      <vt:lpstr>Application of AI</vt:lpstr>
      <vt:lpstr>Application of AI</vt:lpstr>
      <vt:lpstr>Application of AI</vt:lpstr>
      <vt:lpstr>Application of AI</vt:lpstr>
      <vt:lpstr>Different Types of Artificial Intelligence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1: Introduction to Artificial Intelligence</dc:title>
  <dc:subject/>
  <dc:creator>Padhraic Smyth</dc:creator>
  <cp:keywords/>
  <dc:description/>
  <cp:lastModifiedBy>DELL</cp:lastModifiedBy>
  <cp:revision>55</cp:revision>
  <cp:lastPrinted>1999-09-28T15:21:13Z</cp:lastPrinted>
  <dcterms:created xsi:type="dcterms:W3CDTF">1998-09-23T12:48:10Z</dcterms:created>
  <dcterms:modified xsi:type="dcterms:W3CDTF">2022-12-03T11:19:19Z</dcterms:modified>
</cp:coreProperties>
</file>