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83" r:id="rId3"/>
    <p:sldId id="459" r:id="rId4"/>
    <p:sldId id="384" r:id="rId5"/>
    <p:sldId id="385" r:id="rId6"/>
    <p:sldId id="386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9" r:id="rId20"/>
    <p:sldId id="410" r:id="rId21"/>
    <p:sldId id="412" r:id="rId22"/>
    <p:sldId id="413" r:id="rId23"/>
    <p:sldId id="408" r:id="rId24"/>
    <p:sldId id="436" r:id="rId25"/>
    <p:sldId id="454" r:id="rId26"/>
    <p:sldId id="443" r:id="rId27"/>
    <p:sldId id="445" r:id="rId28"/>
    <p:sldId id="444" r:id="rId29"/>
    <p:sldId id="407" r:id="rId30"/>
    <p:sldId id="414" r:id="rId31"/>
    <p:sldId id="417" r:id="rId32"/>
    <p:sldId id="418" r:id="rId33"/>
    <p:sldId id="419" r:id="rId34"/>
    <p:sldId id="446" r:id="rId35"/>
    <p:sldId id="447" r:id="rId36"/>
    <p:sldId id="435" r:id="rId37"/>
    <p:sldId id="420" r:id="rId38"/>
    <p:sldId id="421" r:id="rId39"/>
    <p:sldId id="416" r:id="rId40"/>
    <p:sldId id="424" r:id="rId41"/>
    <p:sldId id="425" r:id="rId42"/>
    <p:sldId id="455" r:id="rId43"/>
    <p:sldId id="448" r:id="rId44"/>
    <p:sldId id="427" r:id="rId45"/>
    <p:sldId id="449" r:id="rId46"/>
    <p:sldId id="456" r:id="rId47"/>
    <p:sldId id="429" r:id="rId48"/>
    <p:sldId id="450" r:id="rId49"/>
    <p:sldId id="451" r:id="rId50"/>
    <p:sldId id="452" r:id="rId51"/>
    <p:sldId id="434" r:id="rId52"/>
    <p:sldId id="458" r:id="rId53"/>
    <p:sldId id="457" r:id="rId54"/>
    <p:sldId id="442" r:id="rId55"/>
    <p:sldId id="288" r:id="rId56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68CBAB-D09B-4EE4-82DF-B66105E7C407}">
          <p14:sldIdLst>
            <p14:sldId id="256"/>
            <p14:sldId id="383"/>
            <p14:sldId id="459"/>
            <p14:sldId id="384"/>
            <p14:sldId id="385"/>
            <p14:sldId id="386"/>
            <p14:sldId id="394"/>
            <p14:sldId id="395"/>
            <p14:sldId id="396"/>
            <p14:sldId id="397"/>
            <p14:sldId id="398"/>
            <p14:sldId id="400"/>
            <p14:sldId id="401"/>
            <p14:sldId id="402"/>
            <p14:sldId id="403"/>
            <p14:sldId id="404"/>
            <p14:sldId id="405"/>
            <p14:sldId id="406"/>
            <p14:sldId id="409"/>
            <p14:sldId id="410"/>
            <p14:sldId id="412"/>
            <p14:sldId id="413"/>
            <p14:sldId id="408"/>
            <p14:sldId id="436"/>
            <p14:sldId id="454"/>
            <p14:sldId id="443"/>
            <p14:sldId id="445"/>
            <p14:sldId id="444"/>
            <p14:sldId id="407"/>
            <p14:sldId id="414"/>
            <p14:sldId id="417"/>
            <p14:sldId id="418"/>
          </p14:sldIdLst>
        </p14:section>
        <p14:section name="Untitled Section" id="{7DB19299-7CA5-41E2-84D7-0EAE515E427D}">
          <p14:sldIdLst>
            <p14:sldId id="419"/>
            <p14:sldId id="446"/>
            <p14:sldId id="447"/>
            <p14:sldId id="435"/>
            <p14:sldId id="420"/>
            <p14:sldId id="421"/>
            <p14:sldId id="416"/>
            <p14:sldId id="424"/>
            <p14:sldId id="425"/>
            <p14:sldId id="455"/>
            <p14:sldId id="448"/>
            <p14:sldId id="427"/>
            <p14:sldId id="449"/>
            <p14:sldId id="456"/>
            <p14:sldId id="429"/>
            <p14:sldId id="450"/>
            <p14:sldId id="451"/>
            <p14:sldId id="452"/>
            <p14:sldId id="434"/>
            <p14:sldId id="458"/>
            <p14:sldId id="457"/>
            <p14:sldId id="442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C4B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45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815616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73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8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2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19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1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4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07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0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26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8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54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59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12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13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091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92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262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692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02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25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3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9504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113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8903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7921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8769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59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972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755290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59434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73445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1444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81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220997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42399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2581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70342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3926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75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8486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47604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33172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05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137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04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7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4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 smtClean="0">
                <a:cs typeface="+mn-cs"/>
              </a:rPr>
              <a:t>Kriegspiel</a:t>
            </a:r>
            <a:r>
              <a:rPr lang="en-US" b="1" dirty="0" smtClean="0">
                <a:cs typeface="+mn-cs"/>
              </a:rPr>
              <a:t> chess </a:t>
            </a:r>
            <a:r>
              <a:rPr lang="en-US" dirty="0" smtClean="0">
                <a:cs typeface="+mn-cs"/>
              </a:rPr>
              <a:t>variant in which each player can see their own pieces, but not those of their opponent.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72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0100" y="3733800"/>
            <a:ext cx="3848100" cy="2438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077200" y="0"/>
            <a:ext cx="10668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6396335"/>
            <a:ext cx="9144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77100" y="6629400"/>
            <a:ext cx="1866900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Slide Set 1: Introduction: </a:t>
            </a:r>
            <a:fld id="{03CD582D-EE30-4301-8711-B97A2BCF3077}" type="slidenum">
              <a:rPr lang="en-US" sz="800" b="1">
                <a:latin typeface="Verdana" pitchFamily="34" charset="0"/>
              </a:rPr>
              <a:pPr/>
              <a:t>‹#›</a:t>
            </a:fld>
            <a:endParaRPr lang="en-US" sz="800" b="1">
              <a:latin typeface="Verdana" pitchFamily="34" charset="0"/>
            </a:endParaRPr>
          </a:p>
        </p:txBody>
      </p:sp>
      <p:pic>
        <p:nvPicPr>
          <p:cNvPr id="1029" name="Picture 5" descr="formal-66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924800" y="66675"/>
            <a:ext cx="1241425" cy="3349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0" y="6616700"/>
            <a:ext cx="2833688" cy="211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800" b="1">
                <a:latin typeface="Verdana" pitchFamily="34" charset="0"/>
              </a:rPr>
              <a:t>ICS 271, Fall 2007: Professor Padhraic Smyth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45457"/>
            <a:ext cx="8305800" cy="754743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Introduction to Artificial Intelligence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3722913"/>
            <a:ext cx="6400800" cy="769257"/>
          </a:xfrm>
          <a:noFill/>
          <a:ln/>
        </p:spPr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Dr. Saif Ur Rehman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105400"/>
            <a:ext cx="9144000" cy="1752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7743" y="1701798"/>
            <a:ext cx="8113486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600" kern="0" dirty="0" smtClean="0"/>
              <a:t>Agents and Intelligent Agents</a:t>
            </a:r>
          </a:p>
          <a:p>
            <a:pPr>
              <a:lnSpc>
                <a:spcPct val="150000"/>
              </a:lnSpc>
            </a:pPr>
            <a:r>
              <a:rPr lang="en-US" sz="3600" kern="0" dirty="0" smtClean="0"/>
              <a:t>Part-II</a:t>
            </a:r>
            <a:endParaRPr lang="en-US" sz="3600" kern="0" dirty="0"/>
          </a:p>
        </p:txBody>
      </p:sp>
      <p:pic>
        <p:nvPicPr>
          <p:cNvPr id="2052" name="Picture 4" descr="Intelligent agent for real-world applications on robotic edutainment and  humanized co-learning | Springer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48200"/>
            <a:ext cx="7467599" cy="212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Single agent / </a:t>
            </a:r>
            <a:r>
              <a:rPr lang="en-US" sz="2000" b="1" dirty="0" smtClean="0">
                <a:solidFill>
                  <a:srgbClr val="FF0000"/>
                </a:solidFill>
              </a:rPr>
              <a:t>Multi-agent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environment contains other intelligent agents, the agent needs to be concerned about strategic, game-theoretic aspects of the environment (for either cooperative or competitive agents).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 engineering environments don’t have multi-agent properties, whereas most social and economic systems get their complexity from the interactions of (more or less) rational agents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533400" y="5766137"/>
            <a:ext cx="8458200" cy="958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inter-regular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inter-regular"/>
              </a:rPr>
              <a:t>agent design problems in the multi-agent environment are different from single agent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27992153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Single agent / </a:t>
            </a:r>
            <a:r>
              <a:rPr lang="en-US" sz="2000" b="1" dirty="0" smtClean="0">
                <a:solidFill>
                  <a:srgbClr val="FF0000"/>
                </a:solidFill>
              </a:rPr>
              <a:t>Multi-agent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Playing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crossword puzzle – single agent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Chess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playing – two agents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Competitive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multiagent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Chess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playing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Cooperative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multiagent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Automated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taxi driver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Avoiding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collision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2868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690553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76131"/>
              </p:ext>
            </p:extLst>
          </p:nvPr>
        </p:nvGraphicFramePr>
        <p:xfrm>
          <a:off x="1295400" y="2472690"/>
          <a:ext cx="7315200" cy="95631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958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66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75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25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3909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70140" y="3886200"/>
            <a:ext cx="79166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vs. partially observable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vs. stochastic / strategic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 vs. sequential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vs. dynamic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vs. continuous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agent vs. multiagent</a:t>
            </a:r>
          </a:p>
        </p:txBody>
      </p:sp>
    </p:spTree>
    <p:extLst>
      <p:ext uri="{BB962C8B-B14F-4D97-AF65-F5344CB8AC3E}">
        <p14:creationId xmlns:p14="http://schemas.microsoft.com/office/powerpoint/2010/main" val="377578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690553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84239"/>
              </p:ext>
            </p:extLst>
          </p:nvPr>
        </p:nvGraphicFramePr>
        <p:xfrm>
          <a:off x="1295400" y="2472690"/>
          <a:ext cx="7162801" cy="889635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5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05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588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216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Environment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Observable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Deterministic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Episodic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Static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Discrete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Agents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Chess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Strategic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D2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70140" y="3886200"/>
            <a:ext cx="79166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vs. partially observable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vs. stochastic / strategic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 vs. sequential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vs. dynamic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vs. continuous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agent vs. multiagent</a:t>
            </a:r>
          </a:p>
        </p:txBody>
      </p:sp>
    </p:spTree>
    <p:extLst>
      <p:ext uri="{BB962C8B-B14F-4D97-AF65-F5344CB8AC3E}">
        <p14:creationId xmlns:p14="http://schemas.microsoft.com/office/powerpoint/2010/main" val="3717074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70140" y="3886200"/>
            <a:ext cx="79166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vs. partially observable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vs. stochastic / strategic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 vs. sequential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vs. dynamic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vs. continuous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agent vs. multiagent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045094"/>
            <a:ext cx="1491615" cy="139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78996"/>
              </p:ext>
            </p:extLst>
          </p:nvPr>
        </p:nvGraphicFramePr>
        <p:xfrm>
          <a:off x="990600" y="2438400"/>
          <a:ext cx="7467599" cy="990600"/>
        </p:xfrm>
        <a:graphic>
          <a:graphicData uri="http://schemas.openxmlformats.org/drawingml/2006/table">
            <a:tbl>
              <a:tblPr firstRow="1" bandRow="1"/>
              <a:tblGrid>
                <a:gridCol w="1181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4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47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5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31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5737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Environment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Observable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Deterministic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Episodic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Static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Discrete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Agents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53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Poker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375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70140" y="3886200"/>
            <a:ext cx="79166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observable vs. partially observable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Deterministic vs. stochastic / strategic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 vs. sequential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vs. dynamic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 vs. continuous </a:t>
            </a: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agent vs. multiagent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045094"/>
            <a:ext cx="1491615" cy="139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631720"/>
              </p:ext>
            </p:extLst>
          </p:nvPr>
        </p:nvGraphicFramePr>
        <p:xfrm>
          <a:off x="533400" y="2438400"/>
          <a:ext cx="8000999" cy="889000"/>
        </p:xfrm>
        <a:graphic>
          <a:graphicData uri="http://schemas.openxmlformats.org/drawingml/2006/table">
            <a:tbl>
              <a:tblPr firstRow="1" bandRow="1"/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469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53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348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104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861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 smtClean="0"/>
                        <a:t>Environment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Observable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Deterministic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Episodic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Static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Discrete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smtClean="0"/>
                        <a:t>Agents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Poker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Strategic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524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428816"/>
              </p:ext>
            </p:extLst>
          </p:nvPr>
        </p:nvGraphicFramePr>
        <p:xfrm>
          <a:off x="152402" y="991902"/>
          <a:ext cx="8762998" cy="4418298"/>
        </p:xfrm>
        <a:graphic>
          <a:graphicData uri="http://schemas.openxmlformats.org/drawingml/2006/table">
            <a:tbl>
              <a:tblPr firstRow="1" bandRow="1"/>
              <a:tblGrid>
                <a:gridCol w="21772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8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58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849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048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067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0609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Agents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Poker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Image analysis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Robot part picking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600" b="1" dirty="0"/>
                        <a:t>Interactive English tutor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3312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Environment Examples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037116"/>
              </p:ext>
            </p:extLst>
          </p:nvPr>
        </p:nvGraphicFramePr>
        <p:xfrm>
          <a:off x="228600" y="914400"/>
          <a:ext cx="8763000" cy="4396974"/>
        </p:xfrm>
        <a:graphic>
          <a:graphicData uri="http://schemas.openxmlformats.org/drawingml/2006/table">
            <a:tbl>
              <a:tblPr firstRow="1" bandRow="1"/>
              <a:tblGrid>
                <a:gridCol w="1981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0158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6541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Environment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Observable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Agents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Chess with a clock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Semi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Chess without a clock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Poker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Partial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Strategic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6867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Backgammon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Taxi driving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Partial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Dynamic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Medical diagnosis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Partial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Static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Continuous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Single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Image analysis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Semi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Single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Robot part picking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Fully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Deterministic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Episodic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Semi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Single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8342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Interactive English tutor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Partial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Stochastic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Sequential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Dynamic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Discrete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/>
                        <a:t>Multi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D3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775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FF0000"/>
                </a:solidFill>
              </a:rPr>
              <a:t>Agent = architecture + program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/>
              <a:t>Architecture = some sort of computing device (sensors + actuators</a:t>
            </a:r>
            <a:r>
              <a:rPr lang="en-US" sz="2200" dirty="0" smtClean="0"/>
              <a:t>)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/>
              <a:t>(</a:t>
            </a:r>
            <a:r>
              <a:rPr lang="en-US" sz="2200" dirty="0"/>
              <a:t>Agent) Program = some function that implements the agent mapping = </a:t>
            </a:r>
            <a:r>
              <a:rPr lang="en-US" sz="2200" dirty="0" smtClean="0"/>
              <a:t>“?”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/>
              <a:t>Agent </a:t>
            </a:r>
            <a:r>
              <a:rPr lang="en-US" sz="2200" dirty="0"/>
              <a:t>Program = Job of AI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Structure of Agent</a:t>
            </a:r>
            <a:endParaRPr lang="en-US" sz="2800" dirty="0"/>
          </a:p>
        </p:txBody>
      </p:sp>
      <p:pic>
        <p:nvPicPr>
          <p:cNvPr id="3074" name="Picture 2" descr="Types of Agents in Artificial Intelligence - Skilll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648200"/>
            <a:ext cx="43434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4306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686" y="9144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Input for Agent Program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000" dirty="0"/>
              <a:t>Only the current percept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Input for Agent Function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000" dirty="0"/>
              <a:t>The entire percept sequence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The agent must remember all of them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Implement the agent program as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000" dirty="0"/>
              <a:t>A look up table </a:t>
            </a:r>
            <a:r>
              <a:rPr lang="en-US" sz="2000" dirty="0" smtClean="0"/>
              <a:t>(Agent </a:t>
            </a:r>
            <a:r>
              <a:rPr lang="en-US" sz="2000" dirty="0"/>
              <a:t>function)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14569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6172200"/>
          </a:xfrm>
          <a:noFill/>
          <a:ln/>
        </p:spPr>
        <p:txBody>
          <a:bodyPr/>
          <a:lstStyle/>
          <a:p>
            <a:pPr algn="just">
              <a:lnSpc>
                <a:spcPct val="130000"/>
              </a:lnSpc>
            </a:pPr>
            <a:r>
              <a:rPr lang="en-US" b="1" dirty="0"/>
              <a:t>Properties/Types of Task </a:t>
            </a:r>
            <a:r>
              <a:rPr lang="en-US" b="1" dirty="0" smtClean="0"/>
              <a:t>Environment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ea typeface="+mn-ea"/>
                <a:cs typeface="+mn-cs"/>
              </a:rPr>
              <a:t>Fully observable / Partially observable </a:t>
            </a:r>
            <a:endParaRPr lang="en-US" sz="1900" dirty="0" smtClean="0">
              <a:ea typeface="+mn-ea"/>
              <a:cs typeface="+mn-cs"/>
            </a:endParaRPr>
          </a:p>
          <a:p>
            <a:pPr lvl="1" algn="just">
              <a:lnSpc>
                <a:spcPct val="150000"/>
              </a:lnSpc>
            </a:pPr>
            <a:r>
              <a:rPr lang="en-US" sz="1900" dirty="0">
                <a:ea typeface="+mn-ea"/>
                <a:cs typeface="+mn-cs"/>
              </a:rPr>
              <a:t>Deterministic / </a:t>
            </a:r>
            <a:r>
              <a:rPr lang="en-US" sz="1900" dirty="0" smtClean="0">
                <a:ea typeface="+mn-ea"/>
                <a:cs typeface="+mn-cs"/>
              </a:rPr>
              <a:t>Stochastic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ea typeface="+mn-ea"/>
                <a:cs typeface="+mn-cs"/>
              </a:rPr>
              <a:t>Episodic / </a:t>
            </a:r>
            <a:r>
              <a:rPr lang="en-US" sz="1900" dirty="0" smtClean="0">
                <a:ea typeface="+mn-ea"/>
                <a:cs typeface="+mn-cs"/>
              </a:rPr>
              <a:t>Sequential         - Static </a:t>
            </a:r>
            <a:r>
              <a:rPr lang="en-US" sz="1900" dirty="0">
                <a:ea typeface="+mn-ea"/>
                <a:cs typeface="+mn-cs"/>
              </a:rPr>
              <a:t>/ Dynamic</a:t>
            </a:r>
          </a:p>
          <a:p>
            <a:pPr lvl="1" algn="just">
              <a:lnSpc>
                <a:spcPct val="150000"/>
              </a:lnSpc>
            </a:pPr>
            <a:r>
              <a:rPr lang="en-US" sz="1900" dirty="0">
                <a:ea typeface="+mn-ea"/>
                <a:cs typeface="+mn-cs"/>
              </a:rPr>
              <a:t>Discrete / </a:t>
            </a:r>
            <a:r>
              <a:rPr lang="en-US" sz="1900" dirty="0" smtClean="0">
                <a:ea typeface="+mn-ea"/>
                <a:cs typeface="+mn-cs"/>
              </a:rPr>
              <a:t>Continuous       -  Single </a:t>
            </a:r>
            <a:r>
              <a:rPr lang="en-US" sz="1900" dirty="0">
                <a:ea typeface="+mn-ea"/>
                <a:cs typeface="+mn-cs"/>
              </a:rPr>
              <a:t>agent / Multi-agent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>
                <a:solidFill>
                  <a:srgbClr val="FF0000"/>
                </a:solidFill>
              </a:rPr>
              <a:t>Environment </a:t>
            </a:r>
            <a:r>
              <a:rPr lang="en-US" sz="1800" dirty="0" smtClean="0">
                <a:solidFill>
                  <a:srgbClr val="FF0000"/>
                </a:solidFill>
              </a:rPr>
              <a:t>Examples</a:t>
            </a:r>
          </a:p>
          <a:p>
            <a:pPr algn="just">
              <a:lnSpc>
                <a:spcPct val="130000"/>
              </a:lnSpc>
            </a:pPr>
            <a:r>
              <a:rPr lang="en-US" b="1" dirty="0"/>
              <a:t>Agent </a:t>
            </a:r>
            <a:r>
              <a:rPr lang="en-US" b="1" dirty="0" smtClean="0"/>
              <a:t>Types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>
                <a:ea typeface="+mn-ea"/>
                <a:cs typeface="+mn-cs"/>
              </a:rPr>
              <a:t>Lookup Table Driven Agents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>
                <a:ea typeface="+mn-ea"/>
                <a:cs typeface="+mn-cs"/>
              </a:rPr>
              <a:t>Simple reflex agents	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>
                <a:ea typeface="+mn-ea"/>
                <a:cs typeface="+mn-cs"/>
              </a:rPr>
              <a:t>Reflex agents with state/model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>
                <a:ea typeface="+mn-ea"/>
                <a:cs typeface="+mn-cs"/>
              </a:rPr>
              <a:t>Goal-based agents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>
                <a:ea typeface="+mn-ea"/>
                <a:cs typeface="+mn-cs"/>
              </a:rPr>
              <a:t>Utility-based </a:t>
            </a:r>
            <a:r>
              <a:rPr lang="en-US" sz="1900" dirty="0" smtClean="0">
                <a:ea typeface="+mn-ea"/>
                <a:cs typeface="+mn-cs"/>
              </a:rPr>
              <a:t>agents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1900" dirty="0" smtClean="0">
                <a:ea typeface="+mn-ea"/>
                <a:cs typeface="+mn-cs"/>
              </a:rPr>
              <a:t>Learning Agent</a:t>
            </a:r>
            <a:endParaRPr lang="en-US" sz="1900" dirty="0">
              <a:ea typeface="+mn-ea"/>
              <a:cs typeface="+mn-cs"/>
            </a:endParaRPr>
          </a:p>
          <a:p>
            <a:pPr lvl="1" algn="just">
              <a:lnSpc>
                <a:spcPct val="130000"/>
              </a:lnSpc>
            </a:pPr>
            <a:endParaRPr lang="en-US" sz="1800" b="1" dirty="0">
              <a:solidFill>
                <a:srgbClr val="FF0000"/>
              </a:solidFill>
            </a:endParaRPr>
          </a:p>
          <a:p>
            <a:pPr lvl="1" algn="just">
              <a:lnSpc>
                <a:spcPct val="130000"/>
              </a:lnSpc>
            </a:pPr>
            <a:endParaRPr lang="en-US" sz="1800" b="1" dirty="0">
              <a:solidFill>
                <a:srgbClr val="FF0000"/>
              </a:solidFill>
            </a:endParaRPr>
          </a:p>
          <a:p>
            <a:pPr marL="457200" lvl="1" indent="0" algn="just">
              <a:lnSpc>
                <a:spcPct val="130000"/>
              </a:lnSpc>
              <a:buNone/>
            </a:pPr>
            <a:endParaRPr lang="en-US" sz="1800" dirty="0" smtClean="0">
              <a:ea typeface="+mn-ea"/>
              <a:cs typeface="+mn-cs"/>
            </a:endParaRPr>
          </a:p>
          <a:p>
            <a:pPr algn="just">
              <a:lnSpc>
                <a:spcPct val="130000"/>
              </a:lnSpc>
            </a:pP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Contents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13635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Skeleton design of an agent program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Program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57400"/>
            <a:ext cx="7543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840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P = the set of possible percepts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T= lifetime of the agent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400" dirty="0"/>
              <a:t>The total number of percepts it receives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Size of the </a:t>
            </a:r>
            <a:r>
              <a:rPr lang="en-US" sz="2400" dirty="0" smtClean="0"/>
              <a:t>lookup table </a:t>
            </a:r>
            <a:endParaRPr lang="en-US" sz="2400" dirty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/>
              <a:t>Consider playing chess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400" dirty="0"/>
              <a:t>P =10, T=150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400" dirty="0"/>
              <a:t>Will require a table of at least 10150 entries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Program</a:t>
            </a:r>
            <a:endParaRPr lang="en-US" sz="2800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388273"/>
              </p:ext>
            </p:extLst>
          </p:nvPr>
        </p:nvGraphicFramePr>
        <p:xfrm>
          <a:off x="5562600" y="3187700"/>
          <a:ext cx="1447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r:id="rId4" imgW="630506" imgH="336814" progId="">
                  <p:embed/>
                </p:oleObj>
              </mc:Choice>
              <mc:Fallback>
                <p:oleObj r:id="rId4" imgW="630506" imgH="336814" progId="">
                  <p:embed/>
                  <p:pic>
                    <p:nvPicPr>
                      <p:cNvPr id="8397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87700"/>
                        <a:ext cx="14478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5605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Despite of huge size, </a:t>
            </a:r>
            <a:r>
              <a:rPr lang="en-US" sz="2000" dirty="0" smtClean="0"/>
              <a:t>look-up </a:t>
            </a:r>
            <a:r>
              <a:rPr lang="en-US" sz="2000" dirty="0"/>
              <a:t>table does what we want.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b="1" dirty="0"/>
              <a:t>The key challenge of AI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000" dirty="0"/>
              <a:t>Find out how to write programs that, to the extent possible, </a:t>
            </a:r>
            <a:r>
              <a:rPr lang="en-US" sz="2000" u="sng" dirty="0">
                <a:solidFill>
                  <a:srgbClr val="FF0000"/>
                </a:solidFill>
              </a:rPr>
              <a:t>produce rational behavior</a:t>
            </a:r>
          </a:p>
          <a:p>
            <a:pPr lvl="2" algn="just" eaLnBrk="1" hangingPunct="1">
              <a:lnSpc>
                <a:spcPct val="150000"/>
              </a:lnSpc>
              <a:defRPr/>
            </a:pPr>
            <a:r>
              <a:rPr lang="en-US" sz="2000" dirty="0"/>
              <a:t>From a small amount of code</a:t>
            </a:r>
          </a:p>
          <a:p>
            <a:pPr lvl="2" algn="just" eaLnBrk="1" hangingPunct="1">
              <a:lnSpc>
                <a:spcPct val="150000"/>
              </a:lnSpc>
              <a:defRPr/>
            </a:pPr>
            <a:r>
              <a:rPr lang="en-US" sz="2000" dirty="0"/>
              <a:t>Rather than a large </a:t>
            </a:r>
            <a:r>
              <a:rPr lang="en-US" sz="2000" dirty="0" smtClean="0"/>
              <a:t>number </a:t>
            </a:r>
            <a:r>
              <a:rPr lang="en-US" sz="2000" dirty="0"/>
              <a:t>of table entries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000" dirty="0"/>
              <a:t>E.g., a five-line program of Newton’s </a:t>
            </a:r>
            <a:r>
              <a:rPr lang="en-US" sz="2000" dirty="0" smtClean="0"/>
              <a:t>Method V.s</a:t>
            </a:r>
            <a:r>
              <a:rPr lang="en-US" sz="2000" dirty="0"/>
              <a:t>. huge tables of square roots, sine, cosine, …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191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 smtClean="0"/>
              <a:t>Lookup Table Driven Agents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 smtClean="0"/>
              <a:t>Simple </a:t>
            </a:r>
            <a:r>
              <a:rPr lang="en-US" sz="2400"/>
              <a:t>reflex </a:t>
            </a:r>
            <a:r>
              <a:rPr lang="en-US" sz="2400" smtClean="0"/>
              <a:t>Agents</a:t>
            </a:r>
            <a:r>
              <a:rPr lang="en-US" sz="2400" dirty="0"/>
              <a:t>	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 smtClean="0"/>
              <a:t>Reflex </a:t>
            </a:r>
            <a:r>
              <a:rPr lang="en-US" sz="2400" dirty="0"/>
              <a:t>A</a:t>
            </a:r>
            <a:r>
              <a:rPr lang="en-US" sz="2400" dirty="0" smtClean="0"/>
              <a:t>gents </a:t>
            </a:r>
            <a:r>
              <a:rPr lang="en-US" sz="2400" dirty="0"/>
              <a:t>with state/model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/>
              <a:t>Goal-based </a:t>
            </a:r>
            <a:r>
              <a:rPr lang="en-US" sz="2400" dirty="0" smtClean="0"/>
              <a:t>Agents</a:t>
            </a:r>
            <a:endParaRPr lang="en-US" sz="2400" dirty="0"/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/>
              <a:t>Utility-based A</a:t>
            </a:r>
            <a:r>
              <a:rPr lang="en-US" sz="2400" dirty="0" smtClean="0"/>
              <a:t>gents</a:t>
            </a:r>
          </a:p>
          <a:p>
            <a:pPr algn="just" eaLnBrk="1" hangingPunct="1">
              <a:lnSpc>
                <a:spcPct val="200000"/>
              </a:lnSpc>
              <a:defRPr/>
            </a:pPr>
            <a:r>
              <a:rPr lang="en-US" sz="2400" dirty="0" smtClean="0"/>
              <a:t>Learning Agents</a:t>
            </a:r>
            <a:endParaRPr lang="en-US" sz="2400" dirty="0"/>
          </a:p>
          <a:p>
            <a:pPr algn="just" eaLnBrk="1" hangingPunct="1">
              <a:lnSpc>
                <a:spcPct val="200000"/>
              </a:lnSpc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Types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186" t="2644" r="18173" b="-2644"/>
          <a:stretch/>
        </p:blipFill>
        <p:spPr>
          <a:xfrm>
            <a:off x="4495800" y="3281362"/>
            <a:ext cx="3048000" cy="30622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2" y="3281362"/>
            <a:ext cx="1285875" cy="2952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6083526"/>
            <a:ext cx="1285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35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08" y="965775"/>
            <a:ext cx="8153400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In a simple </a:t>
            </a:r>
            <a:r>
              <a:rPr lang="en-US" sz="2000" b="1" dirty="0"/>
              <a:t>Table-driven Agent</a:t>
            </a:r>
            <a:r>
              <a:rPr lang="en-US" sz="2000" dirty="0"/>
              <a:t>, a lookup table is used to match </a:t>
            </a:r>
            <a:r>
              <a:rPr lang="en-US" sz="2000" i="1" dirty="0"/>
              <a:t>every possible</a:t>
            </a:r>
            <a:r>
              <a:rPr lang="en-US" sz="2000" dirty="0"/>
              <a:t> </a:t>
            </a:r>
            <a:r>
              <a:rPr lang="en-US" sz="2000" i="1" dirty="0"/>
              <a:t>percept sequence</a:t>
            </a:r>
            <a:r>
              <a:rPr lang="en-US" sz="2000" dirty="0"/>
              <a:t> to the corresponding action 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 smtClean="0"/>
              <a:t>Implemented </a:t>
            </a:r>
            <a:r>
              <a:rPr lang="en-US" sz="2000" dirty="0"/>
              <a:t>as a (large) lookup table</a:t>
            </a:r>
            <a:r>
              <a:rPr lang="en-US" sz="2000" dirty="0" smtClean="0"/>
              <a:t>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 smtClean="0"/>
              <a:t>It </a:t>
            </a:r>
            <a:r>
              <a:rPr lang="en-US" sz="2000" dirty="0"/>
              <a:t>is the most effective form of implementing the desired agent function, but it comes with a penalty of occupying humongous amounts of space. </a:t>
            </a:r>
            <a:endParaRPr lang="en-US" sz="2000" dirty="0" smtClean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Even for a small game of chess requires </a:t>
            </a:r>
            <a:r>
              <a:rPr lang="en-US" sz="2000" dirty="0" smtClean="0"/>
              <a:t>150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Power </a:t>
            </a:r>
            <a:r>
              <a:rPr lang="en-US" sz="2000" dirty="0"/>
              <a:t>of 10 entries in the lookup table, forget about the lookup table for the taxi driving agent(for comparison, the number of atoms in the observable universe is less than </a:t>
            </a:r>
            <a:r>
              <a:rPr lang="en-US" sz="2000" dirty="0" smtClean="0"/>
              <a:t>80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power </a:t>
            </a:r>
            <a:r>
              <a:rPr lang="en-US" sz="2000" dirty="0"/>
              <a:t>of 10)</a:t>
            </a:r>
            <a:endParaRPr lang="en-US" sz="2000" dirty="0" smtClean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32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915400" cy="609600"/>
          </a:xfrm>
          <a:prstGeom prst="rect">
            <a:avLst/>
          </a:prstGeo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800" kern="0" dirty="0" smtClean="0"/>
              <a:t>Table-lookup </a:t>
            </a:r>
            <a:r>
              <a:rPr lang="en-US" sz="2800" kern="0" dirty="0"/>
              <a:t>driven agents</a:t>
            </a:r>
          </a:p>
        </p:txBody>
      </p:sp>
    </p:spTree>
    <p:extLst>
      <p:ext uri="{BB962C8B-B14F-4D97-AF65-F5344CB8AC3E}">
        <p14:creationId xmlns:p14="http://schemas.microsoft.com/office/powerpoint/2010/main" val="327234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08" y="965775"/>
            <a:ext cx="8153400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This huge requirement </a:t>
            </a:r>
            <a:r>
              <a:rPr lang="en-US" sz="2000" dirty="0" smtClean="0"/>
              <a:t>for </a:t>
            </a:r>
            <a:r>
              <a:rPr lang="en-US" sz="2000" dirty="0"/>
              <a:t>space means that: </a:t>
            </a:r>
            <a:endParaRPr lang="en-US" sz="2000" dirty="0" smtClean="0"/>
          </a:p>
          <a:p>
            <a:pPr lvl="1" algn="just" eaLnBrk="1" hangingPunct="1">
              <a:lnSpc>
                <a:spcPct val="200000"/>
              </a:lnSpc>
              <a:defRPr/>
            </a:pPr>
            <a:r>
              <a:rPr lang="en-US" sz="2000" dirty="0" smtClean="0"/>
              <a:t>There </a:t>
            </a:r>
            <a:r>
              <a:rPr lang="en-US" sz="2000" dirty="0"/>
              <a:t>is not much space in the entire universe to store this huge amount of data. </a:t>
            </a:r>
          </a:p>
          <a:p>
            <a:pPr lvl="1" algn="just" eaLnBrk="1" hangingPunct="1">
              <a:lnSpc>
                <a:spcPct val="200000"/>
              </a:lnSpc>
              <a:defRPr/>
            </a:pPr>
            <a:r>
              <a:rPr lang="en-US" sz="2000" dirty="0" smtClean="0"/>
              <a:t>The </a:t>
            </a:r>
            <a:r>
              <a:rPr lang="en-US" sz="2000" dirty="0"/>
              <a:t>designer will not have time to fill up the table. </a:t>
            </a:r>
          </a:p>
          <a:p>
            <a:pPr lvl="1" algn="just" eaLnBrk="1" hangingPunct="1">
              <a:lnSpc>
                <a:spcPct val="200000"/>
              </a:lnSpc>
              <a:defRPr/>
            </a:pPr>
            <a:r>
              <a:rPr lang="en-US" sz="2000" dirty="0" smtClean="0"/>
              <a:t>Even </a:t>
            </a:r>
            <a:r>
              <a:rPr lang="en-US" sz="2000" dirty="0"/>
              <a:t>if you make a learning agent to fill the lookup table on itself, it’ll take ages for it.</a:t>
            </a:r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32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915400" cy="609600"/>
          </a:xfrm>
          <a:prstGeom prst="rect">
            <a:avLst/>
          </a:prstGeo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800" kern="0" dirty="0" smtClean="0"/>
              <a:t>Table-lookup </a:t>
            </a:r>
            <a:r>
              <a:rPr lang="en-US" sz="2800" kern="0" dirty="0"/>
              <a:t>driven agents</a:t>
            </a:r>
          </a:p>
        </p:txBody>
      </p:sp>
    </p:spTree>
    <p:extLst>
      <p:ext uri="{BB962C8B-B14F-4D97-AF65-F5344CB8AC3E}">
        <p14:creationId xmlns:p14="http://schemas.microsoft.com/office/powerpoint/2010/main" val="243007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766" y="846032"/>
            <a:ext cx="7218834" cy="3878368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/>
              </a:rPr>
              <a:t>Percepts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: robot senses it’s </a:t>
            </a:r>
            <a:r>
              <a:rPr lang="en-US" sz="2200" dirty="0">
                <a:solidFill>
                  <a:srgbClr val="009973"/>
                </a:solidFill>
                <a:latin typeface="Times New Roman"/>
                <a:ea typeface="ＭＳ Ｐゴシック"/>
              </a:rPr>
              <a:t>location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 and </a:t>
            </a:r>
            <a:r>
              <a:rPr lang="en-US" sz="2200" dirty="0">
                <a:solidFill>
                  <a:srgbClr val="009973"/>
                </a:solidFill>
                <a:latin typeface="Times New Roman"/>
                <a:ea typeface="ＭＳ Ｐゴシック"/>
              </a:rPr>
              <a:t>“cleanliness.”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So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sz="2200" dirty="0">
                <a:solidFill>
                  <a:srgbClr val="3333CC"/>
                </a:solidFill>
                <a:latin typeface="Times New Roman"/>
                <a:ea typeface="ＭＳ Ｐゴシック"/>
              </a:rPr>
              <a:t>location and contents, e.g., [A, Dirty], [</a:t>
            </a:r>
            <a:r>
              <a:rPr lang="en-US" sz="2200" dirty="0" smtClean="0">
                <a:solidFill>
                  <a:srgbClr val="3333CC"/>
                </a:solidFill>
                <a:latin typeface="Times New Roman"/>
                <a:ea typeface="ＭＳ Ｐゴシック"/>
              </a:rPr>
              <a:t>B, Clean</a:t>
            </a:r>
            <a:r>
              <a:rPr lang="en-US" sz="2200" dirty="0">
                <a:solidFill>
                  <a:srgbClr val="3333CC"/>
                </a:solidFill>
                <a:latin typeface="Times New Roman"/>
                <a:ea typeface="ＭＳ Ｐゴシック"/>
              </a:rPr>
              <a:t>].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ＭＳ Ｐゴシック"/>
              </a:rPr>
              <a:t>With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2 locations, we get </a:t>
            </a:r>
            <a:r>
              <a:rPr lang="en-US" sz="2200" b="1" dirty="0">
                <a:solidFill>
                  <a:srgbClr val="3366FF"/>
                </a:solidFill>
                <a:latin typeface="Times New Roman"/>
                <a:ea typeface="ＭＳ Ｐゴシック"/>
              </a:rPr>
              <a:t>4 different possible sensor inputs.
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ＭＳ Ｐゴシック"/>
              </a:rPr>
              <a:t>Actions: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 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ＭＳ Ｐゴシック"/>
              </a:rPr>
              <a:t>Left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ＭＳ Ｐゴシック"/>
              </a:rPr>
              <a:t>Right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sz="2200" i="1" dirty="0">
                <a:solidFill>
                  <a:srgbClr val="000000"/>
                </a:solidFill>
                <a:latin typeface="Times New Roman"/>
                <a:ea typeface="ＭＳ Ｐゴシック"/>
              </a:rPr>
              <a:t>Suck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sz="2200" i="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NoOp</a:t>
            </a:r>
            <a:endParaRPr lang="en-US" sz="2200" dirty="0"/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32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915400" cy="609600"/>
          </a:xfrm>
          <a:prstGeom prst="rect">
            <a:avLst/>
          </a:prstGeo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800" kern="0" dirty="0"/>
              <a:t>Toy </a:t>
            </a:r>
            <a:r>
              <a:rPr lang="en-US" sz="2800" kern="0" dirty="0" smtClean="0"/>
              <a:t>example: Vacuum world</a:t>
            </a:r>
            <a:endParaRPr lang="en-US" sz="2800" kern="0" dirty="0"/>
          </a:p>
        </p:txBody>
      </p:sp>
      <p:pic>
        <p:nvPicPr>
          <p:cNvPr id="7" name="Picture 6" descr="Screen Shot 2013-09-11 at 1.35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7978698" cy="2971800"/>
          </a:xfrm>
          <a:prstGeom prst="rect">
            <a:avLst/>
          </a:prstGeom>
        </p:spPr>
      </p:pic>
      <p:pic>
        <p:nvPicPr>
          <p:cNvPr id="8" name="Picture 4" descr="vacuum2-environme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50" y="27051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0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08" y="609600"/>
            <a:ext cx="8500092" cy="4038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Action sequence of length K, gives 4^K different possible sequences.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/>
              <a:t>At least many entries are needed in the table. So, even in this very toy W</a:t>
            </a:r>
            <a:r>
              <a:rPr lang="en-US" sz="2000" dirty="0" smtClean="0"/>
              <a:t>orld</a:t>
            </a:r>
            <a:r>
              <a:rPr lang="en-US" sz="2000" dirty="0"/>
              <a:t>, with K = 20, you need a table with over 4^20 &gt; 10^12 entries.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 smtClean="0"/>
              <a:t>In </a:t>
            </a:r>
            <a:r>
              <a:rPr lang="en-US" sz="2000" dirty="0"/>
              <a:t>more real-world scenarios, one would have many more </a:t>
            </a:r>
            <a:r>
              <a:rPr lang="en-US" sz="2000" dirty="0" smtClean="0"/>
              <a:t>different percepts </a:t>
            </a:r>
            <a:r>
              <a:rPr lang="en-US" sz="2000" dirty="0"/>
              <a:t>(</a:t>
            </a:r>
            <a:r>
              <a:rPr lang="en-US" sz="2000" dirty="0" err="1"/>
              <a:t>eg</a:t>
            </a:r>
            <a:r>
              <a:rPr lang="en-US" sz="2000" dirty="0"/>
              <a:t> many more locations), e.g., &gt;=100. </a:t>
            </a:r>
            <a:endParaRPr lang="en-US" sz="2000" dirty="0" smtClean="0"/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000" dirty="0" smtClean="0"/>
              <a:t>There </a:t>
            </a:r>
            <a:r>
              <a:rPr lang="en-US" sz="2000" dirty="0"/>
              <a:t>will therefore </a:t>
            </a:r>
            <a:r>
              <a:rPr lang="en-US" sz="2000" dirty="0" smtClean="0"/>
              <a:t>be 100^K </a:t>
            </a:r>
            <a:r>
              <a:rPr lang="en-US" sz="2000" dirty="0"/>
              <a:t>different possible sequences of </a:t>
            </a:r>
            <a:r>
              <a:rPr lang="en-US" sz="2000" dirty="0" smtClean="0"/>
              <a:t>length </a:t>
            </a:r>
            <a:r>
              <a:rPr lang="en-US" sz="2000" dirty="0"/>
              <a:t>K. For K = 20, this </a:t>
            </a:r>
            <a:r>
              <a:rPr lang="en-US" sz="2000" dirty="0" smtClean="0"/>
              <a:t>would require </a:t>
            </a:r>
            <a:r>
              <a:rPr lang="en-US" sz="2000" dirty="0"/>
              <a:t>a table with over 100^20 = 10^40 entries. Infeasible to even store.</a:t>
            </a:r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32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915400" cy="609600"/>
          </a:xfrm>
          <a:prstGeom prst="rect">
            <a:avLst/>
          </a:prstGeo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800" kern="0" dirty="0" smtClean="0"/>
              <a:t>Table-lookup </a:t>
            </a:r>
            <a:r>
              <a:rPr lang="en-US" sz="2800" kern="0" dirty="0"/>
              <a:t>driven agents</a:t>
            </a:r>
          </a:p>
        </p:txBody>
      </p:sp>
    </p:spTree>
    <p:extLst>
      <p:ext uri="{BB962C8B-B14F-4D97-AF65-F5344CB8AC3E}">
        <p14:creationId xmlns:p14="http://schemas.microsoft.com/office/powerpoint/2010/main" val="150851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308" y="965775"/>
            <a:ext cx="8500092" cy="40386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So, table lookup formulation is mainly of theoretical </a:t>
            </a:r>
            <a:r>
              <a:rPr lang="en-US" sz="2000" dirty="0" smtClean="0"/>
              <a:t>interest.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practical agent </a:t>
            </a:r>
            <a:r>
              <a:rPr lang="en-US" sz="2000" dirty="0"/>
              <a:t>systems, we need to find much more compact representations.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For example</a:t>
            </a:r>
            <a:r>
              <a:rPr lang="en-US" sz="2000" dirty="0"/>
              <a:t>, logic-based representations, Bayesian net </a:t>
            </a:r>
            <a:r>
              <a:rPr lang="en-US" sz="2000" dirty="0" smtClean="0"/>
              <a:t>representations, or </a:t>
            </a:r>
            <a:r>
              <a:rPr lang="en-US" sz="2000" dirty="0"/>
              <a:t>neural net style representations, or use a different agent </a:t>
            </a:r>
            <a:r>
              <a:rPr lang="en-US" sz="2000" dirty="0" smtClean="0"/>
              <a:t>architecture, e.g</a:t>
            </a:r>
            <a:r>
              <a:rPr lang="en-US" sz="2000" dirty="0"/>
              <a:t>., “ignore the past” --- Reflex agents.</a:t>
            </a:r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1847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32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200" y="76200"/>
            <a:ext cx="8915400" cy="609600"/>
          </a:xfrm>
          <a:prstGeom prst="rect">
            <a:avLst/>
          </a:prstGeo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sz="2800" kern="0" dirty="0" smtClean="0"/>
              <a:t>Table-lookup </a:t>
            </a:r>
            <a:r>
              <a:rPr lang="en-US" sz="2800" kern="0" dirty="0"/>
              <a:t>driven agents</a:t>
            </a:r>
          </a:p>
        </p:txBody>
      </p:sp>
    </p:spTree>
    <p:extLst>
      <p:ext uri="{BB962C8B-B14F-4D97-AF65-F5344CB8AC3E}">
        <p14:creationId xmlns:p14="http://schemas.microsoft.com/office/powerpoint/2010/main" val="4828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 smtClean="0"/>
              <a:t>Agents </a:t>
            </a:r>
            <a:r>
              <a:rPr lang="en-US" sz="2400" dirty="0"/>
              <a:t>do not have memory of past world states or percepts. </a:t>
            </a:r>
            <a:r>
              <a:rPr lang="en-US" sz="2400" b="1" dirty="0" smtClean="0">
                <a:solidFill>
                  <a:srgbClr val="FF0000"/>
                </a:solidFill>
              </a:rPr>
              <a:t>So</a:t>
            </a:r>
            <a:r>
              <a:rPr lang="en-US" sz="2400" b="1" dirty="0">
                <a:solidFill>
                  <a:srgbClr val="FF0000"/>
                </a:solidFill>
              </a:rPr>
              <a:t>, actions depend solely on current </a:t>
            </a:r>
            <a:r>
              <a:rPr lang="en-US" sz="2400" b="1" dirty="0" smtClean="0">
                <a:solidFill>
                  <a:srgbClr val="FF0000"/>
                </a:solidFill>
              </a:rPr>
              <a:t>percept.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 smtClean="0"/>
              <a:t>Action </a:t>
            </a:r>
            <a:r>
              <a:rPr lang="en-US" sz="2400" dirty="0"/>
              <a:t>becomes a </a:t>
            </a:r>
            <a:r>
              <a:rPr lang="en-US" sz="2400" dirty="0" smtClean="0"/>
              <a:t>“Reflex</a:t>
            </a:r>
            <a:r>
              <a:rPr lang="en-US" sz="2400" dirty="0"/>
              <a:t>.”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400" dirty="0" smtClean="0"/>
              <a:t>Uses </a:t>
            </a:r>
            <a:r>
              <a:rPr lang="en-US" sz="2400" dirty="0"/>
              <a:t>condition-action </a:t>
            </a:r>
            <a:r>
              <a:rPr lang="en-US" sz="2400" dirty="0" smtClean="0"/>
              <a:t>rules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200" dirty="0" smtClean="0">
                <a:ea typeface="+mn-ea"/>
                <a:cs typeface="+mn-cs"/>
              </a:rPr>
              <a:t>The </a:t>
            </a:r>
            <a:r>
              <a:rPr lang="en-US" altLang="en-US" sz="2200" dirty="0">
                <a:ea typeface="+mn-ea"/>
                <a:cs typeface="+mn-cs"/>
              </a:rPr>
              <a:t>rules are like the form “if … then …” </a:t>
            </a:r>
            <a:endParaRPr lang="en-US" altLang="en-US" sz="2200" dirty="0" smtClean="0">
              <a:ea typeface="+mn-ea"/>
              <a:cs typeface="+mn-cs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200" dirty="0" smtClean="0">
                <a:ea typeface="+mn-ea"/>
                <a:cs typeface="+mn-cs"/>
              </a:rPr>
              <a:t>Efficient </a:t>
            </a:r>
            <a:r>
              <a:rPr lang="en-US" altLang="en-US" sz="2200" dirty="0">
                <a:ea typeface="+mn-ea"/>
                <a:cs typeface="+mn-cs"/>
              </a:rPr>
              <a:t>but have </a:t>
            </a:r>
            <a:r>
              <a:rPr lang="en-US" altLang="en-US" sz="2200" dirty="0" smtClean="0">
                <a:ea typeface="+mn-ea"/>
                <a:cs typeface="+mn-cs"/>
              </a:rPr>
              <a:t>a narrow </a:t>
            </a:r>
            <a:r>
              <a:rPr lang="en-US" altLang="en-US" sz="2200" dirty="0">
                <a:ea typeface="+mn-ea"/>
                <a:cs typeface="+mn-cs"/>
              </a:rPr>
              <a:t>range of </a:t>
            </a:r>
            <a:r>
              <a:rPr lang="en-US" altLang="en-US" sz="2200" dirty="0" smtClean="0">
                <a:ea typeface="+mn-ea"/>
                <a:cs typeface="+mn-cs"/>
              </a:rPr>
              <a:t>applicability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200" dirty="0" smtClean="0">
                <a:ea typeface="+mn-ea"/>
                <a:cs typeface="+mn-cs"/>
              </a:rPr>
              <a:t>Because </a:t>
            </a:r>
            <a:r>
              <a:rPr lang="en-US" altLang="en-US" sz="2200" dirty="0">
                <a:ea typeface="+mn-ea"/>
                <a:cs typeface="+mn-cs"/>
              </a:rPr>
              <a:t>knowledge sometimes cannot be stated explicitly </a:t>
            </a:r>
            <a:endParaRPr lang="en-US" altLang="en-US" sz="2200" dirty="0" smtClean="0">
              <a:ea typeface="+mn-ea"/>
              <a:cs typeface="+mn-cs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altLang="en-US" sz="2200" b="1" u="sng" dirty="0" smtClean="0">
                <a:solidFill>
                  <a:srgbClr val="FF0000"/>
                </a:solidFill>
                <a:ea typeface="+mn-ea"/>
                <a:cs typeface="+mn-cs"/>
              </a:rPr>
              <a:t>Work only: if </a:t>
            </a:r>
            <a:r>
              <a:rPr lang="en-US" altLang="en-US" sz="2200" b="1" u="sng" dirty="0">
                <a:solidFill>
                  <a:srgbClr val="FF0000"/>
                </a:solidFill>
                <a:ea typeface="+mn-ea"/>
                <a:cs typeface="+mn-cs"/>
              </a:rPr>
              <a:t>the environment is fully observable</a:t>
            </a:r>
          </a:p>
          <a:p>
            <a:pPr algn="just" eaLnBrk="1" hangingPunct="1">
              <a:lnSpc>
                <a:spcPct val="150000"/>
              </a:lnSpc>
              <a:defRPr/>
            </a:pPr>
            <a:endParaRPr lang="en-US" sz="2800" dirty="0"/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- </a:t>
            </a:r>
            <a:r>
              <a:rPr lang="en-US" sz="2800" dirty="0">
                <a:solidFill>
                  <a:srgbClr val="FF0000"/>
                </a:solidFill>
              </a:rPr>
              <a:t>Simple reflex agents</a:t>
            </a:r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50130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86800" cy="5715000"/>
          </a:xfrm>
          <a:noFill/>
          <a:ln/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2200" b="1" u="sng" dirty="0" smtClean="0">
                <a:solidFill>
                  <a:srgbClr val="FF0000"/>
                </a:solidFill>
              </a:rPr>
              <a:t>Fully </a:t>
            </a:r>
            <a:r>
              <a:rPr lang="en-US" sz="2200" b="1" u="sng" dirty="0">
                <a:solidFill>
                  <a:srgbClr val="FF0000"/>
                </a:solidFill>
              </a:rPr>
              <a:t>observable </a:t>
            </a:r>
            <a:r>
              <a:rPr lang="en-US" sz="2200" dirty="0">
                <a:solidFill>
                  <a:srgbClr val="FF0000"/>
                </a:solidFill>
              </a:rPr>
              <a:t>/ Partially observable </a:t>
            </a:r>
          </a:p>
          <a:p>
            <a:pPr algn="just">
              <a:lnSpc>
                <a:spcPct val="130000"/>
              </a:lnSpc>
            </a:pPr>
            <a:r>
              <a:rPr lang="en-US" sz="2100" dirty="0"/>
              <a:t>If an agent’s sensors give it access to </a:t>
            </a:r>
            <a:r>
              <a:rPr lang="en-US" sz="2100" dirty="0" smtClean="0"/>
              <a:t>the </a:t>
            </a:r>
            <a:r>
              <a:rPr lang="en-US" sz="2100" b="1" u="sng" dirty="0" smtClean="0"/>
              <a:t>complete </a:t>
            </a:r>
            <a:r>
              <a:rPr lang="en-US" sz="2100" b="1" u="sng" dirty="0"/>
              <a:t>state of the environment</a:t>
            </a:r>
            <a:r>
              <a:rPr lang="en-US" sz="2100" dirty="0"/>
              <a:t> </a:t>
            </a:r>
            <a:r>
              <a:rPr lang="en-US" sz="2100" dirty="0" smtClean="0"/>
              <a:t>needed to </a:t>
            </a:r>
            <a:r>
              <a:rPr lang="en-US" sz="2100" dirty="0"/>
              <a:t>choose an action, the environment </a:t>
            </a:r>
            <a:r>
              <a:rPr lang="en-US" sz="2100" dirty="0" smtClean="0"/>
              <a:t>is fully </a:t>
            </a:r>
            <a:r>
              <a:rPr lang="en-US" sz="2100" dirty="0"/>
              <a:t>observable. </a:t>
            </a:r>
            <a:endParaRPr lang="en-US" sz="2100" dirty="0" smtClean="0"/>
          </a:p>
          <a:p>
            <a:pPr marL="342900" lvl="1" indent="-342900" algn="just">
              <a:lnSpc>
                <a:spcPct val="130000"/>
              </a:lnSpc>
              <a:buFontTx/>
              <a:buChar char="•"/>
            </a:pPr>
            <a:r>
              <a:rPr lang="en-US" sz="2100" dirty="0">
                <a:ea typeface="+mn-ea"/>
                <a:cs typeface="+mn-cs"/>
              </a:rPr>
              <a:t>A fully observable environment is convenient because the agent need not maintain any internal state to keep track of the world.</a:t>
            </a:r>
          </a:p>
          <a:p>
            <a:pPr algn="just">
              <a:lnSpc>
                <a:spcPct val="130000"/>
              </a:lnSpc>
            </a:pPr>
            <a:endParaRPr lang="en-US" sz="22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348" y="4343400"/>
            <a:ext cx="2261652" cy="16987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3400" y="4495800"/>
            <a:ext cx="4471452" cy="1732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sz="2200" b="1" u="sng" dirty="0">
                <a:solidFill>
                  <a:srgbClr val="FF0000"/>
                </a:solidFill>
                <a:latin typeface="+mn-lt"/>
              </a:rPr>
              <a:t>Example</a:t>
            </a:r>
          </a:p>
          <a:p>
            <a:pPr marL="742950" lvl="2" indent="-342900" algn="just">
              <a:lnSpc>
                <a:spcPct val="130000"/>
              </a:lnSpc>
              <a:buFontTx/>
              <a:buChar char="-"/>
            </a:pPr>
            <a:r>
              <a:rPr lang="en-US" sz="2000" b="1" dirty="0">
                <a:latin typeface="+mn-lt"/>
              </a:rPr>
              <a:t>Chess</a:t>
            </a:r>
            <a:r>
              <a:rPr lang="en-US" sz="2000" dirty="0">
                <a:latin typeface="+mn-lt"/>
              </a:rPr>
              <a:t> – the board is fully observable, and so are the opponent’s moves</a:t>
            </a:r>
            <a:r>
              <a:rPr lang="en-US" sz="2000" dirty="0" smtClean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6103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- </a:t>
            </a:r>
            <a:r>
              <a:rPr lang="en-US" sz="2800" dirty="0">
                <a:solidFill>
                  <a:srgbClr val="FF0000"/>
                </a:solidFill>
              </a:rPr>
              <a:t>Simple reflex agents</a:t>
            </a:r>
            <a:r>
              <a:rPr lang="en-US" sz="2800" dirty="0"/>
              <a:t>	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288" b="30679"/>
          <a:stretch>
            <a:fillRect/>
          </a:stretch>
        </p:blipFill>
        <p:spPr bwMode="auto">
          <a:xfrm>
            <a:off x="533400" y="2847386"/>
            <a:ext cx="84582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39288" b="3067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1000" y="914400"/>
            <a:ext cx="8305800" cy="1678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Works by finding a rule whose condition matches the current situation and then doing the action associated with that rule </a:t>
            </a:r>
          </a:p>
        </p:txBody>
      </p:sp>
    </p:spTree>
    <p:extLst>
      <p:ext uri="{BB962C8B-B14F-4D97-AF65-F5344CB8AC3E}">
        <p14:creationId xmlns:p14="http://schemas.microsoft.com/office/powerpoint/2010/main" val="34462277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- </a:t>
            </a:r>
            <a:r>
              <a:rPr lang="en-US" sz="2800" dirty="0">
                <a:solidFill>
                  <a:srgbClr val="FF0000"/>
                </a:solidFill>
              </a:rPr>
              <a:t>Simple reflex agents</a:t>
            </a:r>
            <a:r>
              <a:rPr lang="en-US" sz="2800" dirty="0"/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153400" cy="517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1997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 Simple Reflex Agent in Nature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1524000" cy="147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Freeform 3"/>
          <p:cNvSpPr>
            <a:spLocks noChangeArrowheads="1"/>
          </p:cNvSpPr>
          <p:nvPr/>
        </p:nvSpPr>
        <p:spPr bwMode="auto">
          <a:xfrm>
            <a:off x="1892300" y="2212975"/>
            <a:ext cx="293688" cy="209550"/>
          </a:xfrm>
          <a:custGeom>
            <a:avLst/>
            <a:gdLst>
              <a:gd name="T0" fmla="*/ 293688 w 185"/>
              <a:gd name="T1" fmla="*/ 30163 h 132"/>
              <a:gd name="T2" fmla="*/ 38100 w 185"/>
              <a:gd name="T3" fmla="*/ 44450 h 132"/>
              <a:gd name="T4" fmla="*/ 52388 w 185"/>
              <a:gd name="T5" fmla="*/ 179388 h 132"/>
              <a:gd name="T6" fmla="*/ 217488 w 185"/>
              <a:gd name="T7" fmla="*/ 165100 h 132"/>
              <a:gd name="T8" fmla="*/ 277813 w 185"/>
              <a:gd name="T9" fmla="*/ 30163 h 132"/>
              <a:gd name="T10" fmla="*/ 293688 w 185"/>
              <a:gd name="T11" fmla="*/ 30163 h 13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85" h="132">
                <a:moveTo>
                  <a:pt x="185" y="19"/>
                </a:moveTo>
                <a:cubicBezTo>
                  <a:pt x="131" y="22"/>
                  <a:pt x="70" y="0"/>
                  <a:pt x="24" y="28"/>
                </a:cubicBezTo>
                <a:cubicBezTo>
                  <a:pt x="0" y="43"/>
                  <a:pt x="9" y="97"/>
                  <a:pt x="33" y="113"/>
                </a:cubicBezTo>
                <a:cubicBezTo>
                  <a:pt x="62" y="132"/>
                  <a:pt x="102" y="107"/>
                  <a:pt x="137" y="104"/>
                </a:cubicBezTo>
                <a:cubicBezTo>
                  <a:pt x="155" y="77"/>
                  <a:pt x="159" y="42"/>
                  <a:pt x="175" y="19"/>
                </a:cubicBezTo>
                <a:cubicBezTo>
                  <a:pt x="177" y="16"/>
                  <a:pt x="182" y="19"/>
                  <a:pt x="185" y="19"/>
                </a:cubicBezTo>
                <a:close/>
              </a:path>
            </a:pathLst>
          </a:custGeom>
          <a:solidFill>
            <a:srgbClr val="8383AD"/>
          </a:solidFill>
          <a:ln w="9360" cap="sq">
            <a:solidFill>
              <a:srgbClr val="8383A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4"/>
          <p:cNvSpPr>
            <a:spLocks noChangeArrowheads="1"/>
          </p:cNvSpPr>
          <p:nvPr/>
        </p:nvSpPr>
        <p:spPr bwMode="auto">
          <a:xfrm>
            <a:off x="2133600" y="1981200"/>
            <a:ext cx="398463" cy="381000"/>
          </a:xfrm>
          <a:custGeom>
            <a:avLst/>
            <a:gdLst>
              <a:gd name="T0" fmla="*/ 52388 w 251"/>
              <a:gd name="T1" fmla="*/ 292100 h 240"/>
              <a:gd name="T2" fmla="*/ 111125 w 251"/>
              <a:gd name="T3" fmla="*/ 261938 h 240"/>
              <a:gd name="T4" fmla="*/ 185738 w 251"/>
              <a:gd name="T5" fmla="*/ 80963 h 240"/>
              <a:gd name="T6" fmla="*/ 246063 w 251"/>
              <a:gd name="T7" fmla="*/ 22225 h 240"/>
              <a:gd name="T8" fmla="*/ 261938 w 251"/>
              <a:gd name="T9" fmla="*/ 66675 h 240"/>
              <a:gd name="T10" fmla="*/ 306388 w 251"/>
              <a:gd name="T11" fmla="*/ 96838 h 240"/>
              <a:gd name="T12" fmla="*/ 292100 w 251"/>
              <a:gd name="T13" fmla="*/ 261938 h 240"/>
              <a:gd name="T14" fmla="*/ 80963 w 251"/>
              <a:gd name="T15" fmla="*/ 141288 h 240"/>
              <a:gd name="T16" fmla="*/ 22225 w 251"/>
              <a:gd name="T17" fmla="*/ 157163 h 240"/>
              <a:gd name="T18" fmla="*/ 80963 w 251"/>
              <a:gd name="T19" fmla="*/ 381000 h 240"/>
              <a:gd name="T20" fmla="*/ 141288 w 251"/>
              <a:gd name="T21" fmla="*/ 276225 h 240"/>
              <a:gd name="T22" fmla="*/ 127000 w 251"/>
              <a:gd name="T23" fmla="*/ 231775 h 24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51" h="240">
                <a:moveTo>
                  <a:pt x="33" y="184"/>
                </a:moveTo>
                <a:cubicBezTo>
                  <a:pt x="45" y="178"/>
                  <a:pt x="61" y="176"/>
                  <a:pt x="70" y="165"/>
                </a:cubicBezTo>
                <a:cubicBezTo>
                  <a:pt x="104" y="124"/>
                  <a:pt x="45" y="77"/>
                  <a:pt x="117" y="51"/>
                </a:cubicBezTo>
                <a:cubicBezTo>
                  <a:pt x="121" y="40"/>
                  <a:pt x="127" y="0"/>
                  <a:pt x="155" y="14"/>
                </a:cubicBezTo>
                <a:cubicBezTo>
                  <a:pt x="164" y="18"/>
                  <a:pt x="159" y="34"/>
                  <a:pt x="165" y="42"/>
                </a:cubicBezTo>
                <a:cubicBezTo>
                  <a:pt x="172" y="51"/>
                  <a:pt x="184" y="55"/>
                  <a:pt x="193" y="61"/>
                </a:cubicBezTo>
                <a:cubicBezTo>
                  <a:pt x="220" y="106"/>
                  <a:pt x="251" y="141"/>
                  <a:pt x="184" y="165"/>
                </a:cubicBezTo>
                <a:cubicBezTo>
                  <a:pt x="78" y="153"/>
                  <a:pt x="103" y="166"/>
                  <a:pt x="51" y="89"/>
                </a:cubicBezTo>
                <a:cubicBezTo>
                  <a:pt x="39" y="92"/>
                  <a:pt x="18" y="87"/>
                  <a:pt x="14" y="99"/>
                </a:cubicBezTo>
                <a:cubicBezTo>
                  <a:pt x="0" y="147"/>
                  <a:pt x="26" y="201"/>
                  <a:pt x="51" y="240"/>
                </a:cubicBezTo>
                <a:cubicBezTo>
                  <a:pt x="63" y="224"/>
                  <a:pt x="89" y="199"/>
                  <a:pt x="89" y="174"/>
                </a:cubicBezTo>
                <a:cubicBezTo>
                  <a:pt x="89" y="164"/>
                  <a:pt x="80" y="146"/>
                  <a:pt x="80" y="146"/>
                </a:cubicBezTo>
              </a:path>
            </a:pathLst>
          </a:custGeom>
          <a:solidFill>
            <a:srgbClr val="8383AD"/>
          </a:solidFill>
          <a:ln w="9360" cap="sq">
            <a:solidFill>
              <a:srgbClr val="8383A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82825" y="1143000"/>
            <a:ext cx="1597025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 i="1">
                <a:solidFill>
                  <a:srgbClr val="8383AD"/>
                </a:solidFill>
                <a:latin typeface="Times New Roman" panose="02020603050405020304" pitchFamily="18" charset="0"/>
              </a:rPr>
              <a:t>percepts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i="1">
                <a:solidFill>
                  <a:srgbClr val="8383AD"/>
                </a:solidFill>
                <a:latin typeface="Times New Roman" panose="02020603050405020304" pitchFamily="18" charset="0"/>
              </a:rPr>
              <a:t>(size, motion)</a:t>
            </a: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2667000" y="1827213"/>
            <a:ext cx="1447800" cy="231775"/>
          </a:xfrm>
          <a:prstGeom prst="line">
            <a:avLst/>
          </a:prstGeom>
          <a:noFill/>
          <a:ln w="28440" cap="sq">
            <a:solidFill>
              <a:srgbClr val="8383AD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828800" y="3124200"/>
            <a:ext cx="6096000" cy="2209800"/>
          </a:xfrm>
          <a:prstGeom prst="rect">
            <a:avLst/>
          </a:prstGeom>
          <a:solidFill>
            <a:srgbClr val="74E6F2"/>
          </a:solidFill>
          <a:ln w="9360" cap="sq">
            <a:solidFill>
              <a:srgbClr val="8383A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 u="sng" dirty="0">
                <a:solidFill>
                  <a:srgbClr val="8383AD"/>
                </a:solidFill>
                <a:latin typeface="Times New Roman" panose="02020603050405020304" pitchFamily="18" charset="0"/>
              </a:rPr>
              <a:t>RULES: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8383AD"/>
                </a:solidFill>
                <a:latin typeface="Times New Roman" panose="02020603050405020304" pitchFamily="18" charset="0"/>
              </a:rPr>
              <a:t>(1)  If small moving object,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8383AD"/>
                </a:solidFill>
                <a:latin typeface="Times New Roman" panose="02020603050405020304" pitchFamily="18" charset="0"/>
              </a:rPr>
              <a:t>            then activate SNAP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8383AD"/>
                </a:solidFill>
                <a:latin typeface="Times New Roman" panose="02020603050405020304" pitchFamily="18" charset="0"/>
              </a:rPr>
              <a:t>(2)  If large moving object,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8383AD"/>
                </a:solidFill>
                <a:latin typeface="Times New Roman" panose="02020603050405020304" pitchFamily="18" charset="0"/>
              </a:rPr>
              <a:t>            then activate AVOID and inhibit SNAP</a:t>
            </a:r>
          </a:p>
          <a:p>
            <a:pPr eaLnBrk="1" hangingPunct="1">
              <a:buClrTx/>
              <a:buFontTx/>
              <a:buNone/>
            </a:pPr>
            <a:r>
              <a:rPr lang="en-US" altLang="en-US" dirty="0">
                <a:solidFill>
                  <a:srgbClr val="8383AD"/>
                </a:solidFill>
                <a:latin typeface="Times New Roman" panose="02020603050405020304" pitchFamily="18" charset="0"/>
              </a:rPr>
              <a:t>ELSE (not moving) then NOOP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572000" y="5334000"/>
            <a:ext cx="1588" cy="304800"/>
          </a:xfrm>
          <a:prstGeom prst="line">
            <a:avLst/>
          </a:prstGeom>
          <a:noFill/>
          <a:ln w="9360" cap="sq">
            <a:solidFill>
              <a:srgbClr val="8383AD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2327275" y="5562600"/>
            <a:ext cx="4594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 i="1">
                <a:solidFill>
                  <a:srgbClr val="8383AD"/>
                </a:solidFill>
                <a:latin typeface="Times New Roman" panose="02020603050405020304" pitchFamily="18" charset="0"/>
              </a:rPr>
              <a:t>Action:</a:t>
            </a:r>
            <a:r>
              <a:rPr lang="en-US" altLang="en-US">
                <a:solidFill>
                  <a:srgbClr val="8383AD"/>
                </a:solidFill>
                <a:latin typeface="Times New Roman" panose="02020603050405020304" pitchFamily="18" charset="0"/>
              </a:rPr>
              <a:t>  SNAP or AVOID or NOOP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76200" y="5334000"/>
            <a:ext cx="17605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needed for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  <a:latin typeface="Comic Sans MS" panose="030F0702030302020204" pitchFamily="66" charset="0"/>
              </a:rPr>
              <a:t>completeness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1600200" y="5256213"/>
            <a:ext cx="762000" cy="384175"/>
          </a:xfrm>
          <a:prstGeom prst="line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556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400" u="sng" dirty="0"/>
              <a:t>Key difference (</a:t>
            </a:r>
            <a:r>
              <a:rPr lang="en-US" sz="2400" u="sng" dirty="0" smtClean="0"/>
              <a:t>w.r.t </a:t>
            </a:r>
            <a:r>
              <a:rPr lang="en-US" sz="2400" u="sng" dirty="0"/>
              <a:t>simple reflex agents): </a:t>
            </a:r>
            <a:endParaRPr lang="en-US" sz="2400" u="sng" dirty="0" smtClean="0"/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/>
              <a:t>Agents  </a:t>
            </a:r>
            <a:r>
              <a:rPr lang="en-US" sz="2200" dirty="0"/>
              <a:t>have  internal state, which is used to keep track of past states of the </a:t>
            </a:r>
            <a:r>
              <a:rPr lang="en-US" sz="2200" dirty="0" smtClean="0"/>
              <a:t>world.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/>
              <a:t>Agents </a:t>
            </a:r>
            <a:r>
              <a:rPr lang="en-US" sz="2200" dirty="0"/>
              <a:t>have the ability to represent change in the World</a:t>
            </a:r>
            <a:r>
              <a:rPr lang="en-US" sz="2200" dirty="0" smtClean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Example: Rodney Brooks</a:t>
            </a:r>
            <a:r>
              <a:rPr lang="en-US" sz="2000" dirty="0">
                <a:latin typeface="Arial"/>
              </a:rPr>
              <a:t>’</a:t>
            </a:r>
            <a:r>
              <a:rPr lang="en-US" sz="2000" dirty="0"/>
              <a:t> </a:t>
            </a:r>
            <a:r>
              <a:rPr lang="en-US" sz="2000" dirty="0" err="1"/>
              <a:t>Subsumption</a:t>
            </a:r>
            <a:r>
              <a:rPr lang="en-US" sz="2000" dirty="0"/>
              <a:t> Architecture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200" dirty="0"/>
              <a:t>behavior based robots</a:t>
            </a:r>
            <a:r>
              <a:rPr lang="en-US" sz="1800" dirty="0"/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FF0000"/>
                </a:solidFill>
              </a:rPr>
              <a:t>Model-based </a:t>
            </a:r>
            <a:r>
              <a:rPr lang="en-US" sz="2800" dirty="0">
                <a:solidFill>
                  <a:srgbClr val="FF0000"/>
                </a:solidFill>
              </a:rPr>
              <a:t>reflex </a:t>
            </a:r>
            <a:r>
              <a:rPr lang="en-US" sz="2800" dirty="0" smtClean="0">
                <a:solidFill>
                  <a:srgbClr val="FF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2014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2200" b="1" dirty="0"/>
              <a:t>Main idea: </a:t>
            </a:r>
            <a:r>
              <a:rPr lang="en-US" sz="2200" dirty="0"/>
              <a:t>build complex, intelligent robots by decomposing behaviors into a hierarchy of skills, each defining a percept-action cycle for one very specific task.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b="1" dirty="0"/>
              <a:t>Examples:</a:t>
            </a:r>
            <a:r>
              <a:rPr lang="en-US" sz="2200" dirty="0"/>
              <a:t> collision avoidance, wandering, exploring, recognizing doorways, etc.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/>
              <a:t>Each behavior is modeled by a finite-state machine with a few states (though each state may correspond to a complex function or module; provides </a:t>
            </a:r>
            <a:r>
              <a:rPr lang="en-US" sz="2200" dirty="0" smtClean="0"/>
              <a:t>an internal </a:t>
            </a:r>
            <a:r>
              <a:rPr lang="en-US" sz="2200" dirty="0"/>
              <a:t>state to the agent).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/>
              <a:t>Behaviors are loosely coupled via asynchronous interactions.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b="1" dirty="0" smtClean="0"/>
              <a:t>Note</a:t>
            </a:r>
            <a:r>
              <a:rPr lang="en-US" sz="2200" b="1" dirty="0"/>
              <a:t>:</a:t>
            </a:r>
            <a:r>
              <a:rPr lang="en-US" sz="2200" b="1" dirty="0" smtClean="0"/>
              <a:t> </a:t>
            </a:r>
            <a:r>
              <a:rPr lang="en-US" sz="2200" b="1" dirty="0"/>
              <a:t>minimal internal state representation.</a:t>
            </a:r>
          </a:p>
          <a:p>
            <a:pPr algn="just" eaLnBrk="1" hangingPunct="1">
              <a:lnSpc>
                <a:spcPct val="130000"/>
              </a:lnSpc>
              <a:defRPr/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 An example: </a:t>
            </a:r>
            <a:r>
              <a:rPr lang="en-US" dirty="0" smtClean="0"/>
              <a:t> Brooks</a:t>
            </a:r>
            <a:r>
              <a:rPr lang="en-US" dirty="0"/>
              <a:t>’ </a:t>
            </a:r>
            <a:r>
              <a:rPr lang="en-US" dirty="0" err="1"/>
              <a:t>Subsumption</a:t>
            </a:r>
            <a:r>
              <a:rPr lang="en-US" dirty="0"/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4614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/>
              <a:t>In </a:t>
            </a:r>
            <a:r>
              <a:rPr lang="en-US" sz="2200" dirty="0" err="1"/>
              <a:t>subsumption</a:t>
            </a:r>
            <a:r>
              <a:rPr lang="en-US" sz="2200" dirty="0"/>
              <a:t> architecture, increasingly complex behaviors arise from the combination of simple behaviors.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 smtClean="0"/>
              <a:t>The </a:t>
            </a:r>
            <a:r>
              <a:rPr lang="en-US" sz="2200" dirty="0"/>
              <a:t>most basic simple behaviors are on the level of </a:t>
            </a:r>
            <a:r>
              <a:rPr lang="en-US" sz="2200" dirty="0" smtClean="0"/>
              <a:t>reflexes: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dirty="0"/>
              <a:t>A</a:t>
            </a:r>
            <a:r>
              <a:rPr lang="en-US" sz="2000" dirty="0" smtClean="0"/>
              <a:t>void </a:t>
            </a:r>
            <a:r>
              <a:rPr lang="en-US" sz="2000" dirty="0"/>
              <a:t>an object;  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dirty="0" smtClean="0"/>
              <a:t>Go </a:t>
            </a:r>
            <a:r>
              <a:rPr lang="en-US" sz="2000" dirty="0"/>
              <a:t>toward food if </a:t>
            </a:r>
            <a:r>
              <a:rPr lang="en-US" sz="2000" dirty="0" smtClean="0"/>
              <a:t>hungry,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en-US" sz="2000" dirty="0" smtClean="0"/>
              <a:t>Move </a:t>
            </a:r>
            <a:r>
              <a:rPr lang="en-US" sz="2000" dirty="0"/>
              <a:t>randomly.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 smtClean="0"/>
              <a:t>A </a:t>
            </a:r>
            <a:r>
              <a:rPr lang="en-US" sz="2200" dirty="0"/>
              <a:t>more complex  behavior that sits on top of simple behaviors  may be “go across the room.” </a:t>
            </a:r>
          </a:p>
          <a:p>
            <a:pPr algn="just" eaLnBrk="1" hangingPunct="1">
              <a:lnSpc>
                <a:spcPct val="130000"/>
              </a:lnSpc>
              <a:defRPr/>
            </a:pPr>
            <a:r>
              <a:rPr lang="en-US" sz="2200" dirty="0" smtClean="0"/>
              <a:t>The </a:t>
            </a:r>
            <a:r>
              <a:rPr lang="en-US" sz="2200" dirty="0"/>
              <a:t>more complex behaviors subsume the </a:t>
            </a:r>
            <a:r>
              <a:rPr lang="en-US" sz="2200" dirty="0" smtClean="0"/>
              <a:t>less complex </a:t>
            </a:r>
            <a:r>
              <a:rPr lang="en-US" sz="2200" dirty="0"/>
              <a:t>ones to accomplish their goal.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 err="1" smtClean="0"/>
              <a:t>Subsumption</a:t>
            </a:r>
            <a:r>
              <a:rPr lang="en-US" dirty="0" smtClean="0"/>
              <a:t> </a:t>
            </a:r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993692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150000"/>
              </a:lnSpc>
              <a:defRPr/>
            </a:pPr>
            <a:r>
              <a:rPr lang="en-US" sz="2200" dirty="0"/>
              <a:t>For the world that is partially observable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/>
              <a:t>the agent has to keep track of an internal state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 smtClean="0"/>
              <a:t>	That </a:t>
            </a:r>
            <a:r>
              <a:rPr lang="en-US" sz="2200" dirty="0"/>
              <a:t>depends on the percept history</a:t>
            </a:r>
          </a:p>
          <a:p>
            <a:pPr marL="457200" lvl="1" indent="0" algn="just" eaLnBrk="1" hangingPunct="1">
              <a:lnSpc>
                <a:spcPct val="150000"/>
              </a:lnSpc>
              <a:buNone/>
              <a:defRPr/>
            </a:pPr>
            <a:r>
              <a:rPr lang="en-US" sz="2200" dirty="0" smtClean="0"/>
              <a:t>	Reflecting </a:t>
            </a:r>
            <a:r>
              <a:rPr lang="en-US" sz="2200" dirty="0"/>
              <a:t>some of the unobserved aspects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200" dirty="0"/>
              <a:t>E.g., driving a car and changing lane</a:t>
            </a: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200" dirty="0"/>
              <a:t>Requiring two types of knowledge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/>
              <a:t>How the world evolves independently of the agent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/>
              <a:t>How the agent’s actions affect the world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FF0000"/>
                </a:solidFill>
              </a:rPr>
              <a:t>Model-based </a:t>
            </a:r>
            <a:r>
              <a:rPr lang="en-US" sz="2800" dirty="0">
                <a:solidFill>
                  <a:srgbClr val="FF0000"/>
                </a:solidFill>
              </a:rPr>
              <a:t>reflex </a:t>
            </a:r>
            <a:r>
              <a:rPr lang="en-US" sz="2800" dirty="0" smtClean="0">
                <a:solidFill>
                  <a:srgbClr val="FF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7334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US" altLang="en-US" sz="2400" b="1" u="sng" dirty="0"/>
              <a:t>Example Table Agent </a:t>
            </a:r>
            <a:r>
              <a:rPr lang="en-US" altLang="en-US" sz="2400" b="1" u="sng" dirty="0" smtClean="0"/>
              <a:t> With </a:t>
            </a:r>
            <a:r>
              <a:rPr lang="en-US" altLang="en-US" sz="2400" b="1" u="sng" dirty="0"/>
              <a:t>Internal State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FF0000"/>
                </a:solidFill>
              </a:rPr>
              <a:t>Model-based </a:t>
            </a:r>
            <a:r>
              <a:rPr lang="en-US" sz="2800" dirty="0">
                <a:solidFill>
                  <a:srgbClr val="FF0000"/>
                </a:solidFill>
              </a:rPr>
              <a:t>reflex </a:t>
            </a:r>
            <a:r>
              <a:rPr lang="en-US" sz="2800" dirty="0" smtClean="0">
                <a:solidFill>
                  <a:srgbClr val="FF0000"/>
                </a:solidFill>
              </a:rPr>
              <a:t>agents</a:t>
            </a:r>
            <a:endParaRPr lang="en-US" sz="2800" dirty="0"/>
          </a:p>
        </p:txBody>
      </p:sp>
      <p:graphicFrame>
        <p:nvGraphicFramePr>
          <p:cNvPr id="4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32074"/>
              </p:ext>
            </p:extLst>
          </p:nvPr>
        </p:nvGraphicFramePr>
        <p:xfrm>
          <a:off x="457200" y="2514600"/>
          <a:ext cx="8534400" cy="4187826"/>
        </p:xfrm>
        <a:graphic>
          <a:graphicData uri="http://schemas.openxmlformats.org/drawingml/2006/table">
            <a:tbl>
              <a:tblPr/>
              <a:tblGrid>
                <a:gridCol w="5943600">
                  <a:extLst>
                    <a:ext uri="{9D8B030D-6E8A-4147-A177-3AD203B41FA5}">
                      <a16:colId xmlns:a16="http://schemas.microsoft.com/office/drawing/2014/main" xmlns="" val="39657647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993597804"/>
                    </a:ext>
                  </a:extLst>
                </a:gridCol>
              </a:tblGrid>
              <a:tr h="1190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Saw an object ahead, and turned right, and it’s now clear ahead</a:t>
                      </a:r>
                    </a:p>
                  </a:txBody>
                  <a:tcPr marL="90000" marR="90000" marT="68136" marB="46800" horzOverflow="overflow">
                    <a:lnL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Go straight</a:t>
                      </a: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7220538"/>
                  </a:ext>
                </a:extLst>
              </a:tr>
              <a:tr h="1190625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Saw an object Ahead, turned right, and object ahead again</a:t>
                      </a:r>
                    </a:p>
                  </a:txBody>
                  <a:tcPr marL="90000" marR="90000" marT="68136" marB="46800" horzOverflow="overflow">
                    <a:lnL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Halt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新細明體" pitchFamily="16" charset="-120"/>
                      </a:endParaRP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8208299"/>
                  </a:ext>
                </a:extLst>
              </a:tr>
              <a:tr h="9032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See no objects ahead</a:t>
                      </a:r>
                    </a:p>
                  </a:txBody>
                  <a:tcPr marL="90000" marR="90000" marT="68136" marB="46800" horzOverflow="overflow">
                    <a:lnL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Go straight</a:t>
                      </a: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56886826"/>
                  </a:ext>
                </a:extLst>
              </a:tr>
              <a:tr h="903288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See an object ahead</a:t>
                      </a:r>
                    </a:p>
                  </a:txBody>
                  <a:tcPr marL="90000" marR="90000" marT="68136" marB="46800" horzOverflow="overflow">
                    <a:lnL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5pPr>
                      <a:lvl6pPr marL="25146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6pPr>
                      <a:lvl7pPr marL="29718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7pPr>
                      <a:lvl8pPr marL="34290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8pPr>
                      <a:lvl9pPr marL="3886200" indent="-228600" defTabSz="457200" fontAlgn="base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8383AD"/>
                          </a:solidFill>
                          <a:latin typeface="Arial" panose="020B0604020202020204" pitchFamily="34" charset="0"/>
                          <a:cs typeface="新細明體" pitchFamily="16" charset="-12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新細明體" pitchFamily="16" charset="-120"/>
                        </a:rPr>
                        <a:t>Turn randomly</a:t>
                      </a:r>
                    </a:p>
                  </a:txBody>
                  <a:tcPr marL="90000" marR="90000" marT="68136" marB="46800" horzOverflow="overflow">
                    <a:lnL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8383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8767530"/>
                  </a:ext>
                </a:extLst>
              </a:tr>
            </a:tbl>
          </a:graphicData>
        </a:graphic>
      </p:graphicFrame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1066800" y="1513897"/>
            <a:ext cx="5492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Comic Sans MS" panose="030F0702030302020204" pitchFamily="66" charset="0"/>
              </a:rPr>
              <a:t>IF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6553200" y="1513897"/>
            <a:ext cx="11064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30532571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algn="ctr" eaLnBrk="1" hangingPunct="1">
              <a:buClrTx/>
              <a:buFontTx/>
              <a:buNone/>
            </a:pPr>
            <a:r>
              <a:rPr lang="en-US" altLang="en-US" sz="2400" b="1" u="sng" dirty="0"/>
              <a:t>Example Reflex Agent With Internal State: </a:t>
            </a:r>
            <a:br>
              <a:rPr lang="en-US" altLang="en-US" sz="2400" b="1" u="sng" dirty="0"/>
            </a:br>
            <a:r>
              <a:rPr lang="en-US" altLang="en-US" sz="2400" b="1" u="sng" dirty="0"/>
              <a:t>Wall-Following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</a:t>
            </a:r>
            <a:r>
              <a:rPr lang="en-US" sz="2800" dirty="0" smtClean="0"/>
              <a:t>– </a:t>
            </a:r>
            <a:r>
              <a:rPr lang="en-US" sz="2800" dirty="0" smtClean="0">
                <a:solidFill>
                  <a:srgbClr val="FF0000"/>
                </a:solidFill>
              </a:rPr>
              <a:t>Model-based </a:t>
            </a:r>
            <a:r>
              <a:rPr lang="en-US" sz="2800" dirty="0">
                <a:solidFill>
                  <a:srgbClr val="FF0000"/>
                </a:solidFill>
              </a:rPr>
              <a:t>reflex </a:t>
            </a:r>
            <a:r>
              <a:rPr lang="en-US" sz="2800" dirty="0" smtClean="0">
                <a:solidFill>
                  <a:srgbClr val="FF0000"/>
                </a:solidFill>
              </a:rPr>
              <a:t>agents</a:t>
            </a:r>
            <a:endParaRPr lang="en-US" sz="2800" dirty="0"/>
          </a:p>
        </p:txBody>
      </p:sp>
      <p:sp>
        <p:nvSpPr>
          <p:cNvPr id="8" name="Line 1"/>
          <p:cNvSpPr>
            <a:spLocks noChangeShapeType="1"/>
          </p:cNvSpPr>
          <p:nvPr/>
        </p:nvSpPr>
        <p:spPr bwMode="auto">
          <a:xfrm>
            <a:off x="4495800" y="1673225"/>
            <a:ext cx="1588" cy="457200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3400" y="3333750"/>
            <a:ext cx="838200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56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1371600" algn="l"/>
                <a:tab pos="2286000" algn="l"/>
                <a:tab pos="3200400" algn="l"/>
                <a:tab pos="4114800" algn="l"/>
                <a:tab pos="5029200" algn="l"/>
                <a:tab pos="5943600" algn="l"/>
                <a:tab pos="6858000" algn="l"/>
                <a:tab pos="7772400" algn="l"/>
                <a:tab pos="8686800" algn="l"/>
                <a:tab pos="9601200" algn="l"/>
                <a:tab pos="105156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 b="1" i="1" u="sng">
                <a:solidFill>
                  <a:srgbClr val="8383AD"/>
                </a:solidFill>
                <a:latin typeface="Times New Roman" panose="02020603050405020304" pitchFamily="18" charset="0"/>
              </a:rPr>
              <a:t>Actions:</a:t>
            </a: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 left, right, straight, open-door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 b="1" i="1" u="sng">
                <a:solidFill>
                  <a:srgbClr val="8383AD"/>
                </a:solidFill>
                <a:latin typeface="Times New Roman" panose="02020603050405020304" pitchFamily="18" charset="0"/>
              </a:rPr>
              <a:t>Rules: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open(left) &amp; open(right) and open(straight) then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       choose randomly between right and left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wall(left) and open(right) and open(straight) then straight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wall(right) and open(left) and open(straight) then straight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wall(right) and open(left) and wall(straight) then left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wall(left) and open(right) and wall(straight) then right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wall(left) and door(right) and wall(straight) then open-door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If wall(right) and wall(left) and open(straight) then straight.</a:t>
            </a:r>
          </a:p>
          <a:p>
            <a:pPr eaLnBrk="1" hangingPunct="1">
              <a:buClr>
                <a:srgbClr val="8383AD"/>
              </a:buClr>
              <a:buFont typeface="Times New Roman" panose="02020603050405020304" pitchFamily="18" charset="0"/>
              <a:buAutoNum type="arabicPeriod" startAt="2"/>
            </a:pPr>
            <a:r>
              <a:rPr lang="en-US" altLang="en-US" sz="2000">
                <a:solidFill>
                  <a:srgbClr val="8383AD"/>
                </a:solidFill>
                <a:latin typeface="Times New Roman" panose="02020603050405020304" pitchFamily="18" charset="0"/>
              </a:rPr>
              <a:t>(Default)  Move randomly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05000" y="1673225"/>
            <a:ext cx="5181600" cy="1524000"/>
          </a:xfrm>
          <a:prstGeom prst="rect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038600" y="2663825"/>
            <a:ext cx="860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b="1" i="1">
                <a:solidFill>
                  <a:srgbClr val="800080"/>
                </a:solidFill>
                <a:latin typeface="Times New Roman" panose="02020603050405020304" pitchFamily="18" charset="0"/>
              </a:rPr>
              <a:t>start</a:t>
            </a: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H="1">
            <a:off x="4037013" y="2130425"/>
            <a:ext cx="46037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494213" y="1673225"/>
            <a:ext cx="460375" cy="1588"/>
          </a:xfrm>
          <a:prstGeom prst="line">
            <a:avLst/>
          </a:prstGeom>
          <a:noFill/>
          <a:ln w="7632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Oval 8"/>
          <p:cNvSpPr>
            <a:spLocks noChangeArrowheads="1"/>
          </p:cNvSpPr>
          <p:nvPr/>
        </p:nvSpPr>
        <p:spPr bwMode="auto">
          <a:xfrm>
            <a:off x="4800600" y="1673225"/>
            <a:ext cx="76200" cy="76200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8383A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4114800" y="2054225"/>
            <a:ext cx="76200" cy="76200"/>
          </a:xfrm>
          <a:prstGeom prst="ellipse">
            <a:avLst/>
          </a:prstGeom>
          <a:solidFill>
            <a:srgbClr val="FF0000"/>
          </a:solidFill>
          <a:ln w="9360" cap="sq">
            <a:solidFill>
              <a:srgbClr val="8383A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2132013" y="2968625"/>
            <a:ext cx="1908175" cy="1588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2133600" y="1900238"/>
            <a:ext cx="1588" cy="1069975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133600" y="1901825"/>
            <a:ext cx="2133600" cy="1588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4876800" y="2968625"/>
            <a:ext cx="1981200" cy="1588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V="1">
            <a:off x="6858000" y="1824038"/>
            <a:ext cx="1588" cy="1146175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H="1">
            <a:off x="4646613" y="1901825"/>
            <a:ext cx="2212975" cy="1588"/>
          </a:xfrm>
          <a:prstGeom prst="line">
            <a:avLst/>
          </a:prstGeom>
          <a:noFill/>
          <a:ln w="57240" cap="sq">
            <a:solidFill>
              <a:srgbClr val="80008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4495800" y="2130425"/>
            <a:ext cx="914400" cy="1588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3581400" y="2587625"/>
            <a:ext cx="914400" cy="1588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3581400" y="2130425"/>
            <a:ext cx="457200" cy="1588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3581400" y="2128838"/>
            <a:ext cx="1588" cy="460375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4495800" y="2128838"/>
            <a:ext cx="1588" cy="460375"/>
          </a:xfrm>
          <a:prstGeom prst="line">
            <a:avLst/>
          </a:prstGeom>
          <a:noFill/>
          <a:ln w="76320" cap="sq">
            <a:solidFill>
              <a:srgbClr val="00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11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Agent Types - </a:t>
            </a:r>
            <a:r>
              <a:rPr lang="en-US" sz="2800" dirty="0" smtClean="0">
                <a:solidFill>
                  <a:srgbClr val="FF0000"/>
                </a:solidFill>
              </a:rPr>
              <a:t>Model-based reflex agents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772400" cy="367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09800" y="5972175"/>
            <a:ext cx="4572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新細明體" pitchFamily="16" charset="-12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  <a:latin typeface="Times New Roman" panose="02020603050405020304" pitchFamily="18" charset="0"/>
              </a:rPr>
              <a:t>The agent is with memory</a:t>
            </a:r>
          </a:p>
        </p:txBody>
      </p:sp>
    </p:spTree>
    <p:extLst>
      <p:ext uri="{BB962C8B-B14F-4D97-AF65-F5344CB8AC3E}">
        <p14:creationId xmlns:p14="http://schemas.microsoft.com/office/powerpoint/2010/main" val="2979362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57150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Fully </a:t>
            </a:r>
            <a:r>
              <a:rPr lang="en-US" sz="2000" b="1" dirty="0">
                <a:solidFill>
                  <a:srgbClr val="FF0000"/>
                </a:solidFill>
              </a:rPr>
              <a:t>observable </a:t>
            </a:r>
            <a:r>
              <a:rPr lang="en-US" sz="2000" b="1" u="sng" dirty="0">
                <a:solidFill>
                  <a:srgbClr val="FF0000"/>
                </a:solidFill>
              </a:rPr>
              <a:t>/ Partially observable </a:t>
            </a:r>
          </a:p>
          <a:p>
            <a:pPr marL="341313" indent="-339725" algn="just">
              <a:lnSpc>
                <a:spcPct val="20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smtClean="0">
                <a:solidFill>
                  <a:srgbClr val="000000"/>
                </a:solidFill>
              </a:rPr>
              <a:t>	An </a:t>
            </a:r>
            <a:r>
              <a:rPr lang="en-US" altLang="en-US" sz="2200" dirty="0">
                <a:solidFill>
                  <a:srgbClr val="000000"/>
                </a:solidFill>
              </a:rPr>
              <a:t>environment might be </a:t>
            </a:r>
            <a:r>
              <a:rPr lang="en-US" altLang="en-US" sz="2200" b="1" u="sng" dirty="0">
                <a:solidFill>
                  <a:srgbClr val="000000"/>
                </a:solidFill>
              </a:rPr>
              <a:t>Partially observable </a:t>
            </a:r>
            <a:r>
              <a:rPr lang="en-US" altLang="en-US" sz="2200" dirty="0">
                <a:solidFill>
                  <a:srgbClr val="000000"/>
                </a:solidFill>
              </a:rPr>
              <a:t>because of </a:t>
            </a:r>
            <a:r>
              <a:rPr lang="en-US" altLang="en-US" sz="2200" b="1" u="sng" dirty="0">
                <a:solidFill>
                  <a:srgbClr val="000000"/>
                </a:solidFill>
              </a:rPr>
              <a:t>noisy and inaccurate sensors </a:t>
            </a:r>
            <a:r>
              <a:rPr lang="en-US" altLang="en-US" sz="2200" dirty="0">
                <a:solidFill>
                  <a:srgbClr val="000000"/>
                </a:solidFill>
              </a:rPr>
              <a:t>or because parts of the state are simply missing from the sensor data.</a:t>
            </a:r>
          </a:p>
          <a:p>
            <a:pPr marL="341313" indent="-339725" algn="just">
              <a:lnSpc>
                <a:spcPct val="15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u="sng" dirty="0" smtClean="0">
                <a:solidFill>
                  <a:srgbClr val="FF0000"/>
                </a:solidFill>
              </a:rPr>
              <a:t>Example</a:t>
            </a:r>
            <a:endParaRPr lang="en-US" sz="2400" b="1" u="sng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C09E4A"/>
              </a:buClr>
              <a:buSzPct val="7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 smtClean="0"/>
              <a:t>Driving</a:t>
            </a:r>
            <a:r>
              <a:rPr lang="en-US" sz="2000" dirty="0" smtClean="0"/>
              <a:t> </a:t>
            </a:r>
            <a:r>
              <a:rPr lang="en-US" sz="2000" dirty="0"/>
              <a:t>– the environment is partially observable because what’s around the corner is not </a:t>
            </a:r>
            <a:r>
              <a:rPr lang="en-US" sz="2000" dirty="0" smtClean="0"/>
              <a:t>known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  <a:buClr>
                <a:srgbClr val="C09E4A"/>
              </a:buClr>
              <a:buSzPct val="7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A </a:t>
            </a:r>
            <a:r>
              <a:rPr lang="en-US" altLang="en-US" sz="2000" b="1" dirty="0">
                <a:solidFill>
                  <a:srgbClr val="000000"/>
                </a:solidFill>
              </a:rPr>
              <a:t>local dirt sensor </a:t>
            </a:r>
            <a:r>
              <a:rPr lang="en-US" altLang="en-US" sz="2000" dirty="0">
                <a:solidFill>
                  <a:srgbClr val="000000"/>
                </a:solidFill>
              </a:rPr>
              <a:t>of the cleaner cannot </a:t>
            </a:r>
            <a:r>
              <a:rPr lang="en-US" altLang="en-US" sz="2000" dirty="0" smtClean="0">
                <a:solidFill>
                  <a:srgbClr val="000000"/>
                </a:solidFill>
              </a:rPr>
              <a:t>tell Whether </a:t>
            </a:r>
            <a:r>
              <a:rPr lang="en-US" altLang="en-US" sz="2000" dirty="0">
                <a:solidFill>
                  <a:srgbClr val="000000"/>
                </a:solidFill>
              </a:rPr>
              <a:t>other squares are clean or not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741363" lvl="1" indent="-284163" algn="just">
              <a:lnSpc>
                <a:spcPct val="150000"/>
              </a:lnSpc>
              <a:spcBef>
                <a:spcPts val="600"/>
              </a:spcBef>
              <a:buClr>
                <a:srgbClr val="C09E4A"/>
              </a:buClr>
              <a:buSzPct val="7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-341313" algn="just">
              <a:spcBef>
                <a:spcPts val="6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US" sz="2000" dirty="0">
              <a:solidFill>
                <a:srgbClr val="000000"/>
              </a:solidFill>
              <a:ea typeface="新細明體" pitchFamily="16" charset="-12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39714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Agent Types - </a:t>
            </a:r>
            <a:r>
              <a:rPr lang="en-US" sz="2800" dirty="0">
                <a:solidFill>
                  <a:srgbClr val="FF0000"/>
                </a:solidFill>
              </a:rPr>
              <a:t>Model-based reflex agents</a:t>
            </a:r>
            <a:endParaRPr lang="en-US" sz="28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077200" cy="5097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2204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A goal-based agent has an agenda</a:t>
            </a:r>
            <a:r>
              <a:rPr lang="en-US" altLang="en-US" sz="2100" dirty="0" smtClean="0"/>
              <a:t>,</a:t>
            </a:r>
          </a:p>
          <a:p>
            <a:pPr eaLnBrk="1" hangingPunct="1">
              <a:lnSpc>
                <a:spcPct val="20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/>
              <a:t>It </a:t>
            </a:r>
            <a:r>
              <a:rPr lang="en-US" sz="2000" dirty="0"/>
              <a:t>operates based on a goal in front of it and makes decisions based on how best to reach that goal</a:t>
            </a:r>
            <a:endParaRPr lang="en-US" altLang="en-US" sz="2000" dirty="0"/>
          </a:p>
          <a:p>
            <a:pPr eaLnBrk="1" hangingPunct="1">
              <a:lnSpc>
                <a:spcPct val="20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smtClean="0"/>
              <a:t>The current </a:t>
            </a:r>
            <a:r>
              <a:rPr lang="en-US" altLang="en-US" sz="2100" dirty="0"/>
              <a:t>state of the environment is always </a:t>
            </a:r>
            <a:r>
              <a:rPr lang="en-US" altLang="en-US" sz="2100" dirty="0" smtClean="0"/>
              <a:t>not enough </a:t>
            </a:r>
          </a:p>
          <a:p>
            <a:pPr eaLnBrk="1" hangingPunct="1">
              <a:lnSpc>
                <a:spcPct val="20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smtClean="0"/>
              <a:t>The </a:t>
            </a:r>
            <a:r>
              <a:rPr lang="en-US" altLang="en-US" sz="2100" dirty="0"/>
              <a:t>goal is another issue to achieve </a:t>
            </a:r>
            <a:endParaRPr lang="en-US" altLang="en-US" sz="2100" dirty="0" smtClean="0"/>
          </a:p>
          <a:p>
            <a:pPr marL="457200" lvl="1" indent="0" eaLnBrk="1" hangingPunct="1">
              <a:lnSpc>
                <a:spcPct val="200000"/>
              </a:lnSpc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smtClean="0">
                <a:ea typeface="+mn-ea"/>
                <a:cs typeface="+mn-cs"/>
              </a:rPr>
              <a:t>- Judgment </a:t>
            </a:r>
            <a:r>
              <a:rPr lang="en-US" altLang="en-US" sz="2100" dirty="0">
                <a:ea typeface="+mn-ea"/>
                <a:cs typeface="+mn-cs"/>
              </a:rPr>
              <a:t>of </a:t>
            </a:r>
            <a:r>
              <a:rPr lang="en-US" altLang="en-US" sz="2100" dirty="0" smtClean="0">
                <a:ea typeface="+mn-ea"/>
                <a:cs typeface="+mn-cs"/>
              </a:rPr>
              <a:t>Rationality/Correctness</a:t>
            </a:r>
            <a:endParaRPr lang="en-US" altLang="en-US" sz="2100" dirty="0">
              <a:ea typeface="+mn-ea"/>
              <a:cs typeface="+mn-cs"/>
            </a:endParaRP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Actions </a:t>
            </a:r>
            <a:r>
              <a:rPr lang="en-US" altLang="en-US" sz="2100" dirty="0" smtClean="0"/>
              <a:t>are chosen </a:t>
            </a:r>
            <a:r>
              <a:rPr lang="en-US" altLang="en-US" sz="2100" dirty="0" smtClean="0">
                <a:sym typeface="Wingdings" panose="05000000000000000000" pitchFamily="2" charset="2"/>
              </a:rPr>
              <a:t></a:t>
            </a:r>
            <a:r>
              <a:rPr lang="en-US" altLang="en-US" sz="2100" dirty="0" smtClean="0"/>
              <a:t> </a:t>
            </a:r>
            <a:r>
              <a:rPr lang="en-US" altLang="en-US" sz="2100" dirty="0"/>
              <a:t>goals, based on</a:t>
            </a:r>
          </a:p>
          <a:p>
            <a:pPr lvl="1" eaLnBrk="1" hangingPunct="1">
              <a:lnSpc>
                <a:spcPct val="200000"/>
              </a:lnSpc>
              <a:buClr>
                <a:srgbClr val="C09E4A"/>
              </a:buClr>
              <a:buSzPct val="7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smtClean="0">
                <a:ea typeface="+mn-ea"/>
                <a:cs typeface="+mn-cs"/>
              </a:rPr>
              <a:t>The </a:t>
            </a:r>
            <a:r>
              <a:rPr lang="en-US" altLang="en-US" sz="2100" dirty="0">
                <a:ea typeface="+mn-ea"/>
                <a:cs typeface="+mn-cs"/>
              </a:rPr>
              <a:t>current state </a:t>
            </a:r>
            <a:endParaRPr lang="en-US" altLang="en-US" sz="2100" dirty="0" smtClean="0">
              <a:ea typeface="+mn-ea"/>
              <a:cs typeface="+mn-cs"/>
            </a:endParaRPr>
          </a:p>
          <a:p>
            <a:pPr lvl="1" eaLnBrk="1" hangingPunct="1">
              <a:lnSpc>
                <a:spcPct val="200000"/>
              </a:lnSpc>
              <a:buClr>
                <a:srgbClr val="C09E4A"/>
              </a:buClr>
              <a:buSzPct val="70000"/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 smtClean="0">
                <a:ea typeface="+mn-ea"/>
                <a:cs typeface="+mn-cs"/>
              </a:rPr>
              <a:t>The </a:t>
            </a:r>
            <a:r>
              <a:rPr lang="en-US" altLang="en-US" sz="2100" dirty="0">
                <a:ea typeface="+mn-ea"/>
                <a:cs typeface="+mn-cs"/>
              </a:rPr>
              <a:t>current percept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Goal-based agents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4" y="510540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7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Unlike a simple reflex agent that makes decisions based solely on the current environment, a goal-based agent is capable of thinking beyond the present moment to decide the best actions to take in order to achieve its goal</a:t>
            </a:r>
            <a:r>
              <a:rPr lang="en-US" altLang="en-US" sz="2200" dirty="0" smtClean="0"/>
              <a:t>.</a:t>
            </a:r>
          </a:p>
          <a:p>
            <a:pPr algn="just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200" dirty="0" smtClean="0"/>
          </a:p>
          <a:p>
            <a:pPr algn="just" eaLnBrk="1" hangingPunct="1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200" dirty="0" smtClean="0"/>
              <a:t>Therefore, a </a:t>
            </a:r>
            <a:r>
              <a:rPr lang="en-US" sz="2200" dirty="0"/>
              <a:t>goal-based agent operates as a </a:t>
            </a:r>
            <a:r>
              <a:rPr lang="en-US" sz="2200" b="1" dirty="0"/>
              <a:t>search and planning</a:t>
            </a:r>
            <a:r>
              <a:rPr lang="en-US" sz="2200" dirty="0"/>
              <a:t> function, meaning it targets the goal ahead and finds the right action in order to reach it. This helps a goal-based agent to be proactive rather than simply reactive in its decision-making.</a:t>
            </a:r>
            <a:endParaRPr lang="en-US" altLang="en-US" sz="2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Goal-based 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4264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1153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solidFill>
                  <a:srgbClr val="000000"/>
                </a:solidFill>
              </a:rPr>
              <a:t>Conclusion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Goal-based agents are less efficient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but more flexible</a:t>
            </a:r>
            <a:r>
              <a:rPr lang="en-US" altLang="en-US" sz="1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Agent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 </a:t>
            </a:r>
            <a:r>
              <a:rPr lang="en-US" altLang="en-US" sz="2000" dirty="0" smtClean="0">
                <a:solidFill>
                  <a:srgbClr val="000000"/>
                </a:solidFill>
              </a:rPr>
              <a:t>Different </a:t>
            </a:r>
            <a:r>
              <a:rPr lang="en-US" altLang="en-US" sz="2000" dirty="0">
                <a:solidFill>
                  <a:srgbClr val="000000"/>
                </a:solidFill>
              </a:rPr>
              <a:t>goals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 </a:t>
            </a:r>
            <a:r>
              <a:rPr lang="en-US" altLang="en-US" sz="2000" dirty="0" smtClean="0">
                <a:solidFill>
                  <a:srgbClr val="000000"/>
                </a:solidFill>
              </a:rPr>
              <a:t>different </a:t>
            </a:r>
            <a:r>
              <a:rPr lang="en-US" altLang="en-US" sz="2000" dirty="0">
                <a:solidFill>
                  <a:srgbClr val="000000"/>
                </a:solidFill>
              </a:rPr>
              <a:t>tasks</a:t>
            </a: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Search and </a:t>
            </a:r>
            <a:r>
              <a:rPr lang="en-US" altLang="en-US" sz="2000" dirty="0" smtClean="0">
                <a:solidFill>
                  <a:srgbClr val="000000"/>
                </a:solidFill>
              </a:rPr>
              <a:t>Planning 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</a:rPr>
              <a:t>wo </a:t>
            </a:r>
            <a:r>
              <a:rPr lang="en-US" altLang="en-US" sz="2000" dirty="0">
                <a:solidFill>
                  <a:srgbClr val="000000"/>
                </a:solidFill>
              </a:rPr>
              <a:t>other sub-fields in AI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</a:t>
            </a:r>
            <a:r>
              <a:rPr lang="en-US" altLang="en-US" sz="2000" dirty="0" smtClean="0">
                <a:solidFill>
                  <a:srgbClr val="000000"/>
                </a:solidFill>
              </a:rPr>
              <a:t>o </a:t>
            </a:r>
            <a:r>
              <a:rPr lang="en-US" altLang="en-US" sz="2000" dirty="0">
                <a:solidFill>
                  <a:srgbClr val="000000"/>
                </a:solidFill>
              </a:rPr>
              <a:t>find out the action sequences to achieve its goal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Goal-based 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1669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295400"/>
            <a:ext cx="8077200" cy="510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solidFill>
                  <a:srgbClr val="000000"/>
                </a:solidFill>
              </a:rPr>
              <a:t>Goal-based 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161056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4876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/>
              <a:t>These agents are similar to the goal-based agent but provide an </a:t>
            </a:r>
            <a:r>
              <a:rPr lang="en-US" sz="2000" u="sng" dirty="0"/>
              <a:t>extra component of utility measurement </a:t>
            </a:r>
            <a:r>
              <a:rPr lang="en-US" sz="2000" dirty="0"/>
              <a:t>which makes them different by providing a measure of success at a given state.</a:t>
            </a: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An agent acts </a:t>
            </a:r>
            <a:r>
              <a:rPr lang="en-US" altLang="en-US" sz="2000" dirty="0">
                <a:solidFill>
                  <a:srgbClr val="000000"/>
                </a:solidFill>
              </a:rPr>
              <a:t>based not only on what the goal </a:t>
            </a:r>
            <a:r>
              <a:rPr lang="en-US" altLang="en-US" sz="2000" dirty="0" smtClean="0">
                <a:solidFill>
                  <a:srgbClr val="000000"/>
                </a:solidFill>
              </a:rPr>
              <a:t>is </a:t>
            </a:r>
            <a:r>
              <a:rPr lang="en-US" altLang="en-US" sz="2000" dirty="0">
                <a:solidFill>
                  <a:srgbClr val="000000"/>
                </a:solidFill>
              </a:rPr>
              <a:t>but the best way to reach that goal.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</a:rPr>
              <a:t>short, it's the usefulness (or utility) of the agent that makes itself distinct from its counterparts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It is useful when there are multiple possible alternatives, and an agent has to choose </a:t>
            </a:r>
            <a:endParaRPr lang="en-US" sz="2000" dirty="0" smtClean="0">
              <a:solidFill>
                <a:srgbClr val="000000"/>
              </a:solidFill>
            </a:endParaRP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 smtClean="0">
                <a:solidFill>
                  <a:srgbClr val="000000"/>
                </a:solidFill>
              </a:rPr>
              <a:t>in </a:t>
            </a:r>
            <a:r>
              <a:rPr lang="en-US" sz="2000" dirty="0">
                <a:solidFill>
                  <a:srgbClr val="000000"/>
                </a:solidFill>
              </a:rPr>
              <a:t>order to perform the best action</a:t>
            </a: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  <p:pic>
        <p:nvPicPr>
          <p:cNvPr id="4098" name="Picture 2" descr="Utility-based Agents: Definition, Interactions &amp; Decision Making - Video &amp;  Lesson Transcript | Stud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268" y="5430157"/>
            <a:ext cx="25050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65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Goals alone are not enough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to generate high-quality behavior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E.g. meals in Canteen, good or not?</a:t>
            </a: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Many actions sequence </a:t>
            </a:r>
            <a:r>
              <a:rPr lang="en-US" altLang="en-US" sz="2000" dirty="0" smtClean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goals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some are better and some worse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</a:t>
            </a:r>
            <a:r>
              <a:rPr lang="en-US" altLang="en-US" sz="2000" dirty="0" smtClean="0">
                <a:solidFill>
                  <a:srgbClr val="000000"/>
                </a:solidFill>
              </a:rPr>
              <a:t>the goal </a:t>
            </a:r>
            <a:r>
              <a:rPr lang="en-US" altLang="en-US" sz="2000" dirty="0">
                <a:solidFill>
                  <a:srgbClr val="000000"/>
                </a:solidFill>
              </a:rPr>
              <a:t>means success,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then utility means the degree of success (how successful it is)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  <p:pic>
        <p:nvPicPr>
          <p:cNvPr id="4098" name="Picture 2" descr="Utility-based Agents: Definition, Interactions &amp; Decision Making - Video &amp;  Lesson Transcript | Study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11" y="914400"/>
            <a:ext cx="25050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0151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05800" cy="526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104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t </a:t>
            </a:r>
            <a:r>
              <a:rPr lang="en-US" altLang="en-US" sz="2400" dirty="0">
                <a:solidFill>
                  <a:srgbClr val="000000"/>
                </a:solidFill>
              </a:rPr>
              <a:t>is said state A has higher utility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If state A is more preferred than others</a:t>
            </a: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Utility is therefore a function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that maps a state onto a real number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000000"/>
                </a:solidFill>
              </a:rPr>
              <a:t>the degree of success </a:t>
            </a:r>
          </a:p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74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4114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solidFill>
                  <a:srgbClr val="000000"/>
                </a:solidFill>
              </a:rPr>
              <a:t>Utility has several advantages: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When there are conflicting goals, </a:t>
            </a:r>
          </a:p>
          <a:p>
            <a:pPr lvl="2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Only some of the goals but not all can be achieved</a:t>
            </a:r>
          </a:p>
          <a:p>
            <a:pPr lvl="2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utility describes the appropriate trade-off </a:t>
            </a:r>
          </a:p>
          <a:p>
            <a:pPr lvl="1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When there are several goals </a:t>
            </a:r>
          </a:p>
          <a:p>
            <a:pPr lvl="2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None of them are achieved </a:t>
            </a:r>
            <a:r>
              <a:rPr lang="en-US" altLang="en-US" sz="2200" b="1" dirty="0">
                <a:solidFill>
                  <a:srgbClr val="000000"/>
                </a:solidFill>
              </a:rPr>
              <a:t>certainly</a:t>
            </a:r>
          </a:p>
          <a:p>
            <a:pPr lvl="2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utility provides a way for the decision-making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8293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686800" cy="45720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Deterministic </a:t>
            </a:r>
            <a:r>
              <a:rPr lang="en-US" sz="2000" b="1" u="sng" dirty="0">
                <a:solidFill>
                  <a:srgbClr val="FF0000"/>
                </a:solidFill>
              </a:rPr>
              <a:t>/ Stochastic </a:t>
            </a:r>
          </a:p>
          <a:p>
            <a:pPr marL="341313" indent="-339725" algn="just">
              <a:lnSpc>
                <a:spcPct val="15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u="sng" dirty="0" smtClean="0">
                <a:solidFill>
                  <a:srgbClr val="FF0000"/>
                </a:solidFill>
              </a:rPr>
              <a:t>An </a:t>
            </a:r>
            <a:r>
              <a:rPr lang="en-US" altLang="en-US" sz="2000" b="1" u="sng" dirty="0">
                <a:solidFill>
                  <a:srgbClr val="FF0000"/>
                </a:solidFill>
              </a:rPr>
              <a:t>environment is deterministic</a:t>
            </a:r>
            <a:r>
              <a:rPr lang="en-US" altLang="en-US" sz="2000" dirty="0">
                <a:solidFill>
                  <a:srgbClr val="000000"/>
                </a:solidFill>
              </a:rPr>
              <a:t> if the </a:t>
            </a:r>
            <a:r>
              <a:rPr lang="en-US" altLang="en-US" sz="2000" u="sng" dirty="0">
                <a:solidFill>
                  <a:srgbClr val="000000"/>
                </a:solidFill>
              </a:rPr>
              <a:t>next state of the environment is completely determined by the current state </a:t>
            </a:r>
            <a:r>
              <a:rPr lang="en-US" altLang="en-US" sz="2000" dirty="0">
                <a:solidFill>
                  <a:srgbClr val="000000"/>
                </a:solidFill>
              </a:rPr>
              <a:t>of the environment and the action of the agent;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341313" indent="-339725" algn="just">
              <a:lnSpc>
                <a:spcPct val="15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-339725" algn="just">
              <a:lnSpc>
                <a:spcPct val="20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u="sng" dirty="0">
                <a:solidFill>
                  <a:srgbClr val="FF0000"/>
                </a:solidFill>
              </a:rPr>
              <a:t>In a stochastic environment</a:t>
            </a:r>
            <a:r>
              <a:rPr lang="en-US" altLang="en-US" sz="2000" dirty="0">
                <a:solidFill>
                  <a:srgbClr val="000000"/>
                </a:solidFill>
              </a:rPr>
              <a:t>, there are multiple, unpredictable outcomes. (If the environment is deterministic except for the actions of other agents, then the environment is strategic</a:t>
            </a:r>
            <a:r>
              <a:rPr lang="en-US" altLang="en-US" sz="2000" dirty="0" smtClean="0">
                <a:solidFill>
                  <a:srgbClr val="000000"/>
                </a:solidFill>
              </a:rPr>
              <a:t>).</a:t>
            </a:r>
          </a:p>
          <a:p>
            <a:pPr marL="341313" indent="-339725" algn="just">
              <a:lnSpc>
                <a:spcPct val="15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341313" indent="-341313" algn="just">
              <a:spcBef>
                <a:spcPts val="6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US" sz="2000" dirty="0">
              <a:solidFill>
                <a:srgbClr val="000000"/>
              </a:solidFill>
              <a:ea typeface="新細明體" pitchFamily="16" charset="-12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685800" y="5715000"/>
            <a:ext cx="8077200" cy="103900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marL="341313" indent="-339725" algn="ctr">
              <a:lnSpc>
                <a:spcPct val="150000"/>
              </a:lnSpc>
              <a:spcBef>
                <a:spcPts val="7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 fully observable, deterministic environment, the agent need not deal with uncertainty. </a:t>
            </a:r>
          </a:p>
        </p:txBody>
      </p:sp>
    </p:spTree>
    <p:extLst>
      <p:ext uri="{BB962C8B-B14F-4D97-AF65-F5344CB8AC3E}">
        <p14:creationId xmlns:p14="http://schemas.microsoft.com/office/powerpoint/2010/main" val="3845151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41148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After an agent is programmed, can it work immediately?</a:t>
            </a:r>
          </a:p>
          <a:p>
            <a:pPr lvl="1"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No, it still </a:t>
            </a:r>
            <a:r>
              <a:rPr lang="en-US" altLang="en-US" sz="2200" dirty="0" smtClean="0">
                <a:solidFill>
                  <a:srgbClr val="000000"/>
                </a:solidFill>
              </a:rPr>
              <a:t>needs </a:t>
            </a:r>
            <a:r>
              <a:rPr lang="en-US" altLang="en-US" sz="2200" dirty="0">
                <a:solidFill>
                  <a:srgbClr val="000000"/>
                </a:solidFill>
              </a:rPr>
              <a:t>teaching</a:t>
            </a: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In </a:t>
            </a:r>
            <a:r>
              <a:rPr lang="en-US" altLang="en-US" sz="2200" dirty="0" smtClean="0">
                <a:solidFill>
                  <a:srgbClr val="000000"/>
                </a:solidFill>
              </a:rPr>
              <a:t>AI, </a:t>
            </a:r>
          </a:p>
          <a:p>
            <a:pPr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smtClean="0">
                <a:solidFill>
                  <a:srgbClr val="000000"/>
                </a:solidFill>
              </a:rPr>
              <a:t>Once </a:t>
            </a:r>
            <a:r>
              <a:rPr lang="en-US" altLang="en-US" sz="2200" dirty="0">
                <a:solidFill>
                  <a:srgbClr val="000000"/>
                </a:solidFill>
              </a:rPr>
              <a:t>an agent is done</a:t>
            </a:r>
          </a:p>
          <a:p>
            <a:pPr lvl="1"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We teach it by giving it a set of examples</a:t>
            </a:r>
          </a:p>
          <a:p>
            <a:pPr lvl="1"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Test it by using another set of </a:t>
            </a:r>
            <a:r>
              <a:rPr lang="en-US" altLang="en-US" sz="2200" dirty="0" smtClean="0">
                <a:solidFill>
                  <a:srgbClr val="000000"/>
                </a:solidFill>
              </a:rPr>
              <a:t>examples</a:t>
            </a:r>
          </a:p>
          <a:p>
            <a:pPr marL="400050" algn="just" eaLnBrk="1" hangingPunct="1">
              <a:lnSpc>
                <a:spcPct val="15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 smtClean="0">
                <a:solidFill>
                  <a:srgbClr val="000000"/>
                </a:solidFill>
              </a:rPr>
              <a:t>We </a:t>
            </a:r>
            <a:r>
              <a:rPr lang="en-US" altLang="en-US" sz="2200" dirty="0">
                <a:solidFill>
                  <a:srgbClr val="000000"/>
                </a:solidFill>
              </a:rPr>
              <a:t>then say the agent learns</a:t>
            </a:r>
          </a:p>
          <a:p>
            <a:pPr lvl="1" algn="just" eaLnBrk="1" hangingPunct="1">
              <a:lnSpc>
                <a:spcPct val="200000"/>
              </a:lnSpc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>
                <a:solidFill>
                  <a:srgbClr val="000000"/>
                </a:solidFill>
              </a:rPr>
              <a:t>A learning agent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 smtClean="0">
                <a:solidFill>
                  <a:srgbClr val="000000"/>
                </a:solidFill>
              </a:rPr>
              <a:t>Utility-based </a:t>
            </a:r>
            <a:r>
              <a:rPr lang="en-US" altLang="en-US" sz="2800" dirty="0">
                <a:solidFill>
                  <a:srgbClr val="000000"/>
                </a:solidFill>
              </a:rPr>
              <a:t>agents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1523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Learning Agent</a:t>
            </a:r>
            <a:endParaRPr 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762000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/>
              <a:t>A learning agent in AI is the type of agent </a:t>
            </a:r>
            <a:r>
              <a:rPr lang="en-US" sz="2200" dirty="0" smtClean="0"/>
              <a:t>that </a:t>
            </a:r>
            <a:r>
              <a:rPr lang="en-US" sz="2200" dirty="0"/>
              <a:t>can learn from its past experiences, or it has learning capabilities.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It starts to act with basic knowledge and then </a:t>
            </a:r>
            <a:r>
              <a:rPr lang="en-US" sz="2200" dirty="0" smtClean="0"/>
              <a:t>is able </a:t>
            </a:r>
            <a:r>
              <a:rPr lang="en-US" sz="2200" dirty="0"/>
              <a:t>to act and adapt automatically through learning.</a:t>
            </a:r>
          </a:p>
        </p:txBody>
      </p:sp>
    </p:spTree>
    <p:extLst>
      <p:ext uri="{BB962C8B-B14F-4D97-AF65-F5344CB8AC3E}">
        <p14:creationId xmlns:p14="http://schemas.microsoft.com/office/powerpoint/2010/main" val="17196067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Learning Agent</a:t>
            </a:r>
            <a:endParaRPr 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4800" y="762000"/>
            <a:ext cx="8534400" cy="586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200" dirty="0"/>
              <a:t>A learning agent has mainly four conceptual components, which are:</a:t>
            </a:r>
          </a:p>
          <a:p>
            <a:pPr lvl="1" algn="just">
              <a:lnSpc>
                <a:spcPct val="150000"/>
              </a:lnSpc>
            </a:pPr>
            <a:r>
              <a:rPr lang="en-US" sz="1900" b="1" u="sng" dirty="0"/>
              <a:t>Learning element</a:t>
            </a:r>
            <a:r>
              <a:rPr lang="en-US" sz="1900" dirty="0"/>
              <a:t>: It is responsible for making improvements by learning </a:t>
            </a:r>
            <a:r>
              <a:rPr lang="en-US" sz="1900" dirty="0" smtClean="0"/>
              <a:t>from the m </a:t>
            </a:r>
            <a:r>
              <a:rPr lang="en-US" sz="1900" dirty="0"/>
              <a:t>environment</a:t>
            </a:r>
          </a:p>
          <a:p>
            <a:pPr lvl="1" algn="just">
              <a:lnSpc>
                <a:spcPct val="150000"/>
              </a:lnSpc>
            </a:pPr>
            <a:r>
              <a:rPr lang="en-US" sz="1900" b="1" u="sng" dirty="0"/>
              <a:t>Critic:</a:t>
            </a:r>
            <a:r>
              <a:rPr lang="en-US" sz="1900" dirty="0"/>
              <a:t> </a:t>
            </a:r>
            <a:r>
              <a:rPr lang="en-US" sz="1900" dirty="0" smtClean="0"/>
              <a:t>The learning </a:t>
            </a:r>
            <a:r>
              <a:rPr lang="en-US" sz="1900" dirty="0"/>
              <a:t>element takes feedback </a:t>
            </a:r>
            <a:r>
              <a:rPr lang="en-US" sz="1900" dirty="0" smtClean="0"/>
              <a:t>from the critic </a:t>
            </a:r>
            <a:r>
              <a:rPr lang="en-US" sz="1900" dirty="0"/>
              <a:t>which describes that </a:t>
            </a:r>
            <a:r>
              <a:rPr lang="en-US" sz="1900" u="sng" dirty="0"/>
              <a:t>how well the agent is doing with respect to a fixed performance standard</a:t>
            </a:r>
            <a:r>
              <a:rPr lang="en-US" sz="19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900" b="1" u="sng" dirty="0"/>
              <a:t>Performance element</a:t>
            </a:r>
            <a:r>
              <a:rPr lang="en-US" sz="1900" dirty="0"/>
              <a:t>: It is responsible for selecting external action</a:t>
            </a:r>
          </a:p>
          <a:p>
            <a:pPr lvl="1" algn="just">
              <a:lnSpc>
                <a:spcPct val="150000"/>
              </a:lnSpc>
            </a:pPr>
            <a:r>
              <a:rPr lang="en-US" sz="1900" b="1" u="sng" dirty="0"/>
              <a:t>Problem </a:t>
            </a:r>
            <a:r>
              <a:rPr lang="en-US" sz="1900" b="1" u="sng" dirty="0" smtClean="0"/>
              <a:t>Generator: </a:t>
            </a:r>
            <a:r>
              <a:rPr lang="en-US" sz="1900" dirty="0"/>
              <a:t>This component is responsible for suggesting actions that will lead to new and informative experiences</a:t>
            </a:r>
          </a:p>
        </p:txBody>
      </p:sp>
    </p:spTree>
    <p:extLst>
      <p:ext uri="{BB962C8B-B14F-4D97-AF65-F5344CB8AC3E}">
        <p14:creationId xmlns:p14="http://schemas.microsoft.com/office/powerpoint/2010/main" val="39754664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934200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Learning Agent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7966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Assignment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8" y="2895600"/>
            <a:ext cx="8115300" cy="2305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009471"/>
            <a:ext cx="85443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j-lt"/>
              </a:rPr>
              <a:t>Mark Tick or Cross in each Colum in the following Properties of Environment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79412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Summary of Today’s Lecture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029200"/>
          </a:xfrm>
          <a:noFill/>
          <a:ln/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/>
              <a:t>An autonomous agent uses its own experience rather than built-in knowledge of the environment by the designer.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An </a:t>
            </a:r>
            <a:r>
              <a:rPr lang="en-US" sz="2000" dirty="0"/>
              <a:t>agent program maps from percept to action and updates its internal </a:t>
            </a:r>
            <a:r>
              <a:rPr lang="en-US" sz="2000" dirty="0" smtClean="0"/>
              <a:t>state.</a:t>
            </a:r>
          </a:p>
          <a:p>
            <a:pPr lvl="1" algn="just">
              <a:lnSpc>
                <a:spcPct val="150000"/>
              </a:lnSpc>
            </a:pPr>
            <a:r>
              <a:rPr lang="en-US" sz="2000" b="1" u="sng" dirty="0" smtClean="0"/>
              <a:t>Reflex</a:t>
            </a:r>
            <a:r>
              <a:rPr lang="en-US" sz="2000" dirty="0" smtClean="0"/>
              <a:t> </a:t>
            </a:r>
            <a:r>
              <a:rPr lang="en-US" sz="2000" dirty="0"/>
              <a:t>agent responds immediately to </a:t>
            </a:r>
            <a:r>
              <a:rPr lang="en-US" sz="2000" dirty="0" smtClean="0"/>
              <a:t>percepts.</a:t>
            </a:r>
          </a:p>
          <a:p>
            <a:pPr lvl="1" algn="just">
              <a:lnSpc>
                <a:spcPct val="150000"/>
              </a:lnSpc>
            </a:pPr>
            <a:r>
              <a:rPr lang="en-US" sz="2000" b="1" u="sng" dirty="0" smtClean="0"/>
              <a:t>Goal-based</a:t>
            </a:r>
            <a:r>
              <a:rPr lang="en-US" sz="2000" dirty="0" smtClean="0"/>
              <a:t> </a:t>
            </a:r>
            <a:r>
              <a:rPr lang="en-US" sz="2000" dirty="0"/>
              <a:t>agent acts in order to achieve their goal(s</a:t>
            </a:r>
            <a:r>
              <a:rPr lang="en-US" sz="2000" dirty="0" smtClean="0"/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2000" b="1" u="sng" dirty="0" smtClean="0"/>
              <a:t>Utility-based</a:t>
            </a:r>
            <a:r>
              <a:rPr lang="en-US" sz="2000" dirty="0" smtClean="0"/>
              <a:t> </a:t>
            </a:r>
            <a:r>
              <a:rPr lang="en-US" sz="2000" dirty="0"/>
              <a:t>agent maximizes their own utility </a:t>
            </a:r>
            <a:r>
              <a:rPr lang="en-US" sz="2000" dirty="0" smtClean="0"/>
              <a:t>function.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Representing </a:t>
            </a:r>
            <a:r>
              <a:rPr lang="en-US" sz="2000" dirty="0"/>
              <a:t>knowledge is important for successful agent </a:t>
            </a:r>
            <a:r>
              <a:rPr lang="en-US" sz="2000" dirty="0" smtClean="0"/>
              <a:t>design.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Most </a:t>
            </a:r>
            <a:r>
              <a:rPr lang="en-US" sz="2000" dirty="0"/>
              <a:t>challenging environments are inaccessible, nondeterministic, </a:t>
            </a:r>
            <a:r>
              <a:rPr lang="en-US" sz="2000" dirty="0" err="1"/>
              <a:t>nonepisodic</a:t>
            </a:r>
            <a:r>
              <a:rPr lang="en-US" sz="2000" dirty="0"/>
              <a:t>, dynamic, and continuous, and contain intelligent adversaries.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86800" cy="1676400"/>
          </a:xfrm>
          <a:noFill/>
          <a:ln/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u="sng" dirty="0" smtClean="0">
                <a:solidFill>
                  <a:srgbClr val="FF0000"/>
                </a:solidFill>
              </a:rPr>
              <a:t>Deterministic </a:t>
            </a:r>
            <a:r>
              <a:rPr lang="en-US" sz="2000" b="1" u="sng" dirty="0">
                <a:solidFill>
                  <a:srgbClr val="FF0000"/>
                </a:solidFill>
              </a:rPr>
              <a:t>/ Stochastic </a:t>
            </a:r>
          </a:p>
          <a:p>
            <a:pPr marL="344488" algn="just">
              <a:lnSpc>
                <a:spcPct val="150000"/>
              </a:lnSpc>
              <a:spcBef>
                <a:spcPts val="700"/>
              </a:spcBef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</a:rPr>
              <a:t>In </a:t>
            </a:r>
            <a:r>
              <a:rPr lang="en-US" altLang="en-US" sz="2000" dirty="0">
                <a:solidFill>
                  <a:srgbClr val="000000"/>
                </a:solidFill>
              </a:rPr>
              <a:t>a fully observable, deterministic environment, the agent need not deal with uncertainty.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marL="341313" indent="-341313" algn="just">
              <a:spcBef>
                <a:spcPts val="600"/>
              </a:spcBef>
              <a:buSzPct val="80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zh-TW" altLang="en-US" sz="2000" dirty="0">
              <a:solidFill>
                <a:srgbClr val="000000"/>
              </a:solidFill>
              <a:ea typeface="新細明體" pitchFamily="16" charset="-120"/>
            </a:endParaRP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304800" y="304800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73239"/>
                </a:solidFill>
                <a:latin typeface="urw-din"/>
              </a:rPr>
              <a:t>Examples:</a:t>
            </a:r>
            <a:endParaRPr lang="en-US" dirty="0" smtClean="0">
              <a:solidFill>
                <a:srgbClr val="273239"/>
              </a:solidFill>
              <a:latin typeface="urw-din"/>
            </a:endParaRP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latin typeface="+mn-lt"/>
              </a:rPr>
              <a:t>Chess</a:t>
            </a:r>
            <a:r>
              <a:rPr lang="en-US" sz="2000" dirty="0" smtClean="0">
                <a:latin typeface="+mn-lt"/>
              </a:rPr>
              <a:t> – there would be only a few possible moves for a coin at the current state and these moves can </a:t>
            </a:r>
            <a:r>
              <a:rPr lang="en-US" sz="2000" dirty="0">
                <a:latin typeface="+mn-lt"/>
              </a:rPr>
              <a:t>be determined (</a:t>
            </a:r>
            <a:r>
              <a:rPr lang="en-US" sz="2000" b="1" u="sng" dirty="0">
                <a:solidFill>
                  <a:srgbClr val="FF0000"/>
                </a:solidFill>
                <a:latin typeface="+mn-lt"/>
              </a:rPr>
              <a:t>Deterministic</a:t>
            </a:r>
            <a:r>
              <a:rPr lang="en-US" sz="2000" dirty="0">
                <a:latin typeface="+mn-lt"/>
              </a:rPr>
              <a:t>)</a:t>
            </a:r>
            <a:endParaRPr lang="en-US" sz="2000" dirty="0" smtClean="0"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Tx/>
              <a:buChar char="-"/>
            </a:pPr>
            <a:r>
              <a:rPr lang="en-US" sz="2000" b="1" dirty="0" smtClean="0">
                <a:latin typeface="+mn-lt"/>
              </a:rPr>
              <a:t>Self-Driving </a:t>
            </a:r>
            <a:r>
              <a:rPr lang="en-US" sz="2000" b="1" dirty="0">
                <a:latin typeface="+mn-lt"/>
              </a:rPr>
              <a:t>Cars-</a:t>
            </a:r>
            <a:r>
              <a:rPr lang="en-US" sz="2000" dirty="0">
                <a:latin typeface="+mn-lt"/>
              </a:rPr>
              <a:t> the actions of a self-driving car are not unique, it varies time to time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. (</a:t>
            </a:r>
            <a:r>
              <a:rPr lang="en-US" sz="2000" b="1" u="sng" dirty="0">
                <a:solidFill>
                  <a:srgbClr val="FF0000"/>
                </a:solidFill>
                <a:latin typeface="+mn-lt"/>
              </a:rPr>
              <a:t>Stochastic</a:t>
            </a:r>
            <a:r>
              <a:rPr lang="en-US" dirty="0" smtClean="0">
                <a:solidFill>
                  <a:srgbClr val="273239"/>
                </a:solidFill>
                <a:latin typeface="urw-din"/>
              </a:rPr>
              <a:t>)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4073361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Episodic / </a:t>
            </a:r>
            <a:r>
              <a:rPr lang="en-US" sz="2000" b="1" dirty="0" smtClean="0">
                <a:solidFill>
                  <a:srgbClr val="FF0000"/>
                </a:solidFill>
              </a:rPr>
              <a:t>Sequential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 </a:t>
            </a:r>
            <a:r>
              <a:rPr lang="en-US" sz="2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episodic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environment, the agent’s experience is divided into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atomic episodes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Each </a:t>
            </a:r>
            <a:r>
              <a:rPr lang="en-US" sz="2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episode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consists of the agent perceiving and then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performing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action.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Subsequent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episodes do not depend on what actions occurred in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previous episodes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choice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charset="0"/>
              </a:rPr>
              <a:t>of action in each episode depends only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charset="0"/>
              </a:rPr>
              <a:t>on the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charset="0"/>
              </a:rPr>
              <a:t>episode itself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charset="0"/>
              </a:rPr>
              <a:t>.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E.g., classifying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images.)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US" sz="22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environment, the agent engages in a series of connected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episodes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current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can affect future decisions. </a:t>
            </a:r>
            <a:r>
              <a:rPr lang="en-US" sz="2200" dirty="0">
                <a:solidFill>
                  <a:srgbClr val="00997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(E.g., chess  and driving)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5297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Static </a:t>
            </a:r>
            <a:r>
              <a:rPr lang="en-US" sz="2000" b="1" dirty="0">
                <a:solidFill>
                  <a:srgbClr val="FF0000"/>
                </a:solidFill>
              </a:rPr>
              <a:t>/ </a:t>
            </a:r>
            <a:r>
              <a:rPr lang="en-US" sz="2000" b="1" dirty="0" smtClean="0">
                <a:solidFill>
                  <a:srgbClr val="FF0000"/>
                </a:solidFill>
              </a:rPr>
              <a:t>Dynamic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static environment does not change while the agent is thinking.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passage of time as an agent deliberates is irrelevant.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is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semi-dynamic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environment itself does not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 with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passage of time but the agent's performance score does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Examples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Taxi driving is an example of a dynamic environment whereas Crossword puzzles are an example of a static environment.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260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715000"/>
          </a:xfrm>
          <a:noFill/>
          <a:ln/>
        </p:spPr>
        <p:txBody>
          <a:bodyPr/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000" b="1" dirty="0">
                <a:solidFill>
                  <a:srgbClr val="FF0000"/>
                </a:solidFill>
              </a:rPr>
              <a:t>Discrete / </a:t>
            </a:r>
            <a:r>
              <a:rPr lang="en-US" sz="2000" b="1" dirty="0" smtClean="0">
                <a:solidFill>
                  <a:srgbClr val="FF0000"/>
                </a:solidFill>
              </a:rPr>
              <a:t>Continuous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distinct percepts and actions is limited, the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discrete,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otherwise,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continuous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defRPr/>
            </a:pPr>
            <a:r>
              <a:rPr lang="en-US" sz="2200" b="1" dirty="0">
                <a:solidFill>
                  <a:srgbClr val="FF0000"/>
                </a:solidFill>
                <a:ea typeface="+mn-ea"/>
                <a:cs typeface="+mn-cs"/>
              </a:rPr>
              <a:t>Examples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r>
              <a:rPr lang="en-US" sz="2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Discrete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chess game comes under discrete environment as there is a </a:t>
            </a:r>
            <a:r>
              <a:rPr lang="en-US" sz="2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finite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number of moves that can be performed</a:t>
            </a:r>
            <a:r>
              <a:rPr lang="en-US"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self-driving car is an example of a continuous environment.</a:t>
            </a: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 eaLnBrk="1" hangingPunct="1">
              <a:lnSpc>
                <a:spcPct val="150000"/>
              </a:lnSpc>
              <a:defRPr/>
            </a:pPr>
            <a:endParaRPr lang="en-US" sz="2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15400" cy="609600"/>
          </a:xfrm>
          <a:solidFill>
            <a:srgbClr val="D9C4B9"/>
          </a:solidFill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r>
              <a:rPr lang="en-US" sz="2800" dirty="0" smtClean="0"/>
              <a:t>Properties/Types of Task 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7808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Santorini:Microsoft Office:Microsoft PowerPoint 4:</Template>
  <TotalTime>11150802</TotalTime>
  <Pages>33</Pages>
  <Words>3365</Words>
  <Application>Microsoft Office PowerPoint</Application>
  <PresentationFormat>On-screen Show (4:3)</PresentationFormat>
  <Paragraphs>511</Paragraphs>
  <Slides>55</Slides>
  <Notes>50</Notes>
  <HiddenSlides>12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Calibri</vt:lpstr>
      <vt:lpstr>Comic Sans MS</vt:lpstr>
      <vt:lpstr>inter-regular</vt:lpstr>
      <vt:lpstr>新細明體</vt:lpstr>
      <vt:lpstr>Tahoma</vt:lpstr>
      <vt:lpstr>Times New Roman</vt:lpstr>
      <vt:lpstr>urw-din</vt:lpstr>
      <vt:lpstr>Verdana</vt:lpstr>
      <vt:lpstr>Wingdings</vt:lpstr>
      <vt:lpstr>Default Design</vt:lpstr>
      <vt:lpstr>Introduction to Artificial Intelligence</vt:lpstr>
      <vt:lpstr>Contents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Properties/Types of Task Environment</vt:lpstr>
      <vt:lpstr>Environment Examples</vt:lpstr>
      <vt:lpstr>Environment Examples</vt:lpstr>
      <vt:lpstr>Environment Examples</vt:lpstr>
      <vt:lpstr>Environment Examples</vt:lpstr>
      <vt:lpstr>Environment Examples</vt:lpstr>
      <vt:lpstr>Environment Examples</vt:lpstr>
      <vt:lpstr>Structure of Agent</vt:lpstr>
      <vt:lpstr>Agent Program</vt:lpstr>
      <vt:lpstr>Agent Program</vt:lpstr>
      <vt:lpstr>Agent Program</vt:lpstr>
      <vt:lpstr>Agent Program</vt:lpstr>
      <vt:lpstr>Agent Types</vt:lpstr>
      <vt:lpstr> </vt:lpstr>
      <vt:lpstr> </vt:lpstr>
      <vt:lpstr> </vt:lpstr>
      <vt:lpstr> </vt:lpstr>
      <vt:lpstr> </vt:lpstr>
      <vt:lpstr>Agent Types - Simple reflex agents </vt:lpstr>
      <vt:lpstr>Agent Types - Simple reflex agents </vt:lpstr>
      <vt:lpstr>Agent Types - Simple reflex agents </vt:lpstr>
      <vt:lpstr>A Simple Reflex Agent in Nature</vt:lpstr>
      <vt:lpstr>Agent Types – Model-based reflex agents</vt:lpstr>
      <vt:lpstr> An example:  Brooks’ Subsumption Architecture</vt:lpstr>
      <vt:lpstr>Subsumption Architecture</vt:lpstr>
      <vt:lpstr>Agent Types – Model-based reflex agents</vt:lpstr>
      <vt:lpstr>Agent Types – Model-based reflex agents</vt:lpstr>
      <vt:lpstr>Agent Types – Model-based reflex agents</vt:lpstr>
      <vt:lpstr>Agent Types - Model-based reflex agents</vt:lpstr>
      <vt:lpstr>Agent Types - Model-based reflex agents</vt:lpstr>
      <vt:lpstr>Goal-based agents</vt:lpstr>
      <vt:lpstr>Goal-based agents</vt:lpstr>
      <vt:lpstr>Goal-based agents</vt:lpstr>
      <vt:lpstr>Goal-based agents</vt:lpstr>
      <vt:lpstr>Utility-based agents</vt:lpstr>
      <vt:lpstr>Utility-based agents</vt:lpstr>
      <vt:lpstr>Utility-based agents</vt:lpstr>
      <vt:lpstr>Utility-based agents</vt:lpstr>
      <vt:lpstr>Utility-based agents</vt:lpstr>
      <vt:lpstr>Utility-based agents</vt:lpstr>
      <vt:lpstr>Learning Agent</vt:lpstr>
      <vt:lpstr>Learning Agent</vt:lpstr>
      <vt:lpstr>Learning Agent</vt:lpstr>
      <vt:lpstr>Assignment</vt:lpstr>
      <vt:lpstr>Summary of Today’s Lecture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1: Introduction to Artificial Intelligence</dc:title>
  <dc:subject/>
  <dc:creator>Padhraic Smyth</dc:creator>
  <cp:keywords/>
  <dc:description/>
  <cp:lastModifiedBy>DELL</cp:lastModifiedBy>
  <cp:revision>138</cp:revision>
  <cp:lastPrinted>1999-09-28T15:21:13Z</cp:lastPrinted>
  <dcterms:created xsi:type="dcterms:W3CDTF">1998-09-23T12:48:10Z</dcterms:created>
  <dcterms:modified xsi:type="dcterms:W3CDTF">2022-12-03T12:00:08Z</dcterms:modified>
</cp:coreProperties>
</file>