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353" r:id="rId3"/>
    <p:sldId id="492" r:id="rId4"/>
    <p:sldId id="264" r:id="rId5"/>
    <p:sldId id="491" r:id="rId6"/>
    <p:sldId id="464" r:id="rId7"/>
    <p:sldId id="465" r:id="rId8"/>
    <p:sldId id="463" r:id="rId9"/>
    <p:sldId id="456" r:id="rId10"/>
    <p:sldId id="458" r:id="rId11"/>
    <p:sldId id="459" r:id="rId12"/>
    <p:sldId id="460" r:id="rId13"/>
    <p:sldId id="461" r:id="rId14"/>
    <p:sldId id="462" r:id="rId15"/>
    <p:sldId id="466" r:id="rId16"/>
    <p:sldId id="469" r:id="rId17"/>
    <p:sldId id="467" r:id="rId18"/>
    <p:sldId id="468" r:id="rId19"/>
    <p:sldId id="471" r:id="rId20"/>
    <p:sldId id="472" r:id="rId21"/>
    <p:sldId id="473" r:id="rId22"/>
    <p:sldId id="474" r:id="rId23"/>
    <p:sldId id="475" r:id="rId24"/>
    <p:sldId id="510" r:id="rId25"/>
    <p:sldId id="476" r:id="rId26"/>
    <p:sldId id="477" r:id="rId27"/>
    <p:sldId id="478" r:id="rId28"/>
    <p:sldId id="479" r:id="rId29"/>
    <p:sldId id="486" r:id="rId30"/>
    <p:sldId id="480" r:id="rId31"/>
    <p:sldId id="481" r:id="rId32"/>
    <p:sldId id="489" r:id="rId33"/>
    <p:sldId id="482" r:id="rId34"/>
    <p:sldId id="511" r:id="rId35"/>
    <p:sldId id="483" r:id="rId36"/>
    <p:sldId id="485" r:id="rId37"/>
    <p:sldId id="488" r:id="rId38"/>
    <p:sldId id="487" r:id="rId39"/>
    <p:sldId id="484" r:id="rId40"/>
    <p:sldId id="493" r:id="rId41"/>
    <p:sldId id="497" r:id="rId42"/>
    <p:sldId id="498" r:id="rId43"/>
    <p:sldId id="499" r:id="rId44"/>
    <p:sldId id="494" r:id="rId45"/>
    <p:sldId id="501" r:id="rId46"/>
    <p:sldId id="500" r:id="rId47"/>
    <p:sldId id="502" r:id="rId48"/>
    <p:sldId id="503" r:id="rId49"/>
    <p:sldId id="512" r:id="rId50"/>
    <p:sldId id="495" r:id="rId51"/>
    <p:sldId id="496" r:id="rId52"/>
    <p:sldId id="504" r:id="rId53"/>
    <p:sldId id="505" r:id="rId54"/>
    <p:sldId id="506" r:id="rId55"/>
    <p:sldId id="507" r:id="rId56"/>
    <p:sldId id="508" r:id="rId57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68CBAB-D09B-4EE4-82DF-B66105E7C407}">
          <p14:sldIdLst>
            <p14:sldId id="256"/>
            <p14:sldId id="353"/>
            <p14:sldId id="492"/>
            <p14:sldId id="264"/>
            <p14:sldId id="491"/>
            <p14:sldId id="464"/>
            <p14:sldId id="465"/>
            <p14:sldId id="463"/>
            <p14:sldId id="456"/>
            <p14:sldId id="458"/>
            <p14:sldId id="459"/>
            <p14:sldId id="460"/>
            <p14:sldId id="461"/>
            <p14:sldId id="462"/>
            <p14:sldId id="466"/>
            <p14:sldId id="469"/>
            <p14:sldId id="467"/>
            <p14:sldId id="468"/>
            <p14:sldId id="471"/>
            <p14:sldId id="472"/>
            <p14:sldId id="473"/>
            <p14:sldId id="474"/>
            <p14:sldId id="475"/>
            <p14:sldId id="510"/>
            <p14:sldId id="476"/>
            <p14:sldId id="477"/>
            <p14:sldId id="478"/>
            <p14:sldId id="479"/>
            <p14:sldId id="486"/>
            <p14:sldId id="480"/>
            <p14:sldId id="481"/>
            <p14:sldId id="489"/>
            <p14:sldId id="482"/>
            <p14:sldId id="511"/>
            <p14:sldId id="483"/>
            <p14:sldId id="485"/>
            <p14:sldId id="488"/>
            <p14:sldId id="487"/>
            <p14:sldId id="484"/>
            <p14:sldId id="493"/>
            <p14:sldId id="497"/>
            <p14:sldId id="498"/>
            <p14:sldId id="499"/>
            <p14:sldId id="494"/>
            <p14:sldId id="501"/>
            <p14:sldId id="500"/>
            <p14:sldId id="502"/>
            <p14:sldId id="503"/>
            <p14:sldId id="512"/>
            <p14:sldId id="495"/>
            <p14:sldId id="496"/>
            <p14:sldId id="504"/>
            <p14:sldId id="505"/>
            <p14:sldId id="506"/>
            <p14:sldId id="507"/>
            <p14:sldId id="508"/>
          </p14:sldIdLst>
        </p14:section>
        <p14:section name="Untitled Section" id="{7DB19299-7CA5-41E2-84D7-0EAE515E427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C4B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49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72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042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664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4062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92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575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39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662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588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988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038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3424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116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258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637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2065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354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553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25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518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3548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8637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8442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605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004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960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6158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7252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7553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35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622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4798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0492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4578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3358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7586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2200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592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37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409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7934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06287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3096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99808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7290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64477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35930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907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744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54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688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96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304800"/>
            <a:ext cx="19621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7340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38481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143000"/>
            <a:ext cx="38481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3733800"/>
            <a:ext cx="38481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077200" y="0"/>
            <a:ext cx="1066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6396335"/>
            <a:ext cx="9144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38481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38481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7848600" cy="502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 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7277100" y="6629400"/>
            <a:ext cx="1866900" cy="211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800" b="1">
                <a:latin typeface="Verdana" pitchFamily="34" charset="0"/>
              </a:rPr>
              <a:t>Slide Set 1: Introduction: </a:t>
            </a:r>
            <a:fld id="{03CD582D-EE30-4301-8711-B97A2BCF3077}" type="slidenum">
              <a:rPr lang="en-US" sz="800" b="1">
                <a:latin typeface="Verdana" pitchFamily="34" charset="0"/>
              </a:rPr>
              <a:pPr/>
              <a:t>‹#›</a:t>
            </a:fld>
            <a:endParaRPr lang="en-US" sz="800" b="1">
              <a:latin typeface="Verdana" pitchFamily="34" charset="0"/>
            </a:endParaRPr>
          </a:p>
        </p:txBody>
      </p:sp>
      <p:pic>
        <p:nvPicPr>
          <p:cNvPr id="1029" name="Picture 5" descr="formal-66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924800" y="66675"/>
            <a:ext cx="1241425" cy="334963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0" y="6616700"/>
            <a:ext cx="2833688" cy="211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800" b="1">
                <a:latin typeface="Verdana" pitchFamily="34" charset="0"/>
              </a:rPr>
              <a:t>ICS 271, Fall 2007: Professor Padhraic Smyth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6/12/artificial-intelligence-demystified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143000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 smtClean="0"/>
              <a:t>AI Searching Techniques</a:t>
            </a:r>
            <a:endParaRPr lang="en-US" sz="36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810000"/>
            <a:ext cx="6400800" cy="1752600"/>
          </a:xfrm>
          <a:noFill/>
          <a:ln/>
        </p:spPr>
        <p:txBody>
          <a:bodyPr/>
          <a:lstStyle/>
          <a:p>
            <a:pPr marL="342900" indent="-342900"/>
            <a:r>
              <a:rPr lang="en-US" dirty="0"/>
              <a:t> 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Dr. Saif Ur Rehman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5105400"/>
            <a:ext cx="9144000" cy="17526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19100" y="388257"/>
            <a:ext cx="8305800" cy="7547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kern="0" dirty="0" smtClean="0"/>
              <a:t>Introduction to Artificial Intelligence</a:t>
            </a:r>
            <a:endParaRPr lang="en-US" kern="0" dirty="0"/>
          </a:p>
        </p:txBody>
      </p:sp>
      <p:pic>
        <p:nvPicPr>
          <p:cNvPr id="1026" name="Picture 2" descr="Image result for AI Search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14600"/>
            <a:ext cx="45720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715000"/>
          </a:xfrm>
          <a:noFill/>
          <a:ln/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b="1" dirty="0"/>
              <a:t>Search:</a:t>
            </a:r>
            <a:r>
              <a:rPr lang="en-US" sz="2400" dirty="0"/>
              <a:t> </a:t>
            </a:r>
            <a:r>
              <a:rPr lang="en-US" sz="2400" dirty="0" smtClean="0"/>
              <a:t>Searching is </a:t>
            </a:r>
            <a:r>
              <a:rPr lang="en-US" sz="2400" dirty="0"/>
              <a:t>a step by step procedure to solve a search-problem in a given search space. A search problem can have three main factors</a:t>
            </a:r>
            <a:r>
              <a:rPr lang="en-US" sz="2400" dirty="0" smtClean="0"/>
              <a:t>:</a:t>
            </a:r>
          </a:p>
          <a:p>
            <a:pPr lvl="1" algn="just">
              <a:lnSpc>
                <a:spcPct val="150000"/>
              </a:lnSpc>
            </a:pPr>
            <a:r>
              <a:rPr lang="en-US" sz="2200" b="1" dirty="0"/>
              <a:t>Search Space:</a:t>
            </a:r>
            <a:r>
              <a:rPr lang="en-US" sz="2200" dirty="0"/>
              <a:t> Search space represents a set of possible solutions, which a system may have.</a:t>
            </a:r>
          </a:p>
          <a:p>
            <a:pPr lvl="1" algn="just">
              <a:lnSpc>
                <a:spcPct val="150000"/>
              </a:lnSpc>
            </a:pPr>
            <a:r>
              <a:rPr lang="en-US" sz="2200" b="1" dirty="0"/>
              <a:t>Start State:</a:t>
            </a:r>
            <a:r>
              <a:rPr lang="en-US" sz="2200" dirty="0"/>
              <a:t> It is a state from where agent begins </a:t>
            </a:r>
            <a:r>
              <a:rPr lang="en-US" sz="2200" b="1" dirty="0"/>
              <a:t>the search</a:t>
            </a:r>
            <a:r>
              <a:rPr lang="en-US" sz="2200" dirty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sz="2200" b="1" dirty="0"/>
              <a:t>Goal test:</a:t>
            </a:r>
            <a:r>
              <a:rPr lang="en-US" sz="2200" dirty="0"/>
              <a:t> It is a function which observe the current state and returns whether the goal state is achieved or not.</a:t>
            </a:r>
          </a:p>
          <a:p>
            <a:pPr algn="just">
              <a:lnSpc>
                <a:spcPct val="150000"/>
              </a:lnSpc>
            </a:pPr>
            <a:endParaRPr lang="en-US" sz="2400" dirty="0" smtClean="0"/>
          </a:p>
          <a:p>
            <a:pPr algn="just">
              <a:lnSpc>
                <a:spcPct val="150000"/>
              </a:lnSpc>
            </a:pPr>
            <a:endParaRPr lang="en-US" sz="22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/>
              <a:t>Search Algorithms </a:t>
            </a:r>
            <a:r>
              <a:rPr lang="en-US" sz="3200" dirty="0" smtClean="0"/>
              <a:t>Terminologies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93471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686800" cy="5715000"/>
          </a:xfrm>
          <a:noFill/>
          <a:ln/>
        </p:spPr>
        <p:txBody>
          <a:bodyPr/>
          <a:lstStyle/>
          <a:p>
            <a:pPr algn="just"/>
            <a:r>
              <a:rPr lang="en-US" sz="2400" b="1" dirty="0"/>
              <a:t>Search </a:t>
            </a:r>
            <a:r>
              <a:rPr lang="en-US" sz="2400" b="1" dirty="0" smtClean="0"/>
              <a:t>tree</a:t>
            </a:r>
          </a:p>
          <a:p>
            <a:pPr lvl="1" algn="just"/>
            <a:r>
              <a:rPr lang="en-US" sz="2200" dirty="0" smtClean="0"/>
              <a:t>A </a:t>
            </a:r>
            <a:r>
              <a:rPr lang="en-US" sz="2200" dirty="0"/>
              <a:t>tree representation of search problem is called Search tree. </a:t>
            </a:r>
            <a:endParaRPr lang="en-US" sz="2200" dirty="0" smtClean="0"/>
          </a:p>
          <a:p>
            <a:pPr lvl="1" algn="just"/>
            <a:r>
              <a:rPr lang="en-US" sz="2200" dirty="0" smtClean="0"/>
              <a:t>The </a:t>
            </a:r>
            <a:r>
              <a:rPr lang="en-US" sz="2200" dirty="0"/>
              <a:t>root of the search tree is the root node which is corresponding to the initial state</a:t>
            </a:r>
            <a:r>
              <a:rPr lang="en-US" sz="22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 smtClean="0"/>
              <a:t>Actions</a:t>
            </a:r>
            <a:r>
              <a:rPr lang="en-US" sz="2400" dirty="0" smtClean="0"/>
              <a:t> </a:t>
            </a:r>
          </a:p>
          <a:p>
            <a:pPr lvl="1" algn="just"/>
            <a:r>
              <a:rPr lang="en-US" sz="2200" dirty="0" smtClean="0"/>
              <a:t>It </a:t>
            </a:r>
            <a:r>
              <a:rPr lang="en-US" sz="2200" dirty="0"/>
              <a:t>gives the </a:t>
            </a:r>
            <a:endParaRPr lang="en-US" sz="2200" dirty="0" smtClean="0"/>
          </a:p>
          <a:p>
            <a:pPr marL="457200" lvl="1" indent="0" algn="just">
              <a:buNone/>
            </a:pPr>
            <a:r>
              <a:rPr lang="en-US" sz="2200" dirty="0" smtClean="0"/>
              <a:t>description </a:t>
            </a:r>
            <a:r>
              <a:rPr lang="en-US" sz="2200" dirty="0"/>
              <a:t>of </a:t>
            </a:r>
            <a:endParaRPr lang="en-US" sz="2200" dirty="0" smtClean="0"/>
          </a:p>
          <a:p>
            <a:pPr marL="457200" lvl="1" indent="0" algn="just">
              <a:buNone/>
            </a:pPr>
            <a:r>
              <a:rPr lang="en-US" sz="2200" dirty="0" smtClean="0"/>
              <a:t>all </a:t>
            </a:r>
            <a:r>
              <a:rPr lang="en-US" sz="2200" dirty="0"/>
              <a:t>the available </a:t>
            </a:r>
            <a:endParaRPr lang="en-US" sz="2200" dirty="0" smtClean="0"/>
          </a:p>
          <a:p>
            <a:pPr marL="457200" lvl="1" indent="0" algn="just">
              <a:buNone/>
            </a:pPr>
            <a:r>
              <a:rPr lang="en-US" sz="2200" dirty="0" smtClean="0"/>
              <a:t>actions </a:t>
            </a:r>
            <a:r>
              <a:rPr lang="en-US" sz="2200" dirty="0"/>
              <a:t>to the agent.</a:t>
            </a:r>
          </a:p>
          <a:p>
            <a:pPr algn="just"/>
            <a:endParaRPr lang="en-US" sz="2400" b="1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/>
              <a:t>Search Algorithms </a:t>
            </a:r>
            <a:r>
              <a:rPr lang="en-US" sz="3200" dirty="0" smtClean="0"/>
              <a:t>Terminologies</a:t>
            </a:r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/>
          <a:srcRect l="5321" t="5172" r="5569"/>
          <a:stretch/>
        </p:blipFill>
        <p:spPr bwMode="auto">
          <a:xfrm>
            <a:off x="4038600" y="2819400"/>
            <a:ext cx="5105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70284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09600"/>
            <a:ext cx="8686800" cy="5715000"/>
          </a:xfrm>
          <a:noFill/>
          <a:ln/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b="1" dirty="0"/>
              <a:t>Transition model</a:t>
            </a:r>
            <a:r>
              <a:rPr lang="en-US" sz="2400" dirty="0"/>
              <a:t> 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/>
              <a:t>A description of what each action do, can be represented as a transition model.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/>
              <a:t>Path Cost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 smtClean="0"/>
              <a:t>It </a:t>
            </a:r>
            <a:r>
              <a:rPr lang="en-US" sz="2200" dirty="0"/>
              <a:t>is a function which assigns a numeric cost to each path.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/>
              <a:t>Solution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 smtClean="0"/>
              <a:t>It </a:t>
            </a:r>
            <a:r>
              <a:rPr lang="en-US" sz="2200" dirty="0"/>
              <a:t>is an action sequence which leads from the start node to the goal node.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/>
              <a:t>Optimal Solution</a:t>
            </a:r>
            <a:r>
              <a:rPr lang="en-US" sz="2400" dirty="0"/>
              <a:t> </a:t>
            </a:r>
            <a:endParaRPr lang="en-US" sz="2400" dirty="0" smtClean="0"/>
          </a:p>
          <a:p>
            <a:pPr lvl="1" algn="just">
              <a:lnSpc>
                <a:spcPct val="150000"/>
              </a:lnSpc>
            </a:pPr>
            <a:r>
              <a:rPr lang="en-US" sz="2200" dirty="0" smtClean="0"/>
              <a:t>If </a:t>
            </a:r>
            <a:r>
              <a:rPr lang="en-US" sz="2200" dirty="0"/>
              <a:t>a solution has the lowest cost among all solutions.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/>
              <a:t>Search Algorithms </a:t>
            </a:r>
            <a:r>
              <a:rPr lang="en-US" sz="3200" dirty="0" smtClean="0"/>
              <a:t>Terminologies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57037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715000"/>
          </a:xfrm>
          <a:noFill/>
          <a:ln/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output of a problem-solving algorithm is either failure or a solution. </a:t>
            </a:r>
            <a:r>
              <a:rPr lang="en-US" sz="24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(Some algorithms might get stuck in an infinite loop and never return an output.) </a:t>
            </a:r>
          </a:p>
          <a:p>
            <a:pPr algn="just">
              <a:lnSpc>
                <a:spcPct val="200000"/>
              </a:lnSpc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are four essential properties of search algorithms to compare the efficiency of these algorithms: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Properties of Search Algorithms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40218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715000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Completeness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/>
              <a:t>A search algorithm is said to be complete if it guarantees to return a solution if at least any solution exists for any random input.</a:t>
            </a:r>
            <a:endParaRPr lang="en-US" sz="2200" dirty="0" smtClean="0"/>
          </a:p>
          <a:p>
            <a:pPr>
              <a:lnSpc>
                <a:spcPct val="150000"/>
              </a:lnSpc>
            </a:pPr>
            <a:r>
              <a:rPr lang="en-US" sz="2400" b="1" dirty="0" smtClean="0"/>
              <a:t>Optimality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 If a solution found for an algorithm is guaranteed to be the best solution (lowest path cost) among all other solutions, then such a solution for is said to be an optimal solution.</a:t>
            </a:r>
            <a:endParaRPr lang="en-US" sz="2200" dirty="0" smtClean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Properties of Search Algorithms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10031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715000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Complexity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/>
              <a:t>Time complexity is a measure of time for an algorithm to complete its task</a:t>
            </a:r>
            <a:r>
              <a:rPr lang="en-US" sz="2200" dirty="0" smtClean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/>
              <a:t>If the algorithm completes a task in a lesser amount of time, then it is an efficient one.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Space Complexity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 smtClean="0"/>
              <a:t>It </a:t>
            </a:r>
            <a:r>
              <a:rPr lang="en-US" sz="2200" dirty="0"/>
              <a:t>is the maximum storage space required at any point during the search, as the complexity of the problem..</a:t>
            </a:r>
            <a:endParaRPr lang="en-US" sz="2200" dirty="0" smtClean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Properties of Search Algorithms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304800" y="5657671"/>
            <a:ext cx="8534400" cy="101566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Lato"/>
              </a:rPr>
              <a:t>These properties </a:t>
            </a:r>
            <a:r>
              <a:rPr lang="en-US" sz="2000" b="1" dirty="0" smtClean="0">
                <a:solidFill>
                  <a:srgbClr val="FF0000"/>
                </a:solidFill>
                <a:latin typeface="Lato"/>
              </a:rPr>
              <a:t>are also </a:t>
            </a:r>
            <a:r>
              <a:rPr lang="en-US" sz="2000" b="1" dirty="0">
                <a:solidFill>
                  <a:srgbClr val="FF0000"/>
                </a:solidFill>
                <a:latin typeface="Lato"/>
              </a:rPr>
              <a:t>used </a:t>
            </a:r>
            <a:endParaRPr lang="en-US" sz="2000" b="1" dirty="0" smtClean="0">
              <a:solidFill>
                <a:srgbClr val="FF0000"/>
              </a:solidFill>
              <a:latin typeface="Lato"/>
            </a:endParaRPr>
          </a:p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Lato"/>
              </a:rPr>
              <a:t>To 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Lato"/>
              </a:rPr>
              <a:t>compare </a:t>
            </a:r>
            <a:r>
              <a:rPr lang="en-US" sz="2000" b="1" dirty="0">
                <a:solidFill>
                  <a:srgbClr val="FF0000"/>
                </a:solidFill>
                <a:latin typeface="Lato"/>
              </a:rPr>
              <a:t>the efficiency of the different types of searching algorithms</a:t>
            </a:r>
            <a:r>
              <a:rPr lang="en-US" sz="2000" b="1" dirty="0" smtClean="0">
                <a:solidFill>
                  <a:srgbClr val="FF0000"/>
                </a:solidFill>
                <a:latin typeface="Lato"/>
              </a:rPr>
              <a:t>.</a:t>
            </a:r>
            <a:endParaRPr lang="en-US" sz="2000" b="1" dirty="0">
              <a:solidFill>
                <a:srgbClr val="FF0000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291320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715000"/>
          </a:xfrm>
          <a:noFill/>
          <a:ln/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dirty="0"/>
              <a:t>The process of problem-solving using searching consists of the following steps.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/>
              <a:t>Define the problem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/>
              <a:t>Analyze the problem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 smtClean="0"/>
              <a:t>Identification </a:t>
            </a:r>
            <a:r>
              <a:rPr lang="en-US" sz="2200" dirty="0"/>
              <a:t>of possible solutions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/>
              <a:t>Choosing the optimal solution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/>
              <a:t>Implementation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873836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rocess </a:t>
            </a:r>
            <a:r>
              <a:rPr lang="en-US" sz="2000" dirty="0"/>
              <a:t>of </a:t>
            </a:r>
            <a:r>
              <a:rPr lang="en-US" sz="2000" dirty="0" smtClean="0"/>
              <a:t>Problem-Solving using Search Algorithms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27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1676400"/>
          </a:xfrm>
          <a:noFill/>
          <a:ln/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/>
              <a:t>Based on the search problems we can classify the search algorithms into uninformed (Blind search) search and informed search (Heuristic search) algorithms</a:t>
            </a:r>
            <a:r>
              <a:rPr lang="en-US" sz="2000" dirty="0" smtClean="0"/>
              <a:t>. </a:t>
            </a:r>
            <a:endParaRPr lang="en-US" sz="20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Types of Search Algorithms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537" y="2362200"/>
            <a:ext cx="58769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804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1676400"/>
          </a:xfrm>
          <a:noFill/>
          <a:ln/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dirty="0"/>
              <a:t>The uninformed search algorithm does not have any domain knowledge </a:t>
            </a:r>
            <a:r>
              <a:rPr lang="en-US" sz="2200" dirty="0" smtClean="0"/>
              <a:t>such as </a:t>
            </a:r>
            <a:r>
              <a:rPr lang="en-US" sz="2200" dirty="0"/>
              <a:t>closeness, location of the goal state, etc. </a:t>
            </a:r>
            <a:endParaRPr lang="en-US" sz="2200" dirty="0" smtClean="0"/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it </a:t>
            </a:r>
            <a:r>
              <a:rPr lang="en-US" sz="2200" dirty="0"/>
              <a:t>behaves in a brute-force </a:t>
            </a:r>
            <a:r>
              <a:rPr lang="en-US" sz="2200" dirty="0" smtClean="0"/>
              <a:t>way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It </a:t>
            </a:r>
            <a:r>
              <a:rPr lang="en-US" sz="2200" dirty="0"/>
              <a:t>only knows the information about how to traverse the given tree and how </a:t>
            </a:r>
            <a:r>
              <a:rPr lang="en-US" sz="2200" dirty="0" smtClean="0"/>
              <a:t>to find </a:t>
            </a:r>
            <a:r>
              <a:rPr lang="en-US" sz="2200" dirty="0"/>
              <a:t>the goal state. </a:t>
            </a:r>
            <a:endParaRPr lang="en-US" sz="2200" dirty="0" smtClean="0"/>
          </a:p>
          <a:p>
            <a:pPr algn="just">
              <a:lnSpc>
                <a:spcPct val="150000"/>
              </a:lnSpc>
            </a:pPr>
            <a:r>
              <a:rPr lang="en-US" sz="2400" dirty="0"/>
              <a:t>.It examines each node of the tree until it achieves the goal node.</a:t>
            </a:r>
            <a:endParaRPr lang="en-US" sz="2200" dirty="0" smtClean="0"/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This </a:t>
            </a:r>
            <a:r>
              <a:rPr lang="en-US" sz="2200" dirty="0"/>
              <a:t>algorithm is also known as the Blind </a:t>
            </a:r>
            <a:r>
              <a:rPr lang="en-US" sz="2200" dirty="0" smtClean="0"/>
              <a:t>search algorithm or </a:t>
            </a:r>
            <a:r>
              <a:rPr lang="en-US" sz="2200" dirty="0"/>
              <a:t>Brute -Force algorithm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000" dirty="0" smtClean="0"/>
              <a:t>Uninformed/Blind Searching Techniques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42798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686800" cy="1676400"/>
          </a:xfrm>
          <a:noFill/>
          <a:ln/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300" dirty="0"/>
              <a:t>Search through the space of possible </a:t>
            </a:r>
            <a:r>
              <a:rPr lang="en-US" sz="2300" dirty="0" smtClean="0"/>
              <a:t>solutions</a:t>
            </a:r>
          </a:p>
          <a:p>
            <a:pPr algn="just">
              <a:lnSpc>
                <a:spcPct val="150000"/>
              </a:lnSpc>
            </a:pPr>
            <a:r>
              <a:rPr lang="en-US" sz="2300" dirty="0" smtClean="0"/>
              <a:t>Use </a:t>
            </a:r>
            <a:r>
              <a:rPr lang="en-US" sz="2300" dirty="0"/>
              <a:t>no knowledge about which path is likely to be </a:t>
            </a:r>
            <a:r>
              <a:rPr lang="en-US" sz="2300" dirty="0" smtClean="0"/>
              <a:t>best</a:t>
            </a:r>
          </a:p>
          <a:p>
            <a:pPr algn="just">
              <a:lnSpc>
                <a:spcPct val="150000"/>
              </a:lnSpc>
            </a:pPr>
            <a:r>
              <a:rPr lang="en-US" sz="2300" dirty="0"/>
              <a:t>Before actually doing something to solve a puzzle, an intelligent agent explores possibilities “in its </a:t>
            </a:r>
            <a:r>
              <a:rPr lang="en-US" sz="2300" dirty="0" smtClean="0"/>
              <a:t>head” Search = “mental exploration of possibilities”</a:t>
            </a:r>
          </a:p>
          <a:p>
            <a:pPr algn="just">
              <a:lnSpc>
                <a:spcPct val="150000"/>
              </a:lnSpc>
            </a:pPr>
            <a:r>
              <a:rPr lang="en-US" sz="2300" dirty="0" smtClean="0"/>
              <a:t>Making </a:t>
            </a:r>
            <a:r>
              <a:rPr lang="en-US" sz="2300" dirty="0"/>
              <a:t>a good decision requires exploring several </a:t>
            </a:r>
            <a:r>
              <a:rPr lang="en-US" sz="2300" dirty="0" smtClean="0"/>
              <a:t>possibilities </a:t>
            </a:r>
          </a:p>
          <a:p>
            <a:pPr algn="just">
              <a:lnSpc>
                <a:spcPct val="150000"/>
              </a:lnSpc>
            </a:pPr>
            <a:r>
              <a:rPr lang="en-US" sz="2300" dirty="0" smtClean="0"/>
              <a:t>Execute </a:t>
            </a:r>
            <a:r>
              <a:rPr lang="en-US" sz="2300" dirty="0"/>
              <a:t>the solution once it’s found</a:t>
            </a:r>
          </a:p>
          <a:p>
            <a:pPr algn="just">
              <a:lnSpc>
                <a:spcPct val="150000"/>
              </a:lnSpc>
            </a:pPr>
            <a:endParaRPr lang="en-US" sz="2300" dirty="0"/>
          </a:p>
          <a:p>
            <a:pPr algn="just">
              <a:lnSpc>
                <a:spcPct val="150000"/>
              </a:lnSpc>
            </a:pPr>
            <a:endParaRPr lang="en-US" sz="23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000" dirty="0" smtClean="0"/>
              <a:t>Uninformed/Blind Searching Techniques</a:t>
            </a:r>
            <a:endParaRPr lang="en-US" sz="3000" dirty="0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57109" y="4712277"/>
            <a:ext cx="23622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32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</p:spPr>
        <p:txBody>
          <a:bodyPr/>
          <a:lstStyle/>
          <a:p>
            <a:r>
              <a:rPr lang="en-US" sz="3200" dirty="0"/>
              <a:t>Today’s Lecture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153400" cy="5029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Problem-solving agents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Problem types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Problem </a:t>
            </a:r>
            <a:r>
              <a:rPr lang="en-US" sz="2400" dirty="0"/>
              <a:t>formulation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Example </a:t>
            </a:r>
            <a:r>
              <a:rPr lang="en-US" sz="2400" dirty="0"/>
              <a:t>problems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Basic </a:t>
            </a:r>
            <a:r>
              <a:rPr lang="en-US" sz="2400" dirty="0"/>
              <a:t>search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1676400"/>
          </a:xfrm>
          <a:noFill/>
          <a:ln/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dirty="0"/>
              <a:t>Also called 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Blind Search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Exhaustive Search 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Brute-force Search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The term means that they have no additional information about states beyond that provided in the problem definition; i.e. do not guide the search with any additional information about the problem</a:t>
            </a:r>
            <a:endParaRPr lang="en-US" sz="22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000" dirty="0" smtClean="0"/>
              <a:t>Uninformed/Blind Searching Techniques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2149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686800" cy="4572000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200" dirty="0"/>
              <a:t>Following are uninformed searching techniques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Breadth-first search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Depth-first search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Uniform Cost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Depth-limited search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Iterative deepening depth-first search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Bidirectional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000" dirty="0" smtClean="0"/>
              <a:t>Uninformed/Blind Searching Techniques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28197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4800600"/>
          </a:xfrm>
          <a:noFill/>
          <a:ln/>
        </p:spPr>
        <p:txBody>
          <a:bodyPr/>
          <a:lstStyle/>
          <a:p>
            <a:pPr algn="just"/>
            <a:r>
              <a:rPr lang="en-US" sz="2200" b="1" dirty="0" smtClean="0"/>
              <a:t>Cost Variables</a:t>
            </a:r>
          </a:p>
          <a:p>
            <a:pPr lvl="1" algn="just">
              <a:lnSpc>
                <a:spcPct val="200000"/>
              </a:lnSpc>
            </a:pPr>
            <a:r>
              <a:rPr lang="en-US" sz="2000" b="1" dirty="0" smtClean="0"/>
              <a:t>Time</a:t>
            </a:r>
            <a:r>
              <a:rPr lang="en-US" sz="2000" dirty="0"/>
              <a:t>: number of nodes generated</a:t>
            </a:r>
          </a:p>
          <a:p>
            <a:pPr lvl="1" algn="just">
              <a:lnSpc>
                <a:spcPct val="200000"/>
              </a:lnSpc>
            </a:pPr>
            <a:r>
              <a:rPr lang="en-US" sz="2000" b="1" dirty="0" smtClean="0"/>
              <a:t>Space</a:t>
            </a:r>
            <a:r>
              <a:rPr lang="en-US" sz="2000" dirty="0"/>
              <a:t>: maximum number of nodes stored in memory</a:t>
            </a:r>
          </a:p>
          <a:p>
            <a:pPr lvl="1" algn="just">
              <a:lnSpc>
                <a:spcPct val="200000"/>
              </a:lnSpc>
            </a:pPr>
            <a:r>
              <a:rPr lang="en-US" sz="2000" b="1" dirty="0" smtClean="0"/>
              <a:t>Branching </a:t>
            </a:r>
            <a:r>
              <a:rPr lang="en-US" sz="2000" b="1" dirty="0"/>
              <a:t>factor</a:t>
            </a:r>
            <a:r>
              <a:rPr lang="en-US" sz="2000" dirty="0"/>
              <a:t>: </a:t>
            </a:r>
            <a:r>
              <a:rPr lang="en-US" sz="2000" i="1" dirty="0" smtClean="0">
                <a:solidFill>
                  <a:schemeClr val="hlink"/>
                </a:solidFill>
              </a:rPr>
              <a:t>b </a:t>
            </a:r>
            <a:r>
              <a:rPr lang="en-US" sz="2200" dirty="0" smtClean="0"/>
              <a:t>Maximum number of successors of any node</a:t>
            </a:r>
          </a:p>
          <a:p>
            <a:pPr lvl="1" algn="just">
              <a:lnSpc>
                <a:spcPct val="200000"/>
              </a:lnSpc>
            </a:pPr>
            <a:r>
              <a:rPr lang="en-US" sz="2000" b="1" dirty="0" smtClean="0"/>
              <a:t>Depth</a:t>
            </a:r>
            <a:r>
              <a:rPr lang="en-US" sz="2000" dirty="0"/>
              <a:t>: </a:t>
            </a:r>
            <a:r>
              <a:rPr lang="en-US" sz="2000" i="1" dirty="0" smtClean="0">
                <a:solidFill>
                  <a:schemeClr val="hlink"/>
                </a:solidFill>
              </a:rPr>
              <a:t>d    </a:t>
            </a:r>
            <a:r>
              <a:rPr lang="en-US" sz="2200" dirty="0" smtClean="0"/>
              <a:t>Depth of shallowest goal node</a:t>
            </a:r>
          </a:p>
          <a:p>
            <a:pPr lvl="1" algn="just">
              <a:lnSpc>
                <a:spcPct val="200000"/>
              </a:lnSpc>
            </a:pPr>
            <a:r>
              <a:rPr lang="en-US" sz="2000" b="1" dirty="0" smtClean="0"/>
              <a:t>Path </a:t>
            </a:r>
            <a:r>
              <a:rPr lang="en-US" sz="2000" b="1" dirty="0"/>
              <a:t>length: </a:t>
            </a:r>
            <a:r>
              <a:rPr lang="en-US" sz="2000" i="1" dirty="0">
                <a:solidFill>
                  <a:schemeClr val="hlink"/>
                </a:solidFill>
              </a:rPr>
              <a:t>m</a:t>
            </a:r>
          </a:p>
          <a:p>
            <a:pPr lvl="2" algn="just">
              <a:lnSpc>
                <a:spcPct val="200000"/>
              </a:lnSpc>
            </a:pPr>
            <a:r>
              <a:rPr lang="en-US" sz="2200" dirty="0"/>
              <a:t>Maximum length of any path in the state space</a:t>
            </a:r>
          </a:p>
          <a:p>
            <a:pPr algn="just">
              <a:lnSpc>
                <a:spcPct val="200000"/>
              </a:lnSpc>
            </a:pPr>
            <a:endParaRPr lang="en-US" sz="22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000" dirty="0" smtClean="0"/>
              <a:t>Uninformed/Blind Searching Techniques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75502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15400" cy="4800600"/>
          </a:xfrm>
          <a:noFill/>
          <a:ln/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100" dirty="0" smtClean="0"/>
              <a:t> It uses First-in First-out (FIFO) strategy as it gives the shortest path to achieving the solution.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/>
              <a:t>BFS is used where the given problem is very small and space complexity is not considered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/>
              <a:t>Breadth-first search is a simple strategy in which</a:t>
            </a:r>
          </a:p>
          <a:p>
            <a:pPr lvl="1" algn="just">
              <a:lnSpc>
                <a:spcPct val="150000"/>
              </a:lnSpc>
            </a:pPr>
            <a:r>
              <a:rPr lang="en-US" sz="2100" dirty="0" smtClean="0"/>
              <a:t>The root node is expanded first</a:t>
            </a:r>
          </a:p>
          <a:p>
            <a:pPr lvl="1" algn="just">
              <a:lnSpc>
                <a:spcPct val="150000"/>
              </a:lnSpc>
            </a:pPr>
            <a:r>
              <a:rPr lang="en-US" sz="2100" dirty="0" smtClean="0"/>
              <a:t>Then all the successors of the root node are expanded next</a:t>
            </a:r>
          </a:p>
          <a:p>
            <a:pPr lvl="1" algn="just">
              <a:lnSpc>
                <a:spcPct val="150000"/>
              </a:lnSpc>
            </a:pPr>
            <a:r>
              <a:rPr lang="en-US" sz="2100" dirty="0" smtClean="0"/>
              <a:t>Then their successors, and so on.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Breadth-First Search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67281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15400" cy="4800600"/>
          </a:xfrm>
          <a:noFill/>
          <a:ln/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100" dirty="0" smtClean="0"/>
              <a:t>In general, all the nodes are expanded at a given depth in the search tree before any nodes at the next level are expanded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/>
              <a:t>It </a:t>
            </a:r>
            <a:r>
              <a:rPr lang="en-US" sz="2100" dirty="0"/>
              <a:t>is called as the level by level traversal technique</a:t>
            </a:r>
            <a:r>
              <a:rPr lang="en-US" sz="21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100" dirty="0"/>
              <a:t>In this </a:t>
            </a:r>
            <a:r>
              <a:rPr lang="en-US" sz="2100" dirty="0" smtClean="0"/>
              <a:t>technique, all </a:t>
            </a:r>
            <a:r>
              <a:rPr lang="en-US" sz="2100" dirty="0"/>
              <a:t>solutions for each node are found out. This guarantees the optimal solution.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Breadth-First Search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77605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15400" cy="1447800"/>
          </a:xfrm>
          <a:noFill/>
          <a:ln/>
        </p:spPr>
        <p:txBody>
          <a:bodyPr/>
          <a:lstStyle/>
          <a:p>
            <a:r>
              <a:rPr lang="en-US" sz="2200" dirty="0"/>
              <a:t>Expand shallowest unexpanded node
</a:t>
            </a:r>
            <a:r>
              <a:rPr lang="en-US" sz="2200" dirty="0">
                <a:solidFill>
                  <a:schemeClr val="accent2"/>
                </a:solidFill>
              </a:rPr>
              <a:t>Implementation</a:t>
            </a:r>
            <a:r>
              <a:rPr lang="en-US" sz="2200" dirty="0"/>
              <a:t>:</a:t>
            </a:r>
          </a:p>
          <a:p>
            <a:pPr lvl="1"/>
            <a:r>
              <a:rPr lang="en-US" sz="2200" dirty="0" smtClean="0"/>
              <a:t>Fringe </a:t>
            </a:r>
            <a:r>
              <a:rPr lang="en-US" sz="2200" dirty="0"/>
              <a:t>is a FIFO queue, i.e. </a:t>
            </a:r>
            <a:r>
              <a:rPr lang="en-US" sz="2200" dirty="0" smtClean="0"/>
              <a:t>New Successors </a:t>
            </a:r>
            <a:r>
              <a:rPr lang="en-US" sz="2200" dirty="0"/>
              <a:t>go at end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Breadth-First Search</a:t>
            </a:r>
            <a:endParaRPr lang="en-US" sz="3000" dirty="0"/>
          </a:p>
        </p:txBody>
      </p:sp>
      <p:pic>
        <p:nvPicPr>
          <p:cNvPr id="4" name="Picture 4" descr="bfs-progress1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2971800"/>
            <a:ext cx="4267200" cy="28178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2397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15400" cy="1447800"/>
          </a:xfrm>
          <a:noFill/>
          <a:ln/>
        </p:spPr>
        <p:txBody>
          <a:bodyPr/>
          <a:lstStyle/>
          <a:p>
            <a:r>
              <a:rPr lang="en-US" sz="2200" dirty="0"/>
              <a:t>Expand shallowest unexpanded node
</a:t>
            </a:r>
            <a:r>
              <a:rPr lang="en-US" sz="2200" dirty="0">
                <a:solidFill>
                  <a:schemeClr val="accent2"/>
                </a:solidFill>
              </a:rPr>
              <a:t>Implementation</a:t>
            </a:r>
            <a:r>
              <a:rPr lang="en-US" sz="2200" dirty="0"/>
              <a:t>:</a:t>
            </a:r>
          </a:p>
          <a:p>
            <a:pPr lvl="1"/>
            <a:r>
              <a:rPr lang="en-US" sz="2200" dirty="0" smtClean="0"/>
              <a:t>Fringe </a:t>
            </a:r>
            <a:r>
              <a:rPr lang="en-US" sz="2200" dirty="0"/>
              <a:t>is a FIFO queue, i.e. </a:t>
            </a:r>
            <a:r>
              <a:rPr lang="en-US" sz="2200" dirty="0" smtClean="0"/>
              <a:t>New Successors </a:t>
            </a:r>
            <a:r>
              <a:rPr lang="en-US" sz="2200" dirty="0"/>
              <a:t>go at end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Breadth-First Search</a:t>
            </a:r>
            <a:endParaRPr lang="en-US" sz="3000" dirty="0"/>
          </a:p>
        </p:txBody>
      </p:sp>
      <p:pic>
        <p:nvPicPr>
          <p:cNvPr id="6" name="Picture 5" descr="bfs-progress2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2438400" y="2341418"/>
            <a:ext cx="4343400" cy="2800350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3421366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15400" cy="1447800"/>
          </a:xfrm>
          <a:noFill/>
          <a:ln/>
        </p:spPr>
        <p:txBody>
          <a:bodyPr/>
          <a:lstStyle/>
          <a:p>
            <a:r>
              <a:rPr lang="en-US" sz="2200" dirty="0"/>
              <a:t>Expand shallowest unexpanded node
</a:t>
            </a:r>
            <a:r>
              <a:rPr lang="en-US" sz="2200" dirty="0">
                <a:solidFill>
                  <a:schemeClr val="accent2"/>
                </a:solidFill>
              </a:rPr>
              <a:t>Implementation</a:t>
            </a:r>
            <a:r>
              <a:rPr lang="en-US" sz="2200" dirty="0"/>
              <a:t>:</a:t>
            </a:r>
          </a:p>
          <a:p>
            <a:pPr lvl="1"/>
            <a:r>
              <a:rPr lang="en-US" sz="2200" dirty="0" smtClean="0"/>
              <a:t>Fringe </a:t>
            </a:r>
            <a:r>
              <a:rPr lang="en-US" sz="2200" dirty="0"/>
              <a:t>is a FIFO queue, i.e. </a:t>
            </a:r>
            <a:r>
              <a:rPr lang="en-US" sz="2200" dirty="0" smtClean="0"/>
              <a:t>New Successors </a:t>
            </a:r>
            <a:r>
              <a:rPr lang="en-US" sz="2200" dirty="0"/>
              <a:t>go at end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Breadth-First Search</a:t>
            </a:r>
            <a:endParaRPr lang="en-US" sz="3000" dirty="0"/>
          </a:p>
        </p:txBody>
      </p:sp>
      <p:pic>
        <p:nvPicPr>
          <p:cNvPr id="7" name="Picture 5" descr="bfs-progress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2563091"/>
            <a:ext cx="4343400" cy="28559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8170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15400" cy="1447800"/>
          </a:xfrm>
          <a:noFill/>
          <a:ln/>
        </p:spPr>
        <p:txBody>
          <a:bodyPr/>
          <a:lstStyle/>
          <a:p>
            <a:r>
              <a:rPr lang="en-US" sz="2200" dirty="0"/>
              <a:t>Expand shallowest unexpanded node
</a:t>
            </a:r>
            <a:r>
              <a:rPr lang="en-US" sz="2200" dirty="0">
                <a:solidFill>
                  <a:schemeClr val="accent2"/>
                </a:solidFill>
              </a:rPr>
              <a:t>Implementation</a:t>
            </a:r>
            <a:r>
              <a:rPr lang="en-US" sz="2200" dirty="0"/>
              <a:t>:</a:t>
            </a:r>
          </a:p>
          <a:p>
            <a:pPr lvl="1"/>
            <a:r>
              <a:rPr lang="en-US" sz="2200" dirty="0" smtClean="0"/>
              <a:t>Fringe </a:t>
            </a:r>
            <a:r>
              <a:rPr lang="en-US" sz="2200" dirty="0"/>
              <a:t>is a FIFO queue, i.e. </a:t>
            </a:r>
            <a:r>
              <a:rPr lang="en-US" sz="2200" dirty="0" smtClean="0"/>
              <a:t>New Successors </a:t>
            </a:r>
            <a:r>
              <a:rPr lang="en-US" sz="2200" dirty="0"/>
              <a:t>go at end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Breadth-First Search</a:t>
            </a:r>
            <a:endParaRPr lang="en-US" sz="3000" dirty="0"/>
          </a:p>
        </p:txBody>
      </p:sp>
      <p:pic>
        <p:nvPicPr>
          <p:cNvPr id="6" name="Picture 5" descr="bfs-progress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048000"/>
            <a:ext cx="4648200" cy="27892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9468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Breadth-First Search</a:t>
            </a:r>
            <a:endParaRPr lang="en-US" sz="3000" dirty="0"/>
          </a:p>
        </p:txBody>
      </p:sp>
      <p:sp>
        <p:nvSpPr>
          <p:cNvPr id="2" name="Rectangle 1"/>
          <p:cNvSpPr/>
          <p:nvPr/>
        </p:nvSpPr>
        <p:spPr>
          <a:xfrm>
            <a:off x="304800" y="6019800"/>
            <a:ext cx="8763000" cy="70788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inter-regular"/>
              </a:rPr>
              <a:t> Where the d= depth of shallowest solution and b is a node at every state.</a:t>
            </a:r>
            <a:endParaRPr lang="en-US" sz="2000" b="1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371600"/>
            <a:ext cx="6477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66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715000"/>
          </a:xfrm>
          <a:noFill/>
          <a:ln/>
        </p:spPr>
        <p:txBody>
          <a:bodyPr/>
          <a:lstStyle/>
          <a:p>
            <a:r>
              <a:rPr lang="en-US" sz="2200" dirty="0" smtClean="0"/>
              <a:t>One </a:t>
            </a:r>
            <a:r>
              <a:rPr lang="en-US" sz="2200" dirty="0"/>
              <a:t>of the major goals of AI is to help humans in solving complex tasks 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 smtClean="0"/>
              <a:t>How </a:t>
            </a:r>
            <a:r>
              <a:rPr lang="en-US" sz="2200" dirty="0"/>
              <a:t>can I fill my container with pallets? 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 smtClean="0"/>
              <a:t>Which </a:t>
            </a:r>
            <a:r>
              <a:rPr lang="en-US" sz="2200" dirty="0"/>
              <a:t>is the </a:t>
            </a:r>
            <a:r>
              <a:rPr lang="en-US" sz="2200" i="1" dirty="0"/>
              <a:t>shortest </a:t>
            </a:r>
            <a:r>
              <a:rPr lang="en-US" sz="2200" dirty="0"/>
              <a:t>way from </a:t>
            </a:r>
            <a:r>
              <a:rPr lang="en-US" sz="2200" dirty="0" smtClean="0"/>
              <a:t>Lahore </a:t>
            </a:r>
            <a:r>
              <a:rPr lang="en-US" sz="2200" dirty="0"/>
              <a:t>to </a:t>
            </a:r>
            <a:r>
              <a:rPr lang="en-US" sz="2200" dirty="0" smtClean="0"/>
              <a:t>Islamabad? </a:t>
            </a:r>
            <a:endParaRPr lang="en-US" sz="2200" dirty="0"/>
          </a:p>
          <a:p>
            <a:pPr lvl="1" algn="just">
              <a:lnSpc>
                <a:spcPct val="150000"/>
              </a:lnSpc>
            </a:pPr>
            <a:r>
              <a:rPr lang="en-US" sz="2200" dirty="0" smtClean="0"/>
              <a:t>Which is the </a:t>
            </a:r>
            <a:r>
              <a:rPr lang="en-US" sz="2200" i="1" dirty="0" smtClean="0"/>
              <a:t>fastest </a:t>
            </a:r>
            <a:r>
              <a:rPr lang="en-US" sz="2200" dirty="0" smtClean="0"/>
              <a:t>way </a:t>
            </a:r>
            <a:r>
              <a:rPr lang="en-US" sz="2200" dirty="0"/>
              <a:t>from Lahore to Islamabad? </a:t>
            </a:r>
            <a:endParaRPr lang="en-US" sz="2200" dirty="0" smtClean="0"/>
          </a:p>
          <a:p>
            <a:pPr lvl="1" algn="just">
              <a:lnSpc>
                <a:spcPct val="150000"/>
              </a:lnSpc>
            </a:pPr>
            <a:r>
              <a:rPr lang="en-US" sz="2200" dirty="0" smtClean="0"/>
              <a:t>How </a:t>
            </a:r>
            <a:r>
              <a:rPr lang="en-US" sz="2200" dirty="0"/>
              <a:t>can I </a:t>
            </a:r>
            <a:r>
              <a:rPr lang="en-US" sz="2200" i="1" dirty="0"/>
              <a:t>optimize </a:t>
            </a:r>
            <a:r>
              <a:rPr lang="en-US" sz="2200" dirty="0"/>
              <a:t>the load of my freight to </a:t>
            </a:r>
            <a:r>
              <a:rPr lang="en-US" sz="2200" i="1" dirty="0"/>
              <a:t>maximize </a:t>
            </a:r>
            <a:r>
              <a:rPr lang="en-US" sz="2200" dirty="0"/>
              <a:t>my revenue? 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 smtClean="0"/>
              <a:t>How </a:t>
            </a:r>
            <a:r>
              <a:rPr lang="en-US" sz="2200" dirty="0"/>
              <a:t>can I solve my Sudoku game? 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 smtClean="0"/>
              <a:t>What </a:t>
            </a:r>
            <a:r>
              <a:rPr lang="en-US" sz="2200" dirty="0"/>
              <a:t>is the sequence of actions I should apply to win a game?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Motivations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63398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15400" cy="14478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u="sng" dirty="0">
                <a:solidFill>
                  <a:srgbClr val="CC0099"/>
                </a:solidFill>
              </a:rPr>
              <a:t>Complete?</a:t>
            </a:r>
            <a:r>
              <a:rPr lang="en-US" sz="2400" dirty="0">
                <a:solidFill>
                  <a:srgbClr val="CC0099"/>
                </a:solidFill>
              </a:rPr>
              <a:t> 		</a:t>
            </a:r>
            <a:r>
              <a:rPr lang="en-US" sz="2400" dirty="0"/>
              <a:t>Yes 	(if b is finite)</a:t>
            </a:r>
          </a:p>
          <a:p>
            <a:pPr>
              <a:lnSpc>
                <a:spcPct val="90000"/>
              </a:lnSpc>
            </a:pPr>
            <a:endParaRPr lang="en-US" sz="2400" u="sng" dirty="0">
              <a:solidFill>
                <a:srgbClr val="CC0099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u="sng" dirty="0">
                <a:solidFill>
                  <a:srgbClr val="CC0099"/>
                </a:solidFill>
              </a:rPr>
              <a:t>Time?</a:t>
            </a:r>
            <a:r>
              <a:rPr lang="en-US" sz="2400" dirty="0"/>
              <a:t> 	1+b+b</a:t>
            </a:r>
            <a:r>
              <a:rPr lang="en-US" sz="2400" baseline="30000" dirty="0"/>
              <a:t>2</a:t>
            </a:r>
            <a:r>
              <a:rPr lang="en-US" sz="2400" dirty="0"/>
              <a:t>+b</a:t>
            </a:r>
            <a:r>
              <a:rPr lang="en-US" sz="2400" baseline="30000" dirty="0"/>
              <a:t>3</a:t>
            </a:r>
            <a:r>
              <a:rPr lang="en-US" sz="2400" dirty="0"/>
              <a:t>+… +</a:t>
            </a:r>
            <a:r>
              <a:rPr lang="en-US" sz="2400" dirty="0" err="1"/>
              <a:t>b</a:t>
            </a:r>
            <a:r>
              <a:rPr lang="en-US" sz="2400" baseline="30000" dirty="0" err="1"/>
              <a:t>d</a:t>
            </a:r>
            <a:r>
              <a:rPr lang="en-US" sz="2400" dirty="0"/>
              <a:t> + b(b</a:t>
            </a:r>
            <a:r>
              <a:rPr lang="en-US" sz="2400" baseline="30000" dirty="0"/>
              <a:t>d</a:t>
            </a:r>
            <a:r>
              <a:rPr lang="en-US" sz="2400" dirty="0"/>
              <a:t>-1) = </a:t>
            </a:r>
            <a:r>
              <a:rPr lang="en-US" sz="2400" i="1" dirty="0"/>
              <a:t>O</a:t>
            </a:r>
            <a:r>
              <a:rPr lang="en-US" sz="2400" dirty="0"/>
              <a:t>(b</a:t>
            </a:r>
            <a:r>
              <a:rPr lang="en-US" sz="2400" baseline="30000" dirty="0"/>
              <a:t>d+1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u="sng" dirty="0">
                <a:solidFill>
                  <a:srgbClr val="CC0099"/>
                </a:solidFill>
              </a:rPr>
              <a:t>Space?</a:t>
            </a:r>
            <a:r>
              <a:rPr lang="en-US" sz="2400" dirty="0"/>
              <a:t> 	</a:t>
            </a:r>
            <a:r>
              <a:rPr lang="en-US" sz="2400" i="1" dirty="0"/>
              <a:t>O</a:t>
            </a:r>
            <a:r>
              <a:rPr lang="en-US" sz="2400" dirty="0"/>
              <a:t>(b</a:t>
            </a:r>
            <a:r>
              <a:rPr lang="en-US" sz="2400" baseline="30000" dirty="0"/>
              <a:t>d+1</a:t>
            </a:r>
            <a:r>
              <a:rPr lang="en-US" sz="2400" dirty="0"/>
              <a:t>) (keeps every node in memory)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u="sng" dirty="0">
              <a:solidFill>
                <a:srgbClr val="CC0099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u="sng" dirty="0">
                <a:solidFill>
                  <a:srgbClr val="CC0099"/>
                </a:solidFill>
              </a:rPr>
              <a:t>Optimal?</a:t>
            </a:r>
            <a:r>
              <a:rPr lang="en-US" sz="2400" dirty="0"/>
              <a:t> 	Yes 		(if cost = 1 per step)</a:t>
            </a:r>
          </a:p>
          <a:p>
            <a:pPr>
              <a:lnSpc>
                <a:spcPct val="90000"/>
              </a:lnSpc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Space</a:t>
            </a:r>
            <a:r>
              <a:rPr lang="en-US" sz="2400" dirty="0"/>
              <a:t> is the bigger problem (more than time)
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Breadth-First Search</a:t>
            </a:r>
            <a:endParaRPr lang="en-US" sz="3000" dirty="0"/>
          </a:p>
        </p:txBody>
      </p:sp>
      <p:sp>
        <p:nvSpPr>
          <p:cNvPr id="2" name="Rectangle 1"/>
          <p:cNvSpPr/>
          <p:nvPr/>
        </p:nvSpPr>
        <p:spPr>
          <a:xfrm>
            <a:off x="304800" y="6019800"/>
            <a:ext cx="8763000" cy="70788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inter-regular"/>
              </a:rPr>
              <a:t> Where the d= depth of shallowest solution and b is a node at every state.</a:t>
            </a:r>
            <a:endParaRPr lang="en-US" sz="2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168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15400" cy="1447800"/>
          </a:xfrm>
          <a:noFill/>
          <a:ln/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400" b="1" dirty="0" smtClean="0"/>
              <a:t>Advantages</a:t>
            </a:r>
            <a:r>
              <a:rPr lang="en-US" sz="2400" dirty="0" smtClean="0"/>
              <a:t> </a:t>
            </a:r>
          </a:p>
          <a:p>
            <a:pPr lvl="1" algn="just">
              <a:lnSpc>
                <a:spcPct val="130000"/>
              </a:lnSpc>
            </a:pPr>
            <a:r>
              <a:rPr lang="en-US" sz="2200" dirty="0"/>
              <a:t>The shortest number of steps is required to reach the goal node in the </a:t>
            </a:r>
            <a:r>
              <a:rPr lang="en-US" sz="2200" dirty="0" smtClean="0"/>
              <a:t>search tree</a:t>
            </a:r>
            <a:endParaRPr lang="en-US" sz="2200" dirty="0"/>
          </a:p>
          <a:p>
            <a:pPr lvl="1" algn="just">
              <a:lnSpc>
                <a:spcPct val="130000"/>
              </a:lnSpc>
            </a:pPr>
            <a:r>
              <a:rPr lang="en-US" sz="2200" dirty="0" smtClean="0"/>
              <a:t>Provide </a:t>
            </a:r>
            <a:r>
              <a:rPr lang="en-US" sz="2200" dirty="0"/>
              <a:t>a solution if any solution exists.</a:t>
            </a:r>
          </a:p>
          <a:p>
            <a:pPr lvl="1" algn="just">
              <a:lnSpc>
                <a:spcPct val="130000"/>
              </a:lnSpc>
            </a:pPr>
            <a:r>
              <a:rPr lang="en-US" sz="2200" dirty="0" smtClean="0"/>
              <a:t>If </a:t>
            </a:r>
            <a:r>
              <a:rPr lang="en-US" sz="2200" dirty="0"/>
              <a:t>there are more than one solutions for a given problem, then BFS will provide the minimal solution which requires the least number of steps</a:t>
            </a:r>
            <a:r>
              <a:rPr lang="en-US" sz="2200" dirty="0" smtClean="0"/>
              <a:t>.</a:t>
            </a:r>
          </a:p>
          <a:p>
            <a:pPr algn="just">
              <a:lnSpc>
                <a:spcPct val="130000"/>
              </a:lnSpc>
            </a:pPr>
            <a:r>
              <a:rPr lang="en-US" sz="2400" b="1" dirty="0" smtClean="0">
                <a:ea typeface="+mn-ea"/>
                <a:cs typeface="+mn-cs"/>
              </a:rPr>
              <a:t>Disadvantages</a:t>
            </a:r>
          </a:p>
          <a:p>
            <a:pPr lvl="1">
              <a:lnSpc>
                <a:spcPct val="130000"/>
              </a:lnSpc>
            </a:pPr>
            <a:r>
              <a:rPr lang="en-US" sz="2200" dirty="0"/>
              <a:t>It requires lots of memory since each level of the tree must be saved into memory to expand the next level.</a:t>
            </a:r>
          </a:p>
          <a:p>
            <a:pPr lvl="1">
              <a:lnSpc>
                <a:spcPct val="130000"/>
              </a:lnSpc>
            </a:pPr>
            <a:r>
              <a:rPr lang="en-US" sz="2200" dirty="0"/>
              <a:t>BFS needs lots of time if the solution is far away from the root node.</a:t>
            </a:r>
          </a:p>
          <a:p>
            <a:pPr algn="just">
              <a:lnSpc>
                <a:spcPct val="130000"/>
              </a:lnSpc>
            </a:pPr>
            <a:endParaRPr lang="en-US" sz="2400" b="1" dirty="0">
              <a:ea typeface="+mn-ea"/>
              <a:cs typeface="+mn-cs"/>
            </a:endParaRPr>
          </a:p>
          <a:p>
            <a:pPr lvl="1">
              <a:lnSpc>
                <a:spcPct val="130000"/>
              </a:lnSpc>
            </a:pPr>
            <a:endParaRPr lang="en-US" sz="22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Breadth-First Search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55612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Breadth-First Search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524000"/>
            <a:ext cx="6777038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445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15400" cy="1447800"/>
          </a:xfrm>
          <a:noFill/>
          <a:ln/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lang="en-US" sz="2200" dirty="0"/>
              <a:t>Depth-first search </a:t>
            </a:r>
            <a:r>
              <a:rPr lang="en-US" sz="2200" dirty="0" smtClean="0"/>
              <a:t>is a </a:t>
            </a:r>
            <a:r>
              <a:rPr lang="en-US" sz="2200" dirty="0"/>
              <a:t>recursive algorithm for traversing a tree or graph data structure.</a:t>
            </a:r>
          </a:p>
          <a:p>
            <a:pPr algn="just">
              <a:lnSpc>
                <a:spcPct val="130000"/>
              </a:lnSpc>
            </a:pPr>
            <a:r>
              <a:rPr lang="en-US" sz="2200" dirty="0" smtClean="0"/>
              <a:t>Depth-first </a:t>
            </a:r>
            <a:r>
              <a:rPr lang="en-US" sz="2200" dirty="0"/>
              <a:t>search always expands the deepest node in the current fringe of the search tree.</a:t>
            </a:r>
          </a:p>
          <a:p>
            <a:pPr algn="just">
              <a:lnSpc>
                <a:spcPct val="130000"/>
              </a:lnSpc>
            </a:pPr>
            <a:r>
              <a:rPr lang="en-US" sz="2200" dirty="0" smtClean="0"/>
              <a:t>The </a:t>
            </a:r>
            <a:r>
              <a:rPr lang="en-US" sz="2200" dirty="0"/>
              <a:t>search proceeds immediately to the deepest level of the search tree, where the nodes have no successors. </a:t>
            </a:r>
          </a:p>
          <a:p>
            <a:pPr algn="just">
              <a:lnSpc>
                <a:spcPct val="130000"/>
              </a:lnSpc>
            </a:pPr>
            <a:r>
              <a:rPr lang="en-US" sz="2200" dirty="0" smtClean="0"/>
              <a:t>As </a:t>
            </a:r>
            <a:r>
              <a:rPr lang="en-US" sz="2200" dirty="0"/>
              <a:t>those nodes are expanded, they are dropped from the fringe, so then the search "backs up" to the next shallowest node that still has unexplored </a:t>
            </a:r>
            <a:r>
              <a:rPr lang="en-US" sz="2200" dirty="0" smtClean="0"/>
              <a:t>successors</a:t>
            </a:r>
          </a:p>
          <a:p>
            <a:pPr algn="just">
              <a:lnSpc>
                <a:spcPct val="130000"/>
              </a:lnSpc>
            </a:pPr>
            <a:r>
              <a:rPr lang="en-US" sz="2200" dirty="0" smtClean="0"/>
              <a:t>Depth-First </a:t>
            </a:r>
            <a:r>
              <a:rPr lang="en-US" sz="2200" dirty="0"/>
              <a:t>Search traverses the edges twice and vertex only once along the path</a:t>
            </a:r>
            <a:r>
              <a:rPr lang="en-US" sz="2200" dirty="0" smtClean="0"/>
              <a:t>.</a:t>
            </a:r>
          </a:p>
          <a:p>
            <a:pPr algn="just">
              <a:lnSpc>
                <a:spcPct val="130000"/>
              </a:lnSpc>
            </a:pPr>
            <a:r>
              <a:rPr lang="en-US" sz="2400" dirty="0"/>
              <a:t>It is also called an edge-based method</a:t>
            </a:r>
            <a:r>
              <a:rPr lang="en-US" sz="2400" dirty="0" smtClean="0"/>
              <a:t>.</a:t>
            </a:r>
            <a:r>
              <a:rPr lang="en-US" sz="2200" dirty="0" smtClean="0"/>
              <a:t>````</a:t>
            </a:r>
            <a:endParaRPr lang="en-US" sz="24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Depth-First Search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27113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15400" cy="1447800"/>
          </a:xfrm>
          <a:noFill/>
          <a:ln/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lang="en-US" sz="2200" dirty="0" smtClean="0"/>
              <a:t>DFS </a:t>
            </a:r>
            <a:r>
              <a:rPr lang="en-US" sz="2200" dirty="0"/>
              <a:t>uses a stack data structure for its implementation.</a:t>
            </a:r>
          </a:p>
          <a:p>
            <a:pPr algn="just">
              <a:lnSpc>
                <a:spcPct val="130000"/>
              </a:lnSpc>
            </a:pPr>
            <a:r>
              <a:rPr lang="en-US" sz="2200" dirty="0"/>
              <a:t>The process of the DFS algorithm is similar to the BFS algorithm.</a:t>
            </a:r>
          </a:p>
          <a:p>
            <a:pPr algn="just">
              <a:lnSpc>
                <a:spcPct val="130000"/>
              </a:lnSpc>
            </a:pPr>
            <a:endParaRPr lang="en-US" sz="22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Depth-First Search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36129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Depth-First Search</a:t>
            </a:r>
            <a:endParaRPr lang="en-US" sz="3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981200"/>
            <a:ext cx="46482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1905000"/>
            <a:ext cx="4267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67050" y="1828800"/>
            <a:ext cx="4019550" cy="251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95624" y="1905000"/>
            <a:ext cx="4295775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09913" y="1676400"/>
            <a:ext cx="4129087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38488" y="1905001"/>
            <a:ext cx="4481512" cy="250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77717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Depth-First Search</a:t>
            </a:r>
            <a:endParaRPr lang="en-US" sz="30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447800"/>
            <a:ext cx="88011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26631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Depth-First Search</a:t>
            </a:r>
            <a:endParaRPr lang="en-US" sz="3000" dirty="0"/>
          </a:p>
        </p:txBody>
      </p:sp>
      <p:sp>
        <p:nvSpPr>
          <p:cNvPr id="2" name="Rectangle 1"/>
          <p:cNvSpPr/>
          <p:nvPr/>
        </p:nvSpPr>
        <p:spPr>
          <a:xfrm>
            <a:off x="304800" y="6019800"/>
            <a:ext cx="8763000" cy="70788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inter-regular"/>
              </a:rPr>
              <a:t> Where the d= depth of shallowest solution and b is a node at every state.</a:t>
            </a:r>
            <a:endParaRPr lang="en-US" sz="2000" b="1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557338"/>
            <a:ext cx="6267450" cy="301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976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915400" cy="4953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u="sng" dirty="0" smtClean="0">
                <a:solidFill>
                  <a:srgbClr val="CC0099"/>
                </a:solidFill>
              </a:rPr>
              <a:t>Completeness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 smtClean="0"/>
              <a:t>DFS </a:t>
            </a:r>
            <a:r>
              <a:rPr lang="en-US" sz="2200" dirty="0"/>
              <a:t>search algorithm is complete within finite state space as it will expand every node within a limited search tree.</a:t>
            </a:r>
            <a:endParaRPr lang="en-US" sz="2200" u="sng" dirty="0" smtClean="0">
              <a:solidFill>
                <a:srgbClr val="CC0099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u="sng" dirty="0" smtClean="0">
                <a:solidFill>
                  <a:srgbClr val="CC0099"/>
                </a:solidFill>
              </a:rPr>
              <a:t>Time </a:t>
            </a:r>
            <a:r>
              <a:rPr lang="en-US" sz="2400" u="sng" dirty="0" err="1" smtClean="0">
                <a:solidFill>
                  <a:srgbClr val="CC0099"/>
                </a:solidFill>
              </a:rPr>
              <a:t>Compleity</a:t>
            </a:r>
            <a:r>
              <a:rPr lang="en-US" sz="2400" dirty="0" smtClean="0"/>
              <a:t> </a:t>
            </a:r>
            <a:r>
              <a:rPr lang="en-US" sz="2400" dirty="0"/>
              <a:t>	</a:t>
            </a: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	1+b+b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+b</a:t>
            </a:r>
            <a:r>
              <a:rPr lang="en-US" sz="2400" baseline="30000" dirty="0" smtClean="0"/>
              <a:t>3</a:t>
            </a:r>
            <a:r>
              <a:rPr lang="en-US" sz="2400" dirty="0"/>
              <a:t>+… +</a:t>
            </a:r>
            <a:r>
              <a:rPr lang="en-US" sz="2400" dirty="0" err="1"/>
              <a:t>b</a:t>
            </a:r>
            <a:r>
              <a:rPr lang="en-US" sz="2400" baseline="30000" dirty="0" err="1"/>
              <a:t>d</a:t>
            </a:r>
            <a:r>
              <a:rPr lang="en-US" sz="2400" dirty="0"/>
              <a:t> + b(b</a:t>
            </a:r>
            <a:r>
              <a:rPr lang="en-US" sz="2400" baseline="30000" dirty="0"/>
              <a:t>d</a:t>
            </a:r>
            <a:r>
              <a:rPr lang="en-US" sz="2400" dirty="0"/>
              <a:t>-1) = </a:t>
            </a:r>
            <a:r>
              <a:rPr lang="en-US" sz="2400" i="1" dirty="0"/>
              <a:t>O</a:t>
            </a:r>
            <a:r>
              <a:rPr lang="en-US" sz="2400" dirty="0"/>
              <a:t>(b</a:t>
            </a:r>
            <a:r>
              <a:rPr lang="en-US" sz="2400" baseline="30000" dirty="0"/>
              <a:t>d+1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u="sng" dirty="0" smtClean="0">
                <a:solidFill>
                  <a:srgbClr val="CC0099"/>
                </a:solidFill>
              </a:rPr>
              <a:t>Space</a:t>
            </a:r>
            <a:r>
              <a:rPr lang="en-US" sz="2400" u="sng" dirty="0">
                <a:solidFill>
                  <a:srgbClr val="CC0099"/>
                </a:solidFill>
              </a:rPr>
              <a:t>?</a:t>
            </a:r>
            <a:r>
              <a:rPr lang="en-US" sz="2400" dirty="0"/>
              <a:t> 	</a:t>
            </a:r>
            <a:r>
              <a:rPr lang="en-US" sz="2400" i="1" dirty="0"/>
              <a:t>O</a:t>
            </a:r>
            <a:r>
              <a:rPr lang="en-US" sz="2400" dirty="0"/>
              <a:t>(b</a:t>
            </a:r>
            <a:r>
              <a:rPr lang="en-US" sz="2400" baseline="30000" dirty="0"/>
              <a:t>d+1</a:t>
            </a:r>
            <a:r>
              <a:rPr lang="en-US" sz="2400" dirty="0"/>
              <a:t>) (keeps every node in memory)</a:t>
            </a:r>
          </a:p>
          <a:p>
            <a:pPr>
              <a:lnSpc>
                <a:spcPct val="90000"/>
              </a:lnSpc>
            </a:pPr>
            <a:endParaRPr lang="en-US" sz="2400" u="sng" dirty="0" smtClean="0">
              <a:solidFill>
                <a:srgbClr val="CC0099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u="sng" dirty="0" smtClean="0">
                <a:solidFill>
                  <a:srgbClr val="CC0099"/>
                </a:solidFill>
              </a:rPr>
              <a:t>Optimal</a:t>
            </a:r>
            <a:r>
              <a:rPr lang="en-US" sz="2400" u="sng" dirty="0">
                <a:solidFill>
                  <a:srgbClr val="CC0099"/>
                </a:solidFill>
              </a:rPr>
              <a:t>?</a:t>
            </a:r>
            <a:r>
              <a:rPr lang="en-US" sz="2400" dirty="0"/>
              <a:t> 	Yes 		(if cost = 1 per step)</a:t>
            </a:r>
          </a:p>
          <a:p>
            <a:pPr>
              <a:lnSpc>
                <a:spcPct val="90000"/>
              </a:lnSpc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Space</a:t>
            </a:r>
            <a:r>
              <a:rPr lang="en-US" sz="2400" dirty="0" smtClean="0"/>
              <a:t> </a:t>
            </a:r>
            <a:r>
              <a:rPr lang="en-US" sz="2400" dirty="0"/>
              <a:t>is the bigger problem (more than time)
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Depth-First Search</a:t>
            </a:r>
            <a:endParaRPr lang="en-US" sz="3000" dirty="0"/>
          </a:p>
        </p:txBody>
      </p:sp>
      <p:sp>
        <p:nvSpPr>
          <p:cNvPr id="2" name="Rectangle 1"/>
          <p:cNvSpPr/>
          <p:nvPr/>
        </p:nvSpPr>
        <p:spPr>
          <a:xfrm>
            <a:off x="304800" y="6019800"/>
            <a:ext cx="8763000" cy="70788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inter-regular"/>
              </a:rPr>
              <a:t> Where the d= depth of shallowest solution and b is a node at every state.</a:t>
            </a:r>
            <a:endParaRPr lang="en-US" sz="2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780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915400" cy="1447800"/>
          </a:xfrm>
          <a:noFill/>
          <a:ln/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400" b="1" dirty="0" smtClean="0"/>
              <a:t>Advantages</a:t>
            </a:r>
            <a:r>
              <a:rPr lang="en-US" sz="2400" dirty="0" smtClean="0"/>
              <a:t> </a:t>
            </a:r>
          </a:p>
          <a:p>
            <a:pPr lvl="1" algn="just">
              <a:lnSpc>
                <a:spcPct val="130000"/>
              </a:lnSpc>
            </a:pPr>
            <a:r>
              <a:rPr lang="en-US" sz="2000" dirty="0"/>
              <a:t>DFS requires very less memory as it only needs to store a stack of the nodes on the path from root node to the current node.</a:t>
            </a:r>
          </a:p>
          <a:p>
            <a:pPr lvl="1" algn="just">
              <a:lnSpc>
                <a:spcPct val="130000"/>
              </a:lnSpc>
            </a:pPr>
            <a:r>
              <a:rPr lang="en-US" sz="2000" dirty="0"/>
              <a:t>It takes less time to reach to the goal node than BFS algorithm (if it traverses in the right path).</a:t>
            </a:r>
          </a:p>
          <a:p>
            <a:pPr lvl="1" algn="just">
              <a:lnSpc>
                <a:spcPct val="130000"/>
              </a:lnSpc>
            </a:pPr>
            <a:r>
              <a:rPr lang="en-US" sz="2000" dirty="0"/>
              <a:t>In the worst cases also, there is a chance of reaching the target using many paths to find goal state.</a:t>
            </a:r>
          </a:p>
          <a:p>
            <a:pPr algn="just">
              <a:lnSpc>
                <a:spcPct val="130000"/>
              </a:lnSpc>
            </a:pPr>
            <a:r>
              <a:rPr lang="en-US" sz="2400" b="1" dirty="0" smtClean="0">
                <a:ea typeface="+mn-ea"/>
                <a:cs typeface="+mn-cs"/>
              </a:rPr>
              <a:t>Disadvantages</a:t>
            </a:r>
          </a:p>
          <a:p>
            <a:pPr lvl="1" algn="just">
              <a:lnSpc>
                <a:spcPct val="130000"/>
              </a:lnSpc>
            </a:pPr>
            <a:r>
              <a:rPr lang="en-US" sz="2000" dirty="0"/>
              <a:t>There is the possibility that many states keep re-occurring, and there is no guarantee of finding the solution.</a:t>
            </a:r>
          </a:p>
          <a:p>
            <a:pPr lvl="1" algn="just">
              <a:lnSpc>
                <a:spcPct val="130000"/>
              </a:lnSpc>
            </a:pPr>
            <a:r>
              <a:rPr lang="en-US" sz="2000" dirty="0"/>
              <a:t>DFS algorithm goes for deep down searching and sometime it may go to the infinite loop.</a:t>
            </a:r>
            <a:endParaRPr lang="en-US" sz="2000" b="1" dirty="0">
              <a:ea typeface="+mn-ea"/>
              <a:cs typeface="+mn-cs"/>
            </a:endParaRPr>
          </a:p>
          <a:p>
            <a:pPr lvl="1">
              <a:lnSpc>
                <a:spcPct val="130000"/>
              </a:lnSpc>
            </a:pPr>
            <a:endParaRPr lang="en-US" sz="22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Depth-First Search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216523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33400"/>
            <a:ext cx="8686800" cy="5715000"/>
          </a:xfrm>
          <a:noFill/>
          <a:ln/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dirty="0" smtClean="0"/>
              <a:t>Sometimes </a:t>
            </a:r>
            <a:r>
              <a:rPr lang="en-US" sz="2200" dirty="0"/>
              <a:t>finding a solution is not enough, you want the </a:t>
            </a:r>
            <a:r>
              <a:rPr lang="en-US" sz="2200" b="1" u="sng" dirty="0"/>
              <a:t>optimal solution according to some “cost” criteria 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All </a:t>
            </a:r>
            <a:r>
              <a:rPr lang="en-US" sz="2200" dirty="0"/>
              <a:t>the example presented </a:t>
            </a:r>
            <a:r>
              <a:rPr lang="en-US" sz="2200" dirty="0" smtClean="0"/>
              <a:t>in </a:t>
            </a:r>
            <a:r>
              <a:rPr lang="en-US" sz="2200" u="sng" dirty="0" smtClean="0"/>
              <a:t>previous slide </a:t>
            </a:r>
            <a:r>
              <a:rPr lang="en-US" sz="2200" dirty="0"/>
              <a:t>involve looking for a plan 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A </a:t>
            </a:r>
            <a:r>
              <a:rPr lang="en-US" sz="2200" dirty="0"/>
              <a:t>plan that can be defined as the set of operations to be performed of an initial state, to reach a final state that is considered the goal state 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Thus </a:t>
            </a:r>
            <a:r>
              <a:rPr lang="en-US" sz="2200" dirty="0"/>
              <a:t>we need efficient techniques to </a:t>
            </a:r>
            <a:r>
              <a:rPr lang="en-US" sz="2200" i="1" dirty="0"/>
              <a:t>search </a:t>
            </a:r>
            <a:r>
              <a:rPr lang="en-US" sz="2200" dirty="0"/>
              <a:t>for paths, or sequences of actions, that can enable us to reach the goal state, i.e. to find a plan 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Such </a:t>
            </a:r>
            <a:r>
              <a:rPr lang="en-US" sz="2200" dirty="0"/>
              <a:t>techniques are commonly called </a:t>
            </a:r>
            <a:r>
              <a:rPr lang="en-US" sz="2200" b="1" i="1" u="sng" dirty="0"/>
              <a:t>Search </a:t>
            </a:r>
            <a:r>
              <a:rPr lang="en-US" sz="2200" b="1" i="1" u="sng" dirty="0" smtClean="0"/>
              <a:t>Techniques </a:t>
            </a:r>
            <a:endParaRPr lang="en-US" sz="2200" b="1" u="sng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Motivations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15400" cy="5715000"/>
          </a:xfrm>
          <a:noFill/>
          <a:ln/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Used </a:t>
            </a:r>
            <a:r>
              <a:rPr lang="en-US" sz="2000" dirty="0"/>
              <a:t>to find a minimum cost traversal search for a graph </a:t>
            </a:r>
            <a:r>
              <a:rPr lang="en-US" sz="2000" dirty="0" smtClean="0"/>
              <a:t>tree to </a:t>
            </a:r>
            <a:r>
              <a:rPr lang="en-US" sz="2000" dirty="0"/>
              <a:t>reach a path. It is one of the state space search algorithms</a:t>
            </a:r>
            <a:r>
              <a:rPr lang="en-US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In this algorithm at every state the path with the least cost is selected. </a:t>
            </a: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000" smtClean="0"/>
              <a:t>Used </a:t>
            </a:r>
            <a:r>
              <a:rPr lang="en-US" sz="2000" dirty="0"/>
              <a:t>a </a:t>
            </a:r>
            <a:r>
              <a:rPr lang="en-US" sz="2000" dirty="0" smtClean="0"/>
              <a:t>priority queue </a:t>
            </a:r>
            <a:r>
              <a:rPr lang="en-US" sz="2000" dirty="0"/>
              <a:t>to find the minimum cost of adjacent nodes. </a:t>
            </a: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It </a:t>
            </a:r>
            <a:r>
              <a:rPr lang="en-US" sz="2000" dirty="0"/>
              <a:t>backtracks and finds a </a:t>
            </a:r>
            <a:r>
              <a:rPr lang="en-US" sz="2000" dirty="0" smtClean="0"/>
              <a:t>new solution </a:t>
            </a:r>
            <a:r>
              <a:rPr lang="en-US" sz="2000" dirty="0"/>
              <a:t>for all possible ways to reach the destination. Then it chooses a </a:t>
            </a:r>
            <a:r>
              <a:rPr lang="en-US" sz="2000" dirty="0" smtClean="0"/>
              <a:t>minimum cost </a:t>
            </a:r>
            <a:r>
              <a:rPr lang="en-US" sz="2000" dirty="0"/>
              <a:t>to traverse from root to destination. </a:t>
            </a: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It </a:t>
            </a:r>
            <a:r>
              <a:rPr lang="en-US" sz="2000" dirty="0"/>
              <a:t>always compares the paths </a:t>
            </a:r>
            <a:r>
              <a:rPr lang="en-US" sz="2000" dirty="0" smtClean="0"/>
              <a:t>minimum costs </a:t>
            </a:r>
            <a:r>
              <a:rPr lang="en-US" sz="2000" dirty="0"/>
              <a:t>for a graph/tree and chooses the optimal cost when the path that is </a:t>
            </a:r>
            <a:r>
              <a:rPr lang="en-US" sz="2000" dirty="0" smtClean="0"/>
              <a:t>explored cannot </a:t>
            </a:r>
            <a:r>
              <a:rPr lang="en-US" sz="2000" dirty="0"/>
              <a:t>find good results.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Uniform Cost Search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83038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15400" cy="5715000"/>
          </a:xfrm>
          <a:noFill/>
          <a:ln/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Uniform Cost Search algorithm is also called </a:t>
            </a:r>
            <a:r>
              <a:rPr lang="en-US" sz="2000" dirty="0" err="1" smtClean="0"/>
              <a:t>Dijkstra’s</a:t>
            </a:r>
            <a:r>
              <a:rPr lang="en-US" sz="2000" dirty="0" smtClean="0"/>
              <a:t> single-source </a:t>
            </a:r>
            <a:r>
              <a:rPr lang="en-US" sz="2000" dirty="0"/>
              <a:t>shortest path algorithm</a:t>
            </a:r>
            <a:r>
              <a:rPr lang="en-US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smtClean="0"/>
              <a:t>Example</a:t>
            </a:r>
          </a:p>
          <a:p>
            <a:pPr algn="just">
              <a:lnSpc>
                <a:spcPct val="150000"/>
              </a:lnSpc>
            </a:pPr>
            <a:endParaRPr lang="en-US" sz="2000" dirty="0" smtClean="0"/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algn="just"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Uniform Cost Search</a:t>
            </a:r>
            <a:endParaRPr lang="en-US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590800"/>
            <a:ext cx="4362450" cy="285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80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15400" cy="5715000"/>
          </a:xfrm>
          <a:noFill/>
          <a:ln/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b="1" dirty="0" smtClean="0"/>
              <a:t>Example</a:t>
            </a:r>
          </a:p>
          <a:p>
            <a:pPr algn="just">
              <a:lnSpc>
                <a:spcPct val="150000"/>
              </a:lnSpc>
            </a:pPr>
            <a:endParaRPr lang="en-US" sz="2000" dirty="0" smtClean="0"/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algn="just"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Uniform Cost Search</a:t>
            </a:r>
            <a:endParaRPr lang="en-US" sz="3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752600"/>
            <a:ext cx="34099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57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15400" cy="5715000"/>
          </a:xfrm>
          <a:noFill/>
          <a:ln/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lang="en-US" sz="2000" b="1" dirty="0" smtClean="0"/>
              <a:t>Advantages</a:t>
            </a:r>
          </a:p>
          <a:p>
            <a:pPr lvl="1" algn="just">
              <a:lnSpc>
                <a:spcPct val="130000"/>
              </a:lnSpc>
            </a:pPr>
            <a:r>
              <a:rPr lang="en-US" sz="2000" dirty="0"/>
              <a:t>It finds the optimal solution by considering the minimum cost for each node.</a:t>
            </a:r>
          </a:p>
          <a:p>
            <a:pPr lvl="1" algn="just">
              <a:lnSpc>
                <a:spcPct val="130000"/>
              </a:lnSpc>
            </a:pPr>
            <a:r>
              <a:rPr lang="en-US" sz="2000" dirty="0" smtClean="0"/>
              <a:t>It </a:t>
            </a:r>
            <a:r>
              <a:rPr lang="en-US" sz="2000" dirty="0"/>
              <a:t>minimizes the space by finding minimum cost nodes.</a:t>
            </a:r>
          </a:p>
          <a:p>
            <a:pPr lvl="1" algn="just">
              <a:lnSpc>
                <a:spcPct val="130000"/>
              </a:lnSpc>
            </a:pPr>
            <a:r>
              <a:rPr lang="en-US" sz="2000" dirty="0" smtClean="0"/>
              <a:t>It </a:t>
            </a:r>
            <a:r>
              <a:rPr lang="en-US" sz="2000" dirty="0"/>
              <a:t>reduces the time complexity by choosing minimum nodes to explore.</a:t>
            </a:r>
          </a:p>
          <a:p>
            <a:pPr algn="just">
              <a:lnSpc>
                <a:spcPct val="130000"/>
              </a:lnSpc>
            </a:pPr>
            <a:r>
              <a:rPr lang="en-US" sz="2000" b="1" dirty="0" smtClean="0"/>
              <a:t>Disadvantages</a:t>
            </a:r>
          </a:p>
          <a:p>
            <a:pPr lvl="1" algn="just">
              <a:lnSpc>
                <a:spcPct val="130000"/>
              </a:lnSpc>
            </a:pPr>
            <a:r>
              <a:rPr lang="en-US" sz="2000" dirty="0"/>
              <a:t>It finds many ways to get the minimum cost traversal from root to destination hence time complexity increases.</a:t>
            </a:r>
          </a:p>
          <a:p>
            <a:pPr lvl="1" algn="just">
              <a:lnSpc>
                <a:spcPct val="130000"/>
              </a:lnSpc>
            </a:pPr>
            <a:r>
              <a:rPr lang="en-US" sz="2000" dirty="0"/>
              <a:t>Its space complexity also increases when one path cannot find the optimal </a:t>
            </a:r>
            <a:r>
              <a:rPr lang="en-US" sz="2000" dirty="0" smtClean="0"/>
              <a:t>solution</a:t>
            </a:r>
          </a:p>
          <a:p>
            <a:pPr lvl="1" algn="just">
              <a:lnSpc>
                <a:spcPct val="130000"/>
              </a:lnSpc>
            </a:pPr>
            <a:r>
              <a:rPr lang="en-US" sz="2000" dirty="0"/>
              <a:t>If the path chosen cannot find the optimal solution it compares with the previous solution and takes a decision which makes space complexity and execution time more.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Uniform Cost Search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29236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15400" cy="5715000"/>
          </a:xfrm>
          <a:noFill/>
          <a:ln/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DFS </a:t>
            </a:r>
            <a:r>
              <a:rPr lang="en-US" sz="2400" dirty="0"/>
              <a:t>+ Predetermined </a:t>
            </a:r>
            <a:r>
              <a:rPr lang="en-US" sz="2400" dirty="0" smtClean="0"/>
              <a:t>limit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It can solve the problem of infinite path in the Depth-first search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The node at the depth limit will treat as it has no successor nodes further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Impose a cut-off (e.g. n for searching a path of length n-1), expand nodes with max. </a:t>
            </a: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Depth </a:t>
            </a:r>
            <a:r>
              <a:rPr lang="en-US" sz="2400" dirty="0"/>
              <a:t>first until cut-off depth is reached (LIFO strategy, since it is a variation of depth-first search).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22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Depth Limited Search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46697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15400" cy="5715000"/>
          </a:xfrm>
          <a:noFill/>
          <a:ln/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b="1" dirty="0" smtClean="0"/>
              <a:t>Example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2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Depth Limited Search</a:t>
            </a:r>
            <a:endParaRPr lang="en-US" sz="3000" dirty="0"/>
          </a:p>
        </p:txBody>
      </p:sp>
      <p:grpSp>
        <p:nvGrpSpPr>
          <p:cNvPr id="3" name="Group 2"/>
          <p:cNvGrpSpPr/>
          <p:nvPr/>
        </p:nvGrpSpPr>
        <p:grpSpPr>
          <a:xfrm>
            <a:off x="1233487" y="1905000"/>
            <a:ext cx="6753225" cy="3175908"/>
            <a:chOff x="1233487" y="1905000"/>
            <a:chExt cx="6753225" cy="3175908"/>
          </a:xfrm>
        </p:grpSpPr>
        <p:pic>
          <p:nvPicPr>
            <p:cNvPr id="2050" name="Picture 2" descr="See the source im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3487" y="1905000"/>
              <a:ext cx="6753225" cy="3143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24600" y="4604658"/>
              <a:ext cx="1662112" cy="476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1096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15400" cy="5715000"/>
          </a:xfrm>
          <a:noFill/>
          <a:ln/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/>
              <a:t>Iterative-Deepening search is the combination of both the Depth-First Search </a:t>
            </a:r>
            <a:r>
              <a:rPr lang="en-US" sz="2400" dirty="0" smtClean="0"/>
              <a:t>and Breadth-First </a:t>
            </a:r>
            <a:r>
              <a:rPr lang="en-US" sz="2400" dirty="0"/>
              <a:t>Search. </a:t>
            </a: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It </a:t>
            </a:r>
            <a:r>
              <a:rPr lang="en-US" sz="2400" dirty="0"/>
              <a:t>performs a Depth-First Search level by level until the </a:t>
            </a:r>
            <a:r>
              <a:rPr lang="en-US" sz="2400" dirty="0" smtClean="0"/>
              <a:t>target node </a:t>
            </a:r>
            <a:r>
              <a:rPr lang="en-US" sz="2400" dirty="0"/>
              <a:t>found in the state space search tree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Here each level of depth search is </a:t>
            </a:r>
            <a:r>
              <a:rPr lang="en-US" sz="2200" dirty="0" smtClean="0"/>
              <a:t>considered as </a:t>
            </a:r>
            <a:r>
              <a:rPr lang="en-US" sz="2200" dirty="0"/>
              <a:t>the iteration. therefore it is also called as the Iterative Deepening </a:t>
            </a:r>
            <a:r>
              <a:rPr lang="en-US" sz="2200" dirty="0" smtClean="0"/>
              <a:t>Depth First </a:t>
            </a:r>
            <a:r>
              <a:rPr lang="en-US" sz="2200" dirty="0"/>
              <a:t>Search (IDDFS)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/>
              <a:t>Iterative </a:t>
            </a:r>
            <a:r>
              <a:rPr lang="en-US" sz="3200" dirty="0" smtClean="0"/>
              <a:t>Deepening </a:t>
            </a:r>
            <a:r>
              <a:rPr lang="en-US" sz="2800" dirty="0"/>
              <a:t>Search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85233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15400" cy="5715000"/>
          </a:xfrm>
          <a:noFill/>
          <a:ln/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/>
              <a:t>Progressively increases the limit of the limited-depth </a:t>
            </a:r>
            <a:r>
              <a:rPr lang="en-US" sz="2400" dirty="0" smtClean="0"/>
              <a:t>depth first search</a:t>
            </a:r>
            <a:endParaRPr lang="en-US" sz="2400" dirty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Starts with </a:t>
            </a:r>
            <a:r>
              <a:rPr lang="en-US" sz="2400" dirty="0"/>
              <a:t>a depth limit of 1. If no solution is found, limit is </a:t>
            </a:r>
            <a:r>
              <a:rPr lang="en-US" sz="2400" dirty="0" smtClean="0"/>
              <a:t>raised </a:t>
            </a:r>
            <a:r>
              <a:rPr lang="en-US" sz="2400" dirty="0"/>
              <a:t>by 1 and start searching from the beginning, and so on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Schematic representation of the development of the search tree in iterative </a:t>
            </a:r>
            <a:r>
              <a:rPr lang="en-US" sz="2200" dirty="0" smtClean="0"/>
              <a:t>deepening with </a:t>
            </a:r>
            <a:r>
              <a:rPr lang="en-US" sz="2200" dirty="0"/>
              <a:t>limits from 1 to 7.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/>
              <a:t>Iterative </a:t>
            </a:r>
            <a:r>
              <a:rPr lang="en-US" sz="3200" dirty="0" smtClean="0"/>
              <a:t>Deepening </a:t>
            </a:r>
            <a:r>
              <a:rPr lang="en-US" sz="2800" dirty="0"/>
              <a:t>Search</a:t>
            </a:r>
            <a:endParaRPr lang="en-US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5029200"/>
            <a:ext cx="79629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15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15400" cy="5715000"/>
          </a:xfrm>
          <a:noFill/>
          <a:ln/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/>
              <a:t>It can guarantee to find an optimal solution along with </a:t>
            </a:r>
            <a:r>
              <a:rPr lang="en-US" sz="2400" dirty="0" smtClean="0"/>
              <a:t>the first </a:t>
            </a:r>
            <a:r>
              <a:rPr lang="en-US" sz="2400" dirty="0"/>
              <a:t>generation of the path. </a:t>
            </a: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It </a:t>
            </a:r>
            <a:r>
              <a:rPr lang="en-US" sz="2400" dirty="0"/>
              <a:t>terminates the search when the solution at depth d </a:t>
            </a:r>
            <a:r>
              <a:rPr lang="en-US" sz="2400" dirty="0" smtClean="0"/>
              <a:t>is found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Since </a:t>
            </a:r>
            <a:r>
              <a:rPr lang="en-US" sz="2400" dirty="0"/>
              <a:t>it uses both features it can traverse the graph with or without cycles.</a:t>
            </a:r>
            <a:endParaRPr lang="en-US" sz="22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/>
              <a:t>Iterative </a:t>
            </a:r>
            <a:r>
              <a:rPr lang="en-US" sz="3200" dirty="0" smtClean="0"/>
              <a:t>Deepening </a:t>
            </a:r>
            <a:r>
              <a:rPr lang="en-US" sz="2800" dirty="0"/>
              <a:t>Search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99161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/>
              <a:t>Iterative </a:t>
            </a:r>
            <a:r>
              <a:rPr lang="en-US" sz="3200" dirty="0" smtClean="0"/>
              <a:t>Deepening </a:t>
            </a:r>
            <a:r>
              <a:rPr lang="en-US" sz="2800" dirty="0"/>
              <a:t>Search</a:t>
            </a:r>
            <a:endParaRPr lang="en-US" sz="3000" dirty="0"/>
          </a:p>
        </p:txBody>
      </p:sp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" t="19792" r="7064" b="35416"/>
          <a:stretch/>
        </p:blipFill>
        <p:spPr bwMode="auto">
          <a:xfrm>
            <a:off x="381000" y="1752600"/>
            <a:ext cx="87630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0930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715000"/>
          </a:xfrm>
          <a:noFill/>
          <a:ln/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/>
              <a:t>In today’s fast-paced digitized world, </a:t>
            </a:r>
            <a:r>
              <a:rPr lang="en-US" sz="2400" dirty="0">
                <a:hlinkClick r:id="rId3"/>
              </a:rPr>
              <a:t>artificial intelligence</a:t>
            </a:r>
            <a:r>
              <a:rPr lang="en-US" sz="2400" dirty="0"/>
              <a:t> techniques are used widely to automate systems that can use the </a:t>
            </a:r>
            <a:r>
              <a:rPr lang="en-US" sz="2400" b="1" u="sng" dirty="0"/>
              <a:t>resource and time efficiently. </a:t>
            </a:r>
            <a:endParaRPr lang="en-US" sz="2400" b="1" u="sng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Some </a:t>
            </a:r>
            <a:r>
              <a:rPr lang="en-US" sz="2400" dirty="0"/>
              <a:t>of the well-known problems experienced in everyday life are </a:t>
            </a:r>
            <a:r>
              <a:rPr lang="en-US" sz="2400" b="1" u="sng" dirty="0"/>
              <a:t>games and puzzles. </a:t>
            </a:r>
            <a:endParaRPr lang="en-US" sz="2400" b="1" u="sng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Using </a:t>
            </a:r>
            <a:r>
              <a:rPr lang="en-US" sz="2400" dirty="0"/>
              <a:t>AI techniques, we can solve these problems </a:t>
            </a:r>
            <a:r>
              <a:rPr lang="en-US" sz="2400" dirty="0" smtClean="0"/>
              <a:t>efficiently</a:t>
            </a:r>
            <a:endParaRPr lang="en-US" sz="24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Problem Solving in </a:t>
            </a:r>
            <a:r>
              <a:rPr lang="en-US" sz="3200" dirty="0"/>
              <a:t>AI</a:t>
            </a:r>
          </a:p>
        </p:txBody>
      </p:sp>
    </p:spTree>
    <p:extLst>
      <p:ext uri="{BB962C8B-B14F-4D97-AF65-F5344CB8AC3E}">
        <p14:creationId xmlns:p14="http://schemas.microsoft.com/office/powerpoint/2010/main" val="14279866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15400" cy="5715000"/>
          </a:xfrm>
          <a:noFill/>
          <a:ln/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400" b="1" dirty="0" smtClean="0"/>
              <a:t>Advantages</a:t>
            </a:r>
            <a:r>
              <a:rPr lang="en-US" sz="2400" dirty="0" smtClean="0"/>
              <a:t> </a:t>
            </a:r>
          </a:p>
          <a:p>
            <a:pPr lvl="1" algn="just">
              <a:lnSpc>
                <a:spcPct val="130000"/>
              </a:lnSpc>
            </a:pPr>
            <a:r>
              <a:rPr lang="en-US" sz="2000" dirty="0" smtClean="0"/>
              <a:t>Uses </a:t>
            </a:r>
            <a:r>
              <a:rPr lang="en-US" sz="2000" dirty="0"/>
              <a:t>both a Depth-First Search </a:t>
            </a:r>
            <a:r>
              <a:rPr lang="en-US" sz="2000" dirty="0" smtClean="0"/>
              <a:t>and Breadth-First </a:t>
            </a:r>
            <a:r>
              <a:rPr lang="en-US" sz="2000" dirty="0"/>
              <a:t>Search to find the minimum cost weighted edge </a:t>
            </a:r>
            <a:r>
              <a:rPr lang="en-US" sz="2000" dirty="0" smtClean="0"/>
              <a:t>path.</a:t>
            </a:r>
          </a:p>
          <a:p>
            <a:pPr lvl="1" algn="just">
              <a:lnSpc>
                <a:spcPct val="130000"/>
              </a:lnSpc>
            </a:pPr>
            <a:r>
              <a:rPr lang="en-US" sz="2000" dirty="0" smtClean="0"/>
              <a:t>It </a:t>
            </a:r>
            <a:r>
              <a:rPr lang="en-US" sz="2000" dirty="0"/>
              <a:t>uses a new threshold to find the minimum cost of all nodes generated </a:t>
            </a:r>
            <a:r>
              <a:rPr lang="en-US" sz="2000" dirty="0" smtClean="0"/>
              <a:t>by cutting </a:t>
            </a:r>
            <a:r>
              <a:rPr lang="en-US" sz="2000" dirty="0"/>
              <a:t>off the previous </a:t>
            </a:r>
            <a:r>
              <a:rPr lang="en-US" sz="2000" dirty="0" smtClean="0"/>
              <a:t>iterations.</a:t>
            </a:r>
          </a:p>
          <a:p>
            <a:pPr lvl="1" algn="just">
              <a:lnSpc>
                <a:spcPct val="130000"/>
              </a:lnSpc>
            </a:pPr>
            <a:r>
              <a:rPr lang="en-US" sz="2000" dirty="0" smtClean="0"/>
              <a:t>It </a:t>
            </a:r>
            <a:r>
              <a:rPr lang="en-US" sz="2000" dirty="0"/>
              <a:t>uses the Depth-First Search to optimize the space</a:t>
            </a:r>
            <a:r>
              <a:rPr lang="en-US" sz="2000" dirty="0" smtClean="0"/>
              <a:t>.</a:t>
            </a:r>
          </a:p>
          <a:p>
            <a:pPr lvl="1" algn="just">
              <a:lnSpc>
                <a:spcPct val="130000"/>
              </a:lnSpc>
            </a:pPr>
            <a:r>
              <a:rPr lang="en-US" sz="2400" b="1" dirty="0" smtClean="0">
                <a:ea typeface="+mn-ea"/>
                <a:cs typeface="+mn-cs"/>
              </a:rPr>
              <a:t>Disadvantages</a:t>
            </a:r>
          </a:p>
          <a:p>
            <a:pPr lvl="1" algn="just">
              <a:lnSpc>
                <a:spcPct val="130000"/>
              </a:lnSpc>
            </a:pPr>
            <a:r>
              <a:rPr lang="en-US" sz="2000" dirty="0" smtClean="0"/>
              <a:t>Recursively </a:t>
            </a:r>
            <a:r>
              <a:rPr lang="en-US" sz="2000" dirty="0"/>
              <a:t>performs the previous </a:t>
            </a:r>
            <a:r>
              <a:rPr lang="en-US" sz="2000" dirty="0" smtClean="0"/>
              <a:t>phases hence </a:t>
            </a:r>
            <a:r>
              <a:rPr lang="en-US" sz="2000" dirty="0"/>
              <a:t>it requires more </a:t>
            </a:r>
            <a:r>
              <a:rPr lang="en-US" sz="2000" dirty="0" smtClean="0"/>
              <a:t>space.</a:t>
            </a:r>
          </a:p>
          <a:p>
            <a:pPr lvl="1" algn="just">
              <a:lnSpc>
                <a:spcPct val="130000"/>
              </a:lnSpc>
            </a:pPr>
            <a:r>
              <a:rPr lang="en-US" sz="2000" dirty="0" smtClean="0"/>
              <a:t>It </a:t>
            </a:r>
            <a:r>
              <a:rPr lang="en-US" sz="2000" dirty="0"/>
              <a:t>uses a lot of time to perform iterations before the one to find a </a:t>
            </a:r>
            <a:r>
              <a:rPr lang="en-US" sz="2000" dirty="0" smtClean="0"/>
              <a:t>solution.</a:t>
            </a:r>
          </a:p>
          <a:p>
            <a:pPr lvl="1" algn="just">
              <a:lnSpc>
                <a:spcPct val="130000"/>
              </a:lnSpc>
            </a:pPr>
            <a:r>
              <a:rPr lang="en-US" sz="2000" dirty="0" smtClean="0"/>
              <a:t>Time </a:t>
            </a:r>
            <a:r>
              <a:rPr lang="en-US" sz="2000" dirty="0"/>
              <a:t>complexity increases in performing several iterations that cannot </a:t>
            </a:r>
            <a:r>
              <a:rPr lang="en-US" sz="2000" dirty="0" smtClean="0"/>
              <a:t>produce the </a:t>
            </a:r>
            <a:r>
              <a:rPr lang="en-US" sz="2000" dirty="0"/>
              <a:t>goal state path</a:t>
            </a:r>
            <a:endParaRPr lang="en-US" sz="22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/>
              <a:t>Iterative </a:t>
            </a:r>
            <a:r>
              <a:rPr lang="en-US" sz="3200" dirty="0" smtClean="0"/>
              <a:t>Deeping Search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7200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15400" cy="5715000"/>
          </a:xfrm>
          <a:noFill/>
          <a:ln/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/>
              <a:t>In some search problems we want to find the path from </a:t>
            </a:r>
            <a:r>
              <a:rPr lang="en-US" sz="2400" dirty="0" smtClean="0"/>
              <a:t>the initial </a:t>
            </a:r>
            <a:r>
              <a:rPr lang="en-US" sz="2400" dirty="0"/>
              <a:t>state to the unique goal state (e.g. traveler problem</a:t>
            </a:r>
            <a:r>
              <a:rPr lang="en-US" sz="2400" dirty="0" smtClean="0"/>
              <a:t>)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 smtClean="0"/>
              <a:t>Search </a:t>
            </a:r>
            <a:r>
              <a:rPr lang="en-US" sz="2200" dirty="0"/>
              <a:t>both from the initial state and the goal state;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 smtClean="0"/>
              <a:t>Use inverse </a:t>
            </a:r>
            <a:r>
              <a:rPr lang="en-US" sz="2200" dirty="0"/>
              <a:t>operators for the goal-directed search</a:t>
            </a:r>
            <a:r>
              <a:rPr lang="en-US" sz="22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Stops </a:t>
            </a:r>
            <a:r>
              <a:rPr lang="en-US" sz="2400" dirty="0"/>
              <a:t>when the two searches </a:t>
            </a:r>
            <a:r>
              <a:rPr lang="en-US" sz="2400" dirty="0" smtClean="0"/>
              <a:t>meet</a:t>
            </a:r>
            <a:endParaRPr lang="en-US" sz="24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Bi-directional Search</a:t>
            </a:r>
            <a:endParaRPr lang="en-US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676775"/>
            <a:ext cx="58959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00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15400" cy="5715000"/>
          </a:xfrm>
          <a:noFill/>
          <a:ln/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/>
              <a:t>It is a brute force algorithm that requires an initial state and a clear description </a:t>
            </a:r>
            <a:r>
              <a:rPr lang="en-US" sz="2400" dirty="0" smtClean="0"/>
              <a:t>of each </a:t>
            </a:r>
            <a:r>
              <a:rPr lang="en-US" sz="2400" dirty="0"/>
              <a:t>state, goal state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Forward pointer moves from source </a:t>
            </a:r>
            <a:r>
              <a:rPr lang="en-US" sz="2400" dirty="0" smtClean="0"/>
              <a:t>and explores </a:t>
            </a:r>
            <a:r>
              <a:rPr lang="en-US" sz="2400" dirty="0"/>
              <a:t>the nodes and the backward pointer moves from goal state until the </a:t>
            </a:r>
            <a:r>
              <a:rPr lang="en-US" sz="2400" dirty="0" smtClean="0"/>
              <a:t>forward pointer </a:t>
            </a:r>
            <a:r>
              <a:rPr lang="en-US" sz="2400" dirty="0"/>
              <a:t>meets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It concatenates both the pointers to find the optimal path.</a:t>
            </a:r>
            <a:endParaRPr lang="en-US" sz="24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Bi-directional Search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495800"/>
            <a:ext cx="64008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64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15400" cy="5715000"/>
          </a:xfrm>
          <a:noFill/>
          <a:ln/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Either forward </a:t>
            </a:r>
            <a:r>
              <a:rPr lang="en-US" sz="2400" dirty="0"/>
              <a:t>or backward pointer can use Breadth-First Search algorithm to meet at </a:t>
            </a:r>
            <a:r>
              <a:rPr lang="en-US" sz="2400" dirty="0" smtClean="0"/>
              <a:t>a particular </a:t>
            </a:r>
            <a:r>
              <a:rPr lang="en-US" sz="2400" dirty="0"/>
              <a:t>node.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/>
              <a:t>When </a:t>
            </a:r>
            <a:r>
              <a:rPr lang="en-US" sz="2400" b="1" dirty="0"/>
              <a:t>does it </a:t>
            </a:r>
            <a:r>
              <a:rPr lang="en-US" sz="2400" b="1" dirty="0" smtClean="0"/>
              <a:t>help?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 smtClean="0"/>
              <a:t>It </a:t>
            </a:r>
            <a:r>
              <a:rPr lang="en-US" sz="2200" dirty="0"/>
              <a:t>cuts the size of the search tree by half.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/>
              <a:t>What is </a:t>
            </a:r>
            <a:r>
              <a:rPr lang="en-US" sz="2400" b="1" dirty="0" smtClean="0"/>
              <a:t>necessary?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 smtClean="0"/>
              <a:t>Merge </a:t>
            </a:r>
            <a:r>
              <a:rPr lang="en-US" sz="2200" dirty="0"/>
              <a:t>the solutions.</a:t>
            </a:r>
            <a:endParaRPr lang="en-US" sz="20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Bi-directional Search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343401"/>
            <a:ext cx="64008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48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610600" cy="5715000"/>
          </a:xfrm>
          <a:noFill/>
          <a:ln/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lang="en-US" sz="2400" b="1" dirty="0" smtClean="0"/>
              <a:t>Advantages 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/>
              <a:t>R</a:t>
            </a:r>
            <a:r>
              <a:rPr lang="en-US" sz="2200" dirty="0" smtClean="0"/>
              <a:t>educes </a:t>
            </a:r>
            <a:r>
              <a:rPr lang="en-US" sz="2200" dirty="0"/>
              <a:t>the time complexity because it only searches half of the tree.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/>
              <a:t>R</a:t>
            </a:r>
            <a:r>
              <a:rPr lang="en-US" sz="2200" dirty="0" smtClean="0"/>
              <a:t>equires </a:t>
            </a:r>
            <a:r>
              <a:rPr lang="en-US" sz="2200" dirty="0"/>
              <a:t>less space.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/>
              <a:t>G</a:t>
            </a:r>
            <a:r>
              <a:rPr lang="en-US" sz="2200" dirty="0" smtClean="0"/>
              <a:t>uaranteed </a:t>
            </a:r>
            <a:r>
              <a:rPr lang="en-US" sz="2200" dirty="0"/>
              <a:t>to find an optimal solution.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/>
              <a:t>R</a:t>
            </a:r>
            <a:r>
              <a:rPr lang="en-US" sz="2200" dirty="0" smtClean="0"/>
              <a:t>educes </a:t>
            </a:r>
            <a:r>
              <a:rPr lang="en-US" sz="2200" dirty="0"/>
              <a:t>traversing the unexplored nodes using breadth first search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Bi-directional Search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72295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610600" cy="5715000"/>
          </a:xfrm>
          <a:noFill/>
          <a:ln/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lang="en-US" sz="2400" b="1" dirty="0" smtClean="0"/>
              <a:t>Disadvantages </a:t>
            </a:r>
            <a:endParaRPr lang="en-US" sz="2400" b="1" dirty="0"/>
          </a:p>
          <a:p>
            <a:pPr lvl="1" algn="just">
              <a:lnSpc>
                <a:spcPct val="150000"/>
              </a:lnSpc>
            </a:pPr>
            <a:r>
              <a:rPr lang="en-US" sz="2200" dirty="0"/>
              <a:t>At least one pointer uses a Breadth-First Search algorithm to traverse half </a:t>
            </a:r>
            <a:r>
              <a:rPr lang="en-US" sz="2200" dirty="0" smtClean="0"/>
              <a:t>of the </a:t>
            </a:r>
            <a:r>
              <a:rPr lang="en-US" sz="2200" dirty="0"/>
              <a:t>tree hence it sometimes requires </a:t>
            </a:r>
            <a:r>
              <a:rPr lang="en-US" sz="2200" dirty="0" smtClean="0"/>
              <a:t>space.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 smtClean="0"/>
              <a:t>If </a:t>
            </a:r>
            <a:r>
              <a:rPr lang="en-US" sz="2400" dirty="0"/>
              <a:t>the breadth first search on either forward pointer or backward pointer </a:t>
            </a:r>
            <a:r>
              <a:rPr lang="en-US" sz="2400" dirty="0" smtClean="0"/>
              <a:t>fails the </a:t>
            </a:r>
            <a:r>
              <a:rPr lang="en-US" sz="2400" dirty="0"/>
              <a:t>space complexity </a:t>
            </a:r>
            <a:r>
              <a:rPr lang="en-US" sz="2400" dirty="0" smtClean="0"/>
              <a:t>increases.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 smtClean="0"/>
              <a:t>Time </a:t>
            </a:r>
            <a:r>
              <a:rPr lang="en-US" sz="2400" dirty="0"/>
              <a:t>complexity increases while breadth first search using with greater depths.</a:t>
            </a:r>
            <a:endParaRPr lang="en-US" sz="24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Bi-directional Search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408260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610600" cy="5715000"/>
          </a:xfrm>
          <a:noFill/>
          <a:ln/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lang="en-US" sz="2400" b="1" dirty="0" smtClean="0"/>
              <a:t>Example </a:t>
            </a:r>
            <a:endParaRPr lang="en-US" sz="2400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Bi-directional Search</a:t>
            </a:r>
            <a:endParaRPr lang="en-US" sz="3000" dirty="0"/>
          </a:p>
        </p:txBody>
      </p:sp>
      <p:pic>
        <p:nvPicPr>
          <p:cNvPr id="3076" name="Picture 4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47825"/>
            <a:ext cx="809625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418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715000"/>
          </a:xfrm>
          <a:noFill/>
          <a:ln/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400" dirty="0" smtClean="0"/>
              <a:t>Some </a:t>
            </a:r>
            <a:r>
              <a:rPr lang="en-US" sz="2400" dirty="0"/>
              <a:t>of the most common problems resolved by AI are</a:t>
            </a:r>
          </a:p>
          <a:p>
            <a:pPr lvl="1">
              <a:lnSpc>
                <a:spcPct val="130000"/>
              </a:lnSpc>
            </a:pPr>
            <a:r>
              <a:rPr lang="en-US" sz="2200" dirty="0"/>
              <a:t>Travelling Salesman Problem</a:t>
            </a:r>
          </a:p>
          <a:p>
            <a:pPr lvl="1">
              <a:lnSpc>
                <a:spcPct val="130000"/>
              </a:lnSpc>
            </a:pPr>
            <a:r>
              <a:rPr lang="en-US" sz="2200" dirty="0"/>
              <a:t>Tower of Hanoi Problem</a:t>
            </a:r>
          </a:p>
          <a:p>
            <a:pPr lvl="1">
              <a:lnSpc>
                <a:spcPct val="130000"/>
              </a:lnSpc>
            </a:pPr>
            <a:r>
              <a:rPr lang="en-US" sz="2200" dirty="0"/>
              <a:t>Water-Jug Problem</a:t>
            </a:r>
          </a:p>
          <a:p>
            <a:pPr lvl="1">
              <a:lnSpc>
                <a:spcPct val="130000"/>
              </a:lnSpc>
            </a:pPr>
            <a:r>
              <a:rPr lang="en-US" sz="2200" dirty="0"/>
              <a:t>N-Queen Problem</a:t>
            </a:r>
          </a:p>
          <a:p>
            <a:pPr lvl="1">
              <a:lnSpc>
                <a:spcPct val="130000"/>
              </a:lnSpc>
            </a:pPr>
            <a:r>
              <a:rPr lang="en-US" sz="2200" dirty="0"/>
              <a:t>Chess</a:t>
            </a:r>
          </a:p>
          <a:p>
            <a:pPr lvl="1">
              <a:lnSpc>
                <a:spcPct val="130000"/>
              </a:lnSpc>
            </a:pPr>
            <a:r>
              <a:rPr lang="en-US" sz="2200" dirty="0"/>
              <a:t>Sudoku</a:t>
            </a:r>
          </a:p>
          <a:p>
            <a:pPr lvl="1">
              <a:lnSpc>
                <a:spcPct val="130000"/>
              </a:lnSpc>
            </a:pPr>
            <a:r>
              <a:rPr lang="en-US" sz="2200" dirty="0"/>
              <a:t>Crypt-arithmetic Problems</a:t>
            </a:r>
          </a:p>
          <a:p>
            <a:pPr lvl="1">
              <a:lnSpc>
                <a:spcPct val="130000"/>
              </a:lnSpc>
            </a:pPr>
            <a:r>
              <a:rPr lang="en-US" sz="2200" dirty="0"/>
              <a:t>Magic Squares</a:t>
            </a:r>
          </a:p>
          <a:p>
            <a:pPr lvl="1">
              <a:lnSpc>
                <a:spcPct val="130000"/>
              </a:lnSpc>
            </a:pPr>
            <a:r>
              <a:rPr lang="en-US" sz="2200" dirty="0"/>
              <a:t>Logical Puzzles and so on.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/>
              <a:t>Problem Solving in AI</a:t>
            </a:r>
          </a:p>
        </p:txBody>
      </p:sp>
    </p:spTree>
    <p:extLst>
      <p:ext uri="{BB962C8B-B14F-4D97-AF65-F5344CB8AC3E}">
        <p14:creationId xmlns:p14="http://schemas.microsoft.com/office/powerpoint/2010/main" val="1669166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715000"/>
          </a:xfrm>
          <a:noFill/>
          <a:ln/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/>
              <a:t>In artificial intelligence, problems can be solved by using </a:t>
            </a:r>
            <a:endParaRPr lang="en-US" sz="2400" dirty="0" smtClean="0"/>
          </a:p>
          <a:p>
            <a:pPr lvl="1" algn="just">
              <a:lnSpc>
                <a:spcPct val="150000"/>
              </a:lnSpc>
            </a:pPr>
            <a:r>
              <a:rPr lang="en-US" sz="2200" dirty="0" smtClean="0"/>
              <a:t>Searching algorithms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 smtClean="0"/>
              <a:t>Evolutionary computations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 smtClean="0"/>
              <a:t>Knowledge </a:t>
            </a:r>
            <a:r>
              <a:rPr lang="en-US" sz="2200" dirty="0"/>
              <a:t>representations, etc.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Various </a:t>
            </a:r>
            <a:r>
              <a:rPr lang="en-US" sz="2400" dirty="0"/>
              <a:t>searching techniques that are used to solve a problem.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In general, searching is referred to as finding information one needs.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/>
              <a:t>Problem Solving Techniques</a:t>
            </a:r>
          </a:p>
        </p:txBody>
      </p:sp>
    </p:spTree>
    <p:extLst>
      <p:ext uri="{BB962C8B-B14F-4D97-AF65-F5344CB8AC3E}">
        <p14:creationId xmlns:p14="http://schemas.microsoft.com/office/powerpoint/2010/main" val="1972707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715000"/>
          </a:xfrm>
          <a:noFill/>
          <a:ln/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dirty="0"/>
              <a:t>In computer science, problem-solving refers to artificial intelligence techniques, including various techniques such as forming efficient algorithms, heuristics, and performing root cause analysis to find desirable solutions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/>
              <a:t>Search Algorithms in AI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3886200"/>
            <a:ext cx="8305800" cy="11339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basic crux of artificial intelligence is to solve problems just like humans.</a:t>
            </a:r>
          </a:p>
        </p:txBody>
      </p:sp>
    </p:spTree>
    <p:extLst>
      <p:ext uri="{BB962C8B-B14F-4D97-AF65-F5344CB8AC3E}">
        <p14:creationId xmlns:p14="http://schemas.microsoft.com/office/powerpoint/2010/main" val="1993949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715000"/>
          </a:xfrm>
          <a:noFill/>
          <a:ln/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lang="en-US" sz="2200" dirty="0"/>
              <a:t>Search algorithms are one of the most important areas of Artificial </a:t>
            </a:r>
            <a:r>
              <a:rPr lang="en-US" sz="2200" dirty="0" smtClean="0"/>
              <a:t>Intelligence. </a:t>
            </a:r>
          </a:p>
          <a:p>
            <a:pPr algn="just">
              <a:lnSpc>
                <a:spcPct val="130000"/>
              </a:lnSpc>
            </a:pPr>
            <a:r>
              <a:rPr lang="en-US" sz="2200" dirty="0" smtClean="0"/>
              <a:t>Also, in </a:t>
            </a:r>
            <a:r>
              <a:rPr lang="en-US" sz="2200" dirty="0"/>
              <a:t>Artificial Intelligence, Search techniques are universal problem-solving methods.</a:t>
            </a:r>
          </a:p>
          <a:p>
            <a:pPr algn="just">
              <a:lnSpc>
                <a:spcPct val="130000"/>
              </a:lnSpc>
            </a:pPr>
            <a:r>
              <a:rPr lang="en-US" sz="2200" b="1" i="1" dirty="0" smtClean="0"/>
              <a:t>Also, we know that Artificial </a:t>
            </a:r>
            <a:r>
              <a:rPr lang="en-US" sz="2200" b="1" i="1" dirty="0"/>
              <a:t>Intelligence </a:t>
            </a:r>
            <a:r>
              <a:rPr lang="en-US" sz="2200" dirty="0"/>
              <a:t>is the study of building agents that act rationally. </a:t>
            </a:r>
            <a:endParaRPr lang="en-US" sz="2200" dirty="0" smtClean="0"/>
          </a:p>
          <a:p>
            <a:pPr algn="just">
              <a:lnSpc>
                <a:spcPct val="130000"/>
              </a:lnSpc>
            </a:pPr>
            <a:r>
              <a:rPr lang="en-US" sz="2200" dirty="0" smtClean="0"/>
              <a:t>Most </a:t>
            </a:r>
            <a:r>
              <a:rPr lang="en-US" sz="2200" dirty="0"/>
              <a:t>of the time, these agents perform some kind of search algorithm in the background in order to achieve their tasks</a:t>
            </a:r>
            <a:r>
              <a:rPr lang="en-US" sz="2200" dirty="0" smtClean="0"/>
              <a:t>.</a:t>
            </a:r>
          </a:p>
          <a:p>
            <a:pPr algn="just">
              <a:lnSpc>
                <a:spcPct val="130000"/>
              </a:lnSpc>
            </a:pPr>
            <a:r>
              <a:rPr lang="en-US" sz="2200" b="1" dirty="0" smtClean="0"/>
              <a:t>Rational </a:t>
            </a:r>
            <a:r>
              <a:rPr lang="en-US" sz="2200" b="1" dirty="0"/>
              <a:t>agents</a:t>
            </a:r>
            <a:r>
              <a:rPr lang="en-US" sz="2200" dirty="0"/>
              <a:t> or </a:t>
            </a:r>
            <a:r>
              <a:rPr lang="en-US" sz="2200" b="1" dirty="0"/>
              <a:t>Problem-solving agents</a:t>
            </a:r>
            <a:r>
              <a:rPr lang="en-US" sz="2200" dirty="0"/>
              <a:t> in AI mostly used these search strategies or algorithms to solve a specific problem and provide the best result.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/>
              <a:t>Search Algorithms in AI</a:t>
            </a:r>
          </a:p>
        </p:txBody>
      </p:sp>
    </p:spTree>
    <p:extLst>
      <p:ext uri="{BB962C8B-B14F-4D97-AF65-F5344CB8AC3E}">
        <p14:creationId xmlns:p14="http://schemas.microsoft.com/office/powerpoint/2010/main" val="3388034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Santorini:Microsoft Office:Microsoft PowerPoint 4:</Template>
  <TotalTime>11150690</TotalTime>
  <Pages>33</Pages>
  <Words>2280</Words>
  <Application>Microsoft Office PowerPoint</Application>
  <PresentationFormat>On-screen Show (4:3)</PresentationFormat>
  <Paragraphs>301</Paragraphs>
  <Slides>56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inter-regular</vt:lpstr>
      <vt:lpstr>Lato</vt:lpstr>
      <vt:lpstr>Tahoma</vt:lpstr>
      <vt:lpstr>Times New Roman</vt:lpstr>
      <vt:lpstr>Verdana</vt:lpstr>
      <vt:lpstr>Default Design</vt:lpstr>
      <vt:lpstr>AI Searching Techniques</vt:lpstr>
      <vt:lpstr>Today’s Lecture</vt:lpstr>
      <vt:lpstr>Motivations</vt:lpstr>
      <vt:lpstr>Motivations</vt:lpstr>
      <vt:lpstr>Problem Solving in AI</vt:lpstr>
      <vt:lpstr>Problem Solving in AI</vt:lpstr>
      <vt:lpstr>Problem Solving Techniques</vt:lpstr>
      <vt:lpstr>Search Algorithms in AI</vt:lpstr>
      <vt:lpstr>Search Algorithms in AI</vt:lpstr>
      <vt:lpstr>Search Algorithms Terminologies</vt:lpstr>
      <vt:lpstr>Search Algorithms Terminologies</vt:lpstr>
      <vt:lpstr>Search Algorithms Terminologies</vt:lpstr>
      <vt:lpstr>Properties of Search Algorithms</vt:lpstr>
      <vt:lpstr>Properties of Search Algorithms</vt:lpstr>
      <vt:lpstr>Properties of Search Algorithms</vt:lpstr>
      <vt:lpstr>Process of Problem-Solving using Search Algorithms</vt:lpstr>
      <vt:lpstr>Types of Search Algorithms</vt:lpstr>
      <vt:lpstr>Uninformed/Blind Searching Techniques</vt:lpstr>
      <vt:lpstr>Uninformed/Blind Searching Techniques</vt:lpstr>
      <vt:lpstr>Uninformed/Blind Searching Techniques</vt:lpstr>
      <vt:lpstr>Uninformed/Blind Searching Techniques</vt:lpstr>
      <vt:lpstr>Uninformed/Blind Searching Techniques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Uniform Cost Search</vt:lpstr>
      <vt:lpstr>Uniform Cost Search</vt:lpstr>
      <vt:lpstr>Uniform Cost Search</vt:lpstr>
      <vt:lpstr>Uniform Cost Search</vt:lpstr>
      <vt:lpstr>Depth Limited Search</vt:lpstr>
      <vt:lpstr>Depth Limited Search</vt:lpstr>
      <vt:lpstr>Iterative Deepening Search</vt:lpstr>
      <vt:lpstr>Iterative Deepening Search</vt:lpstr>
      <vt:lpstr>Iterative Deepening Search</vt:lpstr>
      <vt:lpstr>Iterative Deepening Search</vt:lpstr>
      <vt:lpstr>Iterative Deeping Search</vt:lpstr>
      <vt:lpstr>Bi-directional Search</vt:lpstr>
      <vt:lpstr>Bi-directional Search</vt:lpstr>
      <vt:lpstr>Bi-directional Search</vt:lpstr>
      <vt:lpstr>Bi-directional Search</vt:lpstr>
      <vt:lpstr>Bi-directional Search</vt:lpstr>
      <vt:lpstr>Bi-directional 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1: Introduction to Artificial Intelligence</dc:title>
  <dc:subject/>
  <dc:creator>Padhraic Smyth</dc:creator>
  <cp:keywords/>
  <dc:description/>
  <cp:lastModifiedBy>UIIT</cp:lastModifiedBy>
  <cp:revision>157</cp:revision>
  <cp:lastPrinted>1999-09-28T15:21:13Z</cp:lastPrinted>
  <dcterms:created xsi:type="dcterms:W3CDTF">1998-09-23T12:48:10Z</dcterms:created>
  <dcterms:modified xsi:type="dcterms:W3CDTF">2022-10-26T07:58:04Z</dcterms:modified>
</cp:coreProperties>
</file>