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353" r:id="rId3"/>
    <p:sldId id="492" r:id="rId4"/>
    <p:sldId id="467" r:id="rId5"/>
    <p:sldId id="513" r:id="rId6"/>
    <p:sldId id="514" r:id="rId7"/>
    <p:sldId id="518" r:id="rId8"/>
    <p:sldId id="519" r:id="rId9"/>
    <p:sldId id="515" r:id="rId10"/>
    <p:sldId id="516" r:id="rId11"/>
    <p:sldId id="517" r:id="rId12"/>
    <p:sldId id="520" r:id="rId13"/>
    <p:sldId id="525" r:id="rId14"/>
    <p:sldId id="522" r:id="rId15"/>
    <p:sldId id="526" r:id="rId16"/>
    <p:sldId id="527" r:id="rId17"/>
    <p:sldId id="529" r:id="rId18"/>
    <p:sldId id="528" r:id="rId19"/>
    <p:sldId id="530" r:id="rId20"/>
    <p:sldId id="531" r:id="rId21"/>
    <p:sldId id="524" r:id="rId2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BE68CBAB-D09B-4EE4-82DF-B66105E7C407}">
          <p14:sldIdLst>
            <p14:sldId id="256"/>
            <p14:sldId id="353"/>
            <p14:sldId id="492"/>
            <p14:sldId id="467"/>
            <p14:sldId id="513"/>
            <p14:sldId id="514"/>
            <p14:sldId id="518"/>
            <p14:sldId id="519"/>
            <p14:sldId id="515"/>
            <p14:sldId id="516"/>
            <p14:sldId id="517"/>
            <p14:sldId id="520"/>
            <p14:sldId id="525"/>
            <p14:sldId id="522"/>
            <p14:sldId id="526"/>
            <p14:sldId id="527"/>
            <p14:sldId id="529"/>
            <p14:sldId id="528"/>
            <p14:sldId id="530"/>
            <p14:sldId id="531"/>
            <p14:sldId id="524"/>
          </p14:sldIdLst>
        </p14:section>
        <p14:section name="Untitled Section" id="{7DB19299-7CA5-41E2-84D7-0EAE515E427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C4B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946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9014636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10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8355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1880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33060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48780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3044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10320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61011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90854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45766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22754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50938" y="692150"/>
            <a:ext cx="4556125" cy="3416300"/>
          </a:xfrm>
          <a:ln/>
        </p:spPr>
      </p:sp>
      <p:sp>
        <p:nvSpPr>
          <p:cNvPr id="2048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02313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46083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8571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1695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1739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4422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2510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56112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2512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2854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p:nvPr userDrawn="1"/>
        </p:nvSpPr>
        <p:spPr>
          <a:xfrm>
            <a:off x="8077200" y="0"/>
            <a:ext cx="1066800" cy="461665"/>
          </a:xfrm>
          <a:prstGeom prst="rect">
            <a:avLst/>
          </a:prstGeom>
          <a:solidFill>
            <a:schemeClr val="bg1"/>
          </a:solidFill>
        </p:spPr>
        <p:txBody>
          <a:bodyPr wrap="square" rtlCol="0">
            <a:spAutoFit/>
          </a:bodyPr>
          <a:lstStyle/>
          <a:p>
            <a:endParaRPr lang="en-US" dirty="0"/>
          </a:p>
        </p:txBody>
      </p:sp>
      <p:sp>
        <p:nvSpPr>
          <p:cNvPr id="5" name="TextBox 4"/>
          <p:cNvSpPr txBox="1"/>
          <p:nvPr userDrawn="1"/>
        </p:nvSpPr>
        <p:spPr>
          <a:xfrm>
            <a:off x="0" y="6396335"/>
            <a:ext cx="9144000" cy="461665"/>
          </a:xfrm>
          <a:prstGeom prst="rect">
            <a:avLst/>
          </a:prstGeom>
          <a:solidFill>
            <a:schemeClr val="bg1"/>
          </a:solidFill>
        </p:spPr>
        <p:txBody>
          <a:bodyPr wrap="square" rtlCol="0">
            <a:spAutoFit/>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096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143000"/>
            <a:ext cx="7848600" cy="50292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 </a:t>
            </a:r>
          </a:p>
        </p:txBody>
      </p:sp>
      <p:sp>
        <p:nvSpPr>
          <p:cNvPr id="1028" name="Rectangle 4"/>
          <p:cNvSpPr>
            <a:spLocks noChangeArrowheads="1"/>
          </p:cNvSpPr>
          <p:nvPr/>
        </p:nvSpPr>
        <p:spPr bwMode="auto">
          <a:xfrm>
            <a:off x="7277100" y="6629400"/>
            <a:ext cx="1866900" cy="211138"/>
          </a:xfrm>
          <a:prstGeom prst="rect">
            <a:avLst/>
          </a:prstGeom>
          <a:noFill/>
          <a:ln w="12700">
            <a:noFill/>
            <a:miter lim="800000"/>
            <a:headEnd/>
            <a:tailEnd/>
          </a:ln>
          <a:effectLst/>
        </p:spPr>
        <p:txBody>
          <a:bodyPr wrap="none" lIns="90488" tIns="44450" rIns="90488" bIns="44450">
            <a:spAutoFit/>
          </a:bodyPr>
          <a:lstStyle/>
          <a:p>
            <a:r>
              <a:rPr lang="en-US" sz="800" b="1">
                <a:latin typeface="Verdana" pitchFamily="34" charset="0"/>
              </a:rPr>
              <a:t>Slide Set 1: Introduction: </a:t>
            </a:r>
            <a:fld id="{03CD582D-EE30-4301-8711-B97A2BCF3077}" type="slidenum">
              <a:rPr lang="en-US" sz="800" b="1">
                <a:latin typeface="Verdana" pitchFamily="34" charset="0"/>
              </a:rPr>
              <a:pPr/>
              <a:t>‹#›</a:t>
            </a:fld>
            <a:endParaRPr lang="en-US" sz="800" b="1">
              <a:latin typeface="Verdana" pitchFamily="34" charset="0"/>
            </a:endParaRPr>
          </a:p>
        </p:txBody>
      </p:sp>
      <p:pic>
        <p:nvPicPr>
          <p:cNvPr id="1029" name="Picture 5" descr="formal-66"/>
          <p:cNvPicPr>
            <a:picLocks noChangeAspect="1" noChangeArrowheads="1"/>
          </p:cNvPicPr>
          <p:nvPr userDrawn="1"/>
        </p:nvPicPr>
        <p:blipFill>
          <a:blip r:embed="rId14" cstate="print"/>
          <a:srcRect/>
          <a:stretch>
            <a:fillRect/>
          </a:stretch>
        </p:blipFill>
        <p:spPr bwMode="auto">
          <a:xfrm>
            <a:off x="7924800" y="66675"/>
            <a:ext cx="1241425" cy="334963"/>
          </a:xfrm>
          <a:prstGeom prst="rect">
            <a:avLst/>
          </a:prstGeom>
          <a:noFill/>
        </p:spPr>
      </p:pic>
      <p:sp>
        <p:nvSpPr>
          <p:cNvPr id="1030" name="Rectangle 6"/>
          <p:cNvSpPr>
            <a:spLocks noChangeArrowheads="1"/>
          </p:cNvSpPr>
          <p:nvPr userDrawn="1"/>
        </p:nvSpPr>
        <p:spPr bwMode="auto">
          <a:xfrm>
            <a:off x="0" y="6616700"/>
            <a:ext cx="2833688" cy="211138"/>
          </a:xfrm>
          <a:prstGeom prst="rect">
            <a:avLst/>
          </a:prstGeom>
          <a:noFill/>
          <a:ln w="12700">
            <a:noFill/>
            <a:miter lim="800000"/>
            <a:headEnd/>
            <a:tailEnd/>
          </a:ln>
          <a:effectLst/>
        </p:spPr>
        <p:txBody>
          <a:bodyPr wrap="none" lIns="90488" tIns="44450" rIns="90488" bIns="44450">
            <a:spAutoFit/>
          </a:bodyPr>
          <a:lstStyle/>
          <a:p>
            <a:r>
              <a:rPr lang="en-US" sz="800" b="1">
                <a:latin typeface="Verdana" pitchFamily="34" charset="0"/>
              </a:rPr>
              <a:t>ICS 271, Fall 2007: Professor Padhraic Smyth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Verdana" pitchFamily="34" charset="0"/>
        </a:defRPr>
      </a:lvl2pPr>
      <a:lvl3pPr algn="ctr" rtl="0" eaLnBrk="0" fontAlgn="base" hangingPunct="0">
        <a:spcBef>
          <a:spcPct val="0"/>
        </a:spcBef>
        <a:spcAft>
          <a:spcPct val="0"/>
        </a:spcAft>
        <a:defRPr sz="2400" b="1">
          <a:solidFill>
            <a:schemeClr val="tx2"/>
          </a:solidFill>
          <a:latin typeface="Verdana" pitchFamily="34" charset="0"/>
        </a:defRPr>
      </a:lvl3pPr>
      <a:lvl4pPr algn="ctr" rtl="0" eaLnBrk="0" fontAlgn="base" hangingPunct="0">
        <a:spcBef>
          <a:spcPct val="0"/>
        </a:spcBef>
        <a:spcAft>
          <a:spcPct val="0"/>
        </a:spcAft>
        <a:defRPr sz="2400" b="1">
          <a:solidFill>
            <a:schemeClr val="tx2"/>
          </a:solidFill>
          <a:latin typeface="Verdana" pitchFamily="34" charset="0"/>
        </a:defRPr>
      </a:lvl4pPr>
      <a:lvl5pPr algn="ctr" rtl="0" eaLnBrk="0" fontAlgn="base" hangingPunct="0">
        <a:spcBef>
          <a:spcPct val="0"/>
        </a:spcBef>
        <a:spcAft>
          <a:spcPct val="0"/>
        </a:spcAft>
        <a:defRPr sz="2400" b="1">
          <a:solidFill>
            <a:schemeClr val="tx2"/>
          </a:solidFill>
          <a:latin typeface="Verdana" pitchFamily="34" charset="0"/>
        </a:defRPr>
      </a:lvl5pPr>
      <a:lvl6pPr marL="457200" algn="ctr" rtl="0" eaLnBrk="0" fontAlgn="base" hangingPunct="0">
        <a:spcBef>
          <a:spcPct val="0"/>
        </a:spcBef>
        <a:spcAft>
          <a:spcPct val="0"/>
        </a:spcAft>
        <a:defRPr sz="2400" b="1">
          <a:solidFill>
            <a:schemeClr val="tx2"/>
          </a:solidFill>
          <a:latin typeface="Verdana" pitchFamily="34" charset="0"/>
        </a:defRPr>
      </a:lvl6pPr>
      <a:lvl7pPr marL="914400" algn="ctr" rtl="0" eaLnBrk="0" fontAlgn="base" hangingPunct="0">
        <a:spcBef>
          <a:spcPct val="0"/>
        </a:spcBef>
        <a:spcAft>
          <a:spcPct val="0"/>
        </a:spcAft>
        <a:defRPr sz="2400" b="1">
          <a:solidFill>
            <a:schemeClr val="tx2"/>
          </a:solidFill>
          <a:latin typeface="Verdana" pitchFamily="34" charset="0"/>
        </a:defRPr>
      </a:lvl7pPr>
      <a:lvl8pPr marL="1371600" algn="ctr" rtl="0" eaLnBrk="0" fontAlgn="base" hangingPunct="0">
        <a:spcBef>
          <a:spcPct val="0"/>
        </a:spcBef>
        <a:spcAft>
          <a:spcPct val="0"/>
        </a:spcAft>
        <a:defRPr sz="2400" b="1">
          <a:solidFill>
            <a:schemeClr val="tx2"/>
          </a:solidFill>
          <a:latin typeface="Verdana" pitchFamily="34" charset="0"/>
        </a:defRPr>
      </a:lvl8pPr>
      <a:lvl9pPr marL="1828800" algn="ctr" rtl="0" eaLnBrk="0" fontAlgn="base" hangingPunct="0">
        <a:spcBef>
          <a:spcPct val="0"/>
        </a:spcBef>
        <a:spcAft>
          <a:spcPct val="0"/>
        </a:spcAft>
        <a:defRPr sz="2400" b="1">
          <a:solidFill>
            <a:schemeClr val="tx2"/>
          </a:solidFill>
          <a:latin typeface="Verdana" pitchFamily="34" charset="0"/>
        </a:defRPr>
      </a:lvl9pPr>
    </p:titleStyle>
    <p:bodyStyle>
      <a:lvl1pPr marL="342900" indent="-342900" algn="l" rtl="0" eaLnBrk="0" fontAlgn="base" hangingPunct="0">
        <a:spcBef>
          <a:spcPct val="20000"/>
        </a:spcBef>
        <a:spcAft>
          <a:spcPct val="0"/>
        </a:spcAft>
        <a:buSzPct val="10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1600">
          <a:solidFill>
            <a:schemeClr val="tx1"/>
          </a:solidFill>
          <a:latin typeface="+mn-lt"/>
        </a:defRPr>
      </a:lvl2pPr>
      <a:lvl3pPr marL="1143000" indent="-228600" algn="l" rtl="0" eaLnBrk="0" fontAlgn="base" hangingPunct="0">
        <a:spcBef>
          <a:spcPct val="20000"/>
        </a:spcBef>
        <a:spcAft>
          <a:spcPct val="0"/>
        </a:spcAft>
        <a:buSzPct val="100000"/>
        <a:buChar char="•"/>
        <a:defRPr sz="1600">
          <a:solidFill>
            <a:schemeClr val="tx1"/>
          </a:solidFill>
          <a:latin typeface="+mn-lt"/>
        </a:defRPr>
      </a:lvl3pPr>
      <a:lvl4pPr marL="1600200" indent="-228600" algn="l" rtl="0" eaLnBrk="0" fontAlgn="base" hangingPunct="0">
        <a:spcBef>
          <a:spcPct val="20000"/>
        </a:spcBef>
        <a:spcAft>
          <a:spcPct val="0"/>
        </a:spcAft>
        <a:buSzPct val="100000"/>
        <a:buChar char="–"/>
        <a:defRPr sz="1600">
          <a:solidFill>
            <a:schemeClr val="tx1"/>
          </a:solidFill>
          <a:latin typeface="+mn-lt"/>
        </a:defRPr>
      </a:lvl4pPr>
      <a:lvl5pPr marL="2057400" indent="-228600" algn="l" rtl="0" eaLnBrk="0" fontAlgn="base" hangingPunct="0">
        <a:spcBef>
          <a:spcPct val="20000"/>
        </a:spcBef>
        <a:spcAft>
          <a:spcPct val="0"/>
        </a:spcAft>
        <a:buSzPct val="100000"/>
        <a:buChar char="•"/>
        <a:defRPr sz="1600">
          <a:solidFill>
            <a:schemeClr val="tx1"/>
          </a:solidFill>
          <a:latin typeface="+mn-lt"/>
        </a:defRPr>
      </a:lvl5pPr>
      <a:lvl6pPr marL="2514600" indent="-228600" algn="l" rtl="0" eaLnBrk="0" fontAlgn="base" hangingPunct="0">
        <a:spcBef>
          <a:spcPct val="20000"/>
        </a:spcBef>
        <a:spcAft>
          <a:spcPct val="0"/>
        </a:spcAft>
        <a:buSzPct val="100000"/>
        <a:buChar char="•"/>
        <a:defRPr sz="1600">
          <a:solidFill>
            <a:schemeClr val="tx1"/>
          </a:solidFill>
          <a:latin typeface="+mn-lt"/>
        </a:defRPr>
      </a:lvl6pPr>
      <a:lvl7pPr marL="2971800" indent="-228600" algn="l" rtl="0" eaLnBrk="0" fontAlgn="base" hangingPunct="0">
        <a:spcBef>
          <a:spcPct val="20000"/>
        </a:spcBef>
        <a:spcAft>
          <a:spcPct val="0"/>
        </a:spcAft>
        <a:buSzPct val="100000"/>
        <a:buChar char="•"/>
        <a:defRPr sz="1600">
          <a:solidFill>
            <a:schemeClr val="tx1"/>
          </a:solidFill>
          <a:latin typeface="+mn-lt"/>
        </a:defRPr>
      </a:lvl7pPr>
      <a:lvl8pPr marL="3429000" indent="-228600" algn="l" rtl="0" eaLnBrk="0" fontAlgn="base" hangingPunct="0">
        <a:spcBef>
          <a:spcPct val="20000"/>
        </a:spcBef>
        <a:spcAft>
          <a:spcPct val="0"/>
        </a:spcAft>
        <a:buSzPct val="100000"/>
        <a:buChar char="•"/>
        <a:defRPr sz="1600">
          <a:solidFill>
            <a:schemeClr val="tx1"/>
          </a:solidFill>
          <a:latin typeface="+mn-lt"/>
        </a:defRPr>
      </a:lvl8pPr>
      <a:lvl9pPr marL="3886200" indent="-228600" algn="l" rtl="0" eaLnBrk="0" fontAlgn="base" hangingPunct="0">
        <a:spcBef>
          <a:spcPct val="20000"/>
        </a:spcBef>
        <a:spcAft>
          <a:spcPct val="0"/>
        </a:spcAft>
        <a:buSzPct val="10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371600"/>
            <a:ext cx="7772400" cy="1143000"/>
          </a:xfrm>
          <a:noFill/>
          <a:ln/>
        </p:spPr>
        <p:txBody>
          <a:bodyPr/>
          <a:lstStyle/>
          <a:p>
            <a:pPr>
              <a:lnSpc>
                <a:spcPct val="150000"/>
              </a:lnSpc>
            </a:pPr>
            <a:r>
              <a:rPr lang="en-US" sz="3600" dirty="0" smtClean="0"/>
              <a:t>AI Searching Techniques</a:t>
            </a:r>
            <a:endParaRPr lang="en-US" sz="3600" dirty="0"/>
          </a:p>
        </p:txBody>
      </p:sp>
      <p:sp>
        <p:nvSpPr>
          <p:cNvPr id="4099" name="Rectangle 3"/>
          <p:cNvSpPr>
            <a:spLocks noGrp="1" noChangeArrowheads="1"/>
          </p:cNvSpPr>
          <p:nvPr>
            <p:ph type="subTitle" idx="1"/>
          </p:nvPr>
        </p:nvSpPr>
        <p:spPr>
          <a:xfrm>
            <a:off x="1143000" y="3810000"/>
            <a:ext cx="6400800" cy="1752600"/>
          </a:xfrm>
          <a:noFill/>
          <a:ln/>
        </p:spPr>
        <p:txBody>
          <a:bodyPr/>
          <a:lstStyle/>
          <a:p>
            <a:pPr marL="342900" indent="-342900"/>
            <a:r>
              <a:rPr lang="en-US" dirty="0"/>
              <a:t> </a:t>
            </a:r>
          </a:p>
          <a:p>
            <a:pPr marL="342900" indent="-342900"/>
            <a:endParaRPr lang="en-US" dirty="0"/>
          </a:p>
          <a:p>
            <a:pPr marL="342900" indent="-342900"/>
            <a:endParaRPr lang="en-US" dirty="0"/>
          </a:p>
          <a:p>
            <a:pPr marL="342900" indent="-342900"/>
            <a:r>
              <a:rPr lang="en-US" dirty="0" smtClean="0"/>
              <a:t>Dr. Saif Ur Rehman</a:t>
            </a:r>
            <a:endParaRPr lang="en-US" dirty="0"/>
          </a:p>
        </p:txBody>
      </p:sp>
      <p:sp>
        <p:nvSpPr>
          <p:cNvPr id="4" name="Rectangle 3"/>
          <p:cNvSpPr txBox="1">
            <a:spLocks noChangeArrowheads="1"/>
          </p:cNvSpPr>
          <p:nvPr/>
        </p:nvSpPr>
        <p:spPr bwMode="auto">
          <a:xfrm>
            <a:off x="0" y="5105400"/>
            <a:ext cx="9144000" cy="1752600"/>
          </a:xfrm>
          <a:prstGeom prst="rect">
            <a:avLst/>
          </a:prstGeom>
          <a:solidFill>
            <a:schemeClr val="bg1"/>
          </a:solidFill>
          <a:ln w="12700">
            <a:noFill/>
            <a:miter lim="800000"/>
            <a:headEnd/>
            <a:tailEnd/>
          </a:ln>
          <a:effectLst/>
        </p:spPr>
        <p:txBody>
          <a:bodyPr vert="horz" wrap="square" lIns="90488" tIns="44450" rIns="90488" bIns="4445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Pct val="100000"/>
              <a:buFontTx/>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Rectangle 3"/>
          <p:cNvSpPr txBox="1">
            <a:spLocks noChangeArrowheads="1"/>
          </p:cNvSpPr>
          <p:nvPr/>
        </p:nvSpPr>
        <p:spPr bwMode="auto">
          <a:xfrm>
            <a:off x="0" y="0"/>
            <a:ext cx="9144000" cy="609600"/>
          </a:xfrm>
          <a:prstGeom prst="rect">
            <a:avLst/>
          </a:prstGeom>
          <a:solidFill>
            <a:schemeClr val="bg1"/>
          </a:solidFill>
          <a:ln w="12700">
            <a:noFill/>
            <a:miter lim="800000"/>
            <a:headEnd/>
            <a:tailEnd/>
          </a:ln>
          <a:effectLst/>
        </p:spPr>
        <p:txBody>
          <a:bodyPr vert="horz" wrap="square" lIns="90488" tIns="44450" rIns="90488" bIns="4445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Pct val="100000"/>
              <a:buFontTx/>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7" name="Rectangle 2"/>
          <p:cNvSpPr txBox="1">
            <a:spLocks noChangeArrowheads="1"/>
          </p:cNvSpPr>
          <p:nvPr/>
        </p:nvSpPr>
        <p:spPr bwMode="auto">
          <a:xfrm>
            <a:off x="419100" y="388257"/>
            <a:ext cx="8305800" cy="754743"/>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Verdana" pitchFamily="34" charset="0"/>
              </a:defRPr>
            </a:lvl2pPr>
            <a:lvl3pPr algn="ctr" rtl="0" eaLnBrk="0" fontAlgn="base" hangingPunct="0">
              <a:spcBef>
                <a:spcPct val="0"/>
              </a:spcBef>
              <a:spcAft>
                <a:spcPct val="0"/>
              </a:spcAft>
              <a:defRPr sz="2400" b="1">
                <a:solidFill>
                  <a:schemeClr val="tx2"/>
                </a:solidFill>
                <a:latin typeface="Verdana" pitchFamily="34" charset="0"/>
              </a:defRPr>
            </a:lvl3pPr>
            <a:lvl4pPr algn="ctr" rtl="0" eaLnBrk="0" fontAlgn="base" hangingPunct="0">
              <a:spcBef>
                <a:spcPct val="0"/>
              </a:spcBef>
              <a:spcAft>
                <a:spcPct val="0"/>
              </a:spcAft>
              <a:defRPr sz="2400" b="1">
                <a:solidFill>
                  <a:schemeClr val="tx2"/>
                </a:solidFill>
                <a:latin typeface="Verdana" pitchFamily="34" charset="0"/>
              </a:defRPr>
            </a:lvl4pPr>
            <a:lvl5pPr algn="ctr" rtl="0" eaLnBrk="0" fontAlgn="base" hangingPunct="0">
              <a:spcBef>
                <a:spcPct val="0"/>
              </a:spcBef>
              <a:spcAft>
                <a:spcPct val="0"/>
              </a:spcAft>
              <a:defRPr sz="2400" b="1">
                <a:solidFill>
                  <a:schemeClr val="tx2"/>
                </a:solidFill>
                <a:latin typeface="Verdana" pitchFamily="34" charset="0"/>
              </a:defRPr>
            </a:lvl5pPr>
            <a:lvl6pPr marL="457200" algn="ctr" rtl="0" eaLnBrk="0" fontAlgn="base" hangingPunct="0">
              <a:spcBef>
                <a:spcPct val="0"/>
              </a:spcBef>
              <a:spcAft>
                <a:spcPct val="0"/>
              </a:spcAft>
              <a:defRPr sz="2400" b="1">
                <a:solidFill>
                  <a:schemeClr val="tx2"/>
                </a:solidFill>
                <a:latin typeface="Verdana" pitchFamily="34" charset="0"/>
              </a:defRPr>
            </a:lvl6pPr>
            <a:lvl7pPr marL="914400" algn="ctr" rtl="0" eaLnBrk="0" fontAlgn="base" hangingPunct="0">
              <a:spcBef>
                <a:spcPct val="0"/>
              </a:spcBef>
              <a:spcAft>
                <a:spcPct val="0"/>
              </a:spcAft>
              <a:defRPr sz="2400" b="1">
                <a:solidFill>
                  <a:schemeClr val="tx2"/>
                </a:solidFill>
                <a:latin typeface="Verdana" pitchFamily="34" charset="0"/>
              </a:defRPr>
            </a:lvl7pPr>
            <a:lvl8pPr marL="1371600" algn="ctr" rtl="0" eaLnBrk="0" fontAlgn="base" hangingPunct="0">
              <a:spcBef>
                <a:spcPct val="0"/>
              </a:spcBef>
              <a:spcAft>
                <a:spcPct val="0"/>
              </a:spcAft>
              <a:defRPr sz="2400" b="1">
                <a:solidFill>
                  <a:schemeClr val="tx2"/>
                </a:solidFill>
                <a:latin typeface="Verdana" pitchFamily="34" charset="0"/>
              </a:defRPr>
            </a:lvl8pPr>
            <a:lvl9pPr marL="1828800" algn="ctr" rtl="0" eaLnBrk="0" fontAlgn="base" hangingPunct="0">
              <a:spcBef>
                <a:spcPct val="0"/>
              </a:spcBef>
              <a:spcAft>
                <a:spcPct val="0"/>
              </a:spcAft>
              <a:defRPr sz="2400" b="1">
                <a:solidFill>
                  <a:schemeClr val="tx2"/>
                </a:solidFill>
                <a:latin typeface="Verdana" pitchFamily="34" charset="0"/>
              </a:defRPr>
            </a:lvl9pPr>
          </a:lstStyle>
          <a:p>
            <a:pPr>
              <a:lnSpc>
                <a:spcPct val="150000"/>
              </a:lnSpc>
            </a:pPr>
            <a:r>
              <a:rPr lang="en-US" kern="0" dirty="0" smtClean="0"/>
              <a:t>Introduction to Artificial Intelligence</a:t>
            </a:r>
            <a:endParaRPr lang="en-US" kern="0" dirty="0"/>
          </a:p>
        </p:txBody>
      </p:sp>
      <p:pic>
        <p:nvPicPr>
          <p:cNvPr id="1026" name="Picture 2" descr="Image result for AI Searc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14600"/>
            <a:ext cx="4572000"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algn="just">
              <a:lnSpc>
                <a:spcPct val="150000"/>
              </a:lnSpc>
            </a:pPr>
            <a:r>
              <a:rPr lang="en-US" sz="2400" b="1" dirty="0" smtClean="0"/>
              <a:t>Heuristics Function</a:t>
            </a:r>
          </a:p>
          <a:p>
            <a:pPr lvl="1" algn="just">
              <a:lnSpc>
                <a:spcPct val="150000"/>
              </a:lnSpc>
            </a:pPr>
            <a:r>
              <a:rPr lang="en-US" sz="2000" dirty="0"/>
              <a:t>Admissibility of the heuristic function is given as</a:t>
            </a:r>
            <a:r>
              <a:rPr lang="en-US" sz="2000" dirty="0" smtClean="0"/>
              <a:t>:</a:t>
            </a:r>
          </a:p>
          <a:p>
            <a:pPr lvl="1" algn="just">
              <a:lnSpc>
                <a:spcPct val="150000"/>
              </a:lnSpc>
            </a:pPr>
            <a:endParaRPr lang="en-US" sz="2000" dirty="0"/>
          </a:p>
          <a:p>
            <a:pPr lvl="1" algn="just">
              <a:lnSpc>
                <a:spcPct val="150000"/>
              </a:lnSpc>
            </a:pPr>
            <a:endParaRPr lang="en-US" sz="2000" dirty="0" smtClean="0"/>
          </a:p>
          <a:p>
            <a:pPr lvl="1" algn="just">
              <a:lnSpc>
                <a:spcPct val="150000"/>
              </a:lnSpc>
            </a:pPr>
            <a:endParaRPr lang="en-US" sz="2000" dirty="0"/>
          </a:p>
          <a:p>
            <a:pPr lvl="1" algn="just">
              <a:lnSpc>
                <a:spcPct val="150000"/>
              </a:lnSpc>
            </a:pPr>
            <a:endParaRPr lang="en-US" sz="2000" dirty="0" smtClean="0"/>
          </a:p>
          <a:p>
            <a:pPr lvl="1" algn="just">
              <a:lnSpc>
                <a:spcPct val="150000"/>
              </a:lnSpc>
            </a:pPr>
            <a:endParaRPr lang="en-US" sz="2000" dirty="0"/>
          </a:p>
          <a:p>
            <a:pPr lvl="1" algn="just">
              <a:lnSpc>
                <a:spcPct val="150000"/>
              </a:lnSpc>
            </a:pPr>
            <a:r>
              <a:rPr lang="en-US" sz="2000" dirty="0"/>
              <a:t>Here h(n) is heuristic cost, and h*(n) is the estimated cost. Hence heuristic cost should be less than or equal to the estimated cost.</a:t>
            </a:r>
            <a:endParaRPr lang="en-US" sz="2000" dirty="0" smtClean="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Informed Searching Techniques</a:t>
            </a:r>
            <a:endParaRPr lang="en-US" sz="3000" dirty="0"/>
          </a:p>
        </p:txBody>
      </p:sp>
      <p:sp>
        <p:nvSpPr>
          <p:cNvPr id="2" name="Rectangle 1"/>
          <p:cNvSpPr/>
          <p:nvPr/>
        </p:nvSpPr>
        <p:spPr>
          <a:xfrm>
            <a:off x="2819400" y="2743200"/>
            <a:ext cx="3048000" cy="1200329"/>
          </a:xfrm>
          <a:prstGeom prst="rect">
            <a:avLst/>
          </a:prstGeom>
          <a:solidFill>
            <a:srgbClr val="FFFF00"/>
          </a:solidFill>
        </p:spPr>
        <p:txBody>
          <a:bodyPr wrap="square">
            <a:spAutoFit/>
          </a:bodyPr>
          <a:lstStyle/>
          <a:p>
            <a:pPr lvl="1" algn="just">
              <a:lnSpc>
                <a:spcPct val="150000"/>
              </a:lnSpc>
            </a:pPr>
            <a:r>
              <a:rPr lang="pt-BR" dirty="0">
                <a:latin typeface="Tahoma" panose="020B0604030504040204" pitchFamily="34" charset="0"/>
                <a:ea typeface="Tahoma" panose="020B0604030504040204" pitchFamily="34" charset="0"/>
                <a:cs typeface="Tahoma" panose="020B0604030504040204" pitchFamily="34" charset="0"/>
              </a:rPr>
              <a:t>h(n) &lt;= h*(n)  </a:t>
            </a:r>
          </a:p>
          <a:p>
            <a:pPr lvl="1" algn="just">
              <a:lnSpc>
                <a:spcPct val="150000"/>
              </a:lnSpc>
            </a:pPr>
            <a:r>
              <a:rPr lang="pt-BR" dirty="0">
                <a:latin typeface="Tahoma" panose="020B0604030504040204" pitchFamily="34" charset="0"/>
                <a:ea typeface="Tahoma" panose="020B0604030504040204" pitchFamily="34" charset="0"/>
                <a:cs typeface="Tahoma" panose="020B0604030504040204" pitchFamily="34" charset="0"/>
              </a:rPr>
              <a:t>h(n) &lt;= h*(n)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655584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algn="just">
              <a:lnSpc>
                <a:spcPct val="150000"/>
              </a:lnSpc>
            </a:pPr>
            <a:r>
              <a:rPr lang="en-US" sz="2400" dirty="0"/>
              <a:t>One of the simple Heuristic Search </a:t>
            </a:r>
            <a:r>
              <a:rPr lang="en-US" sz="2400" dirty="0" smtClean="0"/>
              <a:t>algorithm</a:t>
            </a:r>
          </a:p>
          <a:p>
            <a:pPr algn="just">
              <a:lnSpc>
                <a:spcPct val="150000"/>
              </a:lnSpc>
            </a:pPr>
            <a:r>
              <a:rPr lang="en-US" sz="2400" dirty="0" smtClean="0"/>
              <a:t>Also called as Greedy </a:t>
            </a:r>
            <a:r>
              <a:rPr lang="en-US" sz="2400" dirty="0"/>
              <a:t>best-first search algorithm </a:t>
            </a:r>
            <a:endParaRPr lang="en-US" sz="2400" dirty="0" smtClean="0"/>
          </a:p>
          <a:p>
            <a:pPr algn="just">
              <a:lnSpc>
                <a:spcPct val="150000"/>
              </a:lnSpc>
            </a:pPr>
            <a:r>
              <a:rPr lang="en-US" sz="2400" dirty="0"/>
              <a:t>A</a:t>
            </a:r>
            <a:r>
              <a:rPr lang="en-US" sz="2400" dirty="0" smtClean="0"/>
              <a:t>lways </a:t>
            </a:r>
            <a:r>
              <a:rPr lang="en-US" sz="2400" dirty="0"/>
              <a:t>selects the path which appears best at that moment. </a:t>
            </a:r>
            <a:endParaRPr lang="en-US" sz="2400" dirty="0" smtClean="0"/>
          </a:p>
          <a:p>
            <a:pPr algn="just">
              <a:lnSpc>
                <a:spcPct val="150000"/>
              </a:lnSpc>
            </a:pPr>
            <a:r>
              <a:rPr lang="en-US" sz="2400" dirty="0" smtClean="0"/>
              <a:t>It </a:t>
            </a:r>
            <a:r>
              <a:rPr lang="en-US" sz="2400" dirty="0"/>
              <a:t>is the combination of depth-first search and breadth-first search algorithms. </a:t>
            </a:r>
            <a:endParaRPr lang="en-US" sz="2400" dirty="0" smtClean="0"/>
          </a:p>
          <a:p>
            <a:pPr algn="just">
              <a:lnSpc>
                <a:spcPct val="150000"/>
              </a:lnSpc>
            </a:pPr>
            <a:r>
              <a:rPr lang="en-US" sz="2400" dirty="0" smtClean="0"/>
              <a:t> </a:t>
            </a:r>
            <a:r>
              <a:rPr lang="en-US" sz="2400" dirty="0"/>
              <a:t>With the help of best-first search, at each step, we can choose the most promising node</a:t>
            </a:r>
            <a:r>
              <a:rPr lang="en-US" sz="2400" dirty="0" smtClean="0"/>
              <a:t>.</a:t>
            </a:r>
            <a:endParaRPr lang="en-US" sz="24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spTree>
    <p:extLst>
      <p:ext uri="{BB962C8B-B14F-4D97-AF65-F5344CB8AC3E}">
        <p14:creationId xmlns:p14="http://schemas.microsoft.com/office/powerpoint/2010/main" val="178210256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lvl="0" algn="just">
              <a:lnSpc>
                <a:spcPct val="130000"/>
              </a:lnSpc>
            </a:pPr>
            <a:r>
              <a:rPr lang="en-US" sz="2200" dirty="0">
                <a:solidFill>
                  <a:srgbClr val="000000"/>
                </a:solidFill>
              </a:rPr>
              <a:t>It Works under the principle of exploring the goal node according to a specific rule.</a:t>
            </a:r>
          </a:p>
          <a:p>
            <a:pPr algn="just">
              <a:lnSpc>
                <a:spcPct val="130000"/>
              </a:lnSpc>
            </a:pPr>
            <a:r>
              <a:rPr lang="en-US" sz="2200" dirty="0" smtClean="0">
                <a:solidFill>
                  <a:srgbClr val="000000"/>
                </a:solidFill>
              </a:rPr>
              <a:t>Uses </a:t>
            </a:r>
            <a:r>
              <a:rPr lang="en-US" sz="2200" dirty="0">
                <a:solidFill>
                  <a:srgbClr val="000000"/>
                </a:solidFill>
              </a:rPr>
              <a:t>the heuristic </a:t>
            </a:r>
            <a:r>
              <a:rPr lang="en-US" sz="2200" dirty="0" smtClean="0">
                <a:solidFill>
                  <a:srgbClr val="000000"/>
                </a:solidFill>
              </a:rPr>
              <a:t>function for </a:t>
            </a:r>
            <a:r>
              <a:rPr lang="en-US" sz="2200" dirty="0">
                <a:solidFill>
                  <a:srgbClr val="000000"/>
                </a:solidFill>
              </a:rPr>
              <a:t>the estimation of the specific rule in the problem domain</a:t>
            </a:r>
            <a:r>
              <a:rPr lang="en-US" sz="2200" dirty="0" smtClean="0">
                <a:solidFill>
                  <a:srgbClr val="000000"/>
                </a:solidFill>
              </a:rPr>
              <a:t>.</a:t>
            </a:r>
          </a:p>
          <a:p>
            <a:pPr algn="just">
              <a:lnSpc>
                <a:spcPct val="130000"/>
              </a:lnSpc>
            </a:pPr>
            <a:r>
              <a:rPr lang="en-US" sz="2200" dirty="0">
                <a:solidFill>
                  <a:srgbClr val="000000"/>
                </a:solidFill>
              </a:rPr>
              <a:t>H</a:t>
            </a:r>
            <a:r>
              <a:rPr lang="en-US" sz="2200" dirty="0" smtClean="0">
                <a:solidFill>
                  <a:srgbClr val="000000"/>
                </a:solidFill>
              </a:rPr>
              <a:t>euristic </a:t>
            </a:r>
            <a:r>
              <a:rPr lang="en-US" sz="2200" dirty="0">
                <a:solidFill>
                  <a:srgbClr val="000000"/>
                </a:solidFill>
              </a:rPr>
              <a:t>function is used for the determination of the distance between </a:t>
            </a:r>
            <a:r>
              <a:rPr lang="en-US" sz="2200" dirty="0" smtClean="0">
                <a:solidFill>
                  <a:srgbClr val="000000"/>
                </a:solidFill>
              </a:rPr>
              <a:t>the nodes.</a:t>
            </a:r>
          </a:p>
          <a:p>
            <a:pPr algn="just">
              <a:lnSpc>
                <a:spcPct val="130000"/>
              </a:lnSpc>
            </a:pPr>
            <a:r>
              <a:rPr lang="en-US" sz="2200" dirty="0" smtClean="0">
                <a:solidFill>
                  <a:srgbClr val="000000"/>
                </a:solidFill>
              </a:rPr>
              <a:t>Uses </a:t>
            </a:r>
            <a:r>
              <a:rPr lang="en-US" sz="2200" dirty="0">
                <a:solidFill>
                  <a:srgbClr val="000000"/>
                </a:solidFill>
              </a:rPr>
              <a:t>the two lists which are the open list and the closed list.</a:t>
            </a:r>
          </a:p>
          <a:p>
            <a:pPr lvl="1" algn="just">
              <a:lnSpc>
                <a:spcPct val="130000"/>
              </a:lnSpc>
            </a:pPr>
            <a:r>
              <a:rPr lang="en-US" sz="2200" b="1" dirty="0" smtClean="0">
                <a:solidFill>
                  <a:srgbClr val="000000"/>
                </a:solidFill>
              </a:rPr>
              <a:t>Open </a:t>
            </a:r>
            <a:r>
              <a:rPr lang="en-US" sz="2200" b="1" dirty="0">
                <a:solidFill>
                  <a:srgbClr val="000000"/>
                </a:solidFill>
              </a:rPr>
              <a:t>list</a:t>
            </a:r>
            <a:r>
              <a:rPr lang="en-US" sz="2200" dirty="0">
                <a:solidFill>
                  <a:srgbClr val="000000"/>
                </a:solidFill>
              </a:rPr>
              <a:t> maintains the nodes that are to be explored in the state space </a:t>
            </a:r>
            <a:r>
              <a:rPr lang="en-US" sz="2200" dirty="0" smtClean="0">
                <a:solidFill>
                  <a:srgbClr val="000000"/>
                </a:solidFill>
              </a:rPr>
              <a:t>tree</a:t>
            </a:r>
          </a:p>
          <a:p>
            <a:pPr lvl="1" algn="just">
              <a:lnSpc>
                <a:spcPct val="130000"/>
              </a:lnSpc>
            </a:pPr>
            <a:r>
              <a:rPr lang="en-US" sz="2200" b="1" dirty="0" smtClean="0">
                <a:solidFill>
                  <a:srgbClr val="000000"/>
                </a:solidFill>
              </a:rPr>
              <a:t>Closed </a:t>
            </a:r>
            <a:r>
              <a:rPr lang="en-US" sz="2200" b="1" dirty="0">
                <a:solidFill>
                  <a:srgbClr val="000000"/>
                </a:solidFill>
              </a:rPr>
              <a:t>list</a:t>
            </a:r>
            <a:r>
              <a:rPr lang="en-US" sz="2200" dirty="0">
                <a:solidFill>
                  <a:srgbClr val="000000"/>
                </a:solidFill>
              </a:rPr>
              <a:t> is used to maintain the nodes that are visited in the </a:t>
            </a:r>
            <a:r>
              <a:rPr lang="en-US" sz="2200" dirty="0" smtClean="0">
                <a:solidFill>
                  <a:srgbClr val="000000"/>
                </a:solidFill>
              </a:rPr>
              <a:t>state-space search </a:t>
            </a:r>
            <a:r>
              <a:rPr lang="en-US" sz="2200" dirty="0">
                <a:solidFill>
                  <a:srgbClr val="000000"/>
                </a:solidFill>
              </a:rPr>
              <a:t>tree.</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spTree>
    <p:extLst>
      <p:ext uri="{BB962C8B-B14F-4D97-AF65-F5344CB8AC3E}">
        <p14:creationId xmlns:p14="http://schemas.microsoft.com/office/powerpoint/2010/main" val="145575485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lvl="0" algn="just">
              <a:lnSpc>
                <a:spcPct val="130000"/>
              </a:lnSpc>
            </a:pPr>
            <a:r>
              <a:rPr lang="en-US" sz="2400" dirty="0" smtClean="0"/>
              <a:t>In </a:t>
            </a:r>
            <a:r>
              <a:rPr lang="en-US" sz="2400" dirty="0"/>
              <a:t>the best first search algorithm, we expand the node which is closest to the goal node and the closest </a:t>
            </a:r>
            <a:r>
              <a:rPr lang="en-US" sz="2400" dirty="0" smtClean="0"/>
              <a:t>cost </a:t>
            </a:r>
            <a:r>
              <a:rPr lang="en-US" sz="2400" dirty="0"/>
              <a:t>is estimated by heuristic function</a:t>
            </a:r>
            <a:r>
              <a:rPr lang="en-US" sz="2400" dirty="0" smtClean="0"/>
              <a:t>,</a:t>
            </a:r>
          </a:p>
          <a:p>
            <a:pPr lvl="0" algn="just">
              <a:lnSpc>
                <a:spcPct val="130000"/>
              </a:lnSpc>
            </a:pPr>
            <a:endParaRPr lang="en-US" sz="2400" dirty="0">
              <a:solidFill>
                <a:srgbClr val="000000"/>
              </a:solidFill>
            </a:endParaRPr>
          </a:p>
          <a:p>
            <a:pPr lvl="0" algn="just">
              <a:lnSpc>
                <a:spcPct val="130000"/>
              </a:lnSpc>
            </a:pPr>
            <a:endParaRPr lang="en-US" sz="2400" dirty="0" smtClean="0">
              <a:solidFill>
                <a:srgbClr val="000000"/>
              </a:solidFill>
            </a:endParaRPr>
          </a:p>
          <a:p>
            <a:pPr lvl="0" algn="just">
              <a:lnSpc>
                <a:spcPct val="130000"/>
              </a:lnSpc>
            </a:pPr>
            <a:endParaRPr lang="en-US" sz="2400" dirty="0">
              <a:solidFill>
                <a:srgbClr val="000000"/>
              </a:solidFill>
            </a:endParaRPr>
          </a:p>
          <a:p>
            <a:pPr lvl="0" algn="just">
              <a:lnSpc>
                <a:spcPct val="130000"/>
              </a:lnSpc>
            </a:pPr>
            <a:endParaRPr lang="en-US" sz="2400" dirty="0" smtClean="0">
              <a:solidFill>
                <a:srgbClr val="000000"/>
              </a:solidFill>
            </a:endParaRPr>
          </a:p>
          <a:p>
            <a:pPr lvl="0" algn="just">
              <a:lnSpc>
                <a:spcPct val="130000"/>
              </a:lnSpc>
            </a:pPr>
            <a:r>
              <a:rPr lang="en-US" sz="2400" dirty="0" smtClean="0"/>
              <a:t>The </a:t>
            </a:r>
            <a:r>
              <a:rPr lang="en-US" sz="2400" dirty="0"/>
              <a:t>greedy best first algorithm is implemented by the priority queue.</a:t>
            </a:r>
            <a:endParaRPr lang="en-US" sz="2200" dirty="0">
              <a:solidFill>
                <a:srgbClr val="000000"/>
              </a:solidFill>
            </a:endParaRP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sp>
        <p:nvSpPr>
          <p:cNvPr id="2" name="Rectangle 1"/>
          <p:cNvSpPr/>
          <p:nvPr/>
        </p:nvSpPr>
        <p:spPr>
          <a:xfrm>
            <a:off x="2286000" y="3013502"/>
            <a:ext cx="4572000" cy="461665"/>
          </a:xfrm>
          <a:prstGeom prst="rect">
            <a:avLst/>
          </a:prstGeom>
          <a:solidFill>
            <a:srgbClr val="FFFF00"/>
          </a:solidFill>
        </p:spPr>
        <p:txBody>
          <a:bodyPr>
            <a:spAutoFit/>
          </a:bodyPr>
          <a:lstStyle/>
          <a:p>
            <a:pPr algn="ctr"/>
            <a:r>
              <a:rPr lang="en-US" b="1" dirty="0">
                <a:solidFill>
                  <a:srgbClr val="FF0000"/>
                </a:solidFill>
                <a:latin typeface="verdana" panose="020B0604030504040204" pitchFamily="34" charset="0"/>
              </a:rPr>
              <a:t>f(n)= </a:t>
            </a:r>
            <a:r>
              <a:rPr lang="en-US" b="1" dirty="0" smtClean="0">
                <a:solidFill>
                  <a:srgbClr val="FF0000"/>
                </a:solidFill>
                <a:latin typeface="verdana" panose="020B0604030504040204" pitchFamily="34" charset="0"/>
              </a:rPr>
              <a:t>h(n)</a:t>
            </a:r>
            <a:endParaRPr lang="en-US" b="1" dirty="0">
              <a:solidFill>
                <a:srgbClr val="FF0000"/>
              </a:solidFill>
              <a:latin typeface="verdana" panose="020B0604030504040204" pitchFamily="34" charset="0"/>
            </a:endParaRPr>
          </a:p>
        </p:txBody>
      </p:sp>
    </p:spTree>
    <p:extLst>
      <p:ext uri="{BB962C8B-B14F-4D97-AF65-F5344CB8AC3E}">
        <p14:creationId xmlns:p14="http://schemas.microsoft.com/office/powerpoint/2010/main" val="282621211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marL="0" indent="0" algn="just">
              <a:lnSpc>
                <a:spcPct val="120000"/>
              </a:lnSpc>
              <a:buNone/>
            </a:pPr>
            <a:r>
              <a:rPr lang="en-US" sz="2000" b="1" dirty="0"/>
              <a:t>Step 1:</a:t>
            </a:r>
            <a:r>
              <a:rPr lang="en-US" sz="2000" dirty="0"/>
              <a:t> Place the starting node into the OPEN list.</a:t>
            </a:r>
          </a:p>
          <a:p>
            <a:pPr marL="0" indent="0" algn="just">
              <a:lnSpc>
                <a:spcPct val="120000"/>
              </a:lnSpc>
              <a:buNone/>
            </a:pPr>
            <a:r>
              <a:rPr lang="en-US" sz="2000" b="1" dirty="0"/>
              <a:t>Step 2:</a:t>
            </a:r>
            <a:r>
              <a:rPr lang="en-US" sz="2000" dirty="0"/>
              <a:t> If the OPEN list is empty, Stop and return failure.</a:t>
            </a:r>
          </a:p>
          <a:p>
            <a:pPr marL="0" indent="0" algn="just">
              <a:lnSpc>
                <a:spcPct val="120000"/>
              </a:lnSpc>
              <a:buNone/>
            </a:pPr>
            <a:r>
              <a:rPr lang="en-US" sz="2000" b="1" dirty="0"/>
              <a:t>Step 3:</a:t>
            </a:r>
            <a:r>
              <a:rPr lang="en-US" sz="2000" dirty="0"/>
              <a:t> Remove the node n, from the OPEN list which has the lowest value of h(n), and places it in the CLOSED list.</a:t>
            </a:r>
          </a:p>
          <a:p>
            <a:pPr marL="0" indent="0" algn="just">
              <a:lnSpc>
                <a:spcPct val="120000"/>
              </a:lnSpc>
              <a:buNone/>
            </a:pPr>
            <a:r>
              <a:rPr lang="en-US" sz="2000" b="1" dirty="0"/>
              <a:t>Step 4:</a:t>
            </a:r>
            <a:r>
              <a:rPr lang="en-US" sz="2000" dirty="0"/>
              <a:t> Expand the node n, and generate the successors of node n.</a:t>
            </a:r>
          </a:p>
          <a:p>
            <a:pPr marL="0" indent="0" algn="just">
              <a:lnSpc>
                <a:spcPct val="120000"/>
              </a:lnSpc>
              <a:buNone/>
            </a:pPr>
            <a:r>
              <a:rPr lang="en-US" sz="2000" b="1" dirty="0"/>
              <a:t>Step 5:</a:t>
            </a:r>
            <a:r>
              <a:rPr lang="en-US" sz="2000" dirty="0"/>
              <a:t> Check each successor of node n, and find whether any node is a goal node or not. If any successor node is goal node, then return success and terminate the search, else proceed to Step 6.</a:t>
            </a:r>
          </a:p>
          <a:p>
            <a:pPr marL="0" indent="0" algn="just">
              <a:lnSpc>
                <a:spcPct val="120000"/>
              </a:lnSpc>
              <a:buNone/>
            </a:pPr>
            <a:r>
              <a:rPr lang="en-US" sz="2000" b="1" dirty="0"/>
              <a:t>Step 6:</a:t>
            </a:r>
            <a:r>
              <a:rPr lang="en-US" sz="2000" dirty="0"/>
              <a:t> For each successor node, algorithm checks for evaluation function f(n), and then check if the node has been in either OPEN or CLOSED list. If the node has not been in both list, then add it to the OPEN list.</a:t>
            </a:r>
          </a:p>
          <a:p>
            <a:pPr marL="0" indent="0" algn="just">
              <a:lnSpc>
                <a:spcPct val="120000"/>
              </a:lnSpc>
              <a:buNone/>
            </a:pPr>
            <a:r>
              <a:rPr lang="en-US" sz="2000" b="1" dirty="0"/>
              <a:t>Step 7:</a:t>
            </a:r>
            <a:r>
              <a:rPr lang="en-US" sz="2000" dirty="0"/>
              <a:t> Return to Step 2.</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spTree>
    <p:extLst>
      <p:ext uri="{BB962C8B-B14F-4D97-AF65-F5344CB8AC3E}">
        <p14:creationId xmlns:p14="http://schemas.microsoft.com/office/powerpoint/2010/main" val="22431107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lvl="0" algn="just">
              <a:lnSpc>
                <a:spcPct val="130000"/>
              </a:lnSpc>
            </a:pPr>
            <a:r>
              <a:rPr lang="en-US" sz="2400" dirty="0" smtClean="0"/>
              <a:t>Example</a:t>
            </a:r>
            <a:endParaRPr lang="en-US" sz="2200" dirty="0">
              <a:solidFill>
                <a:srgbClr val="000000"/>
              </a:solidFill>
            </a:endParaRP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pic>
        <p:nvPicPr>
          <p:cNvPr id="1026" name="Picture 2" descr="BF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582025"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30488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marL="0" lvl="0" indent="0" algn="just">
              <a:lnSpc>
                <a:spcPct val="130000"/>
              </a:lnSpc>
              <a:buNone/>
            </a:pPr>
            <a:r>
              <a:rPr lang="en-US" sz="2400" dirty="0" smtClean="0"/>
              <a:t>Example</a:t>
            </a:r>
          </a:p>
          <a:p>
            <a:pPr lvl="0" algn="just">
              <a:lnSpc>
                <a:spcPct val="130000"/>
              </a:lnSpc>
            </a:pPr>
            <a:r>
              <a:rPr lang="en-US" sz="2400" dirty="0" smtClean="0">
                <a:solidFill>
                  <a:srgbClr val="000000"/>
                </a:solidFill>
              </a:rPr>
              <a:t>Start Position is </a:t>
            </a:r>
            <a:r>
              <a:rPr lang="en-US" sz="3200" b="1" u="sng" dirty="0" smtClean="0">
                <a:solidFill>
                  <a:srgbClr val="000000"/>
                </a:solidFill>
              </a:rPr>
              <a:t>S</a:t>
            </a:r>
          </a:p>
          <a:p>
            <a:pPr lvl="0" algn="just">
              <a:lnSpc>
                <a:spcPct val="130000"/>
              </a:lnSpc>
            </a:pPr>
            <a:r>
              <a:rPr lang="en-US" sz="2400" dirty="0">
                <a:solidFill>
                  <a:srgbClr val="000000"/>
                </a:solidFill>
              </a:rPr>
              <a:t>Goal State is </a:t>
            </a:r>
            <a:r>
              <a:rPr lang="en-US" sz="3200" b="1" u="sng" dirty="0" smtClean="0">
                <a:solidFill>
                  <a:srgbClr val="000000"/>
                </a:solidFill>
              </a:rPr>
              <a:t>I</a:t>
            </a:r>
          </a:p>
          <a:p>
            <a:pPr marL="0" lvl="0" indent="0" algn="just">
              <a:lnSpc>
                <a:spcPct val="130000"/>
              </a:lnSpc>
              <a:buNone/>
            </a:pPr>
            <a:r>
              <a:rPr lang="en-US" sz="2400" b="1" dirty="0" smtClean="0">
                <a:solidFill>
                  <a:srgbClr val="FF0000"/>
                </a:solidFill>
              </a:rPr>
              <a:t>Start:</a:t>
            </a:r>
          </a:p>
          <a:p>
            <a:pPr marL="0" lvl="0" indent="0" algn="just">
              <a:lnSpc>
                <a:spcPct val="130000"/>
              </a:lnSpc>
              <a:buNone/>
            </a:pPr>
            <a:r>
              <a:rPr lang="en-US" sz="2400" i="1" dirty="0"/>
              <a:t>We start from source </a:t>
            </a:r>
            <a:endParaRPr lang="en-US" sz="2400" i="1" dirty="0" smtClean="0"/>
          </a:p>
          <a:p>
            <a:pPr marL="0" lvl="0" indent="0" algn="just">
              <a:lnSpc>
                <a:spcPct val="130000"/>
              </a:lnSpc>
              <a:buNone/>
            </a:pPr>
            <a:r>
              <a:rPr lang="en-US" sz="2400" i="1" dirty="0" smtClean="0"/>
              <a:t>“</a:t>
            </a:r>
            <a:r>
              <a:rPr lang="en-US" sz="2400" i="1" dirty="0"/>
              <a:t>S” and search for goal “I” </a:t>
            </a:r>
            <a:r>
              <a:rPr lang="en-US" sz="2400" i="1" dirty="0" smtClean="0"/>
              <a:t>using </a:t>
            </a:r>
          </a:p>
          <a:p>
            <a:pPr marL="0" lvl="0" indent="0" algn="just">
              <a:lnSpc>
                <a:spcPct val="130000"/>
              </a:lnSpc>
              <a:buNone/>
            </a:pPr>
            <a:r>
              <a:rPr lang="en-US" sz="2400" i="1" dirty="0" smtClean="0"/>
              <a:t>given </a:t>
            </a:r>
            <a:r>
              <a:rPr lang="en-US" sz="2400" i="1" dirty="0"/>
              <a:t>costs and Best First </a:t>
            </a:r>
            <a:r>
              <a:rPr lang="en-US" sz="2400" i="1" dirty="0" smtClean="0"/>
              <a:t>search, </a:t>
            </a:r>
            <a:r>
              <a:rPr lang="en-US" sz="2400" i="1" dirty="0" err="1"/>
              <a:t>pq</a:t>
            </a:r>
            <a:r>
              <a:rPr lang="en-US" sz="2400" i="1" dirty="0"/>
              <a:t> initially contains S</a:t>
            </a:r>
            <a:endParaRPr lang="en-US" sz="2400" b="1" dirty="0" smtClean="0">
              <a:solidFill>
                <a:srgbClr val="FF0000"/>
              </a:solidFill>
            </a:endParaRPr>
          </a:p>
          <a:p>
            <a:pPr marL="0" lvl="0" indent="0" algn="just">
              <a:lnSpc>
                <a:spcPct val="130000"/>
              </a:lnSpc>
              <a:buNone/>
            </a:pPr>
            <a:r>
              <a:rPr lang="en-US" sz="2400" dirty="0" smtClean="0"/>
              <a:t>Initially PQ = {S}</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pic>
        <p:nvPicPr>
          <p:cNvPr id="1026" name="Picture 2" descr="BFS"/>
          <p:cNvPicPr>
            <a:picLocks noChangeAspect="1" noChangeArrowheads="1"/>
          </p:cNvPicPr>
          <p:nvPr/>
        </p:nvPicPr>
        <p:blipFill rotWithShape="1">
          <a:blip r:embed="rId3">
            <a:extLst>
              <a:ext uri="{28A0092B-C50C-407E-A947-70E740481C1C}">
                <a14:useLocalDpi xmlns:a14="http://schemas.microsoft.com/office/drawing/2010/main" val="0"/>
              </a:ext>
            </a:extLst>
          </a:blip>
          <a:srcRect r="1199" b="4167"/>
          <a:stretch/>
        </p:blipFill>
        <p:spPr bwMode="auto">
          <a:xfrm>
            <a:off x="4274993" y="685800"/>
            <a:ext cx="486900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6359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r>
              <a:rPr lang="en-US" sz="2000" i="1" dirty="0"/>
              <a:t>We remove s from and </a:t>
            </a:r>
            <a:endParaRPr lang="en-US" sz="2000" i="1" dirty="0" smtClean="0"/>
          </a:p>
          <a:p>
            <a:pPr marL="0" indent="0">
              <a:buNone/>
            </a:pPr>
            <a:r>
              <a:rPr lang="en-US" sz="2000" i="1" dirty="0"/>
              <a:t> </a:t>
            </a:r>
            <a:r>
              <a:rPr lang="en-US" sz="2000" i="1" dirty="0" smtClean="0"/>
              <a:t>   process </a:t>
            </a:r>
            <a:r>
              <a:rPr lang="en-US" sz="2000" i="1" dirty="0"/>
              <a:t>unvisited </a:t>
            </a:r>
            <a:r>
              <a:rPr lang="en-US" sz="2000" i="1" dirty="0" smtClean="0"/>
              <a:t>neighbors</a:t>
            </a:r>
          </a:p>
          <a:p>
            <a:pPr marL="0" indent="0">
              <a:buNone/>
            </a:pPr>
            <a:r>
              <a:rPr lang="en-US" sz="2000" i="1" dirty="0"/>
              <a:t> </a:t>
            </a:r>
            <a:r>
              <a:rPr lang="en-US" sz="2000" i="1" dirty="0" smtClean="0"/>
              <a:t>    </a:t>
            </a:r>
            <a:r>
              <a:rPr lang="en-US" sz="2000" i="1" dirty="0"/>
              <a:t>of S to </a:t>
            </a:r>
            <a:r>
              <a:rPr lang="en-US" sz="2000" i="1" dirty="0" err="1" smtClean="0"/>
              <a:t>pq</a:t>
            </a:r>
            <a:r>
              <a:rPr lang="en-US" sz="2000" i="1" dirty="0" smtClean="0"/>
              <a:t>. </a:t>
            </a:r>
          </a:p>
          <a:p>
            <a:pPr marL="0" lvl="0" indent="0" algn="just">
              <a:lnSpc>
                <a:spcPct val="130000"/>
              </a:lnSpc>
              <a:buNone/>
            </a:pPr>
            <a:endParaRPr lang="en-US" sz="2000" b="1" dirty="0" smtClean="0">
              <a:solidFill>
                <a:srgbClr val="FF0000"/>
              </a:solidFill>
            </a:endParaRPr>
          </a:p>
          <a:p>
            <a:pPr marL="0" lvl="0" indent="0" algn="just">
              <a:lnSpc>
                <a:spcPct val="130000"/>
              </a:lnSpc>
              <a:buNone/>
            </a:pPr>
            <a:r>
              <a:rPr lang="en-US" sz="2000" b="1" dirty="0" smtClean="0">
                <a:solidFill>
                  <a:srgbClr val="FF0000"/>
                </a:solidFill>
              </a:rPr>
              <a:t>Next, PQ = {A, C, B}</a:t>
            </a:r>
          </a:p>
          <a:p>
            <a:pPr marL="0" lvl="0" indent="0" algn="just">
              <a:lnSpc>
                <a:spcPct val="130000"/>
              </a:lnSpc>
              <a:buNone/>
            </a:pPr>
            <a:r>
              <a:rPr lang="en-US" sz="1600" b="1" i="1" dirty="0"/>
              <a:t>(C is put before B because C has </a:t>
            </a:r>
            <a:endParaRPr lang="en-US" sz="1600" b="1" i="1" dirty="0" smtClean="0"/>
          </a:p>
          <a:p>
            <a:pPr marL="0" lvl="0" indent="0" algn="just">
              <a:lnSpc>
                <a:spcPct val="130000"/>
              </a:lnSpc>
              <a:buNone/>
            </a:pPr>
            <a:r>
              <a:rPr lang="en-US" sz="1600" b="1" i="1" dirty="0" smtClean="0"/>
              <a:t>lesser </a:t>
            </a:r>
            <a:r>
              <a:rPr lang="en-US" sz="1600" b="1" i="1" dirty="0"/>
              <a:t>cost)</a:t>
            </a:r>
            <a:endParaRPr lang="en-US" sz="1600" b="1" dirty="0" smtClean="0">
              <a:solidFill>
                <a:srgbClr val="FF0000"/>
              </a:solidFill>
            </a:endParaRPr>
          </a:p>
          <a:p>
            <a:pPr marL="0" lvl="0" indent="0" algn="just">
              <a:lnSpc>
                <a:spcPct val="130000"/>
              </a:lnSpc>
              <a:buNone/>
            </a:pPr>
            <a:endParaRPr lang="en-US" sz="2000" b="1" dirty="0" smtClean="0">
              <a:solidFill>
                <a:srgbClr val="FF0000"/>
              </a:solidFill>
            </a:endParaRPr>
          </a:p>
          <a:p>
            <a:pPr marL="0" lvl="0" indent="0" algn="just">
              <a:lnSpc>
                <a:spcPct val="130000"/>
              </a:lnSpc>
              <a:buNone/>
            </a:pPr>
            <a:r>
              <a:rPr lang="en-US" sz="2000" b="1" dirty="0" smtClean="0">
                <a:solidFill>
                  <a:srgbClr val="FF0000"/>
                </a:solidFill>
              </a:rPr>
              <a:t>Next, </a:t>
            </a:r>
            <a:r>
              <a:rPr lang="en-US" sz="2000" i="1" dirty="0"/>
              <a:t>We remove A from </a:t>
            </a:r>
            <a:r>
              <a:rPr lang="en-US" sz="2000" i="1" dirty="0" err="1"/>
              <a:t>pq</a:t>
            </a:r>
            <a:r>
              <a:rPr lang="en-US" sz="2000" i="1" dirty="0"/>
              <a:t> and process unvisited neighbors of A to </a:t>
            </a:r>
            <a:r>
              <a:rPr lang="en-US" sz="2000" i="1" dirty="0" err="1"/>
              <a:t>pq</a:t>
            </a:r>
            <a:r>
              <a:rPr lang="en-US" sz="2000" i="1" dirty="0" smtClean="0"/>
              <a:t>.</a:t>
            </a:r>
          </a:p>
          <a:p>
            <a:pPr marL="0" lvl="0" indent="0" algn="just">
              <a:lnSpc>
                <a:spcPct val="130000"/>
              </a:lnSpc>
              <a:buNone/>
            </a:pPr>
            <a:r>
              <a:rPr lang="en-US" sz="2000" b="1" dirty="0" smtClean="0">
                <a:solidFill>
                  <a:srgbClr val="FF0000"/>
                </a:solidFill>
              </a:rPr>
              <a:t>PQ = {C,B,E,D}</a:t>
            </a:r>
          </a:p>
          <a:p>
            <a:pPr marL="0" lvl="0" indent="0" algn="just">
              <a:lnSpc>
                <a:spcPct val="130000"/>
              </a:lnSpc>
              <a:buNone/>
            </a:pPr>
            <a:endParaRPr lang="en-US" sz="1600" b="1" dirty="0">
              <a:solidFill>
                <a:srgbClr val="FF0000"/>
              </a:solidFill>
            </a:endParaRP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pic>
        <p:nvPicPr>
          <p:cNvPr id="1026" name="Picture 2" descr="BFS"/>
          <p:cNvPicPr>
            <a:picLocks noChangeAspect="1" noChangeArrowheads="1"/>
          </p:cNvPicPr>
          <p:nvPr/>
        </p:nvPicPr>
        <p:blipFill rotWithShape="1">
          <a:blip r:embed="rId3">
            <a:extLst>
              <a:ext uri="{28A0092B-C50C-407E-A947-70E740481C1C}">
                <a14:useLocalDpi xmlns:a14="http://schemas.microsoft.com/office/drawing/2010/main" val="0"/>
              </a:ext>
            </a:extLst>
          </a:blip>
          <a:srcRect r="1199" b="4167"/>
          <a:stretch/>
        </p:blipFill>
        <p:spPr bwMode="auto">
          <a:xfrm>
            <a:off x="4274993" y="685800"/>
            <a:ext cx="486900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224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r>
              <a:rPr lang="en-US" sz="2400" b="1" dirty="0" smtClean="0">
                <a:solidFill>
                  <a:srgbClr val="FF0000"/>
                </a:solidFill>
              </a:rPr>
              <a:t>Next, </a:t>
            </a:r>
            <a:endParaRPr lang="en-US" i="1" dirty="0"/>
          </a:p>
          <a:p>
            <a:r>
              <a:rPr lang="en-US" sz="2000" i="1" dirty="0" smtClean="0"/>
              <a:t>We </a:t>
            </a:r>
            <a:r>
              <a:rPr lang="en-US" sz="2000" i="1" dirty="0"/>
              <a:t>remove C from </a:t>
            </a:r>
            <a:r>
              <a:rPr lang="en-US" sz="2000" i="1" dirty="0" err="1"/>
              <a:t>pq</a:t>
            </a:r>
            <a:r>
              <a:rPr lang="en-US" sz="2000" i="1" dirty="0"/>
              <a:t> and </a:t>
            </a:r>
            <a:endParaRPr lang="en-US" sz="2000" i="1" dirty="0" smtClean="0"/>
          </a:p>
          <a:p>
            <a:pPr marL="0" indent="0">
              <a:buNone/>
            </a:pPr>
            <a:r>
              <a:rPr lang="en-US" sz="2000" i="1" dirty="0"/>
              <a:t> </a:t>
            </a:r>
            <a:r>
              <a:rPr lang="en-US" sz="2000" i="1" dirty="0" smtClean="0"/>
              <a:t>    process </a:t>
            </a:r>
            <a:r>
              <a:rPr lang="en-US" sz="2000" i="1" dirty="0"/>
              <a:t>unvisited neighbors </a:t>
            </a:r>
            <a:endParaRPr lang="en-US" sz="2000" i="1" dirty="0" smtClean="0"/>
          </a:p>
          <a:p>
            <a:pPr marL="0" indent="0">
              <a:buNone/>
            </a:pPr>
            <a:r>
              <a:rPr lang="en-US" sz="2000" i="1" dirty="0"/>
              <a:t> </a:t>
            </a:r>
            <a:r>
              <a:rPr lang="en-US" sz="2000" i="1" dirty="0" smtClean="0"/>
              <a:t>   of </a:t>
            </a:r>
            <a:r>
              <a:rPr lang="en-US" sz="2000" i="1" dirty="0"/>
              <a:t>C to </a:t>
            </a:r>
            <a:r>
              <a:rPr lang="en-US" sz="2000" i="1" dirty="0" err="1"/>
              <a:t>pq</a:t>
            </a:r>
            <a:r>
              <a:rPr lang="en-US" sz="2000" i="1" dirty="0"/>
              <a:t>.</a:t>
            </a:r>
          </a:p>
          <a:p>
            <a:pPr marL="0" lvl="0" indent="0" algn="just">
              <a:lnSpc>
                <a:spcPct val="130000"/>
              </a:lnSpc>
              <a:buNone/>
            </a:pPr>
            <a:r>
              <a:rPr lang="en-US" sz="2400" b="1" dirty="0" smtClean="0">
                <a:solidFill>
                  <a:srgbClr val="FF0000"/>
                </a:solidFill>
              </a:rPr>
              <a:t>PQ = {B,H,E,D}</a:t>
            </a:r>
          </a:p>
          <a:p>
            <a:pPr marL="0" lvl="0" indent="0" algn="just">
              <a:lnSpc>
                <a:spcPct val="130000"/>
              </a:lnSpc>
              <a:buNone/>
            </a:pPr>
            <a:endParaRPr lang="en-US" sz="2000" i="1" dirty="0" smtClean="0"/>
          </a:p>
          <a:p>
            <a:pPr marL="0" lvl="0" indent="0" algn="just">
              <a:lnSpc>
                <a:spcPct val="130000"/>
              </a:lnSpc>
              <a:buNone/>
            </a:pPr>
            <a:r>
              <a:rPr lang="en-US" sz="2000" b="1" dirty="0">
                <a:solidFill>
                  <a:srgbClr val="FF0000"/>
                </a:solidFill>
              </a:rPr>
              <a:t>Next </a:t>
            </a:r>
            <a:r>
              <a:rPr lang="en-US" sz="2000" b="1" dirty="0" smtClean="0">
                <a:solidFill>
                  <a:srgbClr val="FF0000"/>
                </a:solidFill>
              </a:rPr>
              <a:t>, </a:t>
            </a:r>
            <a:r>
              <a:rPr lang="en-US" sz="2000" i="1" dirty="0" smtClean="0"/>
              <a:t>We </a:t>
            </a:r>
            <a:r>
              <a:rPr lang="en-US" sz="2000" i="1" dirty="0"/>
              <a:t>remove B from </a:t>
            </a:r>
            <a:r>
              <a:rPr lang="en-US" sz="2000" i="1" dirty="0" err="1"/>
              <a:t>pq</a:t>
            </a:r>
            <a:r>
              <a:rPr lang="en-US" sz="2000" i="1" dirty="0"/>
              <a:t> </a:t>
            </a:r>
            <a:endParaRPr lang="en-US" sz="2000" i="1" dirty="0" smtClean="0"/>
          </a:p>
          <a:p>
            <a:pPr marL="0" lvl="0" indent="0" algn="just">
              <a:lnSpc>
                <a:spcPct val="130000"/>
              </a:lnSpc>
              <a:buNone/>
            </a:pPr>
            <a:r>
              <a:rPr lang="en-US" sz="2000" i="1" dirty="0" smtClean="0"/>
              <a:t>and process </a:t>
            </a:r>
            <a:r>
              <a:rPr lang="en-US" sz="2000" i="1" dirty="0"/>
              <a:t>unvisited neighbors of B to </a:t>
            </a:r>
            <a:r>
              <a:rPr lang="en-US" sz="2000" i="1" dirty="0" err="1"/>
              <a:t>pq</a:t>
            </a:r>
            <a:endParaRPr lang="en-US" sz="2000" i="1" dirty="0"/>
          </a:p>
          <a:p>
            <a:pPr marL="0" lvl="0" indent="0" algn="just">
              <a:lnSpc>
                <a:spcPct val="130000"/>
              </a:lnSpc>
              <a:buNone/>
            </a:pPr>
            <a:r>
              <a:rPr lang="en-US" sz="2400" b="1" dirty="0" smtClean="0">
                <a:solidFill>
                  <a:srgbClr val="FF0000"/>
                </a:solidFill>
              </a:rPr>
              <a:t>PQ = {H,E,D, F, G}</a:t>
            </a:r>
          </a:p>
          <a:p>
            <a:pPr marL="0" lvl="0" indent="0" algn="just">
              <a:lnSpc>
                <a:spcPct val="130000"/>
              </a:lnSpc>
              <a:buNone/>
            </a:pPr>
            <a:endParaRPr lang="en-US" sz="2400" b="1" dirty="0">
              <a:solidFill>
                <a:srgbClr val="FF0000"/>
              </a:solidFill>
            </a:endParaRPr>
          </a:p>
          <a:p>
            <a:pPr marL="0" indent="0" algn="just">
              <a:lnSpc>
                <a:spcPct val="130000"/>
              </a:lnSpc>
              <a:buNone/>
            </a:pPr>
            <a:r>
              <a:rPr lang="en-US" sz="2000" i="1" dirty="0"/>
              <a:t>We remove H from </a:t>
            </a:r>
            <a:r>
              <a:rPr lang="en-US" sz="2000" i="1" dirty="0" err="1"/>
              <a:t>pq</a:t>
            </a:r>
            <a:r>
              <a:rPr lang="en-US" sz="2000" i="1" dirty="0"/>
              <a:t>. </a:t>
            </a:r>
            <a:r>
              <a:rPr lang="en-US" sz="2400" i="1" dirty="0"/>
              <a:t> </a:t>
            </a:r>
            <a:endParaRPr lang="en-US" sz="2400" i="1" dirty="0" smtClean="0"/>
          </a:p>
          <a:p>
            <a:pPr marL="0" indent="0" algn="just">
              <a:lnSpc>
                <a:spcPct val="130000"/>
              </a:lnSpc>
              <a:buNone/>
            </a:pPr>
            <a:r>
              <a:rPr lang="en-US" sz="2000" b="1" i="1" u="sng" dirty="0"/>
              <a:t>Since our goal “I” is a neighbor of H, we return.</a:t>
            </a:r>
          </a:p>
          <a:p>
            <a:pPr marL="0" indent="0" algn="just">
              <a:lnSpc>
                <a:spcPct val="130000"/>
              </a:lnSpc>
              <a:buNone/>
            </a:pPr>
            <a:endParaRPr lang="en-US" sz="2400" i="1" dirty="0"/>
          </a:p>
          <a:p>
            <a:pPr marL="0" lvl="0" indent="0" algn="just">
              <a:lnSpc>
                <a:spcPct val="130000"/>
              </a:lnSpc>
              <a:buNone/>
            </a:pPr>
            <a:endParaRPr lang="en-US" sz="2400" b="1" dirty="0" smtClean="0">
              <a:solidFill>
                <a:srgbClr val="FF0000"/>
              </a:solidFill>
            </a:endParaRPr>
          </a:p>
          <a:p>
            <a:pPr marL="0" lvl="0" indent="0" algn="just">
              <a:lnSpc>
                <a:spcPct val="130000"/>
              </a:lnSpc>
              <a:buNone/>
            </a:pPr>
            <a:endParaRPr lang="en-US" sz="2400" b="1" dirty="0" smtClean="0">
              <a:solidFill>
                <a:srgbClr val="FF0000"/>
              </a:solidFill>
            </a:endParaRPr>
          </a:p>
          <a:p>
            <a:pPr marL="0" lvl="0" indent="0" algn="just">
              <a:lnSpc>
                <a:spcPct val="130000"/>
              </a:lnSpc>
              <a:buNone/>
            </a:pPr>
            <a:endParaRPr lang="en-US" b="1" dirty="0">
              <a:solidFill>
                <a:srgbClr val="FF0000"/>
              </a:solidFill>
            </a:endParaRP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pic>
        <p:nvPicPr>
          <p:cNvPr id="1026" name="Picture 2" descr="BFS"/>
          <p:cNvPicPr>
            <a:picLocks noChangeAspect="1" noChangeArrowheads="1"/>
          </p:cNvPicPr>
          <p:nvPr/>
        </p:nvPicPr>
        <p:blipFill rotWithShape="1">
          <a:blip r:embed="rId3">
            <a:extLst>
              <a:ext uri="{28A0092B-C50C-407E-A947-70E740481C1C}">
                <a14:useLocalDpi xmlns:a14="http://schemas.microsoft.com/office/drawing/2010/main" val="0"/>
              </a:ext>
            </a:extLst>
          </a:blip>
          <a:srcRect r="1199"/>
          <a:stretch/>
        </p:blipFill>
        <p:spPr bwMode="auto">
          <a:xfrm>
            <a:off x="4274993" y="685800"/>
            <a:ext cx="4869007"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00234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r>
              <a:rPr lang="en-US" sz="2400" b="1" dirty="0" smtClean="0">
                <a:solidFill>
                  <a:srgbClr val="FF0000"/>
                </a:solidFill>
              </a:rPr>
              <a:t>Example - 2 </a:t>
            </a:r>
            <a:endParaRPr lang="en-US" i="1"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pic>
        <p:nvPicPr>
          <p:cNvPr id="2050" name="Picture 2" descr="image-33-1"/>
          <p:cNvPicPr>
            <a:picLocks noChangeAspect="1" noChangeArrowheads="1"/>
          </p:cNvPicPr>
          <p:nvPr/>
        </p:nvPicPr>
        <p:blipFill rotWithShape="1">
          <a:blip r:embed="rId3">
            <a:extLst>
              <a:ext uri="{28A0092B-C50C-407E-A947-70E740481C1C}">
                <a14:useLocalDpi xmlns:a14="http://schemas.microsoft.com/office/drawing/2010/main" val="0"/>
              </a:ext>
            </a:extLst>
          </a:blip>
          <a:srcRect t="43962" r="45217" b="-1"/>
          <a:stretch/>
        </p:blipFill>
        <p:spPr bwMode="auto">
          <a:xfrm>
            <a:off x="228600" y="1752600"/>
            <a:ext cx="80772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12747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76200" y="76200"/>
            <a:ext cx="8915400" cy="609600"/>
          </a:xfrm>
          <a:solidFill>
            <a:srgbClr val="D9C4B9"/>
          </a:solidFill>
        </p:spPr>
        <p:txBody>
          <a:bodyPr/>
          <a:lstStyle/>
          <a:p>
            <a:r>
              <a:rPr lang="en-US" sz="3200" dirty="0"/>
              <a:t>Today’s Lecture</a:t>
            </a:r>
          </a:p>
        </p:txBody>
      </p:sp>
      <p:sp>
        <p:nvSpPr>
          <p:cNvPr id="203779" name="Rectangle 3"/>
          <p:cNvSpPr>
            <a:spLocks noGrp="1" noChangeArrowheads="1"/>
          </p:cNvSpPr>
          <p:nvPr>
            <p:ph type="body" idx="1"/>
          </p:nvPr>
        </p:nvSpPr>
        <p:spPr>
          <a:xfrm>
            <a:off x="609600" y="838200"/>
            <a:ext cx="8153400" cy="5029200"/>
          </a:xfrm>
        </p:spPr>
        <p:txBody>
          <a:bodyPr/>
          <a:lstStyle/>
          <a:p>
            <a:pPr>
              <a:lnSpc>
                <a:spcPct val="140000"/>
              </a:lnSpc>
            </a:pPr>
            <a:r>
              <a:rPr lang="en-US" sz="2400" b="1" dirty="0" smtClean="0">
                <a:solidFill>
                  <a:srgbClr val="FF0000"/>
                </a:solidFill>
              </a:rPr>
              <a:t>Previous Week Recap</a:t>
            </a:r>
          </a:p>
          <a:p>
            <a:pPr>
              <a:lnSpc>
                <a:spcPct val="140000"/>
              </a:lnSpc>
            </a:pPr>
            <a:r>
              <a:rPr lang="en-US" sz="2400" b="1" dirty="0" smtClean="0"/>
              <a:t>Informed Searching</a:t>
            </a:r>
          </a:p>
          <a:p>
            <a:pPr lvl="1">
              <a:lnSpc>
                <a:spcPct val="140000"/>
              </a:lnSpc>
            </a:pPr>
            <a:r>
              <a:rPr lang="en-US" sz="2000" dirty="0" smtClean="0"/>
              <a:t>Iterative DFS</a:t>
            </a:r>
          </a:p>
          <a:p>
            <a:pPr>
              <a:lnSpc>
                <a:spcPct val="140000"/>
              </a:lnSpc>
            </a:pPr>
            <a:r>
              <a:rPr lang="en-US" sz="2400" b="1" dirty="0"/>
              <a:t>Heuristically Informed </a:t>
            </a:r>
            <a:r>
              <a:rPr lang="en-US" sz="2400" b="1" dirty="0" smtClean="0"/>
              <a:t>Methods</a:t>
            </a:r>
          </a:p>
          <a:p>
            <a:pPr lvl="1">
              <a:lnSpc>
                <a:spcPct val="140000"/>
              </a:lnSpc>
            </a:pPr>
            <a:r>
              <a:rPr lang="en-US" sz="2000" dirty="0" smtClean="0"/>
              <a:t>Hill Climbing</a:t>
            </a:r>
          </a:p>
          <a:p>
            <a:pPr lvl="1">
              <a:lnSpc>
                <a:spcPct val="140000"/>
              </a:lnSpc>
            </a:pPr>
            <a:r>
              <a:rPr lang="en-US" sz="2000" dirty="0" smtClean="0"/>
              <a:t>Beam Search</a:t>
            </a:r>
            <a:endParaRPr lang="en-US" sz="2000" dirty="0"/>
          </a:p>
          <a:p>
            <a:pPr lvl="1">
              <a:lnSpc>
                <a:spcPct val="140000"/>
              </a:lnSpc>
            </a:pPr>
            <a:r>
              <a:rPr lang="en-US" sz="2200" dirty="0"/>
              <a:t>Best First Search </a:t>
            </a:r>
            <a:r>
              <a:rPr lang="en-US" sz="2200" dirty="0" smtClean="0"/>
              <a:t>A*Procedure</a:t>
            </a:r>
          </a:p>
          <a:p>
            <a:pPr indent="-285750">
              <a:lnSpc>
                <a:spcPct val="140000"/>
              </a:lnSpc>
            </a:pPr>
            <a:r>
              <a:rPr lang="en-US" sz="2400" b="1" dirty="0"/>
              <a:t>Adversarial </a:t>
            </a:r>
            <a:r>
              <a:rPr lang="en-US" sz="2400" b="1" dirty="0" smtClean="0"/>
              <a:t>Search</a:t>
            </a:r>
            <a:endParaRPr lang="en-US" b="1" dirty="0"/>
          </a:p>
          <a:p>
            <a:pPr lvl="1">
              <a:lnSpc>
                <a:spcPct val="140000"/>
              </a:lnSpc>
            </a:pPr>
            <a:r>
              <a:rPr lang="en-US" sz="2000" dirty="0"/>
              <a:t>Min-Max Procedure</a:t>
            </a:r>
          </a:p>
          <a:p>
            <a:pPr lvl="1">
              <a:lnSpc>
                <a:spcPct val="140000"/>
              </a:lnSpc>
            </a:pPr>
            <a:r>
              <a:rPr lang="en-US" sz="2000" dirty="0"/>
              <a:t>Static Evaluation Function</a:t>
            </a:r>
          </a:p>
          <a:p>
            <a:pPr lvl="1">
              <a:lnSpc>
                <a:spcPct val="140000"/>
              </a:lnSpc>
            </a:pPr>
            <a:r>
              <a:rPr lang="en-US" sz="2000" dirty="0"/>
              <a:t>Alpha Beta Pruning</a:t>
            </a:r>
          </a:p>
          <a:p>
            <a:pPr lvl="1">
              <a:lnSpc>
                <a:spcPct val="140000"/>
              </a:lnSpc>
            </a:pPr>
            <a:endParaRPr lang="en-US" sz="2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r>
              <a:rPr lang="en-US" sz="2400" b="1" dirty="0" smtClean="0">
                <a:solidFill>
                  <a:srgbClr val="FF0000"/>
                </a:solidFill>
              </a:rPr>
              <a:t>Example - 2 </a:t>
            </a:r>
            <a:endParaRPr lang="en-US" i="1"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pic>
        <p:nvPicPr>
          <p:cNvPr id="2050" name="Picture 2" descr="image-33-1"/>
          <p:cNvPicPr>
            <a:picLocks noChangeAspect="1" noChangeArrowheads="1"/>
          </p:cNvPicPr>
          <p:nvPr/>
        </p:nvPicPr>
        <p:blipFill rotWithShape="1">
          <a:blip r:embed="rId3">
            <a:extLst>
              <a:ext uri="{28A0092B-C50C-407E-A947-70E740481C1C}">
                <a14:useLocalDpi xmlns:a14="http://schemas.microsoft.com/office/drawing/2010/main" val="0"/>
              </a:ext>
            </a:extLst>
          </a:blip>
          <a:srcRect t="14074"/>
          <a:stretch/>
        </p:blipFill>
        <p:spPr bwMode="auto">
          <a:xfrm>
            <a:off x="228600" y="1447800"/>
            <a:ext cx="8763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95978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algn="just">
              <a:lnSpc>
                <a:spcPct val="120000"/>
              </a:lnSpc>
            </a:pPr>
            <a:r>
              <a:rPr lang="en-US" sz="2000" b="1" dirty="0" smtClean="0"/>
              <a:t>Advantages</a:t>
            </a:r>
          </a:p>
          <a:p>
            <a:pPr lvl="1" algn="just">
              <a:lnSpc>
                <a:spcPct val="150000"/>
              </a:lnSpc>
            </a:pPr>
            <a:r>
              <a:rPr lang="en-US" sz="2000" dirty="0"/>
              <a:t>Best first search can switch between BFS and DFS by gaining the advantages of both the algorithms.</a:t>
            </a:r>
          </a:p>
          <a:p>
            <a:pPr lvl="1" algn="just">
              <a:lnSpc>
                <a:spcPct val="150000"/>
              </a:lnSpc>
            </a:pPr>
            <a:r>
              <a:rPr lang="en-US" sz="2000" dirty="0"/>
              <a:t>This algorithm is more efficient than BFS and DFS algorithms</a:t>
            </a:r>
            <a:r>
              <a:rPr lang="en-US" sz="1800" dirty="0"/>
              <a:t>.</a:t>
            </a:r>
          </a:p>
          <a:p>
            <a:pPr marL="0" indent="0" algn="just">
              <a:lnSpc>
                <a:spcPct val="120000"/>
              </a:lnSpc>
              <a:buNone/>
            </a:pPr>
            <a:endParaRPr lang="en-US" sz="2000" b="1" dirty="0" smtClean="0"/>
          </a:p>
          <a:p>
            <a:pPr algn="just">
              <a:lnSpc>
                <a:spcPct val="120000"/>
              </a:lnSpc>
            </a:pPr>
            <a:r>
              <a:rPr lang="en-US" sz="2000" b="1" dirty="0" smtClean="0"/>
              <a:t>Disadvantages</a:t>
            </a:r>
          </a:p>
          <a:p>
            <a:pPr lvl="1">
              <a:lnSpc>
                <a:spcPct val="150000"/>
              </a:lnSpc>
            </a:pPr>
            <a:r>
              <a:rPr lang="en-US" sz="2000" dirty="0"/>
              <a:t>It can behave as an unguided depth-first search in the worst case scenario.</a:t>
            </a:r>
          </a:p>
          <a:p>
            <a:pPr lvl="1">
              <a:lnSpc>
                <a:spcPct val="150000"/>
              </a:lnSpc>
            </a:pPr>
            <a:r>
              <a:rPr lang="en-US" sz="2000" dirty="0"/>
              <a:t>It can get stuck in a loop as DFS.</a:t>
            </a:r>
          </a:p>
          <a:p>
            <a:pPr lvl="1">
              <a:lnSpc>
                <a:spcPct val="150000"/>
              </a:lnSpc>
            </a:pPr>
            <a:r>
              <a:rPr lang="en-US" sz="2000" dirty="0"/>
              <a:t>This algorithm is not optimal.</a:t>
            </a:r>
          </a:p>
          <a:p>
            <a:pPr algn="just">
              <a:lnSpc>
                <a:spcPct val="120000"/>
              </a:lnSpc>
            </a:pPr>
            <a:endParaRPr lang="en-US" sz="2000" b="1" dirty="0" smtClean="0"/>
          </a:p>
          <a:p>
            <a:pPr algn="just">
              <a:lnSpc>
                <a:spcPct val="120000"/>
              </a:lnSpc>
            </a:pPr>
            <a:endParaRPr lang="en-US" sz="20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Best First Searching Techniques</a:t>
            </a:r>
            <a:endParaRPr lang="en-US" sz="3000" dirty="0"/>
          </a:p>
        </p:txBody>
      </p:sp>
    </p:spTree>
    <p:extLst>
      <p:ext uri="{BB962C8B-B14F-4D97-AF65-F5344CB8AC3E}">
        <p14:creationId xmlns:p14="http://schemas.microsoft.com/office/powerpoint/2010/main" val="13458917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algn="just">
              <a:lnSpc>
                <a:spcPct val="150000"/>
              </a:lnSpc>
            </a:pPr>
            <a:r>
              <a:rPr lang="en-US" sz="2000" dirty="0"/>
              <a:t>In computer science, problem-solving refers to artificial intelligence techniques, including various techniques such as forming efficient algorithms, heuristics, and performing root cause analysis to find desirable solutions</a:t>
            </a:r>
            <a:r>
              <a:rPr lang="en-US" sz="2000" dirty="0" smtClean="0"/>
              <a:t>.</a:t>
            </a:r>
          </a:p>
          <a:p>
            <a:pPr algn="just">
              <a:lnSpc>
                <a:spcPct val="150000"/>
              </a:lnSpc>
            </a:pPr>
            <a:r>
              <a:rPr lang="en-US" sz="2000" dirty="0" smtClean="0"/>
              <a:t>Search Algorithms Properties : </a:t>
            </a:r>
            <a:r>
              <a:rPr lang="en-US" sz="2000" b="1" dirty="0" smtClean="0"/>
              <a:t>Completeness, Optimality, Complexity,</a:t>
            </a:r>
            <a:r>
              <a:rPr lang="en-US" sz="2000" b="1" dirty="0"/>
              <a:t> Space </a:t>
            </a:r>
            <a:r>
              <a:rPr lang="en-US" sz="2000" b="1" dirty="0" smtClean="0"/>
              <a:t>Complexity</a:t>
            </a:r>
          </a:p>
          <a:p>
            <a:pPr algn="just">
              <a:lnSpc>
                <a:spcPct val="150000"/>
              </a:lnSpc>
            </a:pPr>
            <a:r>
              <a:rPr lang="en-US" sz="2000" dirty="0" smtClean="0"/>
              <a:t>Uninformed/Blind </a:t>
            </a:r>
            <a:r>
              <a:rPr lang="en-US" sz="2000" dirty="0"/>
              <a:t>searching </a:t>
            </a:r>
            <a:r>
              <a:rPr lang="en-US" sz="2000" dirty="0" smtClean="0"/>
              <a:t>techniques </a:t>
            </a:r>
            <a:r>
              <a:rPr lang="en-US" sz="2000" dirty="0"/>
              <a:t>Search through the space of possible </a:t>
            </a:r>
            <a:r>
              <a:rPr lang="en-US" sz="2000" dirty="0" smtClean="0"/>
              <a:t>solutions</a:t>
            </a:r>
            <a:endParaRPr lang="en-US" sz="2000" dirty="0"/>
          </a:p>
          <a:p>
            <a:pPr lvl="1" algn="just">
              <a:lnSpc>
                <a:spcPct val="150000"/>
              </a:lnSpc>
            </a:pPr>
            <a:r>
              <a:rPr lang="en-US" sz="2000" dirty="0"/>
              <a:t>Breadth-first </a:t>
            </a:r>
            <a:r>
              <a:rPr lang="en-US" sz="2000" dirty="0" smtClean="0"/>
              <a:t>search, Depth-first search, Uniform Cost, Depth-limited search, Iterative </a:t>
            </a:r>
            <a:r>
              <a:rPr lang="en-US" sz="2000" dirty="0"/>
              <a:t>deepening depth-first </a:t>
            </a:r>
            <a:r>
              <a:rPr lang="en-US" sz="2000" dirty="0" smtClean="0"/>
              <a:t>search, Bidirectional</a:t>
            </a:r>
            <a:endParaRPr lang="en-US" sz="2000" dirty="0"/>
          </a:p>
          <a:p>
            <a:pPr algn="just">
              <a:lnSpc>
                <a:spcPct val="150000"/>
              </a:lnSpc>
            </a:pPr>
            <a:endParaRPr lang="en-US" sz="2000" b="1" dirty="0"/>
          </a:p>
          <a:p>
            <a:pPr algn="just">
              <a:lnSpc>
                <a:spcPct val="150000"/>
              </a:lnSpc>
            </a:pPr>
            <a:endParaRPr lang="en-US" sz="20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Previous Week Recap!</a:t>
            </a:r>
            <a:endParaRPr lang="en-US" sz="3200" dirty="0"/>
          </a:p>
        </p:txBody>
      </p:sp>
    </p:spTree>
    <p:extLst>
      <p:ext uri="{BB962C8B-B14F-4D97-AF65-F5344CB8AC3E}">
        <p14:creationId xmlns:p14="http://schemas.microsoft.com/office/powerpoint/2010/main" val="186339802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1676400"/>
          </a:xfrm>
          <a:noFill/>
          <a:ln/>
        </p:spPr>
        <p:txBody>
          <a:bodyPr/>
          <a:lstStyle/>
          <a:p>
            <a:pPr algn="just">
              <a:lnSpc>
                <a:spcPct val="150000"/>
              </a:lnSpc>
            </a:pPr>
            <a:r>
              <a:rPr lang="en-US" sz="2000" dirty="0"/>
              <a:t>Based on the search problems we can classify the search algorithms into uninformed (Blind search) search and informed search (Heuristic search) algorithms</a:t>
            </a:r>
            <a:r>
              <a:rPr lang="en-US" sz="2000" dirty="0" smtClean="0"/>
              <a:t>. </a:t>
            </a:r>
            <a:endParaRPr lang="en-US" sz="20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Types of Search Algorithms</a:t>
            </a:r>
            <a:endParaRPr lang="en-US" sz="3200" dirty="0"/>
          </a:p>
        </p:txBody>
      </p:sp>
      <p:pic>
        <p:nvPicPr>
          <p:cNvPr id="6" name="Picture 5"/>
          <p:cNvPicPr>
            <a:picLocks noChangeAspect="1"/>
          </p:cNvPicPr>
          <p:nvPr/>
        </p:nvPicPr>
        <p:blipFill>
          <a:blip r:embed="rId3"/>
          <a:stretch>
            <a:fillRect/>
          </a:stretch>
        </p:blipFill>
        <p:spPr>
          <a:xfrm>
            <a:off x="1633537" y="2362200"/>
            <a:ext cx="5876925" cy="4438650"/>
          </a:xfrm>
          <a:prstGeom prst="rect">
            <a:avLst/>
          </a:prstGeom>
        </p:spPr>
      </p:pic>
    </p:spTree>
    <p:extLst>
      <p:ext uri="{BB962C8B-B14F-4D97-AF65-F5344CB8AC3E}">
        <p14:creationId xmlns:p14="http://schemas.microsoft.com/office/powerpoint/2010/main" val="14148044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1676400"/>
          </a:xfrm>
          <a:noFill/>
          <a:ln/>
        </p:spPr>
        <p:txBody>
          <a:bodyPr/>
          <a:lstStyle/>
          <a:p>
            <a:pPr algn="just">
              <a:lnSpc>
                <a:spcPct val="150000"/>
              </a:lnSpc>
            </a:pPr>
            <a:r>
              <a:rPr lang="en-US" sz="2000" dirty="0"/>
              <a:t>Based on the search problems we can classify the search algorithms into uninformed (Blind search) search and informed search (Heuristic search) algorithms</a:t>
            </a:r>
            <a:r>
              <a:rPr lang="en-US" sz="2000" dirty="0" smtClean="0"/>
              <a:t>. </a:t>
            </a:r>
            <a:endParaRPr lang="en-US" sz="20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Types of Search Algorithms</a:t>
            </a:r>
            <a:endParaRPr lang="en-US" sz="3200" dirty="0"/>
          </a:p>
        </p:txBody>
      </p:sp>
      <p:pic>
        <p:nvPicPr>
          <p:cNvPr id="6" name="Picture 5"/>
          <p:cNvPicPr>
            <a:picLocks noChangeAspect="1"/>
          </p:cNvPicPr>
          <p:nvPr/>
        </p:nvPicPr>
        <p:blipFill>
          <a:blip r:embed="rId3"/>
          <a:stretch>
            <a:fillRect/>
          </a:stretch>
        </p:blipFill>
        <p:spPr>
          <a:xfrm>
            <a:off x="1633537" y="2362200"/>
            <a:ext cx="5876925" cy="4438650"/>
          </a:xfrm>
          <a:prstGeom prst="rect">
            <a:avLst/>
          </a:prstGeom>
        </p:spPr>
      </p:pic>
      <p:sp>
        <p:nvSpPr>
          <p:cNvPr id="3" name="Left Arrow 2"/>
          <p:cNvSpPr/>
          <p:nvPr/>
        </p:nvSpPr>
        <p:spPr bwMode="auto">
          <a:xfrm rot="18881754">
            <a:off x="6822297" y="2518871"/>
            <a:ext cx="1680963" cy="601059"/>
          </a:xfrm>
          <a:prstGeom prst="left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5010123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1828800"/>
            <a:ext cx="8686800" cy="1524000"/>
          </a:xfrm>
          <a:noFill/>
          <a:ln/>
        </p:spPr>
        <p:txBody>
          <a:bodyPr/>
          <a:lstStyle/>
          <a:p>
            <a:pPr marL="0" indent="0" algn="ctr">
              <a:lnSpc>
                <a:spcPct val="150000"/>
              </a:lnSpc>
              <a:buNone/>
            </a:pPr>
            <a:r>
              <a:rPr lang="en-US" sz="2400" dirty="0"/>
              <a:t>“An informed search strategy—one </a:t>
            </a:r>
            <a:r>
              <a:rPr lang="en-US" sz="2400" dirty="0" smtClean="0"/>
              <a:t>that uses </a:t>
            </a:r>
            <a:r>
              <a:rPr lang="en-US" sz="2400" dirty="0"/>
              <a:t>problem specific </a:t>
            </a:r>
            <a:r>
              <a:rPr lang="en-US" sz="2400" dirty="0" smtClean="0"/>
              <a:t>knowledge… can find </a:t>
            </a:r>
            <a:r>
              <a:rPr lang="en-US" sz="2400" dirty="0"/>
              <a:t>solutions more efficiently then </a:t>
            </a:r>
            <a:r>
              <a:rPr lang="en-US" sz="2400" dirty="0" smtClean="0"/>
              <a:t>an uninformed </a:t>
            </a:r>
            <a:r>
              <a:rPr lang="en-US" sz="2400" dirty="0"/>
              <a:t>strategy.”</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Informed Searching Techniques</a:t>
            </a:r>
            <a:endParaRPr lang="en-US" sz="3000" dirty="0"/>
          </a:p>
        </p:txBody>
      </p:sp>
    </p:spTree>
    <p:extLst>
      <p:ext uri="{BB962C8B-B14F-4D97-AF65-F5344CB8AC3E}">
        <p14:creationId xmlns:p14="http://schemas.microsoft.com/office/powerpoint/2010/main" val="14902590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algn="just">
              <a:lnSpc>
                <a:spcPct val="150000"/>
              </a:lnSpc>
            </a:pPr>
            <a:r>
              <a:rPr lang="en-US" sz="2000" dirty="0" smtClean="0"/>
              <a:t>Uninformed </a:t>
            </a:r>
            <a:r>
              <a:rPr lang="en-US" sz="2000" dirty="0"/>
              <a:t>search algorithms </a:t>
            </a:r>
            <a:r>
              <a:rPr lang="en-US" sz="2000" dirty="0" smtClean="0"/>
              <a:t>looked through search </a:t>
            </a:r>
            <a:r>
              <a:rPr lang="en-US" sz="2000" dirty="0"/>
              <a:t>space for all possible solutions of the problem without having any additional knowledge about search space. </a:t>
            </a:r>
            <a:endParaRPr lang="en-US" sz="2000" dirty="0" smtClean="0"/>
          </a:p>
          <a:p>
            <a:pPr algn="just">
              <a:lnSpc>
                <a:spcPct val="150000"/>
              </a:lnSpc>
            </a:pPr>
            <a:r>
              <a:rPr lang="en-US" sz="2000" dirty="0" smtClean="0"/>
              <a:t>However, </a:t>
            </a:r>
            <a:r>
              <a:rPr lang="en-US" sz="2000" b="1" u="sng" dirty="0" smtClean="0"/>
              <a:t>Informed </a:t>
            </a:r>
            <a:r>
              <a:rPr lang="en-US" sz="2000" b="1" u="sng" dirty="0"/>
              <a:t>search algorithm</a:t>
            </a:r>
            <a:r>
              <a:rPr lang="en-US" sz="2000" dirty="0"/>
              <a:t> contains an array of knowledge such as how far we are from the goal, path cost, how to reach to goal node, etc. </a:t>
            </a:r>
            <a:endParaRPr lang="en-US" sz="2000" dirty="0" smtClean="0"/>
          </a:p>
          <a:p>
            <a:pPr algn="just">
              <a:lnSpc>
                <a:spcPct val="150000"/>
              </a:lnSpc>
            </a:pPr>
            <a:r>
              <a:rPr lang="en-US" sz="2000" dirty="0" smtClean="0"/>
              <a:t>Therefore, </a:t>
            </a:r>
            <a:r>
              <a:rPr lang="en-US" sz="2000" dirty="0"/>
              <a:t>knowledge help agents to explore less to the search space and find more efficiently the goal node</a:t>
            </a:r>
            <a:r>
              <a:rPr lang="en-US" sz="2000" dirty="0" smtClean="0"/>
              <a:t>.</a:t>
            </a:r>
          </a:p>
          <a:p>
            <a:pPr algn="just">
              <a:lnSpc>
                <a:spcPct val="150000"/>
              </a:lnSpc>
            </a:pPr>
            <a:r>
              <a:rPr lang="en-US" sz="2000" dirty="0"/>
              <a:t>The informed search algorithm is more useful for large search space. Informed search algorithm uses the idea of heuristic, so it is also called Heuristic search.</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Informed Searching Techniques</a:t>
            </a:r>
            <a:endParaRPr lang="en-US" sz="3000" dirty="0"/>
          </a:p>
        </p:txBody>
      </p:sp>
    </p:spTree>
    <p:extLst>
      <p:ext uri="{BB962C8B-B14F-4D97-AF65-F5344CB8AC3E}">
        <p14:creationId xmlns:p14="http://schemas.microsoft.com/office/powerpoint/2010/main" val="8685119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marL="0" indent="0" algn="ctr">
              <a:lnSpc>
                <a:spcPct val="150000"/>
              </a:lnSpc>
              <a:buNone/>
            </a:pPr>
            <a:r>
              <a:rPr lang="en-US" sz="2800" b="1" u="sng" dirty="0">
                <a:solidFill>
                  <a:srgbClr val="FF0000"/>
                </a:solidFill>
                <a:latin typeface="+mj-lt"/>
                <a:ea typeface="Tahoma" panose="020B0604030504040204" pitchFamily="34" charset="0"/>
                <a:cs typeface="Tahoma" panose="020B0604030504040204" pitchFamily="34" charset="0"/>
              </a:rPr>
              <a:t>Additional information to guide the </a:t>
            </a:r>
            <a:r>
              <a:rPr lang="en-US" sz="2800" b="1" u="sng" dirty="0" smtClean="0">
                <a:solidFill>
                  <a:srgbClr val="FF0000"/>
                </a:solidFill>
                <a:latin typeface="+mj-lt"/>
                <a:ea typeface="Tahoma" panose="020B0604030504040204" pitchFamily="34" charset="0"/>
                <a:cs typeface="Tahoma" panose="020B0604030504040204" pitchFamily="34" charset="0"/>
              </a:rPr>
              <a:t>search</a:t>
            </a:r>
          </a:p>
          <a:p>
            <a:pPr algn="just">
              <a:lnSpc>
                <a:spcPct val="150000"/>
              </a:lnSpc>
            </a:pPr>
            <a:r>
              <a:rPr lang="en-US" sz="2400" b="1" dirty="0">
                <a:latin typeface="+mj-lt"/>
                <a:ea typeface="Tahoma" panose="020B0604030504040204" pitchFamily="34" charset="0"/>
                <a:cs typeface="Tahoma" panose="020B0604030504040204" pitchFamily="34" charset="0"/>
              </a:rPr>
              <a:t>Uninformed search </a:t>
            </a:r>
            <a:r>
              <a:rPr lang="en-US" sz="2400" b="1" dirty="0" smtClean="0">
                <a:latin typeface="+mj-lt"/>
                <a:ea typeface="Tahoma" panose="020B0604030504040204" pitchFamily="34" charset="0"/>
                <a:cs typeface="Tahoma" panose="020B0604030504040204" pitchFamily="34" charset="0"/>
              </a:rPr>
              <a:t>methods</a:t>
            </a:r>
          </a:p>
          <a:p>
            <a:pPr lvl="1" algn="just">
              <a:lnSpc>
                <a:spcPct val="150000"/>
              </a:lnSpc>
            </a:pPr>
            <a:r>
              <a:rPr lang="en-US" sz="2000" dirty="0" smtClean="0">
                <a:latin typeface="+mj-lt"/>
                <a:ea typeface="Tahoma" panose="020B0604030504040204" pitchFamily="34" charset="0"/>
                <a:cs typeface="Tahoma" panose="020B0604030504040204" pitchFamily="34" charset="0"/>
              </a:rPr>
              <a:t>use </a:t>
            </a:r>
            <a:r>
              <a:rPr lang="en-US" sz="2000" dirty="0">
                <a:latin typeface="+mj-lt"/>
                <a:ea typeface="Tahoma" panose="020B0604030504040204" pitchFamily="34" charset="0"/>
                <a:cs typeface="Tahoma" panose="020B0604030504040204" pitchFamily="34" charset="0"/>
              </a:rPr>
              <a:t>only the information from the problem definition; </a:t>
            </a:r>
            <a:r>
              <a:rPr lang="en-US" sz="2000" dirty="0" smtClean="0">
                <a:latin typeface="+mj-lt"/>
                <a:ea typeface="Tahoma" panose="020B0604030504040204" pitchFamily="34" charset="0"/>
                <a:cs typeface="Tahoma" panose="020B0604030504040204" pitchFamily="34" charset="0"/>
              </a:rPr>
              <a:t>and</a:t>
            </a:r>
          </a:p>
          <a:p>
            <a:pPr lvl="1" algn="just">
              <a:lnSpc>
                <a:spcPct val="150000"/>
              </a:lnSpc>
            </a:pPr>
            <a:r>
              <a:rPr lang="en-US" sz="2000" dirty="0" smtClean="0">
                <a:latin typeface="+mj-lt"/>
                <a:ea typeface="Tahoma" panose="020B0604030504040204" pitchFamily="34" charset="0"/>
                <a:cs typeface="Tahoma" panose="020B0604030504040204" pitchFamily="34" charset="0"/>
              </a:rPr>
              <a:t>past </a:t>
            </a:r>
            <a:r>
              <a:rPr lang="en-US" sz="2000" dirty="0">
                <a:latin typeface="+mj-lt"/>
                <a:ea typeface="Tahoma" panose="020B0604030504040204" pitchFamily="34" charset="0"/>
                <a:cs typeface="Tahoma" panose="020B0604030504040204" pitchFamily="34" charset="0"/>
              </a:rPr>
              <a:t>explorations, e.g. cost of the path generated so far.</a:t>
            </a:r>
          </a:p>
          <a:p>
            <a:pPr algn="just">
              <a:lnSpc>
                <a:spcPct val="150000"/>
              </a:lnSpc>
            </a:pPr>
            <a:r>
              <a:rPr lang="en-US" sz="2400" b="1" dirty="0" smtClean="0">
                <a:latin typeface="+mj-lt"/>
                <a:ea typeface="Tahoma" panose="020B0604030504040204" pitchFamily="34" charset="0"/>
                <a:cs typeface="Tahoma" panose="020B0604030504040204" pitchFamily="34" charset="0"/>
              </a:rPr>
              <a:t>Informed </a:t>
            </a:r>
            <a:r>
              <a:rPr lang="en-US" sz="2400" b="1" dirty="0">
                <a:latin typeface="+mj-lt"/>
                <a:ea typeface="Tahoma" panose="020B0604030504040204" pitchFamily="34" charset="0"/>
                <a:cs typeface="Tahoma" panose="020B0604030504040204" pitchFamily="34" charset="0"/>
              </a:rPr>
              <a:t>search </a:t>
            </a:r>
            <a:r>
              <a:rPr lang="en-US" sz="2400" b="1" dirty="0" smtClean="0">
                <a:latin typeface="+mj-lt"/>
                <a:ea typeface="Tahoma" panose="020B0604030504040204" pitchFamily="34" charset="0"/>
                <a:cs typeface="Tahoma" panose="020B0604030504040204" pitchFamily="34" charset="0"/>
              </a:rPr>
              <a:t>methods</a:t>
            </a:r>
          </a:p>
          <a:p>
            <a:pPr lvl="1" algn="just">
              <a:lnSpc>
                <a:spcPct val="150000"/>
              </a:lnSpc>
            </a:pPr>
            <a:r>
              <a:rPr lang="en-US" sz="2000" dirty="0" smtClean="0">
                <a:latin typeface="+mj-lt"/>
                <a:ea typeface="Tahoma" panose="020B0604030504040204" pitchFamily="34" charset="0"/>
                <a:cs typeface="Tahoma" panose="020B0604030504040204" pitchFamily="34" charset="0"/>
              </a:rPr>
              <a:t>incorporate </a:t>
            </a:r>
            <a:r>
              <a:rPr lang="en-US" sz="2000" dirty="0">
                <a:latin typeface="+mj-lt"/>
                <a:ea typeface="Tahoma" panose="020B0604030504040204" pitchFamily="34" charset="0"/>
                <a:cs typeface="Tahoma" panose="020B0604030504040204" pitchFamily="34" charset="0"/>
              </a:rPr>
              <a:t>additional measure of a potential of a </a:t>
            </a:r>
            <a:r>
              <a:rPr lang="en-US" sz="2000" dirty="0" smtClean="0">
                <a:latin typeface="+mj-lt"/>
                <a:ea typeface="Tahoma" panose="020B0604030504040204" pitchFamily="34" charset="0"/>
                <a:cs typeface="Tahoma" panose="020B0604030504040204" pitchFamily="34" charset="0"/>
              </a:rPr>
              <a:t>specific state </a:t>
            </a:r>
            <a:r>
              <a:rPr lang="en-US" sz="2000" dirty="0">
                <a:latin typeface="+mj-lt"/>
                <a:ea typeface="Tahoma" panose="020B0604030504040204" pitchFamily="34" charset="0"/>
                <a:cs typeface="Tahoma" panose="020B0604030504040204" pitchFamily="34" charset="0"/>
              </a:rPr>
              <a:t>to reach the </a:t>
            </a:r>
            <a:r>
              <a:rPr lang="en-US" sz="2000" dirty="0" smtClean="0">
                <a:latin typeface="+mj-lt"/>
                <a:ea typeface="Tahoma" panose="020B0604030504040204" pitchFamily="34" charset="0"/>
                <a:cs typeface="Tahoma" panose="020B0604030504040204" pitchFamily="34" charset="0"/>
              </a:rPr>
              <a:t>goal</a:t>
            </a:r>
          </a:p>
          <a:p>
            <a:pPr lvl="1" algn="just">
              <a:lnSpc>
                <a:spcPct val="150000"/>
              </a:lnSpc>
            </a:pPr>
            <a:r>
              <a:rPr lang="en-US" sz="2000" dirty="0" smtClean="0">
                <a:latin typeface="+mj-lt"/>
                <a:ea typeface="Tahoma" panose="020B0604030504040204" pitchFamily="34" charset="0"/>
                <a:cs typeface="Tahoma" panose="020B0604030504040204" pitchFamily="34" charset="0"/>
              </a:rPr>
              <a:t>a </a:t>
            </a:r>
            <a:r>
              <a:rPr lang="en-US" sz="2000" dirty="0">
                <a:latin typeface="+mj-lt"/>
                <a:ea typeface="Tahoma" panose="020B0604030504040204" pitchFamily="34" charset="0"/>
                <a:cs typeface="Tahoma" panose="020B0604030504040204" pitchFamily="34" charset="0"/>
              </a:rPr>
              <a:t>potential of a state (node) to reach a goal is </a:t>
            </a:r>
            <a:r>
              <a:rPr lang="en-US" sz="2000" dirty="0" smtClean="0">
                <a:latin typeface="+mj-lt"/>
                <a:ea typeface="Tahoma" panose="020B0604030504040204" pitchFamily="34" charset="0"/>
                <a:cs typeface="Tahoma" panose="020B0604030504040204" pitchFamily="34" charset="0"/>
              </a:rPr>
              <a:t>measured through </a:t>
            </a:r>
            <a:r>
              <a:rPr lang="en-US" sz="2000" dirty="0">
                <a:latin typeface="+mj-lt"/>
                <a:ea typeface="Tahoma" panose="020B0604030504040204" pitchFamily="34" charset="0"/>
                <a:cs typeface="Tahoma" panose="020B0604030504040204" pitchFamily="34" charset="0"/>
              </a:rPr>
              <a:t>a </a:t>
            </a:r>
            <a:r>
              <a:rPr lang="en-US" sz="2000" b="1" dirty="0">
                <a:latin typeface="+mj-lt"/>
                <a:ea typeface="Tahoma" panose="020B0604030504040204" pitchFamily="34" charset="0"/>
                <a:cs typeface="Tahoma" panose="020B0604030504040204" pitchFamily="34" charset="0"/>
              </a:rPr>
              <a:t>heuristic </a:t>
            </a:r>
            <a:r>
              <a:rPr lang="en-US" sz="2000" b="1" dirty="0" smtClean="0">
                <a:latin typeface="+mj-lt"/>
                <a:ea typeface="Tahoma" panose="020B0604030504040204" pitchFamily="34" charset="0"/>
                <a:cs typeface="Tahoma" panose="020B0604030504040204" pitchFamily="34" charset="0"/>
              </a:rPr>
              <a:t>function</a:t>
            </a:r>
          </a:p>
          <a:p>
            <a:pPr lvl="1" algn="just">
              <a:lnSpc>
                <a:spcPct val="150000"/>
              </a:lnSpc>
            </a:pPr>
            <a:r>
              <a:rPr lang="en-US" sz="1800" dirty="0">
                <a:latin typeface="+mj-lt"/>
                <a:ea typeface="Tahoma" panose="020B0604030504040204" pitchFamily="34" charset="0"/>
                <a:cs typeface="Tahoma" panose="020B0604030504040204" pitchFamily="34" charset="0"/>
              </a:rPr>
              <a:t>Heuristic function is denoted </a:t>
            </a:r>
            <a:r>
              <a:rPr lang="en-US" sz="1800" i="1" dirty="0">
                <a:latin typeface="+mj-lt"/>
                <a:ea typeface="Tahoma" panose="020B0604030504040204" pitchFamily="34" charset="0"/>
                <a:cs typeface="Tahoma" panose="020B0604030504040204" pitchFamily="34" charset="0"/>
              </a:rPr>
              <a:t>h</a:t>
            </a:r>
            <a:r>
              <a:rPr lang="en-US" sz="1800" dirty="0">
                <a:latin typeface="+mj-lt"/>
                <a:ea typeface="Tahoma" panose="020B0604030504040204" pitchFamily="34" charset="0"/>
                <a:cs typeface="Tahoma" panose="020B0604030504040204" pitchFamily="34" charset="0"/>
              </a:rPr>
              <a:t>(</a:t>
            </a:r>
            <a:r>
              <a:rPr lang="en-US" sz="1800" i="1" dirty="0">
                <a:latin typeface="+mj-lt"/>
                <a:ea typeface="Tahoma" panose="020B0604030504040204" pitchFamily="34" charset="0"/>
                <a:cs typeface="Tahoma" panose="020B0604030504040204" pitchFamily="34" charset="0"/>
              </a:rPr>
              <a:t>n</a:t>
            </a:r>
            <a:r>
              <a:rPr lang="en-US" sz="1800" dirty="0">
                <a:latin typeface="+mj-lt"/>
                <a:ea typeface="Tahoma" panose="020B0604030504040204" pitchFamily="34" charset="0"/>
                <a:cs typeface="Tahoma" panose="020B0604030504040204" pitchFamily="34" charset="0"/>
              </a:rPr>
              <a:t>)</a:t>
            </a:r>
            <a:endParaRPr lang="en-US" sz="2800" dirty="0">
              <a:latin typeface="+mj-lt"/>
              <a:ea typeface="Tahoma" panose="020B0604030504040204" pitchFamily="34" charset="0"/>
              <a:cs typeface="Tahoma" panose="020B0604030504040204" pitchFamily="34" charset="0"/>
            </a:endParaRP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Informed Searching Techniques</a:t>
            </a:r>
            <a:endParaRPr lang="en-US" sz="3000" dirty="0"/>
          </a:p>
        </p:txBody>
      </p:sp>
    </p:spTree>
    <p:extLst>
      <p:ext uri="{BB962C8B-B14F-4D97-AF65-F5344CB8AC3E}">
        <p14:creationId xmlns:p14="http://schemas.microsoft.com/office/powerpoint/2010/main" val="268954388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8600" y="914400"/>
            <a:ext cx="8686800" cy="5562600"/>
          </a:xfrm>
          <a:noFill/>
          <a:ln/>
        </p:spPr>
        <p:txBody>
          <a:bodyPr/>
          <a:lstStyle/>
          <a:p>
            <a:pPr algn="just">
              <a:lnSpc>
                <a:spcPct val="150000"/>
              </a:lnSpc>
            </a:pPr>
            <a:r>
              <a:rPr lang="en-US" sz="2400" b="1" dirty="0" smtClean="0"/>
              <a:t>Heuristics Function</a:t>
            </a:r>
          </a:p>
          <a:p>
            <a:pPr lvl="1" algn="just">
              <a:lnSpc>
                <a:spcPct val="150000"/>
              </a:lnSpc>
            </a:pPr>
            <a:r>
              <a:rPr lang="en-US" sz="2000" dirty="0" smtClean="0"/>
              <a:t>Finds </a:t>
            </a:r>
            <a:r>
              <a:rPr lang="en-US" sz="2000" dirty="0"/>
              <a:t>the most promising path. </a:t>
            </a:r>
            <a:endParaRPr lang="en-US" sz="2000" dirty="0" smtClean="0"/>
          </a:p>
          <a:p>
            <a:pPr lvl="1" algn="just">
              <a:lnSpc>
                <a:spcPct val="150000"/>
              </a:lnSpc>
            </a:pPr>
            <a:r>
              <a:rPr lang="en-US" sz="2000" dirty="0" smtClean="0"/>
              <a:t>It </a:t>
            </a:r>
            <a:r>
              <a:rPr lang="en-US" sz="2000" dirty="0"/>
              <a:t>takes the current state of the agent as its input and produces the estimation of how close agent is from the goal. </a:t>
            </a:r>
            <a:endParaRPr lang="en-US" sz="2000" dirty="0" smtClean="0"/>
          </a:p>
          <a:p>
            <a:pPr lvl="1" algn="just">
              <a:lnSpc>
                <a:spcPct val="150000"/>
              </a:lnSpc>
            </a:pPr>
            <a:r>
              <a:rPr lang="en-US" sz="2000" dirty="0" smtClean="0"/>
              <a:t>The </a:t>
            </a:r>
            <a:r>
              <a:rPr lang="en-US" sz="2000" dirty="0"/>
              <a:t>heuristic method, however, might not always give the best solution, </a:t>
            </a:r>
            <a:r>
              <a:rPr lang="en-US" sz="2000" dirty="0">
                <a:solidFill>
                  <a:srgbClr val="FF0000"/>
                </a:solidFill>
              </a:rPr>
              <a:t>but it guaranteed to find a good solution in reasonable time. </a:t>
            </a:r>
            <a:endParaRPr lang="en-US" sz="2000" dirty="0" smtClean="0">
              <a:solidFill>
                <a:srgbClr val="FF0000"/>
              </a:solidFill>
            </a:endParaRPr>
          </a:p>
          <a:p>
            <a:pPr lvl="1" algn="just">
              <a:lnSpc>
                <a:spcPct val="150000"/>
              </a:lnSpc>
            </a:pPr>
            <a:r>
              <a:rPr lang="en-US" sz="2000" dirty="0" smtClean="0"/>
              <a:t>Heuristic </a:t>
            </a:r>
            <a:r>
              <a:rPr lang="en-US" sz="2000" dirty="0"/>
              <a:t>function estimates how close a state is to the goal. </a:t>
            </a:r>
            <a:endParaRPr lang="en-US" sz="2000" dirty="0" smtClean="0"/>
          </a:p>
          <a:p>
            <a:pPr lvl="1" algn="just">
              <a:lnSpc>
                <a:spcPct val="150000"/>
              </a:lnSpc>
            </a:pPr>
            <a:r>
              <a:rPr lang="en-US" sz="2000" dirty="0" smtClean="0"/>
              <a:t>It </a:t>
            </a:r>
            <a:r>
              <a:rPr lang="en-US" sz="2000" dirty="0"/>
              <a:t>is represented by h(n), and it calculates the cost of an optimal path between the pair of states. </a:t>
            </a:r>
            <a:endParaRPr lang="en-US" sz="2000" dirty="0" smtClean="0"/>
          </a:p>
          <a:p>
            <a:pPr lvl="1" algn="just">
              <a:lnSpc>
                <a:spcPct val="150000"/>
              </a:lnSpc>
            </a:pPr>
            <a:r>
              <a:rPr lang="en-US" sz="2000" dirty="0" smtClean="0"/>
              <a:t>The </a:t>
            </a:r>
            <a:r>
              <a:rPr lang="en-US" sz="2000" dirty="0"/>
              <a:t>value of the heuristic function is always positive.</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000" dirty="0" smtClean="0"/>
              <a:t>Informed Searching Techniques</a:t>
            </a:r>
            <a:endParaRPr lang="en-US" sz="3000" dirty="0"/>
          </a:p>
        </p:txBody>
      </p:sp>
    </p:spTree>
    <p:extLst>
      <p:ext uri="{BB962C8B-B14F-4D97-AF65-F5344CB8AC3E}">
        <p14:creationId xmlns:p14="http://schemas.microsoft.com/office/powerpoint/2010/main" val="243419881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Santorini:Microsoft Office:Microsoft PowerPoint 4:</Template>
  <TotalTime>11150820</TotalTime>
  <Pages>33</Pages>
  <Words>1012</Words>
  <Application>Microsoft Office PowerPoint</Application>
  <PresentationFormat>On-screen Show (4:3)</PresentationFormat>
  <Paragraphs>141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Tahoma</vt:lpstr>
      <vt:lpstr>Times New Roman</vt:lpstr>
      <vt:lpstr>verdana</vt:lpstr>
      <vt:lpstr>verdana</vt:lpstr>
      <vt:lpstr>Default Design</vt:lpstr>
      <vt:lpstr>AI Searching Techniques</vt:lpstr>
      <vt:lpstr>Today’s Lecture</vt:lpstr>
      <vt:lpstr>Previous Week Recap!</vt:lpstr>
      <vt:lpstr>Types of Search Algorithms</vt:lpstr>
      <vt:lpstr>Types of Search Algorithms</vt:lpstr>
      <vt:lpstr>Informed Searching Techniques</vt:lpstr>
      <vt:lpstr>Informed Searching Techniques</vt:lpstr>
      <vt:lpstr>Informed Searching Techniques</vt:lpstr>
      <vt:lpstr>Informed Searching Techniques</vt:lpstr>
      <vt:lpstr>Informed Searching Techniques</vt:lpstr>
      <vt:lpstr>Best First Searching Techniques</vt:lpstr>
      <vt:lpstr>Best First Searching Techniques</vt:lpstr>
      <vt:lpstr>Best First Searching Techniques</vt:lpstr>
      <vt:lpstr>Best First Searching Techniques</vt:lpstr>
      <vt:lpstr>Best First Searching Techniques</vt:lpstr>
      <vt:lpstr>Best First Searching Techniques</vt:lpstr>
      <vt:lpstr>Best First Searching Techniques</vt:lpstr>
      <vt:lpstr>Best First Searching Techniques</vt:lpstr>
      <vt:lpstr>Best First Searching Techniques</vt:lpstr>
      <vt:lpstr>Best First Searching Techniques</vt:lpstr>
      <vt:lpstr>Best First Searching Techniques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Introduction to Artificial Intelligence</dc:title>
  <dc:subject/>
  <dc:creator>Padhraic Smyth</dc:creator>
  <cp:keywords/>
  <dc:description/>
  <cp:lastModifiedBy>DELL</cp:lastModifiedBy>
  <cp:revision>182</cp:revision>
  <cp:lastPrinted>1999-09-28T15:21:13Z</cp:lastPrinted>
  <dcterms:created xsi:type="dcterms:W3CDTF">1998-09-23T12:48:10Z</dcterms:created>
  <dcterms:modified xsi:type="dcterms:W3CDTF">2022-11-04T15:36:33Z</dcterms:modified>
</cp:coreProperties>
</file>