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53" r:id="rId3"/>
    <p:sldId id="492" r:id="rId4"/>
    <p:sldId id="523" r:id="rId5"/>
    <p:sldId id="493" r:id="rId6"/>
    <p:sldId id="494" r:id="rId7"/>
    <p:sldId id="496" r:id="rId8"/>
    <p:sldId id="495" r:id="rId9"/>
    <p:sldId id="497" r:id="rId10"/>
    <p:sldId id="498" r:id="rId11"/>
    <p:sldId id="499" r:id="rId12"/>
    <p:sldId id="519" r:id="rId13"/>
    <p:sldId id="500" r:id="rId14"/>
    <p:sldId id="520" r:id="rId15"/>
    <p:sldId id="521" r:id="rId16"/>
    <p:sldId id="522" r:id="rId17"/>
    <p:sldId id="524" r:id="rId18"/>
    <p:sldId id="526" r:id="rId19"/>
    <p:sldId id="527" r:id="rId20"/>
    <p:sldId id="528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510" r:id="rId31"/>
    <p:sldId id="511" r:id="rId32"/>
    <p:sldId id="512" r:id="rId33"/>
    <p:sldId id="513" r:id="rId34"/>
    <p:sldId id="514" r:id="rId35"/>
    <p:sldId id="515" r:id="rId3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8CBAB-D09B-4EE4-82DF-B66105E7C407}">
          <p14:sldIdLst>
            <p14:sldId id="256"/>
            <p14:sldId id="353"/>
            <p14:sldId id="492"/>
            <p14:sldId id="523"/>
            <p14:sldId id="493"/>
            <p14:sldId id="494"/>
            <p14:sldId id="496"/>
            <p14:sldId id="495"/>
            <p14:sldId id="497"/>
            <p14:sldId id="498"/>
            <p14:sldId id="499"/>
            <p14:sldId id="519"/>
            <p14:sldId id="500"/>
            <p14:sldId id="520"/>
            <p14:sldId id="521"/>
            <p14:sldId id="522"/>
            <p14:sldId id="524"/>
            <p14:sldId id="526"/>
            <p14:sldId id="527"/>
            <p14:sldId id="528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Untitled Section" id="{7DB19299-7CA5-41E2-84D7-0EAE515E427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4B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1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12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58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40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00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3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32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795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28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92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29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56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47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51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0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393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9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8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51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716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553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9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2381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22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4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797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2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52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725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15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7200" y="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77100" y="6629400"/>
            <a:ext cx="1866900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 dirty="0">
                <a:latin typeface="Verdana" pitchFamily="34" charset="0"/>
              </a:rPr>
              <a:t>Slide Set 1: Introduction: </a:t>
            </a:r>
            <a:fld id="{03CD582D-EE30-4301-8711-B97A2BCF3077}" type="slidenum">
              <a:rPr lang="en-US" sz="800" b="1">
                <a:latin typeface="Verdana" pitchFamily="34" charset="0"/>
              </a:rPr>
              <a:pPr/>
              <a:t>‹#›</a:t>
            </a:fld>
            <a:endParaRPr lang="en-US" sz="800" b="1" dirty="0">
              <a:latin typeface="Verdana" pitchFamily="34" charset="0"/>
            </a:endParaRPr>
          </a:p>
        </p:txBody>
      </p:sp>
      <p:pic>
        <p:nvPicPr>
          <p:cNvPr id="1029" name="Picture 5" descr="formal-6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4800" y="66675"/>
            <a:ext cx="1241425" cy="3349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616700"/>
            <a:ext cx="2833688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 dirty="0">
                <a:latin typeface="Verdana" pitchFamily="34" charset="0"/>
              </a:rPr>
              <a:t>ICS 271, Fall 2007: Professor </a:t>
            </a:r>
            <a:r>
              <a:rPr lang="en-US" sz="800" b="1" dirty="0" err="1">
                <a:latin typeface="Verdana" pitchFamily="34" charset="0"/>
              </a:rPr>
              <a:t>Padhraic</a:t>
            </a:r>
            <a:r>
              <a:rPr lang="en-US" sz="800" b="1" dirty="0">
                <a:latin typeface="Verdana" pitchFamily="34" charset="0"/>
              </a:rPr>
              <a:t> Smyth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machine-learning-algorithm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AI Searching Techniques</a:t>
            </a:r>
            <a:endParaRPr lang="en-US" sz="36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400800" cy="1752600"/>
          </a:xfrm>
          <a:noFill/>
          <a:ln/>
        </p:spPr>
        <p:txBody>
          <a:bodyPr/>
          <a:lstStyle/>
          <a:p>
            <a:pPr marL="342900" indent="-342900"/>
            <a:r>
              <a:rPr lang="en-US" dirty="0"/>
              <a:t>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Dr. Saif Ur Rehman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19100" y="388257"/>
            <a:ext cx="8305800" cy="7547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kern="0" dirty="0" smtClean="0"/>
              <a:t>Introduction to Artificial Intelligence</a:t>
            </a:r>
            <a:endParaRPr lang="en-US" kern="0" dirty="0"/>
          </a:p>
        </p:txBody>
      </p:sp>
      <p:pic>
        <p:nvPicPr>
          <p:cNvPr id="1026" name="Picture 2" descr="Image result for AI Search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57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/>
              <a:t>Step1:</a:t>
            </a:r>
            <a:r>
              <a:rPr lang="en-US" sz="2200" dirty="0"/>
              <a:t> Generate possible solutions.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/>
              <a:t>Step2:</a:t>
            </a:r>
            <a:r>
              <a:rPr lang="en-US" sz="2200" dirty="0"/>
              <a:t> Evaluate to see if this is the expected solution.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b="1" dirty="0"/>
              <a:t>Step3:</a:t>
            </a:r>
            <a:r>
              <a:rPr lang="en-US" sz="2200" dirty="0"/>
              <a:t> If the solution has been found quit else go back to step 1</a:t>
            </a:r>
            <a:r>
              <a:rPr lang="en-US" sz="2200" i="1" dirty="0"/>
              <a:t>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 Algorithm</a:t>
            </a:r>
            <a:endParaRPr lang="en-US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736273" y="3061855"/>
            <a:ext cx="3359727" cy="3796145"/>
            <a:chOff x="2736273" y="2272145"/>
            <a:chExt cx="3969327" cy="4343400"/>
          </a:xfrm>
        </p:grpSpPr>
        <p:grpSp>
          <p:nvGrpSpPr>
            <p:cNvPr id="4" name="Group 3"/>
            <p:cNvGrpSpPr/>
            <p:nvPr/>
          </p:nvGrpSpPr>
          <p:grpSpPr>
            <a:xfrm>
              <a:off x="2743200" y="2272145"/>
              <a:ext cx="3962400" cy="4343400"/>
              <a:chOff x="2743200" y="2272145"/>
              <a:chExt cx="3962400" cy="4343400"/>
            </a:xfrm>
          </p:grpSpPr>
          <p:pic>
            <p:nvPicPr>
              <p:cNvPr id="4098" name="Picture 2" descr="generate-and-test flowchart - hill climbing algorithm - edureka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3200" y="2272145"/>
                <a:ext cx="3962400" cy="434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8309" y="5486400"/>
                <a:ext cx="1801091" cy="533400"/>
              </a:xfrm>
              <a:prstGeom prst="rect">
                <a:avLst/>
              </a:prstGeom>
            </p:spPr>
          </p:pic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6273" y="5188527"/>
              <a:ext cx="1226127" cy="1427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98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300" dirty="0" smtClean="0"/>
              <a:t>It is </a:t>
            </a:r>
            <a:r>
              <a:rPr lang="en-US" sz="2300" dirty="0"/>
              <a:t>the simplest technique to climb a hill.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The </a:t>
            </a:r>
            <a:r>
              <a:rPr lang="en-US" sz="2300" dirty="0"/>
              <a:t>task is to reach the highest peak of the mountain.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Movement </a:t>
            </a:r>
            <a:r>
              <a:rPr lang="en-US" sz="2300" dirty="0"/>
              <a:t>of the climber depends on his move/steps.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If </a:t>
            </a:r>
            <a:r>
              <a:rPr lang="en-US" sz="2300" dirty="0"/>
              <a:t>he finds his next step better than the previous one, he continues to move else remain in the same state. </a:t>
            </a:r>
            <a:endParaRPr lang="en-US" sz="2300" dirty="0" smtClean="0"/>
          </a:p>
          <a:p>
            <a:pPr algn="just">
              <a:lnSpc>
                <a:spcPct val="150000"/>
              </a:lnSpc>
            </a:pPr>
            <a:endParaRPr lang="en-US" sz="2300" dirty="0" smtClean="0"/>
          </a:p>
          <a:p>
            <a:pPr algn="just">
              <a:lnSpc>
                <a:spcPct val="150000"/>
              </a:lnSpc>
            </a:pPr>
            <a:r>
              <a:rPr lang="en-US" sz="2300" dirty="0" smtClean="0"/>
              <a:t>This </a:t>
            </a:r>
            <a:r>
              <a:rPr lang="en-US" sz="2300" dirty="0"/>
              <a:t>search focus only on his previous and next step.</a:t>
            </a:r>
            <a:endParaRPr lang="en-US" sz="23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Simple Hill Climbing Searching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7442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Simple hill climbing </a:t>
            </a:r>
            <a:r>
              <a:rPr lang="en-US" sz="2400" b="1" dirty="0" smtClean="0"/>
              <a:t>Algorithm</a:t>
            </a: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Simple Hill Climbing Searching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4800" y="2057400"/>
            <a:ext cx="8458200" cy="293490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node,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NEIGHBOUR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node, and a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node.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node=GOAL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node, 			   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		return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 terminate the search.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else  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node&lt;= </a:t>
            </a:r>
            <a:r>
              <a:rPr lang="en-US" sz="21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NEIGHBOUR</a:t>
            </a: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node, move 	ahead.</a:t>
            </a:r>
          </a:p>
          <a:p>
            <a:pPr lvl="1" algn="just">
              <a:lnSpc>
                <a:spcPct val="150000"/>
              </a:lnSpc>
            </a:pPr>
            <a:r>
              <a:rPr lang="en-US" sz="2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Loop until the goal is not reached or a point is not found.</a:t>
            </a:r>
          </a:p>
        </p:txBody>
      </p:sp>
    </p:spTree>
    <p:extLst>
      <p:ext uri="{BB962C8B-B14F-4D97-AF65-F5344CB8AC3E}">
        <p14:creationId xmlns:p14="http://schemas.microsoft.com/office/powerpoint/2010/main" val="3232597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200" dirty="0" smtClean="0"/>
              <a:t>Unlike </a:t>
            </a:r>
            <a:r>
              <a:rPr lang="en-US" sz="2200" dirty="0"/>
              <a:t>simple hill climbing search, It considers all the successive nodes, compares them, and choose the node which is closest to the solution. </a:t>
            </a:r>
            <a:endParaRPr lang="en-US" sz="2200" dirty="0" smtClean="0"/>
          </a:p>
          <a:p>
            <a:pPr algn="just">
              <a:lnSpc>
                <a:spcPct val="200000"/>
              </a:lnSpc>
            </a:pPr>
            <a:r>
              <a:rPr lang="en-US" sz="2200" dirty="0" smtClean="0"/>
              <a:t>Steepest </a:t>
            </a:r>
            <a:r>
              <a:rPr lang="en-US" sz="2200" dirty="0"/>
              <a:t>hill climbing search is similar to </a:t>
            </a:r>
            <a:r>
              <a:rPr lang="en-US" sz="2200" b="1" dirty="0"/>
              <a:t>best-first search</a:t>
            </a:r>
            <a:r>
              <a:rPr lang="en-US" sz="2200" dirty="0"/>
              <a:t> because it focuses on each node instead of one.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Steepest-ascent </a:t>
            </a:r>
            <a:r>
              <a:rPr lang="en-US" sz="3200" dirty="0" smtClean="0"/>
              <a:t>Hill Climbing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57200" y="5429071"/>
            <a:ext cx="8382000" cy="11339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Note: Both simple, as well as steepest-ascent hill climbing search, fails when there is no closer node.</a:t>
            </a:r>
          </a:p>
        </p:txBody>
      </p:sp>
    </p:spTree>
    <p:extLst>
      <p:ext uri="{BB962C8B-B14F-4D97-AF65-F5344CB8AC3E}">
        <p14:creationId xmlns:p14="http://schemas.microsoft.com/office/powerpoint/2010/main" val="2616617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Steepest-ascent hill climbing </a:t>
            </a:r>
            <a:r>
              <a:rPr lang="en-US" sz="2000" b="1" dirty="0" smtClean="0"/>
              <a:t>Algorithm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Steepest-ascent </a:t>
            </a:r>
            <a:r>
              <a:rPr lang="en-US" sz="3200" dirty="0" smtClean="0"/>
              <a:t>Hill Climbing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4800" y="1600200"/>
            <a:ext cx="8534400" cy="378565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CURRENT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node and a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If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node=GOAL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node, 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return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 terminate the search.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Loop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until a better node is not found to reach the solution.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If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 is any better successor node present, expand it.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the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attained, return 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and terminate.</a:t>
            </a:r>
          </a:p>
        </p:txBody>
      </p:sp>
    </p:spTree>
    <p:extLst>
      <p:ext uri="{BB962C8B-B14F-4D97-AF65-F5344CB8AC3E}">
        <p14:creationId xmlns:p14="http://schemas.microsoft.com/office/powerpoint/2010/main" val="1144552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Stochastic </a:t>
            </a:r>
            <a:r>
              <a:rPr lang="en-US" sz="2200" dirty="0"/>
              <a:t>Hill climbing is an optimization algorithm.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It does </a:t>
            </a:r>
            <a:r>
              <a:rPr lang="en-US" sz="2200" dirty="0"/>
              <a:t>not focus on all the nodes.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selects one node at random and decides whether it should be expanded or search for a better one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Stochastic</a:t>
            </a:r>
            <a:r>
              <a:rPr lang="en-US" sz="3200" dirty="0" smtClean="0"/>
              <a:t> Hill Climbing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3238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Random-restart </a:t>
            </a:r>
            <a:r>
              <a:rPr lang="en-US" sz="2200" dirty="0"/>
              <a:t>algorithm is based on </a:t>
            </a:r>
            <a:r>
              <a:rPr lang="en-US" sz="2200" b="1" dirty="0"/>
              <a:t>try and try strategy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iteratively searches the node and selects the best one at each step until the goal is not found.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Success </a:t>
            </a:r>
            <a:r>
              <a:rPr lang="en-US" sz="2200" dirty="0"/>
              <a:t>depends most commonly on the shape of the hill.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If </a:t>
            </a:r>
            <a:r>
              <a:rPr lang="en-US" sz="2200" dirty="0"/>
              <a:t>there are few plateaus, local maxima, and ridges, it becomes easy to reach the destination.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Random-restart Hill Climbing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60875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400" b="1" dirty="0" smtClean="0"/>
              <a:t>Local Maxima</a:t>
            </a:r>
          </a:p>
          <a:p>
            <a:pPr lvl="1" algn="just"/>
            <a:r>
              <a:rPr lang="en-US" sz="2200" dirty="0" smtClean="0"/>
              <a:t>It </a:t>
            </a:r>
            <a:r>
              <a:rPr lang="en-US" sz="2200" dirty="0"/>
              <a:t>is that peak of the mountain which is highest than all its neighboring states but lower than the global maxima. </a:t>
            </a:r>
            <a:endParaRPr lang="en-US" sz="2200" dirty="0" smtClean="0"/>
          </a:p>
          <a:p>
            <a:pPr lvl="1" algn="just"/>
            <a:r>
              <a:rPr lang="en-US" sz="2200" dirty="0" smtClean="0"/>
              <a:t>It </a:t>
            </a:r>
            <a:r>
              <a:rPr lang="en-US" sz="2200" dirty="0"/>
              <a:t>is not the goal peak because there is another peak higher than it.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Limitations of Hill climbing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825586"/>
            <a:ext cx="5791200" cy="280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44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400" b="1" dirty="0" smtClean="0"/>
              <a:t>Plateau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a flat surface area where no uphill exists. </a:t>
            </a:r>
            <a:endParaRPr lang="en-US" sz="22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becomes difficult for the climber to decide that in which direction he should move to reach the goal point. Sometimes, the person gets lost in the flat area.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Limitations of Hill climbing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6200"/>
            <a:ext cx="5791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34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400" b="1" dirty="0" smtClean="0"/>
              <a:t>Ridges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a challenging problem where the person finds two or more local maxima of the same height commonly. </a:t>
            </a:r>
            <a:endParaRPr lang="en-US" sz="2200" dirty="0" smtClean="0"/>
          </a:p>
          <a:p>
            <a:pPr lvl="1"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becomes difficult for the person to navigate the right point and stuck to that point itself.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Limitations of Hill climbing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966" b="13092"/>
          <a:stretch/>
        </p:blipFill>
        <p:spPr>
          <a:xfrm>
            <a:off x="2390774" y="3962400"/>
            <a:ext cx="59912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4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</p:spPr>
        <p:txBody>
          <a:bodyPr/>
          <a:lstStyle/>
          <a:p>
            <a:r>
              <a:rPr lang="en-US" sz="3200" dirty="0"/>
              <a:t>Today’s Lecture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153400" cy="50292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sz="2400" b="1" dirty="0" smtClean="0"/>
              <a:t>Heuristically </a:t>
            </a:r>
            <a:r>
              <a:rPr lang="en-US" sz="2400" b="1" dirty="0"/>
              <a:t>Informed </a:t>
            </a:r>
            <a:r>
              <a:rPr lang="en-US" sz="2400" b="1" dirty="0" smtClean="0"/>
              <a:t>Methods</a:t>
            </a:r>
          </a:p>
          <a:p>
            <a:pPr lvl="1">
              <a:lnSpc>
                <a:spcPct val="140000"/>
              </a:lnSpc>
            </a:pPr>
            <a:r>
              <a:rPr lang="en-US" sz="2000" b="1" strike="sngStrike" dirty="0"/>
              <a:t>Best First Search </a:t>
            </a:r>
          </a:p>
          <a:p>
            <a:pPr lvl="1">
              <a:lnSpc>
                <a:spcPct val="140000"/>
              </a:lnSpc>
            </a:pPr>
            <a:r>
              <a:rPr lang="en-US" sz="2000" b="1" strike="sngStrike" dirty="0"/>
              <a:t>A</a:t>
            </a:r>
            <a:r>
              <a:rPr lang="en-US" sz="2000" b="1" strike="sngStrike" dirty="0" smtClean="0"/>
              <a:t>* Procedure</a:t>
            </a:r>
            <a:endParaRPr lang="en-US" sz="2000" b="1" strike="sngStrike" dirty="0"/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Hill Climbing</a:t>
            </a:r>
          </a:p>
          <a:p>
            <a:pPr lvl="1">
              <a:lnSpc>
                <a:spcPct val="140000"/>
              </a:lnSpc>
            </a:pPr>
            <a:r>
              <a:rPr lang="en-US" sz="2000" dirty="0" smtClean="0"/>
              <a:t>Beam Search</a:t>
            </a:r>
            <a:endParaRPr lang="en-US" sz="2000" dirty="0"/>
          </a:p>
          <a:p>
            <a:pPr indent="-285750">
              <a:lnSpc>
                <a:spcPct val="140000"/>
              </a:lnSpc>
            </a:pPr>
            <a:r>
              <a:rPr lang="en-US" sz="2400" b="1" dirty="0" smtClean="0"/>
              <a:t>Adversarial Search</a:t>
            </a:r>
            <a:endParaRPr lang="en-US" b="1" dirty="0"/>
          </a:p>
          <a:p>
            <a:pPr lvl="1">
              <a:lnSpc>
                <a:spcPct val="140000"/>
              </a:lnSpc>
            </a:pPr>
            <a:r>
              <a:rPr lang="en-US" sz="2000" dirty="0"/>
              <a:t>Min-Max Procedure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Static Evaluation Function</a:t>
            </a:r>
          </a:p>
          <a:p>
            <a:pPr lvl="1">
              <a:lnSpc>
                <a:spcPct val="140000"/>
              </a:lnSpc>
            </a:pPr>
            <a:r>
              <a:rPr lang="en-US" sz="2000" dirty="0"/>
              <a:t>Alpha Beta Pruning</a:t>
            </a:r>
          </a:p>
          <a:p>
            <a:pPr lvl="1">
              <a:lnSpc>
                <a:spcPct val="140000"/>
              </a:lnSpc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O</a:t>
            </a:r>
            <a:r>
              <a:rPr lang="en-US" sz="2400" dirty="0" smtClean="0"/>
              <a:t>ther limitations </a:t>
            </a:r>
            <a:r>
              <a:rPr lang="en-US" sz="2400" dirty="0"/>
              <a:t>offered by the hill-climbing algorithm are</a:t>
            </a:r>
            <a:r>
              <a:rPr lang="en-US" sz="2400" dirty="0" smtClean="0"/>
              <a:t>:</a:t>
            </a:r>
          </a:p>
          <a:p>
            <a:pPr lvl="1" algn="just">
              <a:lnSpc>
                <a:spcPct val="20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not an efficient searching method.</a:t>
            </a:r>
          </a:p>
          <a:p>
            <a:pPr lvl="1" algn="just">
              <a:lnSpc>
                <a:spcPct val="200000"/>
              </a:lnSpc>
            </a:pPr>
            <a:r>
              <a:rPr lang="en-US" sz="2200" dirty="0"/>
              <a:t>Not suitable for problems where the value of heuristic function drops suddenly.</a:t>
            </a:r>
          </a:p>
          <a:p>
            <a:pPr lvl="1" algn="just">
              <a:lnSpc>
                <a:spcPct val="200000"/>
              </a:lnSpc>
            </a:pPr>
            <a:r>
              <a:rPr lang="en-US" sz="2200" dirty="0"/>
              <a:t>It is a local method, where the focus is on getting the immediate solution after considering the current state, rather than exploring all possible outcomes.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Limitations of Hill climbing </a:t>
            </a:r>
            <a:r>
              <a:rPr lang="en-US" sz="3200" dirty="0" smtClean="0"/>
              <a:t>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09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Beam search is a heuristic search algorithm that explores a graph by expanding the most optimistic node in a limited set.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Beam </a:t>
            </a:r>
            <a:r>
              <a:rPr lang="en-US" sz="2200" dirty="0"/>
              <a:t>search is an optimization of </a:t>
            </a:r>
            <a:r>
              <a:rPr lang="en-US" sz="2200" b="1" i="1" dirty="0"/>
              <a:t>best-first search</a:t>
            </a:r>
            <a:r>
              <a:rPr lang="en-US" sz="2200" dirty="0"/>
              <a:t> that reduces its memory requirements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Best-first search is a graph search that orders all partial solutions according to some heuristic. But in beam search, only a predetermined number of best partial solutions are kept as candidates.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Therefore</a:t>
            </a:r>
            <a:r>
              <a:rPr lang="en-US" sz="2200" dirty="0"/>
              <a:t>, it is a </a:t>
            </a:r>
            <a:r>
              <a:rPr lang="en-US" sz="2200" b="1" i="1" dirty="0"/>
              <a:t>greedy</a:t>
            </a:r>
            <a:r>
              <a:rPr lang="en-US" sz="2200" dirty="0"/>
              <a:t> algorithm</a:t>
            </a: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97967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Beam search uses </a:t>
            </a:r>
            <a:r>
              <a:rPr lang="en-US" sz="2400" b="1" i="1" dirty="0"/>
              <a:t>breadth-first search</a:t>
            </a:r>
            <a:r>
              <a:rPr lang="en-US" sz="2400" dirty="0"/>
              <a:t> to build its search tree.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At </a:t>
            </a:r>
            <a:r>
              <a:rPr lang="en-US" sz="2400" dirty="0"/>
              <a:t>each level of the tree, it generates all successors of the states at the current level, sorting them in increasing order of heuristic cost.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However</a:t>
            </a:r>
            <a:r>
              <a:rPr lang="en-US" sz="2400" dirty="0"/>
              <a:t>, it only stores a predetermined number (β), of best states at each level called the </a:t>
            </a:r>
            <a:r>
              <a:rPr lang="en-US" sz="2400" b="1" i="1" dirty="0" err="1"/>
              <a:t>beamwidth</a:t>
            </a:r>
            <a:r>
              <a:rPr lang="en-US" sz="2400" dirty="0"/>
              <a:t>. Only those states are expanded next.</a:t>
            </a: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6352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The greater the beam width, the fewer states are pruned. </a:t>
            </a:r>
            <a:r>
              <a:rPr lang="en-US" sz="2200" dirty="0" smtClean="0"/>
              <a:t>No </a:t>
            </a:r>
            <a:r>
              <a:rPr lang="en-US" sz="2200" dirty="0"/>
              <a:t>states are pruned with infinite beam width, and beam search is identical to breadth-first search.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 err="1"/>
              <a:t>beamwidth</a:t>
            </a:r>
            <a:r>
              <a:rPr lang="en-US" sz="2200" dirty="0"/>
              <a:t> bounds the memory required to perform the search. Since a goal state could potentially be pruned, beam search sacrifices completeness (the guarantee that an algorithm will terminate with a solution if one exists). </a:t>
            </a: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4800" y="5505271"/>
            <a:ext cx="8686800" cy="11339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Beam search is not optimal, which means there is no guarantee that it will find the best solution</a:t>
            </a:r>
          </a:p>
        </p:txBody>
      </p:sp>
    </p:spTree>
    <p:extLst>
      <p:ext uri="{BB962C8B-B14F-4D97-AF65-F5344CB8AC3E}">
        <p14:creationId xmlns:p14="http://schemas.microsoft.com/office/powerpoint/2010/main" val="4515448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In general, beam search returns the first solution found.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Once </a:t>
            </a:r>
            <a:r>
              <a:rPr lang="en-US" sz="2200" dirty="0"/>
              <a:t>reaching the configured maximum search depth (i.e., translation length), the algorithm will evaluate the solutions found during a search at various depths and return the best one that has the highest probability.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The beam width can either be </a:t>
            </a:r>
            <a:r>
              <a:rPr lang="en-US" sz="2200" b="1" i="1" dirty="0"/>
              <a:t>fixed</a:t>
            </a:r>
            <a:r>
              <a:rPr lang="en-US" sz="2200" dirty="0"/>
              <a:t> or </a:t>
            </a:r>
            <a:r>
              <a:rPr lang="en-US" sz="2200" b="1" i="1" dirty="0"/>
              <a:t>variable.</a:t>
            </a:r>
            <a:r>
              <a:rPr lang="en-US" sz="2200" dirty="0"/>
              <a:t> 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One </a:t>
            </a:r>
            <a:r>
              <a:rPr lang="en-US" sz="2200" dirty="0"/>
              <a:t>approach that uses a variable beam width starts with the width at a minimum. If no solution is found, the beam is widened, and the procedure is repeated.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48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 smtClean="0"/>
              <a:t>A </a:t>
            </a:r>
            <a:r>
              <a:rPr lang="en-US" sz="2200" dirty="0"/>
              <a:t>beam search takes three components as its input: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 problem to be solved,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 set of heuristic rules for pruning,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And a memory with a limited available capacity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/>
              <a:t>Components of Beam Search</a:t>
            </a:r>
          </a:p>
        </p:txBody>
      </p:sp>
    </p:spTree>
    <p:extLst>
      <p:ext uri="{BB962C8B-B14F-4D97-AF65-F5344CB8AC3E}">
        <p14:creationId xmlns:p14="http://schemas.microsoft.com/office/powerpoint/2010/main" val="2155258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The problem is the problem to be solved, usually represented as a graph, and contains a set of nodes in which one or more of the nodes represents a goal. </a:t>
            </a: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set of heuristic rules are rules specific to the problem domain and prune unfavorable nodes from memory regarding the problem domain.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The memory is where the </a:t>
            </a:r>
            <a:r>
              <a:rPr lang="en-US" sz="2200" b="1" i="1" dirty="0"/>
              <a:t>"beam"</a:t>
            </a:r>
            <a:r>
              <a:rPr lang="en-US" sz="2200" dirty="0"/>
              <a:t> is stored, memory is full, and a node is to be added to the beam, the most costly node will be deleted, such that the memory limit is not exceeded.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9550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200" dirty="0" smtClean="0"/>
              <a:t>Most </a:t>
            </a:r>
            <a:r>
              <a:rPr lang="en-US" sz="2200" dirty="0"/>
              <a:t>often used to maintain tractability in large systems with insufficient memory to store the entire search tree. For example</a:t>
            </a:r>
            <a:r>
              <a:rPr lang="en-US" sz="2200" dirty="0" smtClean="0"/>
              <a:t>,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has been used in many machine translation systems.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Each part is processed to select the best translation, and many different ways of translating the words appear.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/>
              <a:t>According to their sentence structures, the top best translations are kept, and the rest are discarded. The translator then evaluates the translations according to a given criterion, choosing the translation which best keeps the </a:t>
            </a:r>
            <a:r>
              <a:rPr lang="en-US" sz="2000" dirty="0" smtClean="0"/>
              <a:t>goals.</a:t>
            </a:r>
          </a:p>
          <a:p>
            <a:pPr lvl="1" algn="just">
              <a:lnSpc>
                <a:spcPct val="13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first use of a beam search was in the </a:t>
            </a:r>
            <a:r>
              <a:rPr lang="en-US" sz="2000" b="1" i="1" dirty="0"/>
              <a:t>Harpy Speech Recognition System</a:t>
            </a:r>
            <a:r>
              <a:rPr lang="en-US" sz="2000" dirty="0"/>
              <a:t>, CMU 1976.</a:t>
            </a:r>
          </a:p>
          <a:p>
            <a:pPr algn="just">
              <a:lnSpc>
                <a:spcPct val="13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Uses of 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5952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000" dirty="0"/>
              <a:t>In general, the Beam Search Algorithm is not </a:t>
            </a:r>
            <a:r>
              <a:rPr lang="en-US" sz="2000" b="1" i="1" dirty="0"/>
              <a:t>complete</a:t>
            </a:r>
            <a:r>
              <a:rPr lang="en-US" sz="2000" dirty="0"/>
              <a:t>. Despite these disadvantages, beam search has found success in the practical areas of </a:t>
            </a:r>
            <a:r>
              <a:rPr lang="en-US" sz="2000" b="1" i="1" dirty="0"/>
              <a:t>speech recognition, vision, planning,</a:t>
            </a:r>
            <a:r>
              <a:rPr lang="en-US" sz="2000" dirty="0"/>
              <a:t> and </a:t>
            </a:r>
            <a:r>
              <a:rPr lang="en-US" sz="2000" b="1" i="1" dirty="0"/>
              <a:t>machine learning.</a:t>
            </a:r>
            <a:endParaRPr lang="en-US" sz="2000" dirty="0"/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Beam search </a:t>
            </a:r>
            <a:r>
              <a:rPr lang="en-US" sz="2000" dirty="0"/>
              <a:t>may not result in an optimal goal and may not even reach a goal at all after given unlimited time and memory when there is a path from the start node to the goal node.</a:t>
            </a:r>
          </a:p>
          <a:p>
            <a:pPr algn="just">
              <a:lnSpc>
                <a:spcPct val="130000"/>
              </a:lnSpc>
            </a:pPr>
            <a:r>
              <a:rPr lang="en-US" sz="2000" dirty="0" smtClean="0"/>
              <a:t>It terminates </a:t>
            </a:r>
            <a:r>
              <a:rPr lang="en-US" sz="2000" dirty="0"/>
              <a:t>for two cases: a required goal node is reached, or a goal node is not reached, and there are no nodes left to be explored.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>A more accurate heuristic function and a larger beam width can improve Beam Search's chances of finding the goal.</a:t>
            </a:r>
          </a:p>
          <a:p>
            <a:pPr algn="just">
              <a:lnSpc>
                <a:spcPct val="130000"/>
              </a:lnSpc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Drawbacks Beam Searching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396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For example, let's take the value of </a:t>
            </a:r>
            <a:r>
              <a:rPr lang="en-US" sz="2400" b="1" dirty="0"/>
              <a:t>ß = 2</a:t>
            </a:r>
            <a:r>
              <a:rPr lang="en-US" sz="2400" dirty="0"/>
              <a:t> for the tree shown below. So, follow the following steps to find the goal node.</a:t>
            </a: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  <p:pic>
        <p:nvPicPr>
          <p:cNvPr id="6146" name="Picture 2" descr="Define Beam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438400"/>
            <a:ext cx="38100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We </a:t>
            </a:r>
            <a:r>
              <a:rPr lang="en-US" sz="2200" dirty="0"/>
              <a:t>often are ready to wait in order to obtain the best solution to our problem. But what if, you just don’t have the </a:t>
            </a:r>
            <a:r>
              <a:rPr lang="en-US" sz="2200" dirty="0" smtClean="0"/>
              <a:t>time.</a:t>
            </a:r>
          </a:p>
          <a:p>
            <a:pPr algn="just">
              <a:lnSpc>
                <a:spcPct val="150000"/>
              </a:lnSpc>
            </a:pPr>
            <a:r>
              <a:rPr lang="en-US" sz="2200" b="1" i="1" dirty="0"/>
              <a:t>Hill Climbing</a:t>
            </a:r>
            <a:r>
              <a:rPr lang="en-US" sz="2200" dirty="0"/>
              <a:t> is one such </a:t>
            </a:r>
            <a:r>
              <a:rPr lang="en-US" sz="2200" b="1" i="1" dirty="0" smtClean="0">
                <a:hlinkClick r:id="rId3"/>
              </a:rPr>
              <a:t>Algorithm</a:t>
            </a:r>
            <a:r>
              <a:rPr lang="en-US" sz="2200" dirty="0" smtClean="0"/>
              <a:t>, that </a:t>
            </a:r>
            <a:r>
              <a:rPr lang="en-US" sz="2200" dirty="0"/>
              <a:t>will find you the best possible solution to </a:t>
            </a:r>
            <a:r>
              <a:rPr lang="en-US" sz="2200" dirty="0" smtClean="0"/>
              <a:t>the </a:t>
            </a:r>
            <a:r>
              <a:rPr lang="en-US" sz="2200" dirty="0"/>
              <a:t>problem in the most reasonable period of time</a:t>
            </a:r>
            <a:r>
              <a:rPr lang="en-US" sz="2200" dirty="0" smtClean="0"/>
              <a:t>!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33242"/>
          <a:stretch/>
        </p:blipFill>
        <p:spPr>
          <a:xfrm>
            <a:off x="2781300" y="4495800"/>
            <a:ext cx="3733800" cy="168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8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400" b="1" dirty="0"/>
              <a:t>Step 1:</a:t>
            </a:r>
            <a:r>
              <a:rPr lang="en-US" sz="2400" dirty="0"/>
              <a:t> OPEN= {A}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Step </a:t>
            </a:r>
            <a:r>
              <a:rPr lang="en-US" sz="2400" b="1" dirty="0"/>
              <a:t>2:</a:t>
            </a:r>
            <a:r>
              <a:rPr lang="en-US" sz="2400" dirty="0"/>
              <a:t> OPEN= {B, C}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Step </a:t>
            </a:r>
            <a:r>
              <a:rPr lang="en-US" sz="2400" b="1" dirty="0"/>
              <a:t>3:</a:t>
            </a:r>
            <a:r>
              <a:rPr lang="en-US" sz="2400" dirty="0"/>
              <a:t> OPEN= {D, E}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Step </a:t>
            </a:r>
            <a:r>
              <a:rPr lang="en-US" sz="2400" b="1" dirty="0"/>
              <a:t>4:</a:t>
            </a:r>
            <a:r>
              <a:rPr lang="en-US" sz="2400" dirty="0"/>
              <a:t> OPEN= {E}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400" b="1" dirty="0"/>
              <a:t>Step 5:</a:t>
            </a:r>
            <a:r>
              <a:rPr lang="en-US" sz="2400" dirty="0"/>
              <a:t> OPEN= { </a:t>
            </a:r>
            <a:r>
              <a:rPr lang="en-US" sz="2400" dirty="0" smtClean="0"/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</a:rPr>
              <a:t>The open set becomes empty without finding the goal node.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8854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Beam Search algorithm is not complete in some cases. Therefore it is also not guaranteed to be optimal. It can happen because of these reasons</a:t>
            </a:r>
            <a:r>
              <a:rPr lang="en-US" sz="2200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dirty="0" smtClean="0"/>
              <a:t>The </a:t>
            </a:r>
            <a:r>
              <a:rPr lang="en-US" sz="2200" dirty="0"/>
              <a:t>beam width and an inaccurate heuristic function may cause the algorithm to miss expanding the shortest path.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A more precise heuristic function and a larger beam width can make Beam Search more likely to find the optimal path to the goal.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Beam Search Optimality</a:t>
            </a:r>
          </a:p>
        </p:txBody>
      </p:sp>
    </p:spTree>
    <p:extLst>
      <p:ext uri="{BB962C8B-B14F-4D97-AF65-F5344CB8AC3E}">
        <p14:creationId xmlns:p14="http://schemas.microsoft.com/office/powerpoint/2010/main" val="3614649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  <p:pic>
        <p:nvPicPr>
          <p:cNvPr id="7170" name="Picture 2" descr="Define Beam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43434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5089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r>
              <a:rPr lang="en-US" sz="2200" dirty="0"/>
              <a:t>Follow the following steps to find the path for the goal node.</a:t>
            </a:r>
          </a:p>
          <a:p>
            <a:r>
              <a:rPr lang="en-US" sz="2200" b="1" dirty="0"/>
              <a:t>Step 1:</a:t>
            </a:r>
            <a:r>
              <a:rPr lang="en-US" sz="2200" dirty="0"/>
              <a:t> OPEN= {A}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Step </a:t>
            </a:r>
            <a:r>
              <a:rPr lang="en-US" sz="2200" b="1" dirty="0"/>
              <a:t>2:</a:t>
            </a:r>
            <a:r>
              <a:rPr lang="en-US" sz="2200" dirty="0"/>
              <a:t> OPEN= {B, C}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Step </a:t>
            </a:r>
            <a:r>
              <a:rPr lang="en-US" sz="2200" b="1" dirty="0"/>
              <a:t>3:</a:t>
            </a:r>
            <a:r>
              <a:rPr lang="en-US" sz="2200" dirty="0"/>
              <a:t> OPEN= {C, E}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Step </a:t>
            </a:r>
            <a:r>
              <a:rPr lang="en-US" sz="2200" b="1" dirty="0"/>
              <a:t>4:</a:t>
            </a:r>
            <a:r>
              <a:rPr lang="en-US" sz="2200" dirty="0"/>
              <a:t> OPEN= {F, E}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Step </a:t>
            </a:r>
            <a:r>
              <a:rPr lang="en-US" sz="2200" b="1" dirty="0"/>
              <a:t>5:</a:t>
            </a:r>
            <a:r>
              <a:rPr lang="en-US" sz="2200" dirty="0"/>
              <a:t> OPEN= {G, E}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Step </a:t>
            </a:r>
            <a:r>
              <a:rPr lang="en-US" sz="2200" b="1" dirty="0"/>
              <a:t>6:</a:t>
            </a:r>
            <a:r>
              <a:rPr lang="en-US" sz="2200" dirty="0"/>
              <a:t> Found the goal node {G}, now stop.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Path</a:t>
            </a:r>
            <a:r>
              <a:rPr lang="en-US" sz="2200" b="1" dirty="0"/>
              <a:t>:</a:t>
            </a:r>
            <a:r>
              <a:rPr lang="en-US" sz="2200" dirty="0"/>
              <a:t> A-&gt; C-&gt; F-&gt; G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5562600" y="2971800"/>
            <a:ext cx="32004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But the </a:t>
            </a:r>
            <a:r>
              <a:rPr lang="en-US" sz="2000" b="1" i="1" dirty="0">
                <a:solidFill>
                  <a:srgbClr val="FF0000"/>
                </a:solidFill>
                <a:latin typeface="inter-bold"/>
              </a:rPr>
              <a:t>Optimal Path</a:t>
            </a:r>
            <a:r>
              <a:rPr lang="en-US" sz="2000" b="1" dirty="0">
                <a:solidFill>
                  <a:srgbClr val="FF0000"/>
                </a:solidFill>
                <a:latin typeface="inter-regular"/>
              </a:rPr>
              <a:t> is A-&gt; D-&gt; G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381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Time Complexity of Beam Search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The time complexity of the Beam Search algorithm depends on the following things, such as: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The accuracy of the heuristic function.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In the worst case, the heuristic function leads Beam Search to the deepest level in the search tree.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/>
              <a:t>The worst-case time = </a:t>
            </a:r>
            <a:r>
              <a:rPr lang="en-US" sz="2200" b="1" i="1" dirty="0"/>
              <a:t>O(B*m)</a:t>
            </a:r>
            <a:endParaRPr lang="en-US" sz="2200" dirty="0"/>
          </a:p>
          <a:p>
            <a:pPr lvl="1" algn="just">
              <a:lnSpc>
                <a:spcPct val="150000"/>
              </a:lnSpc>
            </a:pPr>
            <a:r>
              <a:rPr lang="en-US" sz="2200" b="1" i="1" dirty="0"/>
              <a:t>B</a:t>
            </a:r>
            <a:r>
              <a:rPr lang="en-US" sz="2200" dirty="0"/>
              <a:t> is the beam width, and </a:t>
            </a:r>
            <a:r>
              <a:rPr lang="en-US" sz="2200" b="1" i="1" dirty="0"/>
              <a:t>m</a:t>
            </a:r>
            <a:r>
              <a:rPr lang="en-US" sz="2200" dirty="0"/>
              <a:t> is the maximum depth of any path in the search tree.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7821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100" dirty="0"/>
              <a:t>Space Complexity of Beam Search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The space complexity of the Beam Search algorithm depends on the following things, such as</a:t>
            </a:r>
            <a:r>
              <a:rPr lang="en-US" sz="2100" dirty="0" smtClean="0"/>
              <a:t>:	</a:t>
            </a:r>
            <a:endParaRPr lang="en-US" sz="2100" dirty="0"/>
          </a:p>
          <a:p>
            <a:pPr lvl="1" algn="just">
              <a:lnSpc>
                <a:spcPct val="130000"/>
              </a:lnSpc>
            </a:pPr>
            <a:r>
              <a:rPr lang="en-US" sz="2100" dirty="0" smtClean="0"/>
              <a:t>Memory </a:t>
            </a:r>
            <a:r>
              <a:rPr lang="en-US" sz="2100" dirty="0"/>
              <a:t>consumption is its most desirable trait.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Since the algorithm only stores B nodes at each level in the search tree.</a:t>
            </a:r>
          </a:p>
          <a:p>
            <a:pPr lvl="1" algn="just">
              <a:lnSpc>
                <a:spcPct val="130000"/>
              </a:lnSpc>
            </a:pPr>
            <a:r>
              <a:rPr lang="en-US" sz="2100" dirty="0"/>
              <a:t>The worst-case space complexity = </a:t>
            </a:r>
            <a:r>
              <a:rPr lang="en-US" sz="2100" b="1" i="1" dirty="0"/>
              <a:t>O(B*m)</a:t>
            </a:r>
            <a:endParaRPr lang="en-US" sz="2100" dirty="0"/>
          </a:p>
          <a:p>
            <a:pPr lvl="1" algn="just">
              <a:lnSpc>
                <a:spcPct val="130000"/>
              </a:lnSpc>
            </a:pPr>
            <a:r>
              <a:rPr lang="en-US" sz="2100" b="1" i="1" dirty="0"/>
              <a:t>B</a:t>
            </a:r>
            <a:r>
              <a:rPr lang="en-US" sz="2100" dirty="0"/>
              <a:t> is the beam width, and m is the maximum depth of any path in the search tree.</a:t>
            </a:r>
          </a:p>
          <a:p>
            <a:pPr algn="just">
              <a:lnSpc>
                <a:spcPct val="130000"/>
              </a:lnSpc>
            </a:pPr>
            <a:r>
              <a:rPr lang="en-US" sz="2100" dirty="0"/>
              <a:t>This linear memory consumption allows Beam Search to probe very deeply into large search spaces and potentially find solutions that other algorithms cannot reach.</a:t>
            </a:r>
          </a:p>
          <a:p>
            <a:pPr algn="just">
              <a:lnSpc>
                <a:spcPct val="130000"/>
              </a:lnSpc>
            </a:pPr>
            <a:endParaRPr lang="en-US" sz="21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Beam Searching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787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/>
              <a:t>Hill climbing search is also called a local search problem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 The </a:t>
            </a:r>
            <a:r>
              <a:rPr lang="en-US" sz="2200" dirty="0"/>
              <a:t>purpose of the hill climbing search is to climb a hill and reach the topmost peak/ point of that hill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One </a:t>
            </a:r>
            <a:r>
              <a:rPr lang="en-US" sz="2200" dirty="0"/>
              <a:t>of the widely discussed examples of Hill climbing algorithm is </a:t>
            </a:r>
            <a:r>
              <a:rPr lang="en-US" sz="2200" b="1" u="sng" dirty="0">
                <a:solidFill>
                  <a:srgbClr val="FF0000"/>
                </a:solidFill>
              </a:rPr>
              <a:t>Traveling-salesman Problem </a:t>
            </a:r>
            <a:r>
              <a:rPr lang="en-US" sz="2200" dirty="0"/>
              <a:t>in which we need to minimize the distance traveled by the salesman.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1910" t="4572" r="-299" b="10857"/>
          <a:stretch/>
        </p:blipFill>
        <p:spPr>
          <a:xfrm>
            <a:off x="2590800" y="4419600"/>
            <a:ext cx="3862388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88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sz="2200" dirty="0" smtClean="0"/>
              <a:t>Hill </a:t>
            </a:r>
            <a:r>
              <a:rPr lang="en-US" sz="2200" dirty="0"/>
              <a:t>Climbing is a heuristic search used for mathematical </a:t>
            </a:r>
            <a:r>
              <a:rPr lang="en-US" sz="2200" dirty="0" err="1"/>
              <a:t>optimisation</a:t>
            </a:r>
            <a:r>
              <a:rPr lang="en-US" sz="2200" dirty="0"/>
              <a:t> problems in the field of Artificial Intelligence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30000"/>
              </a:lnSpc>
            </a:pPr>
            <a:endParaRPr lang="en-US" sz="2200" dirty="0" smtClean="0"/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Hill </a:t>
            </a:r>
            <a:r>
              <a:rPr lang="en-US" sz="2200" dirty="0"/>
              <a:t>Climbing is mostly used when a good heuristic is available.</a:t>
            </a:r>
          </a:p>
          <a:p>
            <a:pPr algn="just">
              <a:lnSpc>
                <a:spcPct val="130000"/>
              </a:lnSpc>
            </a:pPr>
            <a:endParaRPr lang="en-US" sz="2200" dirty="0" smtClean="0"/>
          </a:p>
          <a:p>
            <a:pPr algn="just">
              <a:lnSpc>
                <a:spcPct val="130000"/>
              </a:lnSpc>
            </a:pPr>
            <a:r>
              <a:rPr lang="en-US" sz="2200" dirty="0" smtClean="0"/>
              <a:t>In this approach, a </a:t>
            </a:r>
            <a:r>
              <a:rPr lang="en-US" sz="2200" dirty="0"/>
              <a:t>person who is climbing up on the hill estimates the direction which will lead him to the highest peak. </a:t>
            </a:r>
            <a:endParaRPr lang="en-US" sz="2200" dirty="0" smtClean="0"/>
          </a:p>
          <a:p>
            <a:pPr algn="just">
              <a:lnSpc>
                <a:spcPct val="130000"/>
              </a:lnSpc>
            </a:pPr>
            <a:r>
              <a:rPr lang="en-US" sz="2400" dirty="0"/>
              <a:t> It terminates when it reaches a peak value where no neighbor has a higher value.</a:t>
            </a: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9707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 smtClean="0"/>
              <a:t>It </a:t>
            </a:r>
            <a:r>
              <a:rPr lang="en-US" sz="2200" dirty="0"/>
              <a:t>is also called </a:t>
            </a:r>
            <a:r>
              <a:rPr lang="en-US" sz="2200" b="1" u="sng" dirty="0">
                <a:solidFill>
                  <a:srgbClr val="FF0000"/>
                </a:solidFill>
              </a:rPr>
              <a:t>greedy local search </a:t>
            </a:r>
            <a:r>
              <a:rPr lang="en-US" sz="2200" dirty="0"/>
              <a:t>as it only looks to its good immediate neighbor state and not beyond that</a:t>
            </a:r>
            <a:r>
              <a:rPr lang="en-US" sz="2200" dirty="0" smtClean="0"/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dirty="0"/>
              <a:t>A node of hill climbing algorithm has two components which are </a:t>
            </a:r>
            <a:r>
              <a:rPr lang="en-US" sz="2200" b="1" u="sng" dirty="0"/>
              <a:t>state and value</a:t>
            </a:r>
            <a:r>
              <a:rPr lang="en-US" sz="22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In </a:t>
            </a:r>
            <a:r>
              <a:rPr lang="en-US" sz="2200" dirty="0"/>
              <a:t>this algorithm, we don't need to maintain and handle the search tree or graph as it only keeps a single current state.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0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Hill Climbing Searching</a:t>
            </a:r>
            <a:endParaRPr lang="en-US" sz="3200" dirty="0"/>
          </a:p>
        </p:txBody>
      </p:sp>
      <p:pic>
        <p:nvPicPr>
          <p:cNvPr id="2050" name="Picture 2" descr="Hill Climbing Algorithm in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3152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020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7150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b="1" dirty="0"/>
              <a:t>Global Maximum:</a:t>
            </a:r>
            <a:r>
              <a:rPr lang="en-US" sz="2200" dirty="0"/>
              <a:t> It is the highest point on the hill, which is the goal state</a:t>
            </a:r>
            <a:r>
              <a:rPr lang="en-US" sz="2200" dirty="0" smtClean="0"/>
              <a:t>.</a:t>
            </a:r>
            <a:endParaRPr lang="en-US" sz="2200" dirty="0"/>
          </a:p>
          <a:p>
            <a:pPr algn="just">
              <a:lnSpc>
                <a:spcPct val="150000"/>
              </a:lnSpc>
            </a:pPr>
            <a:r>
              <a:rPr lang="en-US" sz="2200" b="1" dirty="0"/>
              <a:t>Local Maximum:</a:t>
            </a:r>
            <a:r>
              <a:rPr lang="en-US" sz="2200" dirty="0"/>
              <a:t> It is the peak higher than all other peaks but lower than the global maximum.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Flat </a:t>
            </a:r>
            <a:r>
              <a:rPr lang="en-US" sz="2200" b="1" dirty="0"/>
              <a:t>local maximum:</a:t>
            </a:r>
            <a:r>
              <a:rPr lang="en-US" sz="2200" dirty="0"/>
              <a:t> It is the flat area over the hill where it has no uphill or downhill. It is a saturated point of the hill.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Shoulder</a:t>
            </a:r>
            <a:r>
              <a:rPr lang="en-US" sz="2200" b="1" dirty="0"/>
              <a:t>:</a:t>
            </a:r>
            <a:r>
              <a:rPr lang="en-US" sz="2200" dirty="0"/>
              <a:t> It is also a flat area where the summit is possible.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/>
              <a:t>Current </a:t>
            </a:r>
            <a:r>
              <a:rPr lang="en-US" sz="2200" b="1" dirty="0"/>
              <a:t>state:</a:t>
            </a:r>
            <a:r>
              <a:rPr lang="en-US" sz="2200" dirty="0"/>
              <a:t> It is the current position of the person.</a:t>
            </a:r>
          </a:p>
          <a:p>
            <a:pPr algn="just">
              <a:lnSpc>
                <a:spcPct val="150000"/>
              </a:lnSpc>
            </a:pPr>
            <a:endParaRPr lang="en-US" sz="2200" dirty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Regions </a:t>
            </a:r>
            <a:r>
              <a:rPr lang="en-US" sz="3200" dirty="0"/>
              <a:t>in the State Space </a:t>
            </a:r>
            <a:r>
              <a:rPr lang="en-US" sz="3200" dirty="0" smtClean="0"/>
              <a:t>Diagram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060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>Types of Hill Climbing Searching</a:t>
            </a:r>
            <a:endParaRPr lang="en-US" sz="3200" dirty="0"/>
          </a:p>
        </p:txBody>
      </p:sp>
      <p:pic>
        <p:nvPicPr>
          <p:cNvPr id="3074" name="Picture 2" descr="Hill climbing search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7315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381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Santorini:Microsoft Office:Microsoft PowerPoint 4:</Template>
  <TotalTime>11151186</TotalTime>
  <Pages>33</Pages>
  <Words>1242</Words>
  <Application>Microsoft Office PowerPoint</Application>
  <PresentationFormat>On-screen Show (4:3)</PresentationFormat>
  <Paragraphs>195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inter-bold</vt:lpstr>
      <vt:lpstr>inter-regular</vt:lpstr>
      <vt:lpstr>Tahoma</vt:lpstr>
      <vt:lpstr>Times New Roman</vt:lpstr>
      <vt:lpstr>Verdana</vt:lpstr>
      <vt:lpstr>Default Design</vt:lpstr>
      <vt:lpstr>AI Searching Techniques</vt:lpstr>
      <vt:lpstr>Today’s Lecture</vt:lpstr>
      <vt:lpstr>Hill Climbing Searching</vt:lpstr>
      <vt:lpstr>Hill Climbing Searching</vt:lpstr>
      <vt:lpstr>Hill Climbing Searching</vt:lpstr>
      <vt:lpstr>Hill Climbing Searching</vt:lpstr>
      <vt:lpstr>Hill Climbing Searching</vt:lpstr>
      <vt:lpstr>Regions in the State Space Diagram</vt:lpstr>
      <vt:lpstr>Types of Hill Climbing Searching</vt:lpstr>
      <vt:lpstr>Hill Climbing Searching Algorithm</vt:lpstr>
      <vt:lpstr>Simple Hill Climbing Searching</vt:lpstr>
      <vt:lpstr>Simple Hill Climbing Searching</vt:lpstr>
      <vt:lpstr>Steepest-ascent Hill Climbing</vt:lpstr>
      <vt:lpstr>Steepest-ascent Hill Climbing</vt:lpstr>
      <vt:lpstr>Stochastic Hill Climbing</vt:lpstr>
      <vt:lpstr>Random-restart Hill Climbing</vt:lpstr>
      <vt:lpstr>Limitations of Hill climbing algorithm</vt:lpstr>
      <vt:lpstr>Limitations of Hill climbing algorithm</vt:lpstr>
      <vt:lpstr>Limitations of Hill climbing algorithm</vt:lpstr>
      <vt:lpstr>Limitations of Hill climbing algorithm</vt:lpstr>
      <vt:lpstr>Beam Searching Algorithm</vt:lpstr>
      <vt:lpstr>Beam Searching Algorithm</vt:lpstr>
      <vt:lpstr>Beam Searching Algorithm</vt:lpstr>
      <vt:lpstr>Beam Searching Algorithm</vt:lpstr>
      <vt:lpstr>Components of Beam Search</vt:lpstr>
      <vt:lpstr>Beam Searching Algorithm</vt:lpstr>
      <vt:lpstr>Uses of Beam Searching Algorithm</vt:lpstr>
      <vt:lpstr>Drawbacks Beam Searching</vt:lpstr>
      <vt:lpstr>Beam Searching Algorithm</vt:lpstr>
      <vt:lpstr>Beam Searching Algorithm</vt:lpstr>
      <vt:lpstr>Beam Search Optimality</vt:lpstr>
      <vt:lpstr>Beam Searching Algorithm</vt:lpstr>
      <vt:lpstr>Beam Searching Algorithm</vt:lpstr>
      <vt:lpstr>Beam Searching Algorithm</vt:lpstr>
      <vt:lpstr>Beam Searching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1: Introduction to Artificial Intelligence</dc:title>
  <dc:subject/>
  <dc:creator>Padhraic Smyth</dc:creator>
  <cp:keywords/>
  <dc:description/>
  <cp:lastModifiedBy>Dr Saif Ur Rehman</cp:lastModifiedBy>
  <cp:revision>234</cp:revision>
  <cp:lastPrinted>1999-09-28T15:21:13Z</cp:lastPrinted>
  <dcterms:created xsi:type="dcterms:W3CDTF">1998-09-23T12:48:10Z</dcterms:created>
  <dcterms:modified xsi:type="dcterms:W3CDTF">2022-11-10T10:23:06Z</dcterms:modified>
</cp:coreProperties>
</file>