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6" r:id="rId2"/>
    <p:sldId id="353" r:id="rId3"/>
    <p:sldId id="492" r:id="rId4"/>
    <p:sldId id="493" r:id="rId5"/>
    <p:sldId id="505" r:id="rId6"/>
    <p:sldId id="506" r:id="rId7"/>
    <p:sldId id="508" r:id="rId8"/>
    <p:sldId id="509" r:id="rId9"/>
    <p:sldId id="494" r:id="rId10"/>
    <p:sldId id="507" r:id="rId11"/>
    <p:sldId id="495" r:id="rId12"/>
    <p:sldId id="496" r:id="rId13"/>
    <p:sldId id="497" r:id="rId14"/>
    <p:sldId id="498" r:id="rId15"/>
    <p:sldId id="499" r:id="rId16"/>
    <p:sldId id="500" r:id="rId17"/>
    <p:sldId id="501" r:id="rId18"/>
    <p:sldId id="502" r:id="rId19"/>
    <p:sldId id="511" r:id="rId20"/>
    <p:sldId id="510" r:id="rId21"/>
    <p:sldId id="503" r:id="rId22"/>
    <p:sldId id="504" r:id="rId23"/>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BE68CBAB-D09B-4EE4-82DF-B66105E7C407}">
          <p14:sldIdLst>
            <p14:sldId id="256"/>
            <p14:sldId id="353"/>
            <p14:sldId id="492"/>
            <p14:sldId id="493"/>
            <p14:sldId id="505"/>
            <p14:sldId id="506"/>
            <p14:sldId id="508"/>
            <p14:sldId id="509"/>
            <p14:sldId id="494"/>
            <p14:sldId id="507"/>
            <p14:sldId id="495"/>
            <p14:sldId id="496"/>
            <p14:sldId id="497"/>
            <p14:sldId id="498"/>
            <p14:sldId id="499"/>
            <p14:sldId id="500"/>
            <p14:sldId id="501"/>
          </p14:sldIdLst>
        </p14:section>
        <p14:section name="Untitled Section" id="{7DB19299-7CA5-41E2-84D7-0EAE515E427D}">
          <p14:sldIdLst>
            <p14:sldId id="502"/>
            <p14:sldId id="511"/>
            <p14:sldId id="510"/>
            <p14:sldId id="503"/>
            <p14:sldId id="5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C4B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9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50938" y="692150"/>
            <a:ext cx="4556125" cy="3416300"/>
          </a:xfrm>
          <a:ln/>
        </p:spPr>
      </p:sp>
      <p:sp>
        <p:nvSpPr>
          <p:cNvPr id="409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6079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82807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8802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780192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21823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04214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23029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98680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9315674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88539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p:spPr>
      </p:sp>
      <p:sp>
        <p:nvSpPr>
          <p:cNvPr id="20480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383569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85997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3530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16951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11777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95216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0031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19762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60110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50938" y="692150"/>
            <a:ext cx="4556125" cy="3416300"/>
          </a:xfrm>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124595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304800"/>
            <a:ext cx="57340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1430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3733800"/>
            <a:ext cx="3848100" cy="2438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Box 3"/>
          <p:cNvSpPr txBox="1"/>
          <p:nvPr userDrawn="1"/>
        </p:nvSpPr>
        <p:spPr>
          <a:xfrm>
            <a:off x="8077200" y="0"/>
            <a:ext cx="1066800" cy="461665"/>
          </a:xfrm>
          <a:prstGeom prst="rect">
            <a:avLst/>
          </a:prstGeom>
          <a:solidFill>
            <a:schemeClr val="bg1"/>
          </a:solidFill>
        </p:spPr>
        <p:txBody>
          <a:bodyPr wrap="square" rtlCol="0">
            <a:spAutoFit/>
          </a:bodyPr>
          <a:lstStyle/>
          <a:p>
            <a:endParaRPr lang="en-US" dirty="0"/>
          </a:p>
        </p:txBody>
      </p:sp>
      <p:sp>
        <p:nvSpPr>
          <p:cNvPr id="5" name="TextBox 4"/>
          <p:cNvSpPr txBox="1"/>
          <p:nvPr userDrawn="1"/>
        </p:nvSpPr>
        <p:spPr>
          <a:xfrm>
            <a:off x="0" y="6396335"/>
            <a:ext cx="9144000" cy="461665"/>
          </a:xfrm>
          <a:prstGeom prst="rect">
            <a:avLst/>
          </a:prstGeom>
          <a:solidFill>
            <a:schemeClr val="bg1"/>
          </a:solidFill>
        </p:spPr>
        <p:txBody>
          <a:bodyPr wrap="square" rtlCol="0">
            <a:spAutoFit/>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38481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04800"/>
            <a:ext cx="7772400" cy="6096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09600" y="1143000"/>
            <a:ext cx="7848600" cy="50292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 </a:t>
            </a:r>
          </a:p>
        </p:txBody>
      </p:sp>
      <p:sp>
        <p:nvSpPr>
          <p:cNvPr id="1028" name="Rectangle 4"/>
          <p:cNvSpPr>
            <a:spLocks noChangeArrowheads="1"/>
          </p:cNvSpPr>
          <p:nvPr/>
        </p:nvSpPr>
        <p:spPr bwMode="auto">
          <a:xfrm>
            <a:off x="7277100" y="6629400"/>
            <a:ext cx="1866900"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Slide Set 1: Introduction: </a:t>
            </a:r>
            <a:fld id="{03CD582D-EE30-4301-8711-B97A2BCF3077}" type="slidenum">
              <a:rPr lang="en-US" sz="800" b="1">
                <a:latin typeface="Verdana" pitchFamily="34" charset="0"/>
              </a:rPr>
              <a:pPr/>
              <a:t>‹#›</a:t>
            </a:fld>
            <a:endParaRPr lang="en-US" sz="800" b="1">
              <a:latin typeface="Verdana" pitchFamily="34" charset="0"/>
            </a:endParaRPr>
          </a:p>
        </p:txBody>
      </p:sp>
      <p:pic>
        <p:nvPicPr>
          <p:cNvPr id="1029" name="Picture 5" descr="formal-66"/>
          <p:cNvPicPr>
            <a:picLocks noChangeAspect="1" noChangeArrowheads="1"/>
          </p:cNvPicPr>
          <p:nvPr userDrawn="1"/>
        </p:nvPicPr>
        <p:blipFill>
          <a:blip r:embed="rId14" cstate="print"/>
          <a:srcRect/>
          <a:stretch>
            <a:fillRect/>
          </a:stretch>
        </p:blipFill>
        <p:spPr bwMode="auto">
          <a:xfrm>
            <a:off x="7924800" y="66675"/>
            <a:ext cx="1241425" cy="334963"/>
          </a:xfrm>
          <a:prstGeom prst="rect">
            <a:avLst/>
          </a:prstGeom>
          <a:noFill/>
        </p:spPr>
      </p:pic>
      <p:sp>
        <p:nvSpPr>
          <p:cNvPr id="1030" name="Rectangle 6"/>
          <p:cNvSpPr>
            <a:spLocks noChangeArrowheads="1"/>
          </p:cNvSpPr>
          <p:nvPr userDrawn="1"/>
        </p:nvSpPr>
        <p:spPr bwMode="auto">
          <a:xfrm>
            <a:off x="0" y="6616700"/>
            <a:ext cx="2833688" cy="211138"/>
          </a:xfrm>
          <a:prstGeom prst="rect">
            <a:avLst/>
          </a:prstGeom>
          <a:noFill/>
          <a:ln w="12700">
            <a:noFill/>
            <a:miter lim="800000"/>
            <a:headEnd/>
            <a:tailEnd/>
          </a:ln>
          <a:effectLst/>
        </p:spPr>
        <p:txBody>
          <a:bodyPr wrap="none" lIns="90488" tIns="44450" rIns="90488" bIns="44450">
            <a:spAutoFit/>
          </a:bodyPr>
          <a:lstStyle/>
          <a:p>
            <a:r>
              <a:rPr lang="en-US" sz="800" b="1">
                <a:latin typeface="Verdana" pitchFamily="34" charset="0"/>
              </a:rPr>
              <a:t>ICS 271, Fall 2007: Professor Padhraic Smyth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p:titleStyle>
    <p:bodyStyle>
      <a:lvl1pPr marL="342900" indent="-342900" algn="l" rtl="0" eaLnBrk="0" fontAlgn="base" hangingPunct="0">
        <a:spcBef>
          <a:spcPct val="20000"/>
        </a:spcBef>
        <a:spcAft>
          <a:spcPct val="0"/>
        </a:spcAft>
        <a:buSzPct val="100000"/>
        <a:buChar char="•"/>
        <a:defRPr>
          <a:solidFill>
            <a:schemeClr val="tx1"/>
          </a:solidFill>
          <a:latin typeface="+mn-lt"/>
          <a:ea typeface="+mn-ea"/>
          <a:cs typeface="+mn-cs"/>
        </a:defRPr>
      </a:lvl1pPr>
      <a:lvl2pPr marL="742950" indent="-285750" algn="l" rtl="0" eaLnBrk="0" fontAlgn="base" hangingPunct="0">
        <a:spcBef>
          <a:spcPct val="20000"/>
        </a:spcBef>
        <a:spcAft>
          <a:spcPct val="0"/>
        </a:spcAft>
        <a:buSzPct val="100000"/>
        <a:buChar char="–"/>
        <a:defRPr sz="1600">
          <a:solidFill>
            <a:schemeClr val="tx1"/>
          </a:solidFill>
          <a:latin typeface="+mn-lt"/>
        </a:defRPr>
      </a:lvl2pPr>
      <a:lvl3pPr marL="1143000" indent="-228600" algn="l" rtl="0" eaLnBrk="0" fontAlgn="base" hangingPunct="0">
        <a:spcBef>
          <a:spcPct val="20000"/>
        </a:spcBef>
        <a:spcAft>
          <a:spcPct val="0"/>
        </a:spcAft>
        <a:buSzPct val="100000"/>
        <a:buChar char="•"/>
        <a:defRPr sz="1600">
          <a:solidFill>
            <a:schemeClr val="tx1"/>
          </a:solidFill>
          <a:latin typeface="+mn-lt"/>
        </a:defRPr>
      </a:lvl3pPr>
      <a:lvl4pPr marL="1600200" indent="-228600" algn="l" rtl="0" eaLnBrk="0" fontAlgn="base" hangingPunct="0">
        <a:spcBef>
          <a:spcPct val="20000"/>
        </a:spcBef>
        <a:spcAft>
          <a:spcPct val="0"/>
        </a:spcAft>
        <a:buSzPct val="100000"/>
        <a:buChar char="–"/>
        <a:defRPr sz="1600">
          <a:solidFill>
            <a:schemeClr val="tx1"/>
          </a:solidFill>
          <a:latin typeface="+mn-lt"/>
        </a:defRPr>
      </a:lvl4pPr>
      <a:lvl5pPr marL="2057400" indent="-228600" algn="l" rtl="0" eaLnBrk="0" fontAlgn="base" hangingPunct="0">
        <a:spcBef>
          <a:spcPct val="20000"/>
        </a:spcBef>
        <a:spcAft>
          <a:spcPct val="0"/>
        </a:spcAft>
        <a:buSzPct val="100000"/>
        <a:buChar char="•"/>
        <a:defRPr sz="1600">
          <a:solidFill>
            <a:schemeClr val="tx1"/>
          </a:solidFill>
          <a:latin typeface="+mn-lt"/>
        </a:defRPr>
      </a:lvl5pPr>
      <a:lvl6pPr marL="2514600" indent="-228600" algn="l" rtl="0" eaLnBrk="0" fontAlgn="base" hangingPunct="0">
        <a:spcBef>
          <a:spcPct val="20000"/>
        </a:spcBef>
        <a:spcAft>
          <a:spcPct val="0"/>
        </a:spcAft>
        <a:buSzPct val="100000"/>
        <a:buChar char="•"/>
        <a:defRPr sz="1600">
          <a:solidFill>
            <a:schemeClr val="tx1"/>
          </a:solidFill>
          <a:latin typeface="+mn-lt"/>
        </a:defRPr>
      </a:lvl6pPr>
      <a:lvl7pPr marL="2971800" indent="-228600" algn="l" rtl="0" eaLnBrk="0" fontAlgn="base" hangingPunct="0">
        <a:spcBef>
          <a:spcPct val="20000"/>
        </a:spcBef>
        <a:spcAft>
          <a:spcPct val="0"/>
        </a:spcAft>
        <a:buSzPct val="100000"/>
        <a:buChar char="•"/>
        <a:defRPr sz="1600">
          <a:solidFill>
            <a:schemeClr val="tx1"/>
          </a:solidFill>
          <a:latin typeface="+mn-lt"/>
        </a:defRPr>
      </a:lvl7pPr>
      <a:lvl8pPr marL="3429000" indent="-228600" algn="l" rtl="0" eaLnBrk="0" fontAlgn="base" hangingPunct="0">
        <a:spcBef>
          <a:spcPct val="20000"/>
        </a:spcBef>
        <a:spcAft>
          <a:spcPct val="0"/>
        </a:spcAft>
        <a:buSzPct val="100000"/>
        <a:buChar char="•"/>
        <a:defRPr sz="1600">
          <a:solidFill>
            <a:schemeClr val="tx1"/>
          </a:solidFill>
          <a:latin typeface="+mn-lt"/>
        </a:defRPr>
      </a:lvl8pPr>
      <a:lvl9pPr marL="3886200" indent="-228600" algn="l" rtl="0" eaLnBrk="0" fontAlgn="base" hangingPunct="0">
        <a:spcBef>
          <a:spcPct val="20000"/>
        </a:spcBef>
        <a:spcAft>
          <a:spcPct val="0"/>
        </a:spcAft>
        <a:buSzPct val="10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1371600"/>
            <a:ext cx="7772400" cy="1143000"/>
          </a:xfrm>
          <a:noFill/>
          <a:ln/>
        </p:spPr>
        <p:txBody>
          <a:bodyPr/>
          <a:lstStyle/>
          <a:p>
            <a:pPr>
              <a:lnSpc>
                <a:spcPct val="150000"/>
              </a:lnSpc>
            </a:pPr>
            <a:r>
              <a:rPr lang="en-US" sz="3600" dirty="0" smtClean="0"/>
              <a:t>AI Searching Techniques</a:t>
            </a:r>
            <a:endParaRPr lang="en-US" sz="3600" dirty="0"/>
          </a:p>
        </p:txBody>
      </p:sp>
      <p:sp>
        <p:nvSpPr>
          <p:cNvPr id="4099" name="Rectangle 3"/>
          <p:cNvSpPr>
            <a:spLocks noGrp="1" noChangeArrowheads="1"/>
          </p:cNvSpPr>
          <p:nvPr>
            <p:ph type="subTitle" idx="1"/>
          </p:nvPr>
        </p:nvSpPr>
        <p:spPr>
          <a:xfrm>
            <a:off x="1143000" y="3810000"/>
            <a:ext cx="6400800" cy="1752600"/>
          </a:xfrm>
          <a:noFill/>
          <a:ln/>
        </p:spPr>
        <p:txBody>
          <a:bodyPr/>
          <a:lstStyle/>
          <a:p>
            <a:pPr marL="342900" indent="-342900"/>
            <a:r>
              <a:rPr lang="en-US" dirty="0"/>
              <a:t> </a:t>
            </a:r>
          </a:p>
          <a:p>
            <a:pPr marL="342900" indent="-342900"/>
            <a:endParaRPr lang="en-US" dirty="0"/>
          </a:p>
          <a:p>
            <a:pPr marL="342900" indent="-342900"/>
            <a:endParaRPr lang="en-US" dirty="0"/>
          </a:p>
          <a:p>
            <a:pPr marL="342900" indent="-342900"/>
            <a:r>
              <a:rPr lang="en-US" dirty="0" smtClean="0"/>
              <a:t>Dr. Saif Ur Rehman</a:t>
            </a:r>
            <a:endParaRPr lang="en-US" dirty="0"/>
          </a:p>
        </p:txBody>
      </p:sp>
      <p:sp>
        <p:nvSpPr>
          <p:cNvPr id="4" name="Rectangle 3"/>
          <p:cNvSpPr txBox="1">
            <a:spLocks noChangeArrowheads="1"/>
          </p:cNvSpPr>
          <p:nvPr/>
        </p:nvSpPr>
        <p:spPr bwMode="auto">
          <a:xfrm>
            <a:off x="0" y="5105400"/>
            <a:ext cx="9144000" cy="1752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Rectangle 3"/>
          <p:cNvSpPr txBox="1">
            <a:spLocks noChangeArrowheads="1"/>
          </p:cNvSpPr>
          <p:nvPr/>
        </p:nvSpPr>
        <p:spPr bwMode="auto">
          <a:xfrm>
            <a:off x="0" y="0"/>
            <a:ext cx="9144000" cy="609600"/>
          </a:xfrm>
          <a:prstGeom prst="rect">
            <a:avLst/>
          </a:prstGeom>
          <a:solidFill>
            <a:schemeClr val="bg1"/>
          </a:solidFill>
          <a:ln w="12700">
            <a:noFill/>
            <a:miter lim="800000"/>
            <a:headEnd/>
            <a:tailEnd/>
          </a:ln>
          <a:effectLst/>
        </p:spPr>
        <p:txBody>
          <a:bodyPr vert="horz" wrap="square" lIns="90488" tIns="44450" rIns="90488" bIns="44450" numCol="1" anchor="t" anchorCtr="0" compatLnSpc="1">
            <a:prstTxWarp prst="textNoShape">
              <a:avLst/>
            </a:prstTxWarp>
          </a:bodyPr>
          <a:lstStyle/>
          <a:p>
            <a:pPr marL="342900" marR="0" lvl="0" indent="-342900" algn="ctr" defTabSz="914400" rtl="0" eaLnBrk="0" fontAlgn="base" latinLnBrk="0" hangingPunct="0">
              <a:lnSpc>
                <a:spcPct val="100000"/>
              </a:lnSpc>
              <a:spcBef>
                <a:spcPct val="20000"/>
              </a:spcBef>
              <a:spcAft>
                <a:spcPct val="0"/>
              </a:spcAft>
              <a:buClrTx/>
              <a:buSzPct val="100000"/>
              <a:buFontTx/>
              <a:buNone/>
              <a:tabLst/>
              <a:defRPr/>
            </a:pPr>
            <a:endParaRPr kumimoji="0" lang="en-US" sz="18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7" name="Rectangle 2"/>
          <p:cNvSpPr txBox="1">
            <a:spLocks noChangeArrowheads="1"/>
          </p:cNvSpPr>
          <p:nvPr/>
        </p:nvSpPr>
        <p:spPr bwMode="auto">
          <a:xfrm>
            <a:off x="419100" y="388257"/>
            <a:ext cx="8305800" cy="754743"/>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Verdana" pitchFamily="34" charset="0"/>
              </a:defRPr>
            </a:lvl2pPr>
            <a:lvl3pPr algn="ctr" rtl="0" eaLnBrk="0" fontAlgn="base" hangingPunct="0">
              <a:spcBef>
                <a:spcPct val="0"/>
              </a:spcBef>
              <a:spcAft>
                <a:spcPct val="0"/>
              </a:spcAft>
              <a:defRPr sz="2400" b="1">
                <a:solidFill>
                  <a:schemeClr val="tx2"/>
                </a:solidFill>
                <a:latin typeface="Verdana" pitchFamily="34" charset="0"/>
              </a:defRPr>
            </a:lvl3pPr>
            <a:lvl4pPr algn="ctr" rtl="0" eaLnBrk="0" fontAlgn="base" hangingPunct="0">
              <a:spcBef>
                <a:spcPct val="0"/>
              </a:spcBef>
              <a:spcAft>
                <a:spcPct val="0"/>
              </a:spcAft>
              <a:defRPr sz="2400" b="1">
                <a:solidFill>
                  <a:schemeClr val="tx2"/>
                </a:solidFill>
                <a:latin typeface="Verdana" pitchFamily="34" charset="0"/>
              </a:defRPr>
            </a:lvl4pPr>
            <a:lvl5pPr algn="ctr" rtl="0" eaLnBrk="0" fontAlgn="base" hangingPunct="0">
              <a:spcBef>
                <a:spcPct val="0"/>
              </a:spcBef>
              <a:spcAft>
                <a:spcPct val="0"/>
              </a:spcAft>
              <a:defRPr sz="2400" b="1">
                <a:solidFill>
                  <a:schemeClr val="tx2"/>
                </a:solidFill>
                <a:latin typeface="Verdana" pitchFamily="34" charset="0"/>
              </a:defRPr>
            </a:lvl5pPr>
            <a:lvl6pPr marL="457200" algn="ctr" rtl="0" eaLnBrk="0" fontAlgn="base" hangingPunct="0">
              <a:spcBef>
                <a:spcPct val="0"/>
              </a:spcBef>
              <a:spcAft>
                <a:spcPct val="0"/>
              </a:spcAft>
              <a:defRPr sz="2400" b="1">
                <a:solidFill>
                  <a:schemeClr val="tx2"/>
                </a:solidFill>
                <a:latin typeface="Verdana" pitchFamily="34" charset="0"/>
              </a:defRPr>
            </a:lvl6pPr>
            <a:lvl7pPr marL="914400" algn="ctr" rtl="0" eaLnBrk="0" fontAlgn="base" hangingPunct="0">
              <a:spcBef>
                <a:spcPct val="0"/>
              </a:spcBef>
              <a:spcAft>
                <a:spcPct val="0"/>
              </a:spcAft>
              <a:defRPr sz="2400" b="1">
                <a:solidFill>
                  <a:schemeClr val="tx2"/>
                </a:solidFill>
                <a:latin typeface="Verdana" pitchFamily="34" charset="0"/>
              </a:defRPr>
            </a:lvl7pPr>
            <a:lvl8pPr marL="1371600" algn="ctr" rtl="0" eaLnBrk="0" fontAlgn="base" hangingPunct="0">
              <a:spcBef>
                <a:spcPct val="0"/>
              </a:spcBef>
              <a:spcAft>
                <a:spcPct val="0"/>
              </a:spcAft>
              <a:defRPr sz="2400" b="1">
                <a:solidFill>
                  <a:schemeClr val="tx2"/>
                </a:solidFill>
                <a:latin typeface="Verdana" pitchFamily="34" charset="0"/>
              </a:defRPr>
            </a:lvl8pPr>
            <a:lvl9pPr marL="1828800" algn="ctr" rtl="0" eaLnBrk="0" fontAlgn="base" hangingPunct="0">
              <a:spcBef>
                <a:spcPct val="0"/>
              </a:spcBef>
              <a:spcAft>
                <a:spcPct val="0"/>
              </a:spcAft>
              <a:defRPr sz="2400" b="1">
                <a:solidFill>
                  <a:schemeClr val="tx2"/>
                </a:solidFill>
                <a:latin typeface="Verdana" pitchFamily="34" charset="0"/>
              </a:defRPr>
            </a:lvl9pPr>
          </a:lstStyle>
          <a:p>
            <a:pPr>
              <a:lnSpc>
                <a:spcPct val="150000"/>
              </a:lnSpc>
            </a:pPr>
            <a:r>
              <a:rPr lang="en-US" kern="0" dirty="0" smtClean="0"/>
              <a:t>Introduction to Artificial Intelligence</a:t>
            </a:r>
            <a:endParaRPr lang="en-US" kern="0" dirty="0"/>
          </a:p>
        </p:txBody>
      </p:sp>
      <p:pic>
        <p:nvPicPr>
          <p:cNvPr id="1026" name="Picture 2" descr="Image result for AI Search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514600"/>
            <a:ext cx="4572000" cy="2057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marL="0" indent="0" algn="just">
              <a:lnSpc>
                <a:spcPct val="120000"/>
              </a:lnSpc>
              <a:buNone/>
            </a:pPr>
            <a:r>
              <a:rPr lang="en-US" sz="2000" b="1" dirty="0" smtClean="0"/>
              <a:t>Step1</a:t>
            </a:r>
            <a:r>
              <a:rPr lang="en-US" sz="2000" b="1" dirty="0"/>
              <a:t>:</a:t>
            </a:r>
            <a:r>
              <a:rPr lang="en-US" sz="2000" dirty="0"/>
              <a:t> Place the starting node in the OPEN list.</a:t>
            </a:r>
          </a:p>
          <a:p>
            <a:pPr marL="0" indent="0" algn="just">
              <a:lnSpc>
                <a:spcPct val="120000"/>
              </a:lnSpc>
              <a:buNone/>
            </a:pPr>
            <a:r>
              <a:rPr lang="en-US" sz="2000" b="1" dirty="0"/>
              <a:t>Step 2:</a:t>
            </a:r>
            <a:r>
              <a:rPr lang="en-US" sz="2000" dirty="0"/>
              <a:t> Check if the OPEN list is empty or not, if the list is empty then return failure and stops.</a:t>
            </a:r>
          </a:p>
          <a:p>
            <a:pPr marL="0" indent="0" algn="just">
              <a:lnSpc>
                <a:spcPct val="120000"/>
              </a:lnSpc>
              <a:buNone/>
            </a:pPr>
            <a:r>
              <a:rPr lang="en-US" sz="2000" b="1" dirty="0"/>
              <a:t>Step 3:</a:t>
            </a:r>
            <a:r>
              <a:rPr lang="en-US" sz="2000" dirty="0"/>
              <a:t> Select the node from the OPEN list which has the smallest value of evaluation function (</a:t>
            </a:r>
            <a:r>
              <a:rPr lang="en-US" sz="2000" dirty="0" err="1"/>
              <a:t>g+h</a:t>
            </a:r>
            <a:r>
              <a:rPr lang="en-US" sz="2000" dirty="0"/>
              <a:t>), if node n is goal node then return success and stop, </a:t>
            </a:r>
            <a:r>
              <a:rPr lang="en-US" sz="2000" dirty="0" smtClean="0"/>
              <a:t>otherwise</a:t>
            </a:r>
          </a:p>
          <a:p>
            <a:pPr marL="0" indent="0" algn="just">
              <a:lnSpc>
                <a:spcPct val="120000"/>
              </a:lnSpc>
              <a:buNone/>
            </a:pPr>
            <a:r>
              <a:rPr lang="en-US" sz="2000" b="1" dirty="0"/>
              <a:t>Step 4:</a:t>
            </a:r>
            <a:r>
              <a:rPr lang="en-US" sz="2000" dirty="0"/>
              <a:t> Expand node n and generate all of its successors, and put n into the closed list. For each successor n', check whether n' is already in the OPEN or CLOSED list, if not then compute evaluation function for n' and place into Open list.</a:t>
            </a:r>
          </a:p>
          <a:p>
            <a:pPr marL="0" indent="0" algn="just">
              <a:lnSpc>
                <a:spcPct val="120000"/>
              </a:lnSpc>
              <a:buNone/>
            </a:pPr>
            <a:r>
              <a:rPr lang="en-US" sz="2000" b="1" dirty="0"/>
              <a:t>Step 5:</a:t>
            </a:r>
            <a:r>
              <a:rPr lang="en-US" sz="2000" dirty="0"/>
              <a:t> Else if node n' is already in OPEN and CLOSED, then it should be attached to the back pointer which reflects the lowest g(n') value.</a:t>
            </a:r>
          </a:p>
          <a:p>
            <a:pPr marL="0" indent="0" algn="just">
              <a:lnSpc>
                <a:spcPct val="120000"/>
              </a:lnSpc>
              <a:buNone/>
            </a:pPr>
            <a:r>
              <a:rPr lang="en-US" sz="2000" b="1" dirty="0"/>
              <a:t>Step 6:</a:t>
            </a:r>
            <a:r>
              <a:rPr lang="en-US" sz="2000" dirty="0"/>
              <a:t> Return to </a:t>
            </a:r>
            <a:r>
              <a:rPr lang="en-US" sz="2000" b="1" dirty="0"/>
              <a:t>Step 2</a:t>
            </a:r>
            <a:r>
              <a:rPr lang="en-US" sz="2000" dirty="0"/>
              <a:t>.</a:t>
            </a:r>
          </a:p>
          <a:p>
            <a:pPr marL="0" indent="0" algn="just">
              <a:lnSpc>
                <a:spcPct val="120000"/>
              </a:lnSpc>
              <a:buNone/>
            </a:pP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22149926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marL="0" indent="0">
              <a:buNone/>
            </a:pPr>
            <a:r>
              <a:rPr lang="en-US" sz="2400" b="1" dirty="0" smtClean="0"/>
              <a:t>Advantages</a:t>
            </a:r>
            <a:endParaRPr lang="en-US" sz="2400" b="1" dirty="0"/>
          </a:p>
          <a:p>
            <a:pPr algn="just">
              <a:lnSpc>
                <a:spcPct val="200000"/>
              </a:lnSpc>
            </a:pPr>
            <a:r>
              <a:rPr lang="en-US" sz="2000" dirty="0"/>
              <a:t>A* search algorithm is the best algorithm than other search algorithms.</a:t>
            </a:r>
          </a:p>
          <a:p>
            <a:pPr algn="just">
              <a:lnSpc>
                <a:spcPct val="200000"/>
              </a:lnSpc>
            </a:pPr>
            <a:r>
              <a:rPr lang="en-US" sz="2000" dirty="0"/>
              <a:t>A* search algorithm is optimal and complete.</a:t>
            </a:r>
          </a:p>
          <a:p>
            <a:pPr algn="just">
              <a:lnSpc>
                <a:spcPct val="200000"/>
              </a:lnSpc>
            </a:pPr>
            <a:r>
              <a:rPr lang="en-US" sz="2000" dirty="0"/>
              <a:t>This algorithm can solve very complex problems</a:t>
            </a:r>
            <a:r>
              <a:rPr lang="en-US" sz="2000" dirty="0" smtClean="0"/>
              <a:t>.</a:t>
            </a: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30307339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marL="0" indent="0">
              <a:buNone/>
            </a:pPr>
            <a:r>
              <a:rPr lang="en-US" sz="2400" b="1" dirty="0" smtClean="0"/>
              <a:t>Disadvantages</a:t>
            </a:r>
            <a:endParaRPr lang="en-US" sz="2400" b="1" dirty="0"/>
          </a:p>
          <a:p>
            <a:pPr algn="just">
              <a:lnSpc>
                <a:spcPct val="200000"/>
              </a:lnSpc>
            </a:pPr>
            <a:r>
              <a:rPr lang="en-US" sz="2000" dirty="0"/>
              <a:t>It does not always produce the shortest path as it mostly based on heuristics and approximation.</a:t>
            </a:r>
          </a:p>
          <a:p>
            <a:pPr algn="just">
              <a:lnSpc>
                <a:spcPct val="200000"/>
              </a:lnSpc>
            </a:pPr>
            <a:r>
              <a:rPr lang="en-US" sz="2000" dirty="0"/>
              <a:t>A* search algorithm has some complexity issues.</a:t>
            </a:r>
          </a:p>
          <a:p>
            <a:pPr algn="just">
              <a:lnSpc>
                <a:spcPct val="200000"/>
              </a:lnSpc>
            </a:pPr>
            <a:r>
              <a:rPr lang="en-US" sz="2000" dirty="0"/>
              <a:t>The main drawback of A* is memory requirement as it keeps all generated nodes in the memory, so it is not practical for various large-scale problems.</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208581156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marL="0" indent="0">
              <a:buNone/>
            </a:pPr>
            <a:r>
              <a:rPr lang="en-US" sz="2400" b="1" dirty="0" smtClean="0"/>
              <a:t>Example</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a:blip r:embed="rId3"/>
          <a:stretch>
            <a:fillRect/>
          </a:stretch>
        </p:blipFill>
        <p:spPr>
          <a:xfrm>
            <a:off x="1414462" y="2057400"/>
            <a:ext cx="6238875" cy="3090862"/>
          </a:xfrm>
          <a:prstGeom prst="rect">
            <a:avLst/>
          </a:prstGeom>
        </p:spPr>
      </p:pic>
    </p:spTree>
    <p:extLst>
      <p:ext uri="{BB962C8B-B14F-4D97-AF65-F5344CB8AC3E}">
        <p14:creationId xmlns:p14="http://schemas.microsoft.com/office/powerpoint/2010/main" val="4837734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5943600" cy="5715000"/>
          </a:xfrm>
          <a:noFill/>
          <a:ln/>
        </p:spPr>
        <p:txBody>
          <a:bodyPr/>
          <a:lstStyle/>
          <a:p>
            <a:pPr marL="0" indent="0">
              <a:buNone/>
            </a:pPr>
            <a:r>
              <a:rPr lang="en-US" sz="2000" b="1" dirty="0" smtClean="0"/>
              <a:t>Example</a:t>
            </a:r>
          </a:p>
          <a:p>
            <a:endParaRPr lang="en-US" sz="2000" b="1" dirty="0" smtClean="0"/>
          </a:p>
          <a:p>
            <a:r>
              <a:rPr lang="en-US" sz="2000" b="1" dirty="0" smtClean="0"/>
              <a:t>Initialization</a:t>
            </a:r>
            <a:r>
              <a:rPr lang="en-US" sz="2000" b="1" dirty="0"/>
              <a:t>:</a:t>
            </a:r>
            <a:r>
              <a:rPr lang="en-US" sz="2000" dirty="0"/>
              <a:t> {(S, 5)}</a:t>
            </a:r>
          </a:p>
          <a:p>
            <a:endParaRPr lang="en-US" sz="2000" b="1" dirty="0" smtClean="0"/>
          </a:p>
          <a:p>
            <a:endParaRPr lang="en-US" sz="2000" b="1" dirty="0" smtClean="0"/>
          </a:p>
          <a:p>
            <a:r>
              <a:rPr lang="en-US" sz="2000" b="1" dirty="0" smtClean="0"/>
              <a:t>Iteration1</a:t>
            </a:r>
            <a:r>
              <a:rPr lang="en-US" sz="2000" b="1" dirty="0"/>
              <a:t>:</a:t>
            </a:r>
            <a:r>
              <a:rPr lang="en-US" sz="2000" dirty="0"/>
              <a:t> {(S--&gt; A, 4), (S--&gt;G, 10)}</a:t>
            </a:r>
          </a:p>
          <a:p>
            <a:pPr marL="0" indent="0">
              <a:buNone/>
            </a:pPr>
            <a:endParaRPr lang="en-US" sz="2000" b="1"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rotWithShape="1">
          <a:blip r:embed="rId3"/>
          <a:srcRect l="60916"/>
          <a:stretch/>
        </p:blipFill>
        <p:spPr>
          <a:xfrm>
            <a:off x="6705600" y="914400"/>
            <a:ext cx="2438400" cy="3090862"/>
          </a:xfrm>
          <a:prstGeom prst="rect">
            <a:avLst/>
          </a:prstGeom>
        </p:spPr>
      </p:pic>
      <p:pic>
        <p:nvPicPr>
          <p:cNvPr id="6" name="Picture 5"/>
          <p:cNvPicPr>
            <a:picLocks noChangeAspect="1"/>
          </p:cNvPicPr>
          <p:nvPr/>
        </p:nvPicPr>
        <p:blipFill rotWithShape="1">
          <a:blip r:embed="rId3"/>
          <a:srcRect t="13713" r="43748" b="22188"/>
          <a:stretch/>
        </p:blipFill>
        <p:spPr>
          <a:xfrm>
            <a:off x="5634470" y="4876800"/>
            <a:ext cx="3509530" cy="1981200"/>
          </a:xfrm>
          <a:prstGeom prst="rect">
            <a:avLst/>
          </a:prstGeom>
        </p:spPr>
      </p:pic>
    </p:spTree>
    <p:extLst>
      <p:ext uri="{BB962C8B-B14F-4D97-AF65-F5344CB8AC3E}">
        <p14:creationId xmlns:p14="http://schemas.microsoft.com/office/powerpoint/2010/main" val="27713017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5943600" cy="5715000"/>
          </a:xfrm>
          <a:noFill/>
          <a:ln/>
        </p:spPr>
        <p:txBody>
          <a:bodyPr/>
          <a:lstStyle/>
          <a:p>
            <a:pPr marL="0" indent="0">
              <a:buNone/>
            </a:pPr>
            <a:r>
              <a:rPr lang="en-US" sz="2000" b="1" dirty="0" smtClean="0"/>
              <a:t>Example</a:t>
            </a:r>
          </a:p>
          <a:p>
            <a:endParaRPr lang="en-US" sz="2000" b="1" dirty="0" smtClean="0"/>
          </a:p>
          <a:p>
            <a:r>
              <a:rPr lang="en-US" sz="2000" b="1" dirty="0" smtClean="0"/>
              <a:t>Initialization</a:t>
            </a:r>
            <a:r>
              <a:rPr lang="en-US" sz="2000" b="1" dirty="0"/>
              <a:t>:</a:t>
            </a:r>
            <a:r>
              <a:rPr lang="en-US" sz="2000" dirty="0"/>
              <a:t> {(S, 5)}</a:t>
            </a:r>
          </a:p>
          <a:p>
            <a:endParaRPr lang="en-US" sz="2000" b="1" dirty="0" smtClean="0"/>
          </a:p>
          <a:p>
            <a:r>
              <a:rPr lang="en-US" sz="2000" b="1" dirty="0" smtClean="0"/>
              <a:t>Iteration1</a:t>
            </a:r>
            <a:r>
              <a:rPr lang="en-US" sz="2000" b="1" dirty="0"/>
              <a:t>:</a:t>
            </a:r>
            <a:r>
              <a:rPr lang="en-US" sz="2000" dirty="0"/>
              <a:t> {(S--&gt; A, 4), (S--&gt;G, 10</a:t>
            </a:r>
            <a:r>
              <a:rPr lang="en-US" sz="2000" dirty="0" smtClean="0"/>
              <a:t>)}</a:t>
            </a:r>
          </a:p>
          <a:p>
            <a:endParaRPr lang="en-US" sz="2000" dirty="0"/>
          </a:p>
          <a:p>
            <a:r>
              <a:rPr lang="en-US" sz="2000" b="1" dirty="0"/>
              <a:t>Iteration2:</a:t>
            </a:r>
            <a:r>
              <a:rPr lang="en-US" sz="2000" dirty="0"/>
              <a:t> </a:t>
            </a:r>
            <a:endParaRPr lang="en-US" sz="2000" dirty="0" smtClean="0"/>
          </a:p>
          <a:p>
            <a:pPr marL="0" indent="0">
              <a:buNone/>
            </a:pPr>
            <a:r>
              <a:rPr lang="en-US" sz="2000" dirty="0" smtClean="0"/>
              <a:t>	{(</a:t>
            </a:r>
            <a:r>
              <a:rPr lang="en-US" sz="2000" dirty="0"/>
              <a:t>S--&gt; A--&gt;C, 4</a:t>
            </a:r>
            <a:r>
              <a:rPr lang="en-US" sz="2000" dirty="0" smtClean="0"/>
              <a:t>)</a:t>
            </a:r>
          </a:p>
          <a:p>
            <a:pPr marL="0" indent="0">
              <a:buNone/>
            </a:pPr>
            <a:endParaRPr lang="en-US" sz="2000" dirty="0" smtClean="0"/>
          </a:p>
          <a:p>
            <a:pPr marL="0" indent="0">
              <a:buNone/>
            </a:pPr>
            <a:r>
              <a:rPr lang="en-US" sz="2000" dirty="0" smtClean="0"/>
              <a:t>	(</a:t>
            </a:r>
            <a:r>
              <a:rPr lang="en-US" sz="2000" dirty="0"/>
              <a:t>S--&gt; A--&gt;B, 7</a:t>
            </a:r>
            <a:r>
              <a:rPr lang="en-US" sz="2000" dirty="0" smtClean="0"/>
              <a:t>)</a:t>
            </a:r>
          </a:p>
          <a:p>
            <a:pPr marL="0" indent="0">
              <a:buNone/>
            </a:pPr>
            <a:endParaRPr lang="en-US" sz="2000" dirty="0"/>
          </a:p>
          <a:p>
            <a:pPr marL="0" indent="0">
              <a:buNone/>
            </a:pPr>
            <a:r>
              <a:rPr lang="en-US" sz="2000" dirty="0" smtClean="0"/>
              <a:t>	(</a:t>
            </a:r>
            <a:r>
              <a:rPr lang="en-US" sz="2000" dirty="0"/>
              <a:t>S--&gt;G, 10)}</a:t>
            </a:r>
          </a:p>
          <a:p>
            <a:endParaRPr lang="en-US" sz="2000" dirty="0"/>
          </a:p>
          <a:p>
            <a:pPr marL="0" indent="0">
              <a:buNone/>
            </a:pPr>
            <a:endParaRPr lang="en-US" sz="2000" b="1"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rotWithShape="1">
          <a:blip r:embed="rId3"/>
          <a:srcRect l="60916"/>
          <a:stretch/>
        </p:blipFill>
        <p:spPr>
          <a:xfrm>
            <a:off x="6705600" y="914400"/>
            <a:ext cx="2438400" cy="3090862"/>
          </a:xfrm>
          <a:prstGeom prst="rect">
            <a:avLst/>
          </a:prstGeom>
        </p:spPr>
      </p:pic>
      <p:pic>
        <p:nvPicPr>
          <p:cNvPr id="6" name="Picture 5"/>
          <p:cNvPicPr>
            <a:picLocks noChangeAspect="1"/>
          </p:cNvPicPr>
          <p:nvPr/>
        </p:nvPicPr>
        <p:blipFill rotWithShape="1">
          <a:blip r:embed="rId3"/>
          <a:srcRect t="13713" r="43748" b="22188"/>
          <a:stretch/>
        </p:blipFill>
        <p:spPr>
          <a:xfrm>
            <a:off x="5634470" y="4876800"/>
            <a:ext cx="3509530" cy="1981200"/>
          </a:xfrm>
          <a:prstGeom prst="rect">
            <a:avLst/>
          </a:prstGeom>
        </p:spPr>
      </p:pic>
    </p:spTree>
    <p:extLst>
      <p:ext uri="{BB962C8B-B14F-4D97-AF65-F5344CB8AC3E}">
        <p14:creationId xmlns:p14="http://schemas.microsoft.com/office/powerpoint/2010/main" val="385607994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5943600" cy="5715000"/>
          </a:xfrm>
          <a:noFill/>
          <a:ln/>
        </p:spPr>
        <p:txBody>
          <a:bodyPr/>
          <a:lstStyle/>
          <a:p>
            <a:pPr marL="0" indent="0">
              <a:buNone/>
            </a:pPr>
            <a:r>
              <a:rPr lang="en-US" sz="2000" b="1" dirty="0" smtClean="0"/>
              <a:t>Example</a:t>
            </a:r>
          </a:p>
          <a:p>
            <a:endParaRPr lang="en-US" sz="2000" b="1" dirty="0" smtClean="0"/>
          </a:p>
          <a:p>
            <a:r>
              <a:rPr lang="en-US" sz="2000" b="1" dirty="0" smtClean="0"/>
              <a:t>Initialization</a:t>
            </a:r>
            <a:r>
              <a:rPr lang="en-US" sz="2000" b="1" dirty="0"/>
              <a:t>:</a:t>
            </a:r>
            <a:r>
              <a:rPr lang="en-US" sz="2000" dirty="0"/>
              <a:t> {(S, 5)}</a:t>
            </a:r>
          </a:p>
          <a:p>
            <a:endParaRPr lang="en-US" sz="2000" b="1" dirty="0" smtClean="0"/>
          </a:p>
          <a:p>
            <a:r>
              <a:rPr lang="en-US" sz="2000" b="1" dirty="0" smtClean="0"/>
              <a:t>Iteration1</a:t>
            </a:r>
            <a:r>
              <a:rPr lang="en-US" sz="2000" b="1" dirty="0"/>
              <a:t>:</a:t>
            </a:r>
            <a:r>
              <a:rPr lang="en-US" sz="2000" dirty="0"/>
              <a:t> {(S--&gt; A, 4), (S--&gt;G, 10</a:t>
            </a:r>
            <a:r>
              <a:rPr lang="en-US" sz="2000" dirty="0" smtClean="0"/>
              <a:t>)}</a:t>
            </a:r>
          </a:p>
          <a:p>
            <a:endParaRPr lang="en-US" sz="2000" dirty="0"/>
          </a:p>
          <a:p>
            <a:r>
              <a:rPr lang="en-US" sz="2000" b="1" dirty="0"/>
              <a:t>Iteration2:</a:t>
            </a:r>
            <a:r>
              <a:rPr lang="en-US" sz="2000" dirty="0"/>
              <a:t> </a:t>
            </a:r>
            <a:endParaRPr lang="en-US" sz="2000" dirty="0" smtClean="0"/>
          </a:p>
          <a:p>
            <a:pPr marL="0" indent="0">
              <a:buNone/>
            </a:pPr>
            <a:r>
              <a:rPr lang="en-US" sz="2000" dirty="0" smtClean="0"/>
              <a:t>	{(</a:t>
            </a:r>
            <a:r>
              <a:rPr lang="en-US" sz="2000" dirty="0"/>
              <a:t>S--&gt; A--&gt;C, 4</a:t>
            </a:r>
            <a:r>
              <a:rPr lang="en-US" sz="2000" dirty="0" smtClean="0"/>
              <a:t>), (</a:t>
            </a:r>
            <a:r>
              <a:rPr lang="en-US" sz="2000" dirty="0"/>
              <a:t>S--&gt; A--&gt;B, 7</a:t>
            </a:r>
            <a:r>
              <a:rPr lang="en-US" sz="2000" dirty="0" smtClean="0"/>
              <a:t>)</a:t>
            </a:r>
          </a:p>
          <a:p>
            <a:pPr marL="0" indent="0">
              <a:buNone/>
            </a:pPr>
            <a:r>
              <a:rPr lang="en-US" sz="2000" dirty="0" smtClean="0"/>
              <a:t>	(</a:t>
            </a:r>
            <a:r>
              <a:rPr lang="en-US" sz="2000" dirty="0"/>
              <a:t>S--&gt;G, 10</a:t>
            </a:r>
            <a:r>
              <a:rPr lang="en-US" sz="2000" dirty="0" smtClean="0"/>
              <a:t>)}</a:t>
            </a:r>
          </a:p>
          <a:p>
            <a:pPr marL="0" indent="0">
              <a:buNone/>
            </a:pPr>
            <a:endParaRPr lang="en-US" sz="2000" dirty="0"/>
          </a:p>
          <a:p>
            <a:r>
              <a:rPr lang="en-US" sz="2000" b="1" dirty="0"/>
              <a:t>Iteration3:</a:t>
            </a:r>
            <a:r>
              <a:rPr lang="en-US" sz="2000" dirty="0"/>
              <a:t> </a:t>
            </a:r>
            <a:endParaRPr lang="en-US" sz="2000" dirty="0" smtClean="0"/>
          </a:p>
          <a:p>
            <a:pPr marL="0" indent="0">
              <a:buNone/>
            </a:pPr>
            <a:r>
              <a:rPr lang="en-US" sz="2000" dirty="0"/>
              <a:t>	</a:t>
            </a:r>
            <a:r>
              <a:rPr lang="en-US" sz="2000" dirty="0" smtClean="0"/>
              <a:t>{(</a:t>
            </a:r>
            <a:r>
              <a:rPr lang="en-US" sz="2000" dirty="0"/>
              <a:t>S--&gt; A--&gt;C---&gt;G, 6), </a:t>
            </a:r>
            <a:endParaRPr lang="en-US" sz="2000" dirty="0" smtClean="0"/>
          </a:p>
          <a:p>
            <a:pPr marL="0" indent="0">
              <a:buNone/>
            </a:pPr>
            <a:r>
              <a:rPr lang="en-US" sz="2000" dirty="0"/>
              <a:t>	</a:t>
            </a:r>
            <a:r>
              <a:rPr lang="en-US" sz="2000" dirty="0" smtClean="0"/>
              <a:t>(</a:t>
            </a:r>
            <a:r>
              <a:rPr lang="en-US" sz="2000" dirty="0"/>
              <a:t>S--&gt; A--&gt;C---&gt;D, 11), </a:t>
            </a:r>
            <a:endParaRPr lang="en-US" sz="2000" dirty="0" smtClean="0"/>
          </a:p>
          <a:p>
            <a:pPr marL="0" indent="0">
              <a:buNone/>
            </a:pPr>
            <a:r>
              <a:rPr lang="en-US" sz="2000" dirty="0"/>
              <a:t>	</a:t>
            </a:r>
            <a:r>
              <a:rPr lang="en-US" sz="2000" dirty="0" smtClean="0"/>
              <a:t>(</a:t>
            </a:r>
            <a:r>
              <a:rPr lang="en-US" sz="2000" dirty="0"/>
              <a:t>S--&gt; A--&gt;B, 7), </a:t>
            </a:r>
            <a:endParaRPr lang="en-US" sz="2000" dirty="0" smtClean="0"/>
          </a:p>
          <a:p>
            <a:pPr marL="0" indent="0">
              <a:buNone/>
            </a:pPr>
            <a:r>
              <a:rPr lang="en-US" sz="2000" dirty="0"/>
              <a:t>	</a:t>
            </a:r>
            <a:r>
              <a:rPr lang="en-US" sz="2000" dirty="0" smtClean="0"/>
              <a:t>(</a:t>
            </a:r>
            <a:r>
              <a:rPr lang="en-US" sz="2000" dirty="0"/>
              <a:t>S--&gt;G, 10)}</a:t>
            </a:r>
          </a:p>
          <a:p>
            <a:pPr marL="0" indent="0">
              <a:buNone/>
            </a:pPr>
            <a:endParaRPr lang="en-US" sz="2000" dirty="0"/>
          </a:p>
          <a:p>
            <a:endParaRPr lang="en-US" sz="2000" dirty="0"/>
          </a:p>
          <a:p>
            <a:pPr marL="0" indent="0">
              <a:buNone/>
            </a:pPr>
            <a:endParaRPr lang="en-US" sz="2000" b="1"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rotWithShape="1">
          <a:blip r:embed="rId3"/>
          <a:srcRect l="60916"/>
          <a:stretch/>
        </p:blipFill>
        <p:spPr>
          <a:xfrm>
            <a:off x="6705600" y="914400"/>
            <a:ext cx="2438400" cy="3090862"/>
          </a:xfrm>
          <a:prstGeom prst="rect">
            <a:avLst/>
          </a:prstGeom>
        </p:spPr>
      </p:pic>
      <p:pic>
        <p:nvPicPr>
          <p:cNvPr id="6" name="Picture 5"/>
          <p:cNvPicPr>
            <a:picLocks noChangeAspect="1"/>
          </p:cNvPicPr>
          <p:nvPr/>
        </p:nvPicPr>
        <p:blipFill rotWithShape="1">
          <a:blip r:embed="rId3"/>
          <a:srcRect t="13713" r="43748" b="22188"/>
          <a:stretch/>
        </p:blipFill>
        <p:spPr>
          <a:xfrm>
            <a:off x="5634470" y="4876800"/>
            <a:ext cx="3509530" cy="1981200"/>
          </a:xfrm>
          <a:prstGeom prst="rect">
            <a:avLst/>
          </a:prstGeom>
        </p:spPr>
      </p:pic>
    </p:spTree>
    <p:extLst>
      <p:ext uri="{BB962C8B-B14F-4D97-AF65-F5344CB8AC3E}">
        <p14:creationId xmlns:p14="http://schemas.microsoft.com/office/powerpoint/2010/main" val="212492676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5943600" cy="5715000"/>
          </a:xfrm>
          <a:noFill/>
          <a:ln/>
        </p:spPr>
        <p:txBody>
          <a:bodyPr/>
          <a:lstStyle/>
          <a:p>
            <a:pPr marL="0" indent="0">
              <a:buNone/>
            </a:pPr>
            <a:r>
              <a:rPr lang="en-US" sz="2000" b="1" dirty="0" smtClean="0"/>
              <a:t>Example</a:t>
            </a:r>
          </a:p>
          <a:p>
            <a:endParaRPr lang="en-US" sz="2000" b="1" dirty="0" smtClean="0"/>
          </a:p>
          <a:p>
            <a:r>
              <a:rPr lang="en-US" sz="2000" b="1" dirty="0" smtClean="0"/>
              <a:t>Initialization</a:t>
            </a:r>
            <a:r>
              <a:rPr lang="en-US" sz="2000" b="1" dirty="0"/>
              <a:t>:</a:t>
            </a:r>
            <a:r>
              <a:rPr lang="en-US" sz="2000" dirty="0"/>
              <a:t> {(S, 5)}</a:t>
            </a:r>
          </a:p>
          <a:p>
            <a:endParaRPr lang="en-US" sz="2000" b="1" dirty="0" smtClean="0"/>
          </a:p>
          <a:p>
            <a:r>
              <a:rPr lang="en-US" sz="2000" b="1" dirty="0" smtClean="0"/>
              <a:t>Iteration1</a:t>
            </a:r>
            <a:r>
              <a:rPr lang="en-US" sz="2000" b="1" dirty="0"/>
              <a:t>:</a:t>
            </a:r>
            <a:r>
              <a:rPr lang="en-US" sz="2000" dirty="0"/>
              <a:t> {(S--&gt; A, 4), (S--&gt;G, 10</a:t>
            </a:r>
            <a:r>
              <a:rPr lang="en-US" sz="2000" dirty="0" smtClean="0"/>
              <a:t>)}</a:t>
            </a:r>
          </a:p>
          <a:p>
            <a:endParaRPr lang="en-US" sz="2000" dirty="0"/>
          </a:p>
          <a:p>
            <a:r>
              <a:rPr lang="en-US" sz="2000" b="1" dirty="0"/>
              <a:t>Iteration2:</a:t>
            </a:r>
            <a:r>
              <a:rPr lang="en-US" sz="2000" dirty="0"/>
              <a:t> </a:t>
            </a:r>
            <a:endParaRPr lang="en-US" sz="2000" dirty="0" smtClean="0"/>
          </a:p>
          <a:p>
            <a:pPr marL="0" indent="0">
              <a:buNone/>
            </a:pPr>
            <a:r>
              <a:rPr lang="en-US" sz="2000" dirty="0" smtClean="0"/>
              <a:t>	{(</a:t>
            </a:r>
            <a:r>
              <a:rPr lang="en-US" sz="2000" dirty="0"/>
              <a:t>S--&gt; A--&gt;C, 4</a:t>
            </a:r>
            <a:r>
              <a:rPr lang="en-US" sz="2000" dirty="0" smtClean="0"/>
              <a:t>), (</a:t>
            </a:r>
            <a:r>
              <a:rPr lang="en-US" sz="2000" dirty="0"/>
              <a:t>S--&gt; A--&gt;B, 7</a:t>
            </a:r>
            <a:r>
              <a:rPr lang="en-US" sz="2000" dirty="0" smtClean="0"/>
              <a:t>)</a:t>
            </a:r>
          </a:p>
          <a:p>
            <a:pPr marL="0" indent="0">
              <a:buNone/>
            </a:pPr>
            <a:r>
              <a:rPr lang="en-US" sz="2000" dirty="0" smtClean="0"/>
              <a:t>	(</a:t>
            </a:r>
            <a:r>
              <a:rPr lang="en-US" sz="2000" dirty="0"/>
              <a:t>S--&gt;G, 10</a:t>
            </a:r>
            <a:r>
              <a:rPr lang="en-US" sz="2000" dirty="0" smtClean="0"/>
              <a:t>)}</a:t>
            </a:r>
          </a:p>
          <a:p>
            <a:pPr marL="0" indent="0">
              <a:buNone/>
            </a:pPr>
            <a:endParaRPr lang="en-US" sz="2000" dirty="0"/>
          </a:p>
          <a:p>
            <a:r>
              <a:rPr lang="en-US" sz="2000" b="1" dirty="0"/>
              <a:t>Iteration3:</a:t>
            </a:r>
            <a:r>
              <a:rPr lang="en-US" sz="2000" dirty="0"/>
              <a:t> {(S--&gt; A--&gt;C---&gt;G, 6), (S--&gt; A--&gt;C---&gt;D, 11), (S--&gt; A--&gt;B, 7), (S--&gt;G, 10)}</a:t>
            </a:r>
          </a:p>
          <a:p>
            <a:r>
              <a:rPr lang="en-US" sz="2000" b="1" dirty="0" smtClean="0"/>
              <a:t>Iteration 4</a:t>
            </a:r>
            <a:r>
              <a:rPr lang="en-US" sz="2000" dirty="0" smtClean="0"/>
              <a:t> will give the final result, as </a:t>
            </a:r>
            <a:r>
              <a:rPr lang="en-US" sz="2000" b="1" dirty="0" smtClean="0"/>
              <a:t>S---&gt;A---&gt;C---&gt;G</a:t>
            </a:r>
            <a:r>
              <a:rPr lang="en-US" sz="2000" dirty="0" smtClean="0"/>
              <a:t> it provides the optimal path with cost 6.</a:t>
            </a:r>
          </a:p>
          <a:p>
            <a:pPr marL="0" indent="0">
              <a:buNone/>
            </a:pPr>
            <a:endParaRPr lang="en-US" sz="2000" dirty="0"/>
          </a:p>
          <a:p>
            <a:endParaRPr lang="en-US" sz="2000" dirty="0"/>
          </a:p>
          <a:p>
            <a:pPr marL="0" indent="0">
              <a:buNone/>
            </a:pPr>
            <a:endParaRPr lang="en-US" sz="2000" b="1"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rotWithShape="1">
          <a:blip r:embed="rId3"/>
          <a:srcRect l="60916"/>
          <a:stretch/>
        </p:blipFill>
        <p:spPr>
          <a:xfrm>
            <a:off x="6705600" y="914400"/>
            <a:ext cx="2438400" cy="3090862"/>
          </a:xfrm>
          <a:prstGeom prst="rect">
            <a:avLst/>
          </a:prstGeom>
        </p:spPr>
      </p:pic>
      <p:pic>
        <p:nvPicPr>
          <p:cNvPr id="6" name="Picture 5"/>
          <p:cNvPicPr>
            <a:picLocks noChangeAspect="1"/>
          </p:cNvPicPr>
          <p:nvPr/>
        </p:nvPicPr>
        <p:blipFill rotWithShape="1">
          <a:blip r:embed="rId3"/>
          <a:srcRect t="13713" r="43748" b="22188"/>
          <a:stretch/>
        </p:blipFill>
        <p:spPr>
          <a:xfrm>
            <a:off x="5634470" y="4876800"/>
            <a:ext cx="3509530" cy="1981200"/>
          </a:xfrm>
          <a:prstGeom prst="rect">
            <a:avLst/>
          </a:prstGeom>
        </p:spPr>
      </p:pic>
    </p:spTree>
    <p:extLst>
      <p:ext uri="{BB962C8B-B14F-4D97-AF65-F5344CB8AC3E}">
        <p14:creationId xmlns:p14="http://schemas.microsoft.com/office/powerpoint/2010/main" val="347215332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dirty="0" smtClean="0"/>
              <a:t>Examples – 2 (Do yourself for Practice)</a:t>
            </a:r>
          </a:p>
          <a:p>
            <a:pPr algn="just">
              <a:lnSpc>
                <a:spcPct val="150000"/>
              </a:lnSpc>
            </a:pPr>
            <a:r>
              <a:rPr lang="en-US" sz="2200" dirty="0" smtClean="0"/>
              <a:t>Heuristic value against each Node is given in </a:t>
            </a:r>
            <a:r>
              <a:rPr lang="en-US" sz="2200" b="1" u="sng" dirty="0" smtClean="0"/>
              <a:t>Red</a:t>
            </a:r>
          </a:p>
          <a:p>
            <a:pPr algn="just">
              <a:lnSpc>
                <a:spcPct val="150000"/>
              </a:lnSpc>
            </a:pPr>
            <a:endParaRPr lang="en-US" sz="22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2" name="Picture 1"/>
          <p:cNvPicPr>
            <a:picLocks noChangeAspect="1"/>
          </p:cNvPicPr>
          <p:nvPr/>
        </p:nvPicPr>
        <p:blipFill>
          <a:blip r:embed="rId3"/>
          <a:stretch>
            <a:fillRect/>
          </a:stretch>
        </p:blipFill>
        <p:spPr>
          <a:xfrm>
            <a:off x="2133600" y="2486025"/>
            <a:ext cx="3686175" cy="2695575"/>
          </a:xfrm>
          <a:prstGeom prst="rect">
            <a:avLst/>
          </a:prstGeom>
        </p:spPr>
      </p:pic>
    </p:spTree>
    <p:extLst>
      <p:ext uri="{BB962C8B-B14F-4D97-AF65-F5344CB8AC3E}">
        <p14:creationId xmlns:p14="http://schemas.microsoft.com/office/powerpoint/2010/main" val="406773881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dirty="0" smtClean="0"/>
              <a:t>Examples – 3 (Do yourself for Practice)</a:t>
            </a:r>
          </a:p>
          <a:p>
            <a:pPr algn="just">
              <a:lnSpc>
                <a:spcPct val="150000"/>
              </a:lnSpc>
            </a:pPr>
            <a:r>
              <a:rPr lang="en-US" sz="2200" dirty="0" smtClean="0"/>
              <a:t>Heuristic value against each Node is given in </a:t>
            </a:r>
            <a:r>
              <a:rPr lang="en-US" sz="2200" b="1" u="sng" dirty="0" smtClean="0"/>
              <a:t>Points Value</a:t>
            </a:r>
          </a:p>
          <a:p>
            <a:pPr algn="just">
              <a:lnSpc>
                <a:spcPct val="150000"/>
              </a:lnSpc>
            </a:pPr>
            <a:endParaRPr lang="en-US" sz="22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a:blip r:embed="rId3"/>
          <a:stretch>
            <a:fillRect/>
          </a:stretch>
        </p:blipFill>
        <p:spPr>
          <a:xfrm>
            <a:off x="1371600" y="2757487"/>
            <a:ext cx="6629399" cy="3109913"/>
          </a:xfrm>
          <a:prstGeom prst="rect">
            <a:avLst/>
          </a:prstGeom>
        </p:spPr>
      </p:pic>
    </p:spTree>
    <p:extLst>
      <p:ext uri="{BB962C8B-B14F-4D97-AF65-F5344CB8AC3E}">
        <p14:creationId xmlns:p14="http://schemas.microsoft.com/office/powerpoint/2010/main" val="35308120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76200" y="76200"/>
            <a:ext cx="8915400" cy="609600"/>
          </a:xfrm>
          <a:solidFill>
            <a:srgbClr val="D9C4B9"/>
          </a:solidFill>
        </p:spPr>
        <p:txBody>
          <a:bodyPr/>
          <a:lstStyle/>
          <a:p>
            <a:r>
              <a:rPr lang="en-US" sz="3200" dirty="0"/>
              <a:t>Today’s Lecture</a:t>
            </a:r>
          </a:p>
        </p:txBody>
      </p:sp>
      <p:sp>
        <p:nvSpPr>
          <p:cNvPr id="203779" name="Rectangle 3"/>
          <p:cNvSpPr>
            <a:spLocks noGrp="1" noChangeArrowheads="1"/>
          </p:cNvSpPr>
          <p:nvPr>
            <p:ph type="body" idx="1"/>
          </p:nvPr>
        </p:nvSpPr>
        <p:spPr>
          <a:xfrm>
            <a:off x="609600" y="838200"/>
            <a:ext cx="8153400" cy="5029200"/>
          </a:xfrm>
        </p:spPr>
        <p:txBody>
          <a:bodyPr/>
          <a:lstStyle/>
          <a:p>
            <a:pPr>
              <a:lnSpc>
                <a:spcPct val="140000"/>
              </a:lnSpc>
            </a:pPr>
            <a:r>
              <a:rPr lang="en-US" sz="2400" b="1" dirty="0" smtClean="0"/>
              <a:t>Heuristically </a:t>
            </a:r>
            <a:r>
              <a:rPr lang="en-US" sz="2400" b="1" dirty="0"/>
              <a:t>Informed </a:t>
            </a:r>
            <a:r>
              <a:rPr lang="en-US" sz="2400" b="1" dirty="0" smtClean="0"/>
              <a:t>Methods</a:t>
            </a:r>
          </a:p>
          <a:p>
            <a:pPr lvl="1">
              <a:lnSpc>
                <a:spcPct val="140000"/>
              </a:lnSpc>
            </a:pPr>
            <a:r>
              <a:rPr lang="en-US" sz="2000" b="1" strike="sngStrike" dirty="0"/>
              <a:t>Best First Search </a:t>
            </a:r>
          </a:p>
          <a:p>
            <a:pPr lvl="1">
              <a:lnSpc>
                <a:spcPct val="140000"/>
              </a:lnSpc>
            </a:pPr>
            <a:r>
              <a:rPr lang="en-US" sz="2000" dirty="0"/>
              <a:t>A</a:t>
            </a:r>
            <a:r>
              <a:rPr lang="en-US" sz="2000" dirty="0" smtClean="0"/>
              <a:t>* Procedure</a:t>
            </a:r>
            <a:endParaRPr lang="en-US" sz="2000" dirty="0"/>
          </a:p>
          <a:p>
            <a:pPr lvl="1">
              <a:lnSpc>
                <a:spcPct val="140000"/>
              </a:lnSpc>
            </a:pPr>
            <a:r>
              <a:rPr lang="en-US" sz="2000" dirty="0" smtClean="0"/>
              <a:t>Hill </a:t>
            </a:r>
            <a:r>
              <a:rPr lang="en-US" sz="2000" dirty="0" smtClean="0"/>
              <a:t>Climbing</a:t>
            </a:r>
          </a:p>
          <a:p>
            <a:pPr lvl="1">
              <a:lnSpc>
                <a:spcPct val="140000"/>
              </a:lnSpc>
            </a:pPr>
            <a:r>
              <a:rPr lang="en-US" sz="2000" dirty="0" smtClean="0"/>
              <a:t>Beam Search</a:t>
            </a:r>
            <a:endParaRPr lang="en-US" sz="2000" dirty="0"/>
          </a:p>
          <a:p>
            <a:pPr indent="-285750">
              <a:lnSpc>
                <a:spcPct val="140000"/>
              </a:lnSpc>
            </a:pPr>
            <a:r>
              <a:rPr lang="en-US" sz="2400" b="1" dirty="0" smtClean="0"/>
              <a:t>Adversarial </a:t>
            </a:r>
            <a:r>
              <a:rPr lang="en-US" sz="2400" b="1" dirty="0" smtClean="0"/>
              <a:t>Search</a:t>
            </a:r>
            <a:endParaRPr lang="en-US" b="1" dirty="0"/>
          </a:p>
          <a:p>
            <a:pPr lvl="1">
              <a:lnSpc>
                <a:spcPct val="140000"/>
              </a:lnSpc>
            </a:pPr>
            <a:r>
              <a:rPr lang="en-US" sz="2000" dirty="0"/>
              <a:t>Min-Max Procedure</a:t>
            </a:r>
          </a:p>
          <a:p>
            <a:pPr lvl="1">
              <a:lnSpc>
                <a:spcPct val="140000"/>
              </a:lnSpc>
            </a:pPr>
            <a:r>
              <a:rPr lang="en-US" sz="2000" dirty="0"/>
              <a:t>Static Evaluation Function</a:t>
            </a:r>
          </a:p>
          <a:p>
            <a:pPr lvl="1">
              <a:lnSpc>
                <a:spcPct val="140000"/>
              </a:lnSpc>
            </a:pPr>
            <a:r>
              <a:rPr lang="en-US" sz="2000" dirty="0"/>
              <a:t>Alpha Beta Pruning</a:t>
            </a:r>
          </a:p>
          <a:p>
            <a:pPr lvl="1">
              <a:lnSpc>
                <a:spcPct val="140000"/>
              </a:lnSpc>
            </a:pPr>
            <a:endParaRPr lang="en-US" sz="2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dirty="0"/>
              <a:t>A* algorithm returns the path which occurred first, and it does not search for all remaining paths.</a:t>
            </a:r>
          </a:p>
          <a:p>
            <a:pPr algn="just">
              <a:lnSpc>
                <a:spcPct val="150000"/>
              </a:lnSpc>
            </a:pPr>
            <a:r>
              <a:rPr lang="en-US" sz="2200" dirty="0"/>
              <a:t>The efficiency of A* algorithm depends on the quality of heuristic.</a:t>
            </a:r>
          </a:p>
          <a:p>
            <a:pPr algn="just">
              <a:lnSpc>
                <a:spcPct val="150000"/>
              </a:lnSpc>
            </a:pPr>
            <a:r>
              <a:rPr lang="en-US" sz="2200" dirty="0"/>
              <a:t>A* algorithm expands all nodes which satisfy the condition f(n)</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107109569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b="1" dirty="0"/>
              <a:t>Complete:</a:t>
            </a:r>
            <a:r>
              <a:rPr lang="en-US" sz="2200" dirty="0"/>
              <a:t> A* algorithm is complete as long </a:t>
            </a:r>
            <a:r>
              <a:rPr lang="en-US" sz="2200" dirty="0" smtClean="0"/>
              <a:t>as:</a:t>
            </a:r>
          </a:p>
          <a:p>
            <a:pPr lvl="1" algn="just">
              <a:lnSpc>
                <a:spcPct val="150000"/>
              </a:lnSpc>
            </a:pPr>
            <a:r>
              <a:rPr lang="en-US" sz="2000" dirty="0" smtClean="0"/>
              <a:t>Branching </a:t>
            </a:r>
            <a:r>
              <a:rPr lang="en-US" sz="2000" dirty="0"/>
              <a:t>factor is </a:t>
            </a:r>
            <a:r>
              <a:rPr lang="en-US" sz="2000" dirty="0" smtClean="0"/>
              <a:t>finite.</a:t>
            </a:r>
          </a:p>
          <a:p>
            <a:pPr lvl="1" algn="just">
              <a:lnSpc>
                <a:spcPct val="150000"/>
              </a:lnSpc>
            </a:pPr>
            <a:r>
              <a:rPr lang="en-US" sz="2200" dirty="0" smtClean="0"/>
              <a:t>Cost </a:t>
            </a:r>
            <a:r>
              <a:rPr lang="en-US" sz="2200" dirty="0"/>
              <a:t>at every action is fixed.</a:t>
            </a:r>
          </a:p>
          <a:p>
            <a:pPr algn="just">
              <a:lnSpc>
                <a:spcPct val="150000"/>
              </a:lnSpc>
            </a:pPr>
            <a:r>
              <a:rPr lang="en-US" sz="2200" b="1" dirty="0"/>
              <a:t>Optimal:</a:t>
            </a:r>
            <a:r>
              <a:rPr lang="en-US" sz="2200" dirty="0"/>
              <a:t> A* search algorithm is optimal if it follows below two conditions</a:t>
            </a:r>
            <a:r>
              <a:rPr lang="en-US" sz="2200" dirty="0" smtClean="0"/>
              <a:t>:</a:t>
            </a:r>
          </a:p>
          <a:p>
            <a:pPr lvl="1" algn="just">
              <a:lnSpc>
                <a:spcPct val="150000"/>
              </a:lnSpc>
            </a:pPr>
            <a:r>
              <a:rPr lang="en-US" sz="2000" b="1" dirty="0" smtClean="0"/>
              <a:t>Admissible</a:t>
            </a:r>
            <a:r>
              <a:rPr lang="en-US" sz="2000" b="1" dirty="0"/>
              <a:t>:</a:t>
            </a:r>
            <a:r>
              <a:rPr lang="en-US" sz="2000" dirty="0"/>
              <a:t> the first condition requires for optimality is that h(n) should be an admissible heuristic for A* tree search. An admissible heuristic is optimistic in nature</a:t>
            </a:r>
            <a:r>
              <a:rPr lang="en-US" sz="2000" dirty="0" smtClean="0"/>
              <a:t>.</a:t>
            </a:r>
          </a:p>
          <a:p>
            <a:pPr lvl="1" algn="just">
              <a:lnSpc>
                <a:spcPct val="150000"/>
              </a:lnSpc>
            </a:pPr>
            <a:r>
              <a:rPr lang="en-US" sz="2200" b="1" dirty="0">
                <a:ea typeface="+mn-ea"/>
                <a:cs typeface="+mn-cs"/>
              </a:rPr>
              <a:t>Consistency</a:t>
            </a:r>
            <a:r>
              <a:rPr lang="en-US" sz="2200" dirty="0">
                <a:ea typeface="+mn-ea"/>
                <a:cs typeface="+mn-cs"/>
              </a:rPr>
              <a:t>: </a:t>
            </a:r>
            <a:r>
              <a:rPr lang="en-US" sz="2000" dirty="0"/>
              <a:t>Second required condition is consistency for only A* graph-search.</a:t>
            </a:r>
          </a:p>
          <a:p>
            <a:pPr lvl="1" algn="just">
              <a:lnSpc>
                <a:spcPct val="150000"/>
              </a:lnSpc>
            </a:pPr>
            <a:endParaRPr lang="en-US" sz="2000" dirty="0" smtClean="0"/>
          </a:p>
          <a:p>
            <a:pPr lvl="1" algn="just">
              <a:lnSpc>
                <a:spcPct val="150000"/>
              </a:lnSpc>
            </a:pP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
        <p:nvSpPr>
          <p:cNvPr id="2" name="Rectangle 1"/>
          <p:cNvSpPr/>
          <p:nvPr/>
        </p:nvSpPr>
        <p:spPr>
          <a:xfrm>
            <a:off x="685800" y="6150114"/>
            <a:ext cx="8153400" cy="707886"/>
          </a:xfrm>
          <a:prstGeom prst="rect">
            <a:avLst/>
          </a:prstGeom>
          <a:solidFill>
            <a:srgbClr val="FFFF00"/>
          </a:solidFill>
        </p:spPr>
        <p:txBody>
          <a:bodyPr wrap="square">
            <a:spAutoFit/>
          </a:bodyPr>
          <a:lstStyle/>
          <a:p>
            <a:pPr algn="ctr"/>
            <a:r>
              <a:rPr lang="en-US" sz="2000" b="1" dirty="0">
                <a:solidFill>
                  <a:srgbClr val="FF0000"/>
                </a:solidFill>
                <a:latin typeface="inter-regular"/>
              </a:rPr>
              <a:t>If the heuristic function is admissible, then A* tree search will always find the least cost path.</a:t>
            </a:r>
            <a:endParaRPr lang="en-US" sz="2000" b="1" dirty="0">
              <a:solidFill>
                <a:srgbClr val="FF0000"/>
              </a:solidFill>
            </a:endParaRPr>
          </a:p>
        </p:txBody>
      </p:sp>
    </p:spTree>
    <p:extLst>
      <p:ext uri="{BB962C8B-B14F-4D97-AF65-F5344CB8AC3E}">
        <p14:creationId xmlns:p14="http://schemas.microsoft.com/office/powerpoint/2010/main" val="254397889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b="1" dirty="0"/>
              <a:t>Time Complexity:</a:t>
            </a:r>
            <a:r>
              <a:rPr lang="en-US" sz="2200" dirty="0"/>
              <a:t> </a:t>
            </a:r>
            <a:endParaRPr lang="en-US" sz="2200" dirty="0" smtClean="0"/>
          </a:p>
          <a:p>
            <a:pPr lvl="1" algn="just">
              <a:lnSpc>
                <a:spcPct val="150000"/>
              </a:lnSpc>
            </a:pPr>
            <a:r>
              <a:rPr lang="en-US" sz="2000" dirty="0" smtClean="0"/>
              <a:t>The </a:t>
            </a:r>
            <a:r>
              <a:rPr lang="en-US" sz="2000" dirty="0"/>
              <a:t>time complexity of A* search algorithm depends on heuristic function, and the number of nodes expanded is exponential to the depth of solution d. </a:t>
            </a:r>
            <a:endParaRPr lang="en-US" sz="2000" dirty="0" smtClean="0"/>
          </a:p>
          <a:p>
            <a:pPr lvl="1" algn="just">
              <a:lnSpc>
                <a:spcPct val="150000"/>
              </a:lnSpc>
            </a:pPr>
            <a:r>
              <a:rPr lang="en-US" sz="2000" dirty="0" smtClean="0"/>
              <a:t>So </a:t>
            </a:r>
            <a:r>
              <a:rPr lang="en-US" sz="2000" dirty="0"/>
              <a:t>the time complexity is O(</a:t>
            </a:r>
            <a:r>
              <a:rPr lang="en-US" sz="2000" dirty="0" err="1"/>
              <a:t>b^d</a:t>
            </a:r>
            <a:r>
              <a:rPr lang="en-US" sz="2000" dirty="0"/>
              <a:t>), where b is the branching factor.</a:t>
            </a:r>
          </a:p>
          <a:p>
            <a:pPr algn="just">
              <a:lnSpc>
                <a:spcPct val="150000"/>
              </a:lnSpc>
            </a:pPr>
            <a:r>
              <a:rPr lang="en-US" sz="2200" b="1" dirty="0"/>
              <a:t>Space Complexity:</a:t>
            </a:r>
            <a:r>
              <a:rPr lang="en-US" sz="2200" dirty="0"/>
              <a:t> </a:t>
            </a:r>
            <a:endParaRPr lang="en-US" sz="2200" dirty="0" smtClean="0"/>
          </a:p>
          <a:p>
            <a:pPr lvl="1" algn="just">
              <a:lnSpc>
                <a:spcPct val="150000"/>
              </a:lnSpc>
            </a:pPr>
            <a:r>
              <a:rPr lang="en-US" sz="2000" dirty="0" smtClean="0"/>
              <a:t>The </a:t>
            </a:r>
            <a:r>
              <a:rPr lang="en-US" sz="2000" dirty="0"/>
              <a:t>space complexity of A* search algorithm is </a:t>
            </a:r>
            <a:r>
              <a:rPr lang="en-US" sz="2000" b="1" dirty="0"/>
              <a:t>O(</a:t>
            </a:r>
            <a:r>
              <a:rPr lang="en-US" sz="2000" b="1" dirty="0" err="1"/>
              <a:t>b^d</a:t>
            </a:r>
            <a:r>
              <a:rPr lang="en-US" sz="2000" b="1" dirty="0"/>
              <a:t>)</a:t>
            </a: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37375210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dirty="0" smtClean="0"/>
              <a:t>Most </a:t>
            </a:r>
            <a:r>
              <a:rPr lang="en-US" sz="2200" dirty="0"/>
              <a:t>commonly known form of best-first search. </a:t>
            </a:r>
            <a:endParaRPr lang="en-US" sz="2200" dirty="0" smtClean="0"/>
          </a:p>
          <a:p>
            <a:pPr algn="just">
              <a:lnSpc>
                <a:spcPct val="150000"/>
              </a:lnSpc>
            </a:pPr>
            <a:r>
              <a:rPr lang="en-US" sz="2200" dirty="0" smtClean="0"/>
              <a:t>Finds </a:t>
            </a:r>
            <a:r>
              <a:rPr lang="en-US" sz="2200" dirty="0"/>
              <a:t>the shortest path between two points</a:t>
            </a:r>
            <a:r>
              <a:rPr lang="en-US" sz="2200" dirty="0" smtClean="0"/>
              <a:t>.</a:t>
            </a:r>
          </a:p>
          <a:p>
            <a:pPr algn="just">
              <a:lnSpc>
                <a:spcPct val="150000"/>
              </a:lnSpc>
            </a:pPr>
            <a:r>
              <a:rPr lang="en-US" sz="2200" dirty="0"/>
              <a:t>It is an extension of </a:t>
            </a:r>
            <a:r>
              <a:rPr lang="en-US" sz="2200" dirty="0" err="1"/>
              <a:t>Dijkstra’s</a:t>
            </a:r>
            <a:r>
              <a:rPr lang="en-US" sz="2200" dirty="0"/>
              <a:t> shortest path algorithm (</a:t>
            </a:r>
            <a:r>
              <a:rPr lang="en-US" sz="2200" dirty="0" err="1"/>
              <a:t>Dijkstra’s</a:t>
            </a:r>
            <a:r>
              <a:rPr lang="en-US" sz="2200" dirty="0"/>
              <a:t> Algorithm). </a:t>
            </a:r>
            <a:endParaRPr lang="en-US" sz="2200" dirty="0"/>
          </a:p>
          <a:p>
            <a:pPr algn="just">
              <a:lnSpc>
                <a:spcPct val="150000"/>
              </a:lnSpc>
            </a:pPr>
            <a:r>
              <a:rPr lang="en-US" sz="2200" dirty="0" smtClean="0"/>
              <a:t>It </a:t>
            </a:r>
            <a:r>
              <a:rPr lang="en-US" sz="2200" dirty="0"/>
              <a:t>has combined features of UCS and greedy best-first search, by which it solve the problem efficiently. </a:t>
            </a:r>
            <a:endParaRPr lang="en-US" sz="2200" dirty="0" smtClean="0"/>
          </a:p>
          <a:p>
            <a:pPr algn="just">
              <a:lnSpc>
                <a:spcPct val="150000"/>
              </a:lnSpc>
            </a:pPr>
            <a:r>
              <a:rPr lang="en-US" sz="2200" dirty="0" smtClean="0"/>
              <a:t>A</a:t>
            </a:r>
            <a:r>
              <a:rPr lang="en-US" sz="2200" dirty="0"/>
              <a:t>* search algorithm finds the shortest path through the search space using the heuristic function. </a:t>
            </a:r>
            <a:endParaRPr lang="en-US" sz="2200" dirty="0" smtClean="0"/>
          </a:p>
          <a:p>
            <a:pPr algn="just">
              <a:lnSpc>
                <a:spcPct val="150000"/>
              </a:lnSpc>
            </a:pPr>
            <a:r>
              <a:rPr lang="en-US" sz="2200" dirty="0" smtClean="0"/>
              <a:t>This </a:t>
            </a:r>
            <a:r>
              <a:rPr lang="en-US" sz="2200" dirty="0"/>
              <a:t>search algorithm expands less search tree and provides optimal result faster</a:t>
            </a:r>
            <a:r>
              <a:rPr lang="en-US" sz="2200" dirty="0" smtClean="0"/>
              <a:t>.</a:t>
            </a:r>
            <a:r>
              <a:rPr lang="en-US" sz="2200" dirty="0"/>
              <a:t> </a:t>
            </a:r>
            <a:endParaRPr lang="en-US" sz="2200"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186339802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838200"/>
            <a:ext cx="8686800" cy="5715000"/>
          </a:xfrm>
          <a:noFill/>
          <a:ln/>
        </p:spPr>
        <p:txBody>
          <a:bodyPr/>
          <a:lstStyle/>
          <a:p>
            <a:pPr algn="just">
              <a:lnSpc>
                <a:spcPct val="150000"/>
              </a:lnSpc>
            </a:pPr>
            <a:r>
              <a:rPr lang="en-US" sz="2200" dirty="0"/>
              <a:t>It uses heuristic function h(n), and cost to reach the node n from the start state g(n). </a:t>
            </a:r>
            <a:endParaRPr lang="en-US" sz="2200" dirty="0" smtClean="0"/>
          </a:p>
          <a:p>
            <a:pPr algn="just">
              <a:lnSpc>
                <a:spcPct val="150000"/>
              </a:lnSpc>
            </a:pPr>
            <a:r>
              <a:rPr lang="en-US" sz="2200" dirty="0" smtClean="0"/>
              <a:t> A</a:t>
            </a:r>
            <a:r>
              <a:rPr lang="en-US" sz="2200" dirty="0"/>
              <a:t>* algorithm is similar to UCS except that it uses g(n)+h(n) instead of g(n).</a:t>
            </a:r>
          </a:p>
          <a:p>
            <a:pPr algn="just">
              <a:lnSpc>
                <a:spcPct val="150000"/>
              </a:lnSpc>
            </a:pPr>
            <a:r>
              <a:rPr lang="en-US" sz="2200" dirty="0" smtClean="0"/>
              <a:t>In </a:t>
            </a:r>
            <a:r>
              <a:rPr lang="en-US" sz="2200" dirty="0"/>
              <a:t>A* search algorithm, we use search heuristic as well as the cost to reach the node. </a:t>
            </a:r>
            <a:endParaRPr lang="en-US" sz="2200" dirty="0" smtClean="0"/>
          </a:p>
          <a:p>
            <a:pPr algn="just">
              <a:lnSpc>
                <a:spcPct val="150000"/>
              </a:lnSpc>
            </a:pPr>
            <a:r>
              <a:rPr lang="en-US" sz="2200" dirty="0" smtClean="0"/>
              <a:t>Hence </a:t>
            </a:r>
            <a:r>
              <a:rPr lang="en-US" sz="2200" dirty="0"/>
              <a:t>we can combine both costs as following, and this sum is called as a </a:t>
            </a:r>
            <a:r>
              <a:rPr lang="en-US" sz="2200" b="1" dirty="0"/>
              <a:t>fitness number</a:t>
            </a:r>
            <a:r>
              <a:rPr lang="en-US" sz="2200" dirty="0"/>
              <a:t>.</a:t>
            </a:r>
            <a:endParaRPr lang="en-US" sz="22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pic>
        <p:nvPicPr>
          <p:cNvPr id="3" name="Picture 2"/>
          <p:cNvPicPr>
            <a:picLocks noChangeAspect="1"/>
          </p:cNvPicPr>
          <p:nvPr/>
        </p:nvPicPr>
        <p:blipFill rotWithShape="1">
          <a:blip r:embed="rId3"/>
          <a:srcRect b="11504"/>
          <a:stretch/>
        </p:blipFill>
        <p:spPr>
          <a:xfrm>
            <a:off x="1524000" y="5105400"/>
            <a:ext cx="6615113" cy="1676400"/>
          </a:xfrm>
          <a:prstGeom prst="rect">
            <a:avLst/>
          </a:prstGeom>
        </p:spPr>
      </p:pic>
    </p:spTree>
    <p:extLst>
      <p:ext uri="{BB962C8B-B14F-4D97-AF65-F5344CB8AC3E}">
        <p14:creationId xmlns:p14="http://schemas.microsoft.com/office/powerpoint/2010/main" val="297450573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algn="just">
              <a:lnSpc>
                <a:spcPct val="150000"/>
              </a:lnSpc>
            </a:pPr>
            <a:r>
              <a:rPr lang="en-US" sz="2200" dirty="0"/>
              <a:t>It is a handy algorithm that is often used for map traversal to find the shortest path to be taken. </a:t>
            </a:r>
            <a:endParaRPr lang="en-US" sz="2200" dirty="0" smtClean="0"/>
          </a:p>
          <a:p>
            <a:pPr algn="just">
              <a:lnSpc>
                <a:spcPct val="150000"/>
              </a:lnSpc>
            </a:pPr>
            <a:r>
              <a:rPr lang="en-US" sz="2200" dirty="0" smtClean="0"/>
              <a:t>A</a:t>
            </a:r>
            <a:r>
              <a:rPr lang="en-US" sz="2200" dirty="0"/>
              <a:t>* was initially designed as a graph traversal problem, to help build a robot that can find its own course. </a:t>
            </a:r>
            <a:r>
              <a:rPr lang="en-US" sz="2200" dirty="0" smtClean="0"/>
              <a:t>However, </a:t>
            </a:r>
            <a:r>
              <a:rPr lang="en-US" sz="2200" dirty="0"/>
              <a:t>i</a:t>
            </a:r>
            <a:r>
              <a:rPr lang="en-US" sz="2200" dirty="0" smtClean="0"/>
              <a:t>t </a:t>
            </a:r>
            <a:r>
              <a:rPr lang="en-US" sz="2200" dirty="0"/>
              <a:t>still remains a widely popular algorithm for graph traversal</a:t>
            </a:r>
            <a:r>
              <a:rPr lang="en-US" sz="2200" dirty="0" smtClean="0"/>
              <a:t>.</a:t>
            </a:r>
          </a:p>
          <a:p>
            <a:pPr algn="just">
              <a:lnSpc>
                <a:spcPct val="150000"/>
              </a:lnSpc>
            </a:pPr>
            <a:r>
              <a:rPr lang="en-US" sz="2200" dirty="0"/>
              <a:t>It searches for shorter paths first, thus making it an </a:t>
            </a:r>
            <a:r>
              <a:rPr lang="en-US" sz="2200" b="1" u="sng" dirty="0"/>
              <a:t>optimal and complete algorithm</a:t>
            </a:r>
            <a:r>
              <a:rPr lang="en-US" sz="2200" dirty="0"/>
              <a:t>. </a:t>
            </a:r>
            <a:endParaRPr lang="en-US" sz="2200"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
        <p:nvSpPr>
          <p:cNvPr id="2" name="Rectangle 1"/>
          <p:cNvSpPr/>
          <p:nvPr/>
        </p:nvSpPr>
        <p:spPr>
          <a:xfrm>
            <a:off x="457200" y="5562600"/>
            <a:ext cx="8458200" cy="1555041"/>
          </a:xfrm>
          <a:prstGeom prst="rect">
            <a:avLst/>
          </a:prstGeom>
          <a:solidFill>
            <a:srgbClr val="FFFF00"/>
          </a:solidFill>
        </p:spPr>
        <p:txBody>
          <a:bodyPr wrap="square">
            <a:spAutoFit/>
          </a:bodyPr>
          <a:lstStyle/>
          <a:p>
            <a:pPr algn="ctr">
              <a:lnSpc>
                <a:spcPct val="150000"/>
              </a:lnSpc>
            </a:pPr>
            <a:r>
              <a:rPr lang="en-US" sz="2200" b="1" dirty="0">
                <a:solidFill>
                  <a:srgbClr val="FF0000"/>
                </a:solidFill>
              </a:rPr>
              <a:t>An optimal algorithm will find the least cost outcome for a problem, </a:t>
            </a:r>
            <a:endParaRPr lang="en-US" sz="2200" b="1" dirty="0" smtClean="0">
              <a:solidFill>
                <a:srgbClr val="FF0000"/>
              </a:solidFill>
            </a:endParaRPr>
          </a:p>
          <a:p>
            <a:pPr algn="ctr">
              <a:lnSpc>
                <a:spcPct val="150000"/>
              </a:lnSpc>
            </a:pPr>
            <a:r>
              <a:rPr lang="en-US" sz="2200" b="1" dirty="0" smtClean="0">
                <a:solidFill>
                  <a:srgbClr val="FF0000"/>
                </a:solidFill>
              </a:rPr>
              <a:t>while </a:t>
            </a:r>
            <a:r>
              <a:rPr lang="en-US" sz="2200" b="1" dirty="0">
                <a:solidFill>
                  <a:srgbClr val="FF0000"/>
                </a:solidFill>
              </a:rPr>
              <a:t>a complete algorithm finds all the possible outcomes of a problem.</a:t>
            </a:r>
            <a:endParaRPr lang="en-US" sz="2200" b="1" dirty="0">
              <a:solidFill>
                <a:srgbClr val="FF0000"/>
              </a:solidFill>
            </a:endParaRPr>
          </a:p>
        </p:txBody>
      </p:sp>
    </p:spTree>
    <p:extLst>
      <p:ext uri="{BB962C8B-B14F-4D97-AF65-F5344CB8AC3E}">
        <p14:creationId xmlns:p14="http://schemas.microsoft.com/office/powerpoint/2010/main" val="172067591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692727"/>
            <a:ext cx="8686800" cy="5715000"/>
          </a:xfrm>
          <a:noFill/>
          <a:ln/>
        </p:spPr>
        <p:txBody>
          <a:bodyPr/>
          <a:lstStyle/>
          <a:p>
            <a:pPr algn="just">
              <a:lnSpc>
                <a:spcPct val="150000"/>
              </a:lnSpc>
            </a:pPr>
            <a:endParaRPr lang="en-US" sz="2400" dirty="0" smtClean="0"/>
          </a:p>
          <a:p>
            <a:pPr algn="just">
              <a:lnSpc>
                <a:spcPct val="150000"/>
              </a:lnSpc>
            </a:pPr>
            <a:endParaRPr lang="en-US" sz="2400" dirty="0" smtClean="0"/>
          </a:p>
          <a:p>
            <a:pPr algn="just">
              <a:lnSpc>
                <a:spcPct val="150000"/>
              </a:lnSpc>
            </a:pPr>
            <a:endParaRPr lang="en-US" sz="2400" dirty="0"/>
          </a:p>
          <a:p>
            <a:pPr algn="just">
              <a:lnSpc>
                <a:spcPct val="150000"/>
              </a:lnSpc>
            </a:pPr>
            <a:r>
              <a:rPr lang="en-US" sz="2400" dirty="0" smtClean="0"/>
              <a:t>We </a:t>
            </a:r>
            <a:r>
              <a:rPr lang="en-US" sz="2400" dirty="0"/>
              <a:t>can easily calculate g, but how do we actually calculate h</a:t>
            </a:r>
            <a:r>
              <a:rPr lang="en-US" sz="2400" dirty="0" smtClean="0"/>
              <a:t>?</a:t>
            </a:r>
          </a:p>
          <a:p>
            <a:pPr lvl="1"/>
            <a:r>
              <a:rPr lang="en-US" sz="2200" dirty="0" smtClean="0"/>
              <a:t>Determine </a:t>
            </a:r>
            <a:r>
              <a:rPr lang="en-US" sz="2200" b="1" dirty="0"/>
              <a:t>h's exact value </a:t>
            </a:r>
            <a:r>
              <a:rPr lang="en-US" sz="2200" dirty="0"/>
              <a:t>(which is certainly time-consuming).</a:t>
            </a:r>
          </a:p>
          <a:p>
            <a:pPr marL="0" indent="0">
              <a:buNone/>
            </a:pPr>
            <a:r>
              <a:rPr lang="en-US" sz="2400" dirty="0" smtClean="0"/>
              <a:t>		(</a:t>
            </a:r>
            <a:r>
              <a:rPr lang="en-US" sz="2400" dirty="0"/>
              <a:t>or)</a:t>
            </a:r>
          </a:p>
          <a:p>
            <a:pPr lvl="1"/>
            <a:r>
              <a:rPr lang="en-US" sz="2200" dirty="0" smtClean="0"/>
              <a:t>Utilize </a:t>
            </a:r>
            <a:r>
              <a:rPr lang="en-US" sz="2200" dirty="0"/>
              <a:t>various techniques to approximate the value of h. (less time-consuming).</a:t>
            </a:r>
          </a:p>
          <a:p>
            <a:pPr algn="just">
              <a:lnSpc>
                <a:spcPct val="150000"/>
              </a:lnSpc>
            </a:pPr>
            <a:endParaRPr lang="en-US" sz="2200"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a:t>A* Searching - Heuristics</a:t>
            </a:r>
            <a:endParaRPr lang="en-US" sz="3200" dirty="0"/>
          </a:p>
        </p:txBody>
      </p:sp>
      <p:pic>
        <p:nvPicPr>
          <p:cNvPr id="6" name="Picture 5"/>
          <p:cNvPicPr>
            <a:picLocks noChangeAspect="1"/>
          </p:cNvPicPr>
          <p:nvPr/>
        </p:nvPicPr>
        <p:blipFill rotWithShape="1">
          <a:blip r:embed="rId3"/>
          <a:srcRect b="11504"/>
          <a:stretch/>
        </p:blipFill>
        <p:spPr>
          <a:xfrm>
            <a:off x="1524000" y="838200"/>
            <a:ext cx="6615113" cy="1676400"/>
          </a:xfrm>
          <a:prstGeom prst="rect">
            <a:avLst/>
          </a:prstGeom>
        </p:spPr>
      </p:pic>
    </p:spTree>
    <p:extLst>
      <p:ext uri="{BB962C8B-B14F-4D97-AF65-F5344CB8AC3E}">
        <p14:creationId xmlns:p14="http://schemas.microsoft.com/office/powerpoint/2010/main" val="16997125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692727"/>
            <a:ext cx="8686800" cy="5715000"/>
          </a:xfrm>
          <a:noFill/>
          <a:ln/>
        </p:spPr>
        <p:txBody>
          <a:bodyPr/>
          <a:lstStyle/>
          <a:p>
            <a:pPr algn="just">
              <a:lnSpc>
                <a:spcPct val="200000"/>
              </a:lnSpc>
            </a:pPr>
            <a:r>
              <a:rPr lang="en-US" sz="2200" b="1" dirty="0"/>
              <a:t>Approximation </a:t>
            </a:r>
            <a:r>
              <a:rPr lang="en-US" sz="2200" b="1" dirty="0" smtClean="0"/>
              <a:t>Heuristics value</a:t>
            </a:r>
          </a:p>
          <a:p>
            <a:pPr lvl="1" algn="just">
              <a:lnSpc>
                <a:spcPct val="200000"/>
              </a:lnSpc>
            </a:pPr>
            <a:r>
              <a:rPr lang="en-US" sz="2000" dirty="0" smtClean="0"/>
              <a:t>Before </a:t>
            </a:r>
            <a:r>
              <a:rPr lang="en-US" sz="2000" dirty="0"/>
              <a:t>using the A* Search Algorithm, pre-calculate the distance between every pair of </a:t>
            </a:r>
            <a:r>
              <a:rPr lang="en-US" sz="2000" dirty="0" smtClean="0"/>
              <a:t>cells.</a:t>
            </a:r>
          </a:p>
          <a:p>
            <a:pPr lvl="1" algn="just">
              <a:lnSpc>
                <a:spcPct val="200000"/>
              </a:lnSpc>
            </a:pPr>
            <a:r>
              <a:rPr lang="en-US" sz="2000" dirty="0" smtClean="0"/>
              <a:t>Using </a:t>
            </a:r>
            <a:r>
              <a:rPr lang="en-US" sz="2000" dirty="0"/>
              <a:t>the distance formula/Euclidean Distance, we may directly determine the precise value of h in the absence of blocked cells or obstructions.</a:t>
            </a:r>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a:t>A* Searching - Heuristics</a:t>
            </a:r>
            <a:endParaRPr lang="en-US" sz="3200" dirty="0"/>
          </a:p>
        </p:txBody>
      </p:sp>
    </p:spTree>
    <p:extLst>
      <p:ext uri="{BB962C8B-B14F-4D97-AF65-F5344CB8AC3E}">
        <p14:creationId xmlns:p14="http://schemas.microsoft.com/office/powerpoint/2010/main" val="26158340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692727"/>
            <a:ext cx="8686800" cy="5715000"/>
          </a:xfrm>
          <a:noFill/>
          <a:ln/>
        </p:spPr>
        <p:txBody>
          <a:bodyPr/>
          <a:lstStyle/>
          <a:p>
            <a:pPr algn="just">
              <a:lnSpc>
                <a:spcPct val="150000"/>
              </a:lnSpc>
            </a:pPr>
            <a:r>
              <a:rPr lang="en-US" sz="2200" b="1" dirty="0"/>
              <a:t>Exact </a:t>
            </a:r>
            <a:r>
              <a:rPr lang="en-US" sz="2200" b="1" dirty="0" smtClean="0"/>
              <a:t>Heuristics value</a:t>
            </a:r>
          </a:p>
          <a:p>
            <a:pPr lvl="1" algn="just">
              <a:lnSpc>
                <a:spcPct val="150000"/>
              </a:lnSpc>
            </a:pPr>
            <a:r>
              <a:rPr lang="en-US" sz="2200" dirty="0"/>
              <a:t> Manhattan </a:t>
            </a:r>
            <a:r>
              <a:rPr lang="en-US" sz="2200" dirty="0"/>
              <a:t>Distance</a:t>
            </a:r>
          </a:p>
          <a:p>
            <a:pPr lvl="1" algn="just">
              <a:lnSpc>
                <a:spcPct val="150000"/>
              </a:lnSpc>
            </a:pPr>
            <a:r>
              <a:rPr lang="en-US" sz="2200" dirty="0" smtClean="0"/>
              <a:t> Diagonal </a:t>
            </a:r>
            <a:r>
              <a:rPr lang="en-US" sz="2200" dirty="0"/>
              <a:t>Distance</a:t>
            </a:r>
          </a:p>
          <a:p>
            <a:pPr lvl="1" algn="just">
              <a:lnSpc>
                <a:spcPct val="150000"/>
              </a:lnSpc>
            </a:pPr>
            <a:r>
              <a:rPr lang="en-US" sz="2200" dirty="0"/>
              <a:t> Euclidean Distance</a:t>
            </a:r>
          </a:p>
          <a:p>
            <a:pPr lvl="1" algn="just">
              <a:lnSpc>
                <a:spcPct val="150000"/>
              </a:lnSpc>
            </a:pPr>
            <a:endParaRPr lang="en-US" sz="2200" dirty="0"/>
          </a:p>
          <a:p>
            <a:pPr algn="just">
              <a:lnSpc>
                <a:spcPct val="150000"/>
              </a:lnSpc>
            </a:pPr>
            <a:endParaRPr lang="en-US" sz="2200" dirty="0" smtClean="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a:t>A* Searching - Heuristics</a:t>
            </a:r>
            <a:endParaRPr lang="en-US" sz="3200" dirty="0"/>
          </a:p>
        </p:txBody>
      </p:sp>
    </p:spTree>
    <p:extLst>
      <p:ext uri="{BB962C8B-B14F-4D97-AF65-F5344CB8AC3E}">
        <p14:creationId xmlns:p14="http://schemas.microsoft.com/office/powerpoint/2010/main" val="13843340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04800" y="914400"/>
            <a:ext cx="8686800" cy="5715000"/>
          </a:xfrm>
          <a:noFill/>
          <a:ln/>
        </p:spPr>
        <p:txBody>
          <a:bodyPr/>
          <a:lstStyle/>
          <a:p>
            <a:pPr marL="0" indent="0" algn="just">
              <a:lnSpc>
                <a:spcPct val="120000"/>
              </a:lnSpc>
              <a:buNone/>
            </a:pPr>
            <a:r>
              <a:rPr lang="en-US" sz="2000" b="1" dirty="0" smtClean="0"/>
              <a:t>Step1</a:t>
            </a:r>
            <a:r>
              <a:rPr lang="en-US" sz="2000" b="1" dirty="0"/>
              <a:t>:</a:t>
            </a:r>
            <a:r>
              <a:rPr lang="en-US" sz="2000" dirty="0"/>
              <a:t> Place the starting node in the OPEN list.</a:t>
            </a:r>
          </a:p>
          <a:p>
            <a:pPr marL="0" indent="0" algn="just">
              <a:lnSpc>
                <a:spcPct val="120000"/>
              </a:lnSpc>
              <a:buNone/>
            </a:pPr>
            <a:r>
              <a:rPr lang="en-US" sz="2000" b="1" dirty="0"/>
              <a:t>Step 2:</a:t>
            </a:r>
            <a:r>
              <a:rPr lang="en-US" sz="2000" dirty="0"/>
              <a:t> Check if the OPEN list is empty or not, if the list is empty then return failure and stops.</a:t>
            </a:r>
          </a:p>
          <a:p>
            <a:pPr marL="0" indent="0" algn="just">
              <a:lnSpc>
                <a:spcPct val="120000"/>
              </a:lnSpc>
              <a:buNone/>
            </a:pPr>
            <a:r>
              <a:rPr lang="en-US" sz="2000" b="1" dirty="0"/>
              <a:t>Step 3:</a:t>
            </a:r>
            <a:r>
              <a:rPr lang="en-US" sz="2000" dirty="0"/>
              <a:t> Select the node from the OPEN list which has the smallest value of evaluation function (</a:t>
            </a:r>
            <a:r>
              <a:rPr lang="en-US" sz="2000" dirty="0" err="1"/>
              <a:t>g+h</a:t>
            </a:r>
            <a:r>
              <a:rPr lang="en-US" sz="2000" dirty="0"/>
              <a:t>), if node n is goal node then return success and stop, </a:t>
            </a:r>
            <a:r>
              <a:rPr lang="en-US" sz="2000" dirty="0" smtClean="0"/>
              <a:t>otherwise</a:t>
            </a:r>
          </a:p>
          <a:p>
            <a:pPr marL="0" indent="0" algn="just">
              <a:lnSpc>
                <a:spcPct val="120000"/>
              </a:lnSpc>
              <a:buNone/>
            </a:pPr>
            <a:r>
              <a:rPr lang="en-US" sz="2000" b="1" dirty="0"/>
              <a:t>Step 4:</a:t>
            </a:r>
            <a:r>
              <a:rPr lang="en-US" sz="2000" dirty="0"/>
              <a:t> Expand node n and generate all of its successors, and put n into the closed list. For each successor n', check whether n' is already in the OPEN or CLOSED list, if not then compute evaluation function for n' and place into Open list.</a:t>
            </a:r>
          </a:p>
          <a:p>
            <a:pPr marL="0" indent="0" algn="just">
              <a:lnSpc>
                <a:spcPct val="120000"/>
              </a:lnSpc>
              <a:buNone/>
            </a:pPr>
            <a:r>
              <a:rPr lang="en-US" sz="2000" b="1" dirty="0"/>
              <a:t>Step 5:</a:t>
            </a:r>
            <a:r>
              <a:rPr lang="en-US" sz="2000" dirty="0"/>
              <a:t> Else if node n' is already in OPEN and CLOSED, then it should be attached to the back pointer which reflects the lowest g(n') value.</a:t>
            </a:r>
          </a:p>
          <a:p>
            <a:pPr marL="0" indent="0" algn="just">
              <a:lnSpc>
                <a:spcPct val="120000"/>
              </a:lnSpc>
              <a:buNone/>
            </a:pPr>
            <a:r>
              <a:rPr lang="en-US" sz="2000" b="1" dirty="0"/>
              <a:t>Step 6:</a:t>
            </a:r>
            <a:r>
              <a:rPr lang="en-US" sz="2000" dirty="0"/>
              <a:t> Return to </a:t>
            </a:r>
            <a:r>
              <a:rPr lang="en-US" sz="2000" b="1" dirty="0"/>
              <a:t>Step 2</a:t>
            </a:r>
            <a:r>
              <a:rPr lang="en-US" sz="2000" dirty="0"/>
              <a:t>.</a:t>
            </a:r>
          </a:p>
          <a:p>
            <a:pPr marL="0" indent="0" algn="just">
              <a:lnSpc>
                <a:spcPct val="120000"/>
              </a:lnSpc>
              <a:buNone/>
            </a:pPr>
            <a:endParaRPr lang="en-US" sz="2000" dirty="0"/>
          </a:p>
        </p:txBody>
      </p:sp>
      <p:sp>
        <p:nvSpPr>
          <p:cNvPr id="5" name="Rectangle 2"/>
          <p:cNvSpPr>
            <a:spLocks noGrp="1" noChangeArrowheads="1"/>
          </p:cNvSpPr>
          <p:nvPr>
            <p:ph type="title"/>
          </p:nvPr>
        </p:nvSpPr>
        <p:spPr>
          <a:xfrm>
            <a:off x="76200" y="76200"/>
            <a:ext cx="8915400" cy="609600"/>
          </a:xfrm>
          <a:solidFill>
            <a:srgbClr val="D9C4B9"/>
          </a:solidFill>
          <a:ln w="12700">
            <a:noFill/>
            <a:miter lim="800000"/>
            <a:headEnd/>
            <a:tailEnd/>
          </a:ln>
          <a:effectLst/>
        </p:spPr>
        <p:txBody>
          <a:bodyPr vert="horz" wrap="square" lIns="90488" tIns="44450" rIns="90488" bIns="44450" numCol="1" anchor="ctr" anchorCtr="0" compatLnSpc="1">
            <a:prstTxWarp prst="textNoShape">
              <a:avLst/>
            </a:prstTxWarp>
          </a:bodyPr>
          <a:lstStyle/>
          <a:p>
            <a:r>
              <a:rPr lang="en-US" sz="3200" dirty="0" smtClean="0"/>
              <a:t>A* Searching</a:t>
            </a:r>
            <a:endParaRPr lang="en-US" sz="3200" dirty="0"/>
          </a:p>
        </p:txBody>
      </p:sp>
    </p:spTree>
    <p:extLst>
      <p:ext uri="{BB962C8B-B14F-4D97-AF65-F5344CB8AC3E}">
        <p14:creationId xmlns:p14="http://schemas.microsoft.com/office/powerpoint/2010/main" val="248546316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Santorini:Microsoft Office:Microsoft PowerPoint 4:</Template>
  <TotalTime>11150880</TotalTime>
  <Pages>33</Pages>
  <Words>546</Words>
  <Application>Microsoft Office PowerPoint</Application>
  <PresentationFormat>On-screen Show (4:3)</PresentationFormat>
  <Paragraphs>152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inter-regular</vt:lpstr>
      <vt:lpstr>Times New Roman</vt:lpstr>
      <vt:lpstr>Verdana</vt:lpstr>
      <vt:lpstr>Default Design</vt:lpstr>
      <vt:lpstr>AI Searching Techniques</vt:lpstr>
      <vt:lpstr>Today’s Lecture</vt:lpstr>
      <vt:lpstr>A* Searching</vt:lpstr>
      <vt:lpstr>A* Searching</vt:lpstr>
      <vt:lpstr>A* Searching</vt:lpstr>
      <vt:lpstr>A* Searching - Heuristics</vt:lpstr>
      <vt:lpstr>A* Searching - Heuristics</vt:lpstr>
      <vt:lpstr>A* Searching - Heuristics</vt:lpstr>
      <vt:lpstr>A* Searching</vt:lpstr>
      <vt:lpstr>A* Searching</vt:lpstr>
      <vt:lpstr>A* Searching</vt:lpstr>
      <vt:lpstr>A* Searching</vt:lpstr>
      <vt:lpstr>A* Searching</vt:lpstr>
      <vt:lpstr>A* Searching</vt:lpstr>
      <vt:lpstr>A* Searching</vt:lpstr>
      <vt:lpstr>A* Searching</vt:lpstr>
      <vt:lpstr>A* Searching</vt:lpstr>
      <vt:lpstr>A* Searching</vt:lpstr>
      <vt:lpstr>A* Searching</vt:lpstr>
      <vt:lpstr>A* Searching</vt:lpstr>
      <vt:lpstr>A* Searching</vt:lpstr>
      <vt:lpstr>A* Searching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Introduction to Artificial Intelligence</dc:title>
  <dc:subject/>
  <dc:creator>Padhraic Smyth</dc:creator>
  <cp:keywords/>
  <dc:description/>
  <cp:lastModifiedBy>Dr Saif Ur Rehman</cp:lastModifiedBy>
  <cp:revision>196</cp:revision>
  <cp:lastPrinted>1999-09-28T15:21:13Z</cp:lastPrinted>
  <dcterms:created xsi:type="dcterms:W3CDTF">1998-09-23T12:48:10Z</dcterms:created>
  <dcterms:modified xsi:type="dcterms:W3CDTF">2022-11-02T07:29:06Z</dcterms:modified>
</cp:coreProperties>
</file>