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6" r:id="rId10"/>
    <p:sldId id="262" r:id="rId11"/>
    <p:sldId id="263" r:id="rId12"/>
    <p:sldId id="268" r:id="rId13"/>
    <p:sldId id="269" r:id="rId14"/>
    <p:sldId id="271" r:id="rId15"/>
    <p:sldId id="272" r:id="rId16"/>
    <p:sldId id="270" r:id="rId17"/>
    <p:sldId id="273" r:id="rId18"/>
    <p:sldId id="275" r:id="rId19"/>
    <p:sldId id="274" r:id="rId20"/>
    <p:sldId id="276" r:id="rId21"/>
    <p:sldId id="277" r:id="rId22"/>
    <p:sldId id="278" r:id="rId23"/>
    <p:sldId id="279" r:id="rId24"/>
    <p:sldId id="280" r:id="rId25"/>
    <p:sldId id="281" r:id="rId26"/>
    <p:sldId id="282" r:id="rId27"/>
    <p:sldId id="283" r:id="rId28"/>
    <p:sldId id="284" r:id="rId29"/>
    <p:sldId id="285"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8" r:id="rId49"/>
    <p:sldId id="309" r:id="rId50"/>
    <p:sldId id="310" r:id="rId51"/>
    <p:sldId id="311" r:id="rId52"/>
    <p:sldId id="312" r:id="rId53"/>
    <p:sldId id="313" r:id="rId54"/>
    <p:sldId id="314" r:id="rId55"/>
    <p:sldId id="267" r:id="rId56"/>
    <p:sldId id="307"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4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B3A27DC-781F-4947-87F9-5AFBE7C16D32}"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FF30E-8654-4BAA-ADCC-BF098F12117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861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3A27DC-781F-4947-87F9-5AFBE7C16D32}"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FF30E-8654-4BAA-ADCC-BF098F12117F}" type="slidenum">
              <a:rPr lang="en-US" smtClean="0"/>
              <a:t>‹#›</a:t>
            </a:fld>
            <a:endParaRPr lang="en-US"/>
          </a:p>
        </p:txBody>
      </p:sp>
    </p:spTree>
    <p:extLst>
      <p:ext uri="{BB962C8B-B14F-4D97-AF65-F5344CB8AC3E}">
        <p14:creationId xmlns:p14="http://schemas.microsoft.com/office/powerpoint/2010/main" val="92825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3A27DC-781F-4947-87F9-5AFBE7C16D32}"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FF30E-8654-4BAA-ADCC-BF098F12117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513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3A27DC-781F-4947-87F9-5AFBE7C16D32}"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FF30E-8654-4BAA-ADCC-BF098F12117F}" type="slidenum">
              <a:rPr lang="en-US" smtClean="0"/>
              <a:t>‹#›</a:t>
            </a:fld>
            <a:endParaRPr lang="en-US"/>
          </a:p>
        </p:txBody>
      </p:sp>
    </p:spTree>
    <p:extLst>
      <p:ext uri="{BB962C8B-B14F-4D97-AF65-F5344CB8AC3E}">
        <p14:creationId xmlns:p14="http://schemas.microsoft.com/office/powerpoint/2010/main" val="3814597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3A27DC-781F-4947-87F9-5AFBE7C16D32}"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FF30E-8654-4BAA-ADCC-BF098F12117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14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3A27DC-781F-4947-87F9-5AFBE7C16D32}"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FF30E-8654-4BAA-ADCC-BF098F12117F}" type="slidenum">
              <a:rPr lang="en-US" smtClean="0"/>
              <a:t>‹#›</a:t>
            </a:fld>
            <a:endParaRPr lang="en-US"/>
          </a:p>
        </p:txBody>
      </p:sp>
    </p:spTree>
    <p:extLst>
      <p:ext uri="{BB962C8B-B14F-4D97-AF65-F5344CB8AC3E}">
        <p14:creationId xmlns:p14="http://schemas.microsoft.com/office/powerpoint/2010/main" val="153640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3A27DC-781F-4947-87F9-5AFBE7C16D32}" type="datetimeFigureOut">
              <a:rPr lang="en-US" smtClean="0"/>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2FF30E-8654-4BAA-ADCC-BF098F12117F}" type="slidenum">
              <a:rPr lang="en-US" smtClean="0"/>
              <a:t>‹#›</a:t>
            </a:fld>
            <a:endParaRPr lang="en-US"/>
          </a:p>
        </p:txBody>
      </p:sp>
    </p:spTree>
    <p:extLst>
      <p:ext uri="{BB962C8B-B14F-4D97-AF65-F5344CB8AC3E}">
        <p14:creationId xmlns:p14="http://schemas.microsoft.com/office/powerpoint/2010/main" val="292681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3A27DC-781F-4947-87F9-5AFBE7C16D32}" type="datetimeFigureOut">
              <a:rPr lang="en-US" smtClean="0"/>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2FF30E-8654-4BAA-ADCC-BF098F12117F}" type="slidenum">
              <a:rPr lang="en-US" smtClean="0"/>
              <a:t>‹#›</a:t>
            </a:fld>
            <a:endParaRPr lang="en-US"/>
          </a:p>
        </p:txBody>
      </p:sp>
    </p:spTree>
    <p:extLst>
      <p:ext uri="{BB962C8B-B14F-4D97-AF65-F5344CB8AC3E}">
        <p14:creationId xmlns:p14="http://schemas.microsoft.com/office/powerpoint/2010/main" val="334415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A27DC-781F-4947-87F9-5AFBE7C16D32}" type="datetimeFigureOut">
              <a:rPr lang="en-US" smtClean="0"/>
              <a:t>12/20/2022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2FF30E-8654-4BAA-ADCC-BF098F12117F}" type="slidenum">
              <a:rPr lang="en-US" smtClean="0"/>
              <a:t>‹#›</a:t>
            </a:fld>
            <a:endParaRPr lang="en-US"/>
          </a:p>
        </p:txBody>
      </p:sp>
    </p:spTree>
    <p:extLst>
      <p:ext uri="{BB962C8B-B14F-4D97-AF65-F5344CB8AC3E}">
        <p14:creationId xmlns:p14="http://schemas.microsoft.com/office/powerpoint/2010/main" val="170202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3A27DC-781F-4947-87F9-5AFBE7C16D32}"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FF30E-8654-4BAA-ADCC-BF098F12117F}" type="slidenum">
              <a:rPr lang="en-US" smtClean="0"/>
              <a:t>‹#›</a:t>
            </a:fld>
            <a:endParaRPr lang="en-US"/>
          </a:p>
        </p:txBody>
      </p:sp>
    </p:spTree>
    <p:extLst>
      <p:ext uri="{BB962C8B-B14F-4D97-AF65-F5344CB8AC3E}">
        <p14:creationId xmlns:p14="http://schemas.microsoft.com/office/powerpoint/2010/main" val="3532023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3A27DC-781F-4947-87F9-5AFBE7C16D32}"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FF30E-8654-4BAA-ADCC-BF098F12117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28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B3A27DC-781F-4947-87F9-5AFBE7C16D32}" type="datetimeFigureOut">
              <a:rPr lang="en-US" smtClean="0"/>
              <a:t>12/20/2022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F2FF30E-8654-4BAA-ADCC-BF098F12117F}"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693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Decision trees…</a:t>
            </a:r>
          </a:p>
        </p:txBody>
      </p:sp>
      <p:sp>
        <p:nvSpPr>
          <p:cNvPr id="3" name="Subtitle 2"/>
          <p:cNvSpPr>
            <a:spLocks noGrp="1"/>
          </p:cNvSpPr>
          <p:nvPr>
            <p:ph type="subTitle" idx="1"/>
          </p:nvPr>
        </p:nvSpPr>
        <p:spPr/>
        <p:txBody>
          <a:bodyPr>
            <a:normAutofit lnSpcReduction="10000"/>
          </a:bodyPr>
          <a:lstStyle/>
          <a:p>
            <a:endParaRPr lang="en-US" dirty="0"/>
          </a:p>
          <a:p>
            <a:endParaRPr lang="en-US" dirty="0"/>
          </a:p>
          <a:p>
            <a:r>
              <a:rPr lang="en-US" dirty="0"/>
              <a:t>Made by:</a:t>
            </a:r>
          </a:p>
          <a:p>
            <a:r>
              <a:rPr lang="en-US" dirty="0"/>
              <a:t>RIMSHA TARIQ</a:t>
            </a:r>
          </a:p>
          <a:p>
            <a:r>
              <a:rPr lang="en-US" dirty="0"/>
              <a:t>21-ARID-661</a:t>
            </a:r>
          </a:p>
        </p:txBody>
      </p:sp>
    </p:spTree>
    <p:extLst>
      <p:ext uri="{BB962C8B-B14F-4D97-AF65-F5344CB8AC3E}">
        <p14:creationId xmlns:p14="http://schemas.microsoft.com/office/powerpoint/2010/main" val="1582261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It is simple to understand as it follows the same process which a human follow while making any decision in real-life.</a:t>
            </a:r>
          </a:p>
          <a:p>
            <a:pPr>
              <a:buFont typeface="Wingdings" panose="05000000000000000000" pitchFamily="2" charset="2"/>
              <a:buChar char="q"/>
            </a:pPr>
            <a:r>
              <a:rPr lang="en-US" dirty="0"/>
              <a:t>It can be very useful for solving decision-related problems.</a:t>
            </a:r>
          </a:p>
          <a:p>
            <a:pPr>
              <a:buFont typeface="Wingdings" panose="05000000000000000000" pitchFamily="2" charset="2"/>
              <a:buChar char="q"/>
            </a:pPr>
            <a:r>
              <a:rPr lang="en-US" dirty="0"/>
              <a:t>It helps to think about all the possible outcomes for a problem.</a:t>
            </a:r>
          </a:p>
          <a:p>
            <a:pPr>
              <a:buFont typeface="Wingdings" panose="05000000000000000000" pitchFamily="2" charset="2"/>
              <a:buChar char="q"/>
            </a:pPr>
            <a:r>
              <a:rPr lang="en-US" dirty="0"/>
              <a:t>There is less requirement of data cleaning compared to other algorithms.</a:t>
            </a:r>
          </a:p>
          <a:p>
            <a:pPr marL="0" indent="0">
              <a:buNone/>
            </a:pPr>
            <a:r>
              <a:rPr lang="en-US" dirty="0"/>
              <a:t> </a:t>
            </a:r>
          </a:p>
        </p:txBody>
      </p:sp>
    </p:spTree>
    <p:extLst>
      <p:ext uri="{BB962C8B-B14F-4D97-AF65-F5344CB8AC3E}">
        <p14:creationId xmlns:p14="http://schemas.microsoft.com/office/powerpoint/2010/main" val="4247953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The decision tree contains lots of layers, which makes it complex.</a:t>
            </a:r>
          </a:p>
          <a:p>
            <a:pPr>
              <a:buFont typeface="Wingdings" panose="05000000000000000000" pitchFamily="2" charset="2"/>
              <a:buChar char="q"/>
            </a:pPr>
            <a:r>
              <a:rPr lang="en-US" dirty="0"/>
              <a:t>It may have an </a:t>
            </a:r>
            <a:r>
              <a:rPr lang="en-US" dirty="0" err="1"/>
              <a:t>overfitting</a:t>
            </a:r>
            <a:r>
              <a:rPr lang="en-US" dirty="0"/>
              <a:t> issue, which can be resolved using the </a:t>
            </a:r>
            <a:r>
              <a:rPr lang="en-US" b="1" dirty="0"/>
              <a:t>Random Forest algorithm.</a:t>
            </a:r>
            <a:endParaRPr lang="en-US" dirty="0"/>
          </a:p>
          <a:p>
            <a:pPr>
              <a:buFont typeface="Wingdings" panose="05000000000000000000" pitchFamily="2" charset="2"/>
              <a:buChar char="q"/>
            </a:pPr>
            <a:r>
              <a:rPr lang="en-US" dirty="0"/>
              <a:t>For more class labels, the computational complexity of the decision tree may increase.</a:t>
            </a:r>
          </a:p>
        </p:txBody>
      </p:sp>
    </p:spTree>
    <p:extLst>
      <p:ext uri="{BB962C8B-B14F-4D97-AF65-F5344CB8AC3E}">
        <p14:creationId xmlns:p14="http://schemas.microsoft.com/office/powerpoint/2010/main" val="1101855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Suppose there is a candidate who has a job offer and wants to decide whether he should accept the offer or Not. So, to solve this problem, the decision tree starts with the root node (Salary attribute by ASM). The root node splits further into the next decision node (distance from the office) and one leaf node based on the corresponding labels. The next decision node further gets split into one decision node (Cab facility) and one leaf node. Finally, the decision node splits into two leaf nodes (Accepted offers and Declined offer).</a:t>
            </a:r>
          </a:p>
        </p:txBody>
      </p:sp>
    </p:spTree>
    <p:extLst>
      <p:ext uri="{BB962C8B-B14F-4D97-AF65-F5344CB8AC3E}">
        <p14:creationId xmlns:p14="http://schemas.microsoft.com/office/powerpoint/2010/main" val="2028245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a:t>
            </a:r>
          </a:p>
        </p:txBody>
      </p:sp>
      <p:pic>
        <p:nvPicPr>
          <p:cNvPr id="5" name="Content Placeholder 4"/>
          <p:cNvPicPr>
            <a:picLocks noGrp="1" noChangeAspect="1"/>
          </p:cNvPicPr>
          <p:nvPr>
            <p:ph idx="1"/>
          </p:nvPr>
        </p:nvPicPr>
        <p:blipFill>
          <a:blip r:embed="rId2"/>
          <a:stretch>
            <a:fillRect/>
          </a:stretch>
        </p:blipFill>
        <p:spPr>
          <a:xfrm>
            <a:off x="3313473" y="2084832"/>
            <a:ext cx="5141192" cy="4223893"/>
          </a:xfrm>
          <a:prstGeom prst="rect">
            <a:avLst/>
          </a:prstGeom>
        </p:spPr>
      </p:pic>
    </p:spTree>
    <p:extLst>
      <p:ext uri="{BB962C8B-B14F-4D97-AF65-F5344CB8AC3E}">
        <p14:creationId xmlns:p14="http://schemas.microsoft.com/office/powerpoint/2010/main" val="2329878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Mining Classification</a:t>
            </a:r>
          </a:p>
        </p:txBody>
      </p:sp>
      <p:sp>
        <p:nvSpPr>
          <p:cNvPr id="3" name="Subtitle 2"/>
          <p:cNvSpPr>
            <a:spLocks noGrp="1"/>
          </p:cNvSpPr>
          <p:nvPr>
            <p:ph type="subTitle" idx="1"/>
          </p:nvPr>
        </p:nvSpPr>
        <p:spPr/>
        <p:txBody>
          <a:bodyPr>
            <a:normAutofit lnSpcReduction="10000"/>
          </a:bodyPr>
          <a:lstStyle/>
          <a:p>
            <a:endParaRPr lang="en-US" dirty="0"/>
          </a:p>
          <a:p>
            <a:endParaRPr lang="en-US" dirty="0"/>
          </a:p>
          <a:p>
            <a:r>
              <a:rPr lang="en-US" dirty="0"/>
              <a:t>Made by:</a:t>
            </a:r>
          </a:p>
          <a:p>
            <a:r>
              <a:rPr lang="en-US" dirty="0"/>
              <a:t>MARIA SHAKEEL</a:t>
            </a:r>
          </a:p>
          <a:p>
            <a:r>
              <a:rPr lang="en-US" dirty="0"/>
              <a:t>21-ARID-593</a:t>
            </a:r>
          </a:p>
        </p:txBody>
      </p:sp>
    </p:spTree>
    <p:extLst>
      <p:ext uri="{BB962C8B-B14F-4D97-AF65-F5344CB8AC3E}">
        <p14:creationId xmlns:p14="http://schemas.microsoft.com/office/powerpoint/2010/main" val="801906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3" name="Content Placeholder 2"/>
          <p:cNvSpPr>
            <a:spLocks noGrp="1"/>
          </p:cNvSpPr>
          <p:nvPr>
            <p:ph idx="1"/>
          </p:nvPr>
        </p:nvSpPr>
        <p:spPr/>
        <p:txBody>
          <a:bodyPr>
            <a:normAutofit/>
          </a:bodyPr>
          <a:lstStyle/>
          <a:p>
            <a:pPr marL="0" indent="0">
              <a:buNone/>
            </a:pPr>
            <a:endParaRPr lang="en-US" dirty="0"/>
          </a:p>
          <a:p>
            <a:pPr>
              <a:buFont typeface="Wingdings" panose="05000000000000000000" pitchFamily="2" charset="2"/>
              <a:buChar char="q"/>
            </a:pPr>
            <a:r>
              <a:rPr lang="en-US" dirty="0"/>
              <a:t> </a:t>
            </a:r>
            <a:r>
              <a:rPr lang="en-US" b="1" dirty="0"/>
              <a:t>Supervised learning</a:t>
            </a:r>
            <a:r>
              <a:rPr lang="en-US" dirty="0"/>
              <a:t> refers to problems where the value of a target attribute should be predicted based on the values of other attributes. </a:t>
            </a:r>
          </a:p>
          <a:p>
            <a:pPr>
              <a:buFont typeface="Wingdings" panose="05000000000000000000" pitchFamily="2" charset="2"/>
              <a:buChar char="q"/>
            </a:pPr>
            <a:r>
              <a:rPr lang="en-US" b="1" dirty="0"/>
              <a:t>For example: </a:t>
            </a:r>
            <a:r>
              <a:rPr lang="en-US" dirty="0"/>
              <a:t>Train machine that identify the image of animal . Machine Learning model to recognize if the image is of a cat or a dog.</a:t>
            </a:r>
          </a:p>
          <a:p>
            <a:pPr>
              <a:buFont typeface="Wingdings" panose="05000000000000000000" pitchFamily="2" charset="2"/>
              <a:buChar char="q"/>
            </a:pPr>
            <a:r>
              <a:rPr lang="en-US" dirty="0"/>
              <a:t> Problems with a categorical target attribute are called </a:t>
            </a:r>
            <a:r>
              <a:rPr lang="en-US" b="1" dirty="0"/>
              <a:t>classification</a:t>
            </a:r>
            <a:r>
              <a:rPr lang="en-US" dirty="0"/>
              <a:t>, problems with a numerical target attribute are called </a:t>
            </a:r>
            <a:r>
              <a:rPr lang="en-US" b="1" dirty="0"/>
              <a:t>regression.</a:t>
            </a:r>
          </a:p>
          <a:p>
            <a:pPr>
              <a:buFont typeface="Wingdings" panose="05000000000000000000" pitchFamily="2" charset="2"/>
              <a:buChar char="q"/>
            </a:pPr>
            <a:r>
              <a:rPr lang="en-US" b="1" dirty="0"/>
              <a:t> For example, we can use regression to predict the price of a house.</a:t>
            </a:r>
          </a:p>
        </p:txBody>
      </p:sp>
    </p:spTree>
    <p:extLst>
      <p:ext uri="{BB962C8B-B14F-4D97-AF65-F5344CB8AC3E}">
        <p14:creationId xmlns:p14="http://schemas.microsoft.com/office/powerpoint/2010/main" val="2218873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Definition</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Given a collection of records (training set ) – Each record contains a set of attributes, one of the attributes is the class. </a:t>
            </a:r>
          </a:p>
          <a:p>
            <a:pPr>
              <a:buFont typeface="Wingdings" panose="05000000000000000000" pitchFamily="2" charset="2"/>
              <a:buChar char="q"/>
            </a:pPr>
            <a:r>
              <a:rPr lang="en-US" dirty="0"/>
              <a:t> Find a model for class attribute as a function of the values of other attributes.</a:t>
            </a:r>
          </a:p>
          <a:p>
            <a:pPr>
              <a:buFont typeface="Wingdings" panose="05000000000000000000" pitchFamily="2" charset="2"/>
              <a:buChar char="q"/>
            </a:pPr>
            <a:r>
              <a:rPr lang="en-US" dirty="0"/>
              <a:t>A test set is used to determine the accuracy of the model. Usually, the given data set is divided into training and test sets, with training set used to build the model and test set used to validate it.</a:t>
            </a:r>
          </a:p>
        </p:txBody>
      </p:sp>
    </p:spTree>
    <p:extLst>
      <p:ext uri="{BB962C8B-B14F-4D97-AF65-F5344CB8AC3E}">
        <p14:creationId xmlns:p14="http://schemas.microsoft.com/office/powerpoint/2010/main" val="3612351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Illustrating Classification Task</a:t>
            </a:r>
          </a:p>
        </p:txBody>
      </p:sp>
      <p:pic>
        <p:nvPicPr>
          <p:cNvPr id="5" name="Content Placeholder 4"/>
          <p:cNvPicPr>
            <a:picLocks noGrp="1" noChangeAspect="1"/>
          </p:cNvPicPr>
          <p:nvPr>
            <p:ph idx="1"/>
          </p:nvPr>
        </p:nvPicPr>
        <p:blipFill>
          <a:blip r:embed="rId2"/>
          <a:stretch>
            <a:fillRect/>
          </a:stretch>
        </p:blipFill>
        <p:spPr>
          <a:xfrm>
            <a:off x="2937366" y="2286000"/>
            <a:ext cx="5893406" cy="4022725"/>
          </a:xfrm>
          <a:prstGeom prst="rect">
            <a:avLst/>
          </a:prstGeom>
        </p:spPr>
      </p:pic>
    </p:spTree>
    <p:extLst>
      <p:ext uri="{BB962C8B-B14F-4D97-AF65-F5344CB8AC3E}">
        <p14:creationId xmlns:p14="http://schemas.microsoft.com/office/powerpoint/2010/main" val="1777074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Techniques </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Decision Tree based Methods </a:t>
            </a:r>
          </a:p>
          <a:p>
            <a:pPr>
              <a:buFont typeface="Wingdings" panose="05000000000000000000" pitchFamily="2" charset="2"/>
              <a:buChar char="q"/>
            </a:pPr>
            <a:r>
              <a:rPr lang="en-US" dirty="0"/>
              <a:t> Rule-based Methods </a:t>
            </a:r>
          </a:p>
          <a:p>
            <a:pPr>
              <a:buFont typeface="Wingdings" panose="05000000000000000000" pitchFamily="2" charset="2"/>
              <a:buChar char="q"/>
            </a:pPr>
            <a:r>
              <a:rPr lang="en-US" dirty="0"/>
              <a:t> Memory based reasoning </a:t>
            </a:r>
          </a:p>
          <a:p>
            <a:pPr>
              <a:buFont typeface="Wingdings" panose="05000000000000000000" pitchFamily="2" charset="2"/>
              <a:buChar char="q"/>
            </a:pPr>
            <a:r>
              <a:rPr lang="en-US" dirty="0"/>
              <a:t> Neural Networks </a:t>
            </a:r>
          </a:p>
          <a:p>
            <a:pPr>
              <a:buFont typeface="Wingdings" panose="05000000000000000000" pitchFamily="2" charset="2"/>
              <a:buChar char="q"/>
            </a:pPr>
            <a:r>
              <a:rPr lang="en-US" dirty="0"/>
              <a:t> Naïve Bayes and Bayesian Belief Networks </a:t>
            </a:r>
          </a:p>
          <a:p>
            <a:pPr>
              <a:buFont typeface="Wingdings" panose="05000000000000000000" pitchFamily="2" charset="2"/>
              <a:buChar char="q"/>
            </a:pPr>
            <a:r>
              <a:rPr lang="en-US" dirty="0"/>
              <a:t> Support Vector Machines </a:t>
            </a:r>
          </a:p>
        </p:txBody>
      </p:sp>
    </p:spTree>
    <p:extLst>
      <p:ext uri="{BB962C8B-B14F-4D97-AF65-F5344CB8AC3E}">
        <p14:creationId xmlns:p14="http://schemas.microsoft.com/office/powerpoint/2010/main" val="985285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Classification Task</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Predicting tumor cells as benign or malignant.</a:t>
            </a:r>
          </a:p>
          <a:p>
            <a:pPr>
              <a:buFont typeface="Wingdings" panose="05000000000000000000" pitchFamily="2" charset="2"/>
              <a:buChar char="q"/>
            </a:pPr>
            <a:r>
              <a:rPr lang="en-US" dirty="0"/>
              <a:t> Classifying credit card transactions as</a:t>
            </a:r>
          </a:p>
          <a:p>
            <a:pPr marL="0" indent="0">
              <a:buNone/>
            </a:pPr>
            <a:r>
              <a:rPr lang="en-US" dirty="0"/>
              <a:t>     legitimate or fraudulent.</a:t>
            </a:r>
          </a:p>
          <a:p>
            <a:pPr>
              <a:buFont typeface="Wingdings" panose="05000000000000000000" pitchFamily="2" charset="2"/>
              <a:buChar char="q"/>
            </a:pPr>
            <a:r>
              <a:rPr lang="en-US" dirty="0"/>
              <a:t>Classifying secondary structures of protein as </a:t>
            </a:r>
          </a:p>
          <a:p>
            <a:pPr marL="0" indent="0">
              <a:buNone/>
            </a:pPr>
            <a:r>
              <a:rPr lang="en-US" dirty="0"/>
              <a:t>    alpha-helix, beta-sheet, or random coil. </a:t>
            </a:r>
          </a:p>
          <a:p>
            <a:pPr>
              <a:buFont typeface="Wingdings" panose="05000000000000000000" pitchFamily="2" charset="2"/>
              <a:buChar char="q"/>
            </a:pPr>
            <a:r>
              <a:rPr lang="en-US" dirty="0"/>
              <a:t> Categorizing news stories as finance,</a:t>
            </a:r>
          </a:p>
          <a:p>
            <a:pPr marL="0" indent="0">
              <a:buNone/>
            </a:pPr>
            <a:r>
              <a:rPr lang="en-US" dirty="0"/>
              <a:t>    weather, entertainment, sports etc.</a:t>
            </a:r>
          </a:p>
          <a:p>
            <a:pPr>
              <a:buFont typeface="Wingdings" panose="05000000000000000000" pitchFamily="2" charset="2"/>
              <a:buChar char="q"/>
            </a:pPr>
            <a:endParaRPr lang="en-US" dirty="0"/>
          </a:p>
        </p:txBody>
      </p:sp>
      <p:pic>
        <p:nvPicPr>
          <p:cNvPr id="4" name="Picture 3"/>
          <p:cNvPicPr>
            <a:picLocks noChangeAspect="1"/>
          </p:cNvPicPr>
          <p:nvPr/>
        </p:nvPicPr>
        <p:blipFill>
          <a:blip r:embed="rId2"/>
          <a:stretch>
            <a:fillRect/>
          </a:stretch>
        </p:blipFill>
        <p:spPr>
          <a:xfrm>
            <a:off x="6874318" y="2199928"/>
            <a:ext cx="2314898" cy="1590897"/>
          </a:xfrm>
          <a:prstGeom prst="rect">
            <a:avLst/>
          </a:prstGeom>
        </p:spPr>
      </p:pic>
      <p:pic>
        <p:nvPicPr>
          <p:cNvPr id="5" name="Picture 4"/>
          <p:cNvPicPr>
            <a:picLocks noChangeAspect="1"/>
          </p:cNvPicPr>
          <p:nvPr/>
        </p:nvPicPr>
        <p:blipFill>
          <a:blip r:embed="rId3"/>
          <a:stretch>
            <a:fillRect/>
          </a:stretch>
        </p:blipFill>
        <p:spPr>
          <a:xfrm>
            <a:off x="7183923" y="3845012"/>
            <a:ext cx="1695687" cy="2410161"/>
          </a:xfrm>
          <a:prstGeom prst="rect">
            <a:avLst/>
          </a:prstGeom>
        </p:spPr>
      </p:pic>
    </p:spTree>
    <p:extLst>
      <p:ext uri="{BB962C8B-B14F-4D97-AF65-F5344CB8AC3E}">
        <p14:creationId xmlns:p14="http://schemas.microsoft.com/office/powerpoint/2010/main" val="7538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A decision tree is a </a:t>
            </a:r>
            <a:r>
              <a:rPr lang="en-US" b="1" dirty="0"/>
              <a:t>decision support tool </a:t>
            </a:r>
            <a:r>
              <a:rPr lang="en-US" dirty="0"/>
              <a:t>that uses a </a:t>
            </a:r>
            <a:r>
              <a:rPr lang="en-US" b="1" dirty="0"/>
              <a:t>tree-like model of decisions</a:t>
            </a:r>
            <a:r>
              <a:rPr lang="en-US" dirty="0"/>
              <a:t>.</a:t>
            </a:r>
          </a:p>
          <a:p>
            <a:pPr>
              <a:buFont typeface="Wingdings" panose="05000000000000000000" pitchFamily="2" charset="2"/>
              <a:buChar char="q"/>
            </a:pPr>
            <a:r>
              <a:rPr lang="en-US" dirty="0"/>
              <a:t>A decision tree is a </a:t>
            </a:r>
            <a:r>
              <a:rPr lang="en-US" b="1" dirty="0"/>
              <a:t>very specific type of probability tree that enables you to make a decision about some kind of process</a:t>
            </a:r>
            <a:r>
              <a:rPr lang="en-US" dirty="0"/>
              <a:t>.</a:t>
            </a:r>
          </a:p>
          <a:p>
            <a:pPr>
              <a:buFont typeface="Wingdings" panose="05000000000000000000" pitchFamily="2" charset="2"/>
              <a:buChar char="q"/>
            </a:pPr>
            <a:r>
              <a:rPr lang="en-US" dirty="0"/>
              <a:t>A decision tree is a </a:t>
            </a:r>
            <a:r>
              <a:rPr lang="en-US" b="1" dirty="0"/>
              <a:t>graphical representation of possible solutions</a:t>
            </a:r>
            <a:r>
              <a:rPr lang="en-US" dirty="0"/>
              <a:t>.</a:t>
            </a:r>
          </a:p>
          <a:p>
            <a:pPr>
              <a:buFont typeface="Wingdings" panose="05000000000000000000" pitchFamily="2" charset="2"/>
              <a:buChar char="q"/>
            </a:pPr>
            <a:r>
              <a:rPr lang="en-US" dirty="0"/>
              <a:t>It starts from </a:t>
            </a:r>
            <a:r>
              <a:rPr lang="en-US" b="1" dirty="0"/>
              <a:t>single part or root</a:t>
            </a:r>
            <a:r>
              <a:rPr lang="en-US" dirty="0"/>
              <a:t> and then divides into a number of solutions </a:t>
            </a:r>
            <a:r>
              <a:rPr lang="en-US" b="1" dirty="0"/>
              <a:t>just like a tree.</a:t>
            </a:r>
          </a:p>
          <a:p>
            <a:pPr>
              <a:buFont typeface="Wingdings" panose="05000000000000000000" pitchFamily="2" charset="2"/>
              <a:buChar char="q"/>
            </a:pPr>
            <a:r>
              <a:rPr lang="en-US" dirty="0"/>
              <a:t>Decision trees are helpful not only for they are </a:t>
            </a:r>
            <a:r>
              <a:rPr lang="en-US" b="1" dirty="0"/>
              <a:t>graphically represented</a:t>
            </a:r>
            <a:r>
              <a:rPr lang="en-US" dirty="0"/>
              <a:t> but also because making a decision tree requires a systematic(</a:t>
            </a:r>
            <a:r>
              <a:rPr lang="en-US" b="1" dirty="0"/>
              <a:t>a way that is done according to the set of methods</a:t>
            </a:r>
            <a:r>
              <a:rPr lang="en-US" dirty="0"/>
              <a:t>), documented thought process.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59330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Decision Tree</a:t>
            </a:r>
          </a:p>
        </p:txBody>
      </p:sp>
      <p:pic>
        <p:nvPicPr>
          <p:cNvPr id="4" name="Content Placeholder 3"/>
          <p:cNvPicPr>
            <a:picLocks noGrp="1" noChangeAspect="1"/>
          </p:cNvPicPr>
          <p:nvPr>
            <p:ph idx="1"/>
          </p:nvPr>
        </p:nvPicPr>
        <p:blipFill>
          <a:blip r:embed="rId2"/>
          <a:stretch>
            <a:fillRect/>
          </a:stretch>
        </p:blipFill>
        <p:spPr>
          <a:xfrm>
            <a:off x="2141034" y="2286000"/>
            <a:ext cx="7147164" cy="4022725"/>
          </a:xfrm>
          <a:prstGeom prst="rect">
            <a:avLst/>
          </a:prstGeom>
        </p:spPr>
      </p:pic>
    </p:spTree>
    <p:extLst>
      <p:ext uri="{BB962C8B-B14F-4D97-AF65-F5344CB8AC3E}">
        <p14:creationId xmlns:p14="http://schemas.microsoft.com/office/powerpoint/2010/main" val="577399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of Decision Tree </a:t>
            </a:r>
          </a:p>
        </p:txBody>
      </p:sp>
      <p:pic>
        <p:nvPicPr>
          <p:cNvPr id="4" name="Content Placeholder 3"/>
          <p:cNvPicPr>
            <a:picLocks noGrp="1" noChangeAspect="1"/>
          </p:cNvPicPr>
          <p:nvPr>
            <p:ph idx="1"/>
          </p:nvPr>
        </p:nvPicPr>
        <p:blipFill>
          <a:blip r:embed="rId2"/>
          <a:stretch>
            <a:fillRect/>
          </a:stretch>
        </p:blipFill>
        <p:spPr>
          <a:xfrm>
            <a:off x="1873405" y="2286000"/>
            <a:ext cx="7714514" cy="4022725"/>
          </a:xfrm>
          <a:prstGeom prst="rect">
            <a:avLst/>
          </a:prstGeom>
        </p:spPr>
      </p:pic>
    </p:spTree>
    <p:extLst>
      <p:ext uri="{BB962C8B-B14F-4D97-AF65-F5344CB8AC3E}">
        <p14:creationId xmlns:p14="http://schemas.microsoft.com/office/powerpoint/2010/main" val="65253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Classification Task </a:t>
            </a:r>
          </a:p>
        </p:txBody>
      </p:sp>
      <p:pic>
        <p:nvPicPr>
          <p:cNvPr id="4" name="Content Placeholder 3"/>
          <p:cNvPicPr>
            <a:picLocks noGrp="1" noChangeAspect="1"/>
          </p:cNvPicPr>
          <p:nvPr>
            <p:ph idx="1"/>
          </p:nvPr>
        </p:nvPicPr>
        <p:blipFill>
          <a:blip r:embed="rId2"/>
          <a:stretch>
            <a:fillRect/>
          </a:stretch>
        </p:blipFill>
        <p:spPr>
          <a:xfrm>
            <a:off x="2397513" y="2286000"/>
            <a:ext cx="6445108" cy="4022725"/>
          </a:xfrm>
          <a:prstGeom prst="rect">
            <a:avLst/>
          </a:prstGeom>
        </p:spPr>
      </p:pic>
    </p:spTree>
    <p:extLst>
      <p:ext uri="{BB962C8B-B14F-4D97-AF65-F5344CB8AC3E}">
        <p14:creationId xmlns:p14="http://schemas.microsoft.com/office/powerpoint/2010/main" val="1142437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Model to Test Data</a:t>
            </a:r>
          </a:p>
        </p:txBody>
      </p:sp>
      <p:pic>
        <p:nvPicPr>
          <p:cNvPr id="4" name="Content Placeholder 3"/>
          <p:cNvPicPr>
            <a:picLocks noGrp="1" noChangeAspect="1"/>
          </p:cNvPicPr>
          <p:nvPr>
            <p:ph idx="1"/>
          </p:nvPr>
        </p:nvPicPr>
        <p:blipFill>
          <a:blip r:embed="rId2"/>
          <a:stretch>
            <a:fillRect/>
          </a:stretch>
        </p:blipFill>
        <p:spPr>
          <a:xfrm>
            <a:off x="1895707" y="2286000"/>
            <a:ext cx="7355294" cy="4022725"/>
          </a:xfrm>
          <a:prstGeom prst="rect">
            <a:avLst/>
          </a:prstGeom>
        </p:spPr>
      </p:pic>
    </p:spTree>
    <p:extLst>
      <p:ext uri="{BB962C8B-B14F-4D97-AF65-F5344CB8AC3E}">
        <p14:creationId xmlns:p14="http://schemas.microsoft.com/office/powerpoint/2010/main" val="2507201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Model to Test Data</a:t>
            </a:r>
          </a:p>
        </p:txBody>
      </p:sp>
      <p:pic>
        <p:nvPicPr>
          <p:cNvPr id="5" name="Content Placeholder 4"/>
          <p:cNvPicPr>
            <a:picLocks noGrp="1" noChangeAspect="1"/>
          </p:cNvPicPr>
          <p:nvPr>
            <p:ph idx="1"/>
          </p:nvPr>
        </p:nvPicPr>
        <p:blipFill>
          <a:blip r:embed="rId2"/>
          <a:stretch>
            <a:fillRect/>
          </a:stretch>
        </p:blipFill>
        <p:spPr>
          <a:xfrm>
            <a:off x="2397158" y="2286000"/>
            <a:ext cx="6973822" cy="4022725"/>
          </a:xfrm>
          <a:prstGeom prst="rect">
            <a:avLst/>
          </a:prstGeom>
        </p:spPr>
      </p:pic>
    </p:spTree>
    <p:extLst>
      <p:ext uri="{BB962C8B-B14F-4D97-AF65-F5344CB8AC3E}">
        <p14:creationId xmlns:p14="http://schemas.microsoft.com/office/powerpoint/2010/main" val="2473560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Model to Test Data </a:t>
            </a:r>
          </a:p>
        </p:txBody>
      </p:sp>
      <p:pic>
        <p:nvPicPr>
          <p:cNvPr id="4" name="Content Placeholder 3"/>
          <p:cNvPicPr>
            <a:picLocks noGrp="1" noChangeAspect="1"/>
          </p:cNvPicPr>
          <p:nvPr>
            <p:ph idx="1"/>
          </p:nvPr>
        </p:nvPicPr>
        <p:blipFill>
          <a:blip r:embed="rId2"/>
          <a:stretch>
            <a:fillRect/>
          </a:stretch>
        </p:blipFill>
        <p:spPr>
          <a:xfrm>
            <a:off x="2286000" y="2286000"/>
            <a:ext cx="6984995" cy="4022725"/>
          </a:xfrm>
          <a:prstGeom prst="rect">
            <a:avLst/>
          </a:prstGeom>
        </p:spPr>
      </p:pic>
    </p:spTree>
    <p:extLst>
      <p:ext uri="{BB962C8B-B14F-4D97-AF65-F5344CB8AC3E}">
        <p14:creationId xmlns:p14="http://schemas.microsoft.com/office/powerpoint/2010/main" val="2117526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Model to Test Data</a:t>
            </a:r>
          </a:p>
        </p:txBody>
      </p:sp>
      <p:pic>
        <p:nvPicPr>
          <p:cNvPr id="4" name="Content Placeholder 3"/>
          <p:cNvPicPr>
            <a:picLocks noGrp="1" noChangeAspect="1"/>
          </p:cNvPicPr>
          <p:nvPr>
            <p:ph idx="1"/>
          </p:nvPr>
        </p:nvPicPr>
        <p:blipFill>
          <a:blip r:embed="rId2"/>
          <a:stretch>
            <a:fillRect/>
          </a:stretch>
        </p:blipFill>
        <p:spPr>
          <a:xfrm>
            <a:off x="2070100" y="2286000"/>
            <a:ext cx="7210401" cy="4022725"/>
          </a:xfrm>
          <a:prstGeom prst="rect">
            <a:avLst/>
          </a:prstGeom>
        </p:spPr>
      </p:pic>
    </p:spTree>
    <p:extLst>
      <p:ext uri="{BB962C8B-B14F-4D97-AF65-F5344CB8AC3E}">
        <p14:creationId xmlns:p14="http://schemas.microsoft.com/office/powerpoint/2010/main" val="1158165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Model to Test Data </a:t>
            </a:r>
          </a:p>
        </p:txBody>
      </p:sp>
      <p:pic>
        <p:nvPicPr>
          <p:cNvPr id="4" name="Content Placeholder 3"/>
          <p:cNvPicPr>
            <a:picLocks noGrp="1" noChangeAspect="1"/>
          </p:cNvPicPr>
          <p:nvPr>
            <p:ph idx="1"/>
          </p:nvPr>
        </p:nvPicPr>
        <p:blipFill>
          <a:blip r:embed="rId2"/>
          <a:stretch>
            <a:fillRect/>
          </a:stretch>
        </p:blipFill>
        <p:spPr>
          <a:xfrm>
            <a:off x="2133600" y="2286000"/>
            <a:ext cx="7216263" cy="4022725"/>
          </a:xfrm>
          <a:prstGeom prst="rect">
            <a:avLst/>
          </a:prstGeom>
        </p:spPr>
      </p:pic>
    </p:spTree>
    <p:extLst>
      <p:ext uri="{BB962C8B-B14F-4D97-AF65-F5344CB8AC3E}">
        <p14:creationId xmlns:p14="http://schemas.microsoft.com/office/powerpoint/2010/main" val="390684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Model to Test Data</a:t>
            </a:r>
          </a:p>
        </p:txBody>
      </p:sp>
      <p:pic>
        <p:nvPicPr>
          <p:cNvPr id="4" name="Content Placeholder 3"/>
          <p:cNvPicPr>
            <a:picLocks noGrp="1" noChangeAspect="1"/>
          </p:cNvPicPr>
          <p:nvPr>
            <p:ph idx="1"/>
          </p:nvPr>
        </p:nvPicPr>
        <p:blipFill>
          <a:blip r:embed="rId2"/>
          <a:stretch>
            <a:fillRect/>
          </a:stretch>
        </p:blipFill>
        <p:spPr>
          <a:xfrm>
            <a:off x="2209899" y="2286000"/>
            <a:ext cx="6941940" cy="4022725"/>
          </a:xfrm>
          <a:prstGeom prst="rect">
            <a:avLst/>
          </a:prstGeom>
        </p:spPr>
      </p:pic>
    </p:spTree>
    <p:extLst>
      <p:ext uri="{BB962C8B-B14F-4D97-AF65-F5344CB8AC3E}">
        <p14:creationId xmlns:p14="http://schemas.microsoft.com/office/powerpoint/2010/main" val="361644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Classification Task</a:t>
            </a:r>
          </a:p>
        </p:txBody>
      </p:sp>
      <p:pic>
        <p:nvPicPr>
          <p:cNvPr id="4" name="Content Placeholder 3"/>
          <p:cNvPicPr>
            <a:picLocks noGrp="1" noChangeAspect="1"/>
          </p:cNvPicPr>
          <p:nvPr>
            <p:ph idx="1"/>
          </p:nvPr>
        </p:nvPicPr>
        <p:blipFill>
          <a:blip r:embed="rId2"/>
          <a:stretch>
            <a:fillRect/>
          </a:stretch>
        </p:blipFill>
        <p:spPr>
          <a:xfrm>
            <a:off x="2641600" y="2286000"/>
            <a:ext cx="6071638" cy="4022725"/>
          </a:xfrm>
          <a:prstGeom prst="rect">
            <a:avLst/>
          </a:prstGeom>
        </p:spPr>
      </p:pic>
    </p:spTree>
    <p:extLst>
      <p:ext uri="{BB962C8B-B14F-4D97-AF65-F5344CB8AC3E}">
        <p14:creationId xmlns:p14="http://schemas.microsoft.com/office/powerpoint/2010/main" val="335557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It is one way to display an </a:t>
            </a:r>
            <a:r>
              <a:rPr lang="en-US" b="1" dirty="0"/>
              <a:t>algorithm</a:t>
            </a:r>
            <a:r>
              <a:rPr lang="en-US" dirty="0"/>
              <a:t> that only </a:t>
            </a:r>
            <a:r>
              <a:rPr lang="en-US" b="1" dirty="0"/>
              <a:t>contains conditional control statements.</a:t>
            </a:r>
          </a:p>
          <a:p>
            <a:pPr>
              <a:buFont typeface="Wingdings" panose="05000000000000000000" pitchFamily="2" charset="2"/>
              <a:buChar char="q"/>
            </a:pPr>
            <a:r>
              <a:rPr lang="en-US" dirty="0"/>
              <a:t>A decision tree is a </a:t>
            </a:r>
            <a:r>
              <a:rPr lang="en-US" b="1" dirty="0"/>
              <a:t>graph</a:t>
            </a:r>
            <a:r>
              <a:rPr lang="en-US" dirty="0"/>
              <a:t> that uses a </a:t>
            </a:r>
            <a:r>
              <a:rPr lang="en-US" b="1" dirty="0"/>
              <a:t>branching method to illustrate every possible output for a specific input.</a:t>
            </a:r>
          </a:p>
          <a:p>
            <a:pPr>
              <a:buFont typeface="Wingdings" panose="05000000000000000000" pitchFamily="2" charset="2"/>
              <a:buChar char="q"/>
            </a:pPr>
            <a:r>
              <a:rPr lang="en-US" dirty="0"/>
              <a:t>Decision trees can be </a:t>
            </a:r>
            <a:r>
              <a:rPr lang="en-US" b="1" dirty="0"/>
              <a:t>drawn</a:t>
            </a:r>
            <a:r>
              <a:rPr lang="en-US" dirty="0"/>
              <a:t> by </a:t>
            </a:r>
            <a:r>
              <a:rPr lang="en-US" b="1" dirty="0"/>
              <a:t>hand or created</a:t>
            </a:r>
            <a:r>
              <a:rPr lang="en-US" dirty="0"/>
              <a:t> with a </a:t>
            </a:r>
            <a:r>
              <a:rPr lang="en-US" b="1" dirty="0"/>
              <a:t>graphics program or specialized software. </a:t>
            </a:r>
          </a:p>
          <a:p>
            <a:pPr>
              <a:buFont typeface="Wingdings" panose="05000000000000000000" pitchFamily="2" charset="2"/>
              <a:buChar char="q"/>
            </a:pPr>
            <a:r>
              <a:rPr lang="en-US" dirty="0"/>
              <a:t>Decision trees are </a:t>
            </a:r>
            <a:r>
              <a:rPr lang="en-US" b="1" dirty="0"/>
              <a:t>useful</a:t>
            </a:r>
            <a:r>
              <a:rPr lang="en-US" dirty="0"/>
              <a:t> for </a:t>
            </a:r>
            <a:r>
              <a:rPr lang="en-US" b="1" dirty="0"/>
              <a:t>focusing discussion </a:t>
            </a:r>
            <a:r>
              <a:rPr lang="en-US" dirty="0"/>
              <a:t>when a group must make a decision.</a:t>
            </a:r>
          </a:p>
          <a:p>
            <a:pPr marL="0" indent="0">
              <a:buNone/>
            </a:pPr>
            <a:endParaRPr lang="en-US" b="1" dirty="0"/>
          </a:p>
        </p:txBody>
      </p:sp>
    </p:spTree>
    <p:extLst>
      <p:ext uri="{BB962C8B-B14F-4D97-AF65-F5344CB8AC3E}">
        <p14:creationId xmlns:p14="http://schemas.microsoft.com/office/powerpoint/2010/main" val="329673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Induction</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Greedy strategy.  </a:t>
            </a:r>
          </a:p>
          <a:p>
            <a:pPr>
              <a:buFont typeface="Courier New" panose="02070309020205020404" pitchFamily="49" charset="0"/>
              <a:buChar char="o"/>
            </a:pPr>
            <a:r>
              <a:rPr lang="en-US" dirty="0"/>
              <a:t> Split the records based on an attribute test that optimizes certain criterion. </a:t>
            </a:r>
          </a:p>
          <a:p>
            <a:pPr>
              <a:buFont typeface="Wingdings" panose="05000000000000000000" pitchFamily="2" charset="2"/>
              <a:buChar char="q"/>
            </a:pPr>
            <a:r>
              <a:rPr lang="en-US" dirty="0"/>
              <a:t> Issues </a:t>
            </a:r>
          </a:p>
          <a:p>
            <a:pPr>
              <a:buFont typeface="Courier New" panose="02070309020205020404" pitchFamily="49" charset="0"/>
              <a:buChar char="o"/>
            </a:pPr>
            <a:r>
              <a:rPr lang="en-US" dirty="0"/>
              <a:t> Determine how to split the records </a:t>
            </a:r>
          </a:p>
          <a:p>
            <a:pPr>
              <a:buFont typeface="Courier New" panose="02070309020205020404" pitchFamily="49" charset="0"/>
              <a:buChar char="o"/>
            </a:pPr>
            <a:r>
              <a:rPr lang="en-US" dirty="0"/>
              <a:t>How to specify the attribute test condition? </a:t>
            </a:r>
          </a:p>
          <a:p>
            <a:pPr>
              <a:buFont typeface="Courier New" panose="02070309020205020404" pitchFamily="49" charset="0"/>
              <a:buChar char="o"/>
            </a:pPr>
            <a:r>
              <a:rPr lang="en-US" dirty="0"/>
              <a:t>How to determine the best split? </a:t>
            </a:r>
          </a:p>
          <a:p>
            <a:pPr>
              <a:buFont typeface="Courier New" panose="02070309020205020404" pitchFamily="49" charset="0"/>
              <a:buChar char="o"/>
            </a:pPr>
            <a:r>
              <a:rPr lang="en-US" dirty="0"/>
              <a:t> Determine when to stop splitting</a:t>
            </a:r>
          </a:p>
        </p:txBody>
      </p:sp>
    </p:spTree>
    <p:extLst>
      <p:ext uri="{BB962C8B-B14F-4D97-AF65-F5344CB8AC3E}">
        <p14:creationId xmlns:p14="http://schemas.microsoft.com/office/powerpoint/2010/main" val="123641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Specify Test Condition?</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Depends on attribute types </a:t>
            </a:r>
          </a:p>
          <a:p>
            <a:pPr>
              <a:buFont typeface="Courier New" panose="02070309020205020404" pitchFamily="49" charset="0"/>
              <a:buChar char="o"/>
            </a:pPr>
            <a:r>
              <a:rPr lang="en-US" dirty="0"/>
              <a:t> Nominal </a:t>
            </a:r>
          </a:p>
          <a:p>
            <a:pPr>
              <a:buFont typeface="Courier New" panose="02070309020205020404" pitchFamily="49" charset="0"/>
              <a:buChar char="o"/>
            </a:pPr>
            <a:r>
              <a:rPr lang="en-US" dirty="0"/>
              <a:t>Ordinal </a:t>
            </a:r>
          </a:p>
          <a:p>
            <a:pPr>
              <a:buFont typeface="Courier New" panose="02070309020205020404" pitchFamily="49" charset="0"/>
              <a:buChar char="o"/>
            </a:pPr>
            <a:r>
              <a:rPr lang="en-US" dirty="0"/>
              <a:t>Continuous </a:t>
            </a:r>
          </a:p>
          <a:p>
            <a:pPr>
              <a:buFont typeface="Wingdings" panose="05000000000000000000" pitchFamily="2" charset="2"/>
              <a:buChar char="q"/>
            </a:pPr>
            <a:r>
              <a:rPr lang="en-US" dirty="0"/>
              <a:t> Depends on number of ways to split </a:t>
            </a:r>
          </a:p>
          <a:p>
            <a:pPr>
              <a:buFont typeface="Courier New" panose="02070309020205020404" pitchFamily="49" charset="0"/>
              <a:buChar char="o"/>
            </a:pPr>
            <a:r>
              <a:rPr lang="en-US" dirty="0"/>
              <a:t>2-way split </a:t>
            </a:r>
          </a:p>
          <a:p>
            <a:pPr>
              <a:buFont typeface="Courier New" panose="02070309020205020404" pitchFamily="49" charset="0"/>
              <a:buChar char="o"/>
            </a:pPr>
            <a:r>
              <a:rPr lang="en-US" dirty="0"/>
              <a:t>Multi-way split</a:t>
            </a:r>
          </a:p>
        </p:txBody>
      </p:sp>
    </p:spTree>
    <p:extLst>
      <p:ext uri="{BB962C8B-B14F-4D97-AF65-F5344CB8AC3E}">
        <p14:creationId xmlns:p14="http://schemas.microsoft.com/office/powerpoint/2010/main" val="1609198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Based on Nominal Attributes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a:t>Multi-way split</a:t>
            </a:r>
            <a:r>
              <a:rPr lang="en-US" dirty="0"/>
              <a:t>: Use as many partitions as distinct values.</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a:p>
            <a:pPr>
              <a:buFont typeface="Wingdings" panose="05000000000000000000" pitchFamily="2" charset="2"/>
              <a:buChar char="q"/>
            </a:pPr>
            <a:r>
              <a:rPr lang="en-US" b="1" dirty="0"/>
              <a:t>Binary split</a:t>
            </a:r>
            <a:r>
              <a:rPr lang="en-US" dirty="0"/>
              <a:t>: Divides values into two subsets. Need to find optimal partitioning.</a:t>
            </a:r>
          </a:p>
        </p:txBody>
      </p:sp>
      <p:pic>
        <p:nvPicPr>
          <p:cNvPr id="6" name="Picture 5"/>
          <p:cNvPicPr>
            <a:picLocks noChangeAspect="1"/>
          </p:cNvPicPr>
          <p:nvPr/>
        </p:nvPicPr>
        <p:blipFill>
          <a:blip r:embed="rId2"/>
          <a:stretch>
            <a:fillRect/>
          </a:stretch>
        </p:blipFill>
        <p:spPr>
          <a:xfrm>
            <a:off x="3721100" y="3027310"/>
            <a:ext cx="2163064" cy="1049390"/>
          </a:xfrm>
          <a:prstGeom prst="rect">
            <a:avLst/>
          </a:prstGeom>
        </p:spPr>
      </p:pic>
      <p:pic>
        <p:nvPicPr>
          <p:cNvPr id="7" name="Picture 6"/>
          <p:cNvPicPr>
            <a:picLocks noChangeAspect="1"/>
          </p:cNvPicPr>
          <p:nvPr/>
        </p:nvPicPr>
        <p:blipFill>
          <a:blip r:embed="rId3"/>
          <a:stretch>
            <a:fillRect/>
          </a:stretch>
        </p:blipFill>
        <p:spPr>
          <a:xfrm>
            <a:off x="3187700" y="5024383"/>
            <a:ext cx="4765987" cy="1084317"/>
          </a:xfrm>
          <a:prstGeom prst="rect">
            <a:avLst/>
          </a:prstGeom>
        </p:spPr>
      </p:pic>
    </p:spTree>
    <p:extLst>
      <p:ext uri="{BB962C8B-B14F-4D97-AF65-F5344CB8AC3E}">
        <p14:creationId xmlns:p14="http://schemas.microsoft.com/office/powerpoint/2010/main" val="828045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Based on Ordinal Attributes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a:t>Multi-way split</a:t>
            </a:r>
            <a:r>
              <a:rPr lang="en-US" dirty="0"/>
              <a:t>: Use as many partitions as distinct values.</a:t>
            </a:r>
          </a:p>
          <a:p>
            <a:pPr>
              <a:buFont typeface="Wingdings" panose="05000000000000000000" pitchFamily="2" charset="2"/>
              <a:buChar char="q"/>
            </a:pPr>
            <a:endParaRPr lang="en-US" dirty="0"/>
          </a:p>
          <a:p>
            <a:pPr marL="0" indent="0">
              <a:buNone/>
            </a:pPr>
            <a:endParaRPr lang="en-US" dirty="0"/>
          </a:p>
          <a:p>
            <a:pPr>
              <a:buFont typeface="Wingdings" panose="05000000000000000000" pitchFamily="2" charset="2"/>
              <a:buChar char="q"/>
            </a:pPr>
            <a:r>
              <a:rPr lang="en-US" b="1" dirty="0"/>
              <a:t>Binary split</a:t>
            </a:r>
            <a:r>
              <a:rPr lang="en-US" dirty="0"/>
              <a:t>: Divides values into two subsets. Need to find optimal partitioning.</a:t>
            </a:r>
          </a:p>
          <a:p>
            <a:pPr>
              <a:buFont typeface="Wingdings" panose="05000000000000000000" pitchFamily="2" charset="2"/>
              <a:buChar char="q"/>
            </a:pPr>
            <a:endParaRPr lang="en-US" dirty="0"/>
          </a:p>
          <a:p>
            <a:pPr marL="0" indent="0">
              <a:buNone/>
            </a:pPr>
            <a:endParaRPr lang="en-US" dirty="0"/>
          </a:p>
          <a:p>
            <a:pPr marL="0" indent="0">
              <a:buNone/>
            </a:pPr>
            <a:endParaRPr lang="en-US" dirty="0"/>
          </a:p>
          <a:p>
            <a:pPr>
              <a:buFont typeface="Wingdings" panose="05000000000000000000" pitchFamily="2" charset="2"/>
              <a:buChar char="q"/>
            </a:pPr>
            <a:r>
              <a:rPr lang="en-US" dirty="0"/>
              <a:t>What about this split?</a:t>
            </a:r>
          </a:p>
        </p:txBody>
      </p:sp>
      <p:pic>
        <p:nvPicPr>
          <p:cNvPr id="4" name="Picture 3"/>
          <p:cNvPicPr>
            <a:picLocks noChangeAspect="1"/>
          </p:cNvPicPr>
          <p:nvPr/>
        </p:nvPicPr>
        <p:blipFill>
          <a:blip r:embed="rId2"/>
          <a:stretch>
            <a:fillRect/>
          </a:stretch>
        </p:blipFill>
        <p:spPr>
          <a:xfrm>
            <a:off x="4127501" y="2641600"/>
            <a:ext cx="1968606" cy="949374"/>
          </a:xfrm>
          <a:prstGeom prst="rect">
            <a:avLst/>
          </a:prstGeom>
        </p:spPr>
      </p:pic>
      <p:pic>
        <p:nvPicPr>
          <p:cNvPr id="5" name="Picture 4"/>
          <p:cNvPicPr>
            <a:picLocks noChangeAspect="1"/>
          </p:cNvPicPr>
          <p:nvPr/>
        </p:nvPicPr>
        <p:blipFill>
          <a:blip r:embed="rId3"/>
          <a:stretch>
            <a:fillRect/>
          </a:stretch>
        </p:blipFill>
        <p:spPr>
          <a:xfrm>
            <a:off x="2832100" y="4297680"/>
            <a:ext cx="4797724" cy="1036320"/>
          </a:xfrm>
          <a:prstGeom prst="rect">
            <a:avLst/>
          </a:prstGeom>
        </p:spPr>
      </p:pic>
      <p:pic>
        <p:nvPicPr>
          <p:cNvPr id="6" name="Picture 5"/>
          <p:cNvPicPr>
            <a:picLocks noChangeAspect="1"/>
          </p:cNvPicPr>
          <p:nvPr/>
        </p:nvPicPr>
        <p:blipFill>
          <a:blip r:embed="rId4"/>
          <a:stretch>
            <a:fillRect/>
          </a:stretch>
        </p:blipFill>
        <p:spPr>
          <a:xfrm>
            <a:off x="4737100" y="5334000"/>
            <a:ext cx="2283061" cy="763221"/>
          </a:xfrm>
          <a:prstGeom prst="rect">
            <a:avLst/>
          </a:prstGeom>
        </p:spPr>
      </p:pic>
    </p:spTree>
    <p:extLst>
      <p:ext uri="{BB962C8B-B14F-4D97-AF65-F5344CB8AC3E}">
        <p14:creationId xmlns:p14="http://schemas.microsoft.com/office/powerpoint/2010/main" val="4149882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Based on Continuous Attributes</a:t>
            </a:r>
          </a:p>
        </p:txBody>
      </p:sp>
      <p:sp>
        <p:nvSpPr>
          <p:cNvPr id="3" name="Content Placeholder 2"/>
          <p:cNvSpPr>
            <a:spLocks noGrp="1"/>
          </p:cNvSpPr>
          <p:nvPr>
            <p:ph idx="1"/>
          </p:nvPr>
        </p:nvSpPr>
        <p:spPr/>
        <p:txBody>
          <a:bodyPr>
            <a:normAutofit/>
          </a:bodyPr>
          <a:lstStyle/>
          <a:p>
            <a:r>
              <a:rPr lang="en-US" dirty="0"/>
              <a:t>Different ways of handling</a:t>
            </a:r>
          </a:p>
          <a:p>
            <a:pPr>
              <a:buFont typeface="Wingdings" panose="05000000000000000000" pitchFamily="2" charset="2"/>
              <a:buChar char="q"/>
            </a:pPr>
            <a:r>
              <a:rPr lang="en-US" dirty="0"/>
              <a:t>Discretization to form an ordinal categorical attribute </a:t>
            </a:r>
          </a:p>
          <a:p>
            <a:pPr>
              <a:buFont typeface="Courier New" panose="02070309020205020404" pitchFamily="49" charset="0"/>
              <a:buChar char="o"/>
            </a:pPr>
            <a:r>
              <a:rPr lang="en-US" dirty="0"/>
              <a:t> Static – discretize once at the beginning </a:t>
            </a:r>
          </a:p>
          <a:p>
            <a:pPr>
              <a:buFont typeface="Courier New" panose="02070309020205020404" pitchFamily="49" charset="0"/>
              <a:buChar char="o"/>
            </a:pPr>
            <a:r>
              <a:rPr lang="en-US" dirty="0"/>
              <a:t> Dynamic – ranges can be found by equal interval bucketing, equal frequency bucketing (percentiles), or clustering.</a:t>
            </a:r>
          </a:p>
          <a:p>
            <a:pPr>
              <a:buFont typeface="Wingdings" panose="05000000000000000000" pitchFamily="2" charset="2"/>
              <a:buChar char="q"/>
            </a:pPr>
            <a:r>
              <a:rPr lang="en-US" dirty="0"/>
              <a:t> Binary Decision: (A &lt; v) or (A ≥ v) </a:t>
            </a:r>
          </a:p>
          <a:p>
            <a:pPr>
              <a:buFont typeface="Courier New" panose="02070309020205020404" pitchFamily="49" charset="0"/>
              <a:buChar char="o"/>
            </a:pPr>
            <a:r>
              <a:rPr lang="en-US" dirty="0"/>
              <a:t> consider all possible splits and finds the best cut </a:t>
            </a:r>
          </a:p>
          <a:p>
            <a:pPr>
              <a:buFont typeface="Courier New" panose="02070309020205020404" pitchFamily="49" charset="0"/>
              <a:buChar char="o"/>
            </a:pPr>
            <a:r>
              <a:rPr lang="en-US" dirty="0"/>
              <a:t> can be more compute intensive</a:t>
            </a:r>
          </a:p>
        </p:txBody>
      </p:sp>
    </p:spTree>
    <p:extLst>
      <p:ext uri="{BB962C8B-B14F-4D97-AF65-F5344CB8AC3E}">
        <p14:creationId xmlns:p14="http://schemas.microsoft.com/office/powerpoint/2010/main" val="4092157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Based on Continuous Attributes</a:t>
            </a:r>
          </a:p>
        </p:txBody>
      </p:sp>
      <p:pic>
        <p:nvPicPr>
          <p:cNvPr id="4" name="Content Placeholder 3"/>
          <p:cNvPicPr>
            <a:picLocks noGrp="1" noChangeAspect="1"/>
          </p:cNvPicPr>
          <p:nvPr>
            <p:ph idx="1"/>
          </p:nvPr>
        </p:nvPicPr>
        <p:blipFill>
          <a:blip r:embed="rId2"/>
          <a:stretch>
            <a:fillRect/>
          </a:stretch>
        </p:blipFill>
        <p:spPr>
          <a:xfrm>
            <a:off x="2806700" y="2298700"/>
            <a:ext cx="5911377" cy="3581399"/>
          </a:xfrm>
          <a:prstGeom prst="rect">
            <a:avLst/>
          </a:prstGeom>
        </p:spPr>
      </p:pic>
    </p:spTree>
    <p:extLst>
      <p:ext uri="{BB962C8B-B14F-4D97-AF65-F5344CB8AC3E}">
        <p14:creationId xmlns:p14="http://schemas.microsoft.com/office/powerpoint/2010/main" val="1449818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a:t>
            </a:r>
            <a:endParaRPr lang="en-US" dirty="0"/>
          </a:p>
        </p:txBody>
      </p:sp>
      <p:sp>
        <p:nvSpPr>
          <p:cNvPr id="3" name="Subtitle 2"/>
          <p:cNvSpPr>
            <a:spLocks noGrp="1"/>
          </p:cNvSpPr>
          <p:nvPr>
            <p:ph type="subTitle" idx="1"/>
          </p:nvPr>
        </p:nvSpPr>
        <p:spPr/>
        <p:txBody>
          <a:bodyPr>
            <a:normAutofit fontScale="92500" lnSpcReduction="10000"/>
          </a:bodyPr>
          <a:lstStyle/>
          <a:p>
            <a:endParaRPr lang="en-US" dirty="0" smtClean="0"/>
          </a:p>
          <a:p>
            <a:endParaRPr lang="en-US" dirty="0"/>
          </a:p>
          <a:p>
            <a:r>
              <a:rPr lang="en-US" dirty="0" smtClean="0"/>
              <a:t>Made by:</a:t>
            </a:r>
          </a:p>
          <a:p>
            <a:r>
              <a:rPr lang="en-US" dirty="0" smtClean="0"/>
              <a:t>SIDRA-TUL-MUNTAHA SATTAR</a:t>
            </a:r>
          </a:p>
          <a:p>
            <a:r>
              <a:rPr lang="en-US" dirty="0" smtClean="0"/>
              <a:t>21-ARID-672</a:t>
            </a:r>
            <a:endParaRPr lang="en-US" dirty="0"/>
          </a:p>
        </p:txBody>
      </p:sp>
    </p:spTree>
    <p:extLst>
      <p:ext uri="{BB962C8B-B14F-4D97-AF65-F5344CB8AC3E}">
        <p14:creationId xmlns:p14="http://schemas.microsoft.com/office/powerpoint/2010/main" val="924585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Algorithm </a:t>
            </a:r>
            <a:endParaRPr lang="en-US" dirty="0"/>
          </a:p>
        </p:txBody>
      </p:sp>
      <p:sp>
        <p:nvSpPr>
          <p:cNvPr id="3" name="Content Placeholder 2"/>
          <p:cNvSpPr>
            <a:spLocks noGrp="1"/>
          </p:cNvSpPr>
          <p:nvPr>
            <p:ph idx="1"/>
          </p:nvPr>
        </p:nvSpPr>
        <p:spPr/>
        <p:txBody>
          <a:bodyPr/>
          <a:lstStyle/>
          <a:p>
            <a:r>
              <a:rPr lang="en-US" dirty="0" smtClean="0"/>
              <a:t>STEPS:</a:t>
            </a:r>
          </a:p>
          <a:p>
            <a:pPr>
              <a:buFont typeface="Wingdings" panose="05000000000000000000" pitchFamily="2" charset="2"/>
              <a:buChar char="q"/>
            </a:pPr>
            <a:r>
              <a:rPr lang="en-GB" dirty="0" smtClean="0"/>
              <a:t> It </a:t>
            </a:r>
            <a:r>
              <a:rPr lang="en-GB" dirty="0"/>
              <a:t>begins with the original set S as the root </a:t>
            </a:r>
            <a:r>
              <a:rPr lang="en-GB" dirty="0" smtClean="0"/>
              <a:t>node.</a:t>
            </a:r>
          </a:p>
          <a:p>
            <a:pPr>
              <a:buFont typeface="Wingdings" panose="05000000000000000000" pitchFamily="2" charset="2"/>
              <a:buChar char="q"/>
            </a:pPr>
            <a:r>
              <a:rPr lang="en-GB" dirty="0" smtClean="0"/>
              <a:t> On </a:t>
            </a:r>
            <a:r>
              <a:rPr lang="en-GB" dirty="0"/>
              <a:t>each iteration of the algorithm, it iterates through the very unused attribute of the set S and calculates </a:t>
            </a:r>
            <a:r>
              <a:rPr lang="en-GB" b="1" dirty="0"/>
              <a:t>Entropy(H)</a:t>
            </a:r>
            <a:r>
              <a:rPr lang="en-GB" dirty="0"/>
              <a:t> and </a:t>
            </a:r>
            <a:r>
              <a:rPr lang="en-GB" b="1" dirty="0"/>
              <a:t>Information gain(IG) </a:t>
            </a:r>
            <a:r>
              <a:rPr lang="en-GB" dirty="0"/>
              <a:t>of this </a:t>
            </a:r>
            <a:r>
              <a:rPr lang="en-GB" dirty="0" smtClean="0"/>
              <a:t>attribute.</a:t>
            </a:r>
          </a:p>
          <a:p>
            <a:pPr>
              <a:buFont typeface="Wingdings" panose="05000000000000000000" pitchFamily="2" charset="2"/>
              <a:buChar char="q"/>
            </a:pPr>
            <a:r>
              <a:rPr lang="en-GB" dirty="0"/>
              <a:t> </a:t>
            </a:r>
            <a:r>
              <a:rPr lang="en-GB" dirty="0" smtClean="0"/>
              <a:t>It </a:t>
            </a:r>
            <a:r>
              <a:rPr lang="en-GB" dirty="0"/>
              <a:t>then selects the attribute which has the smallest Entropy or Largest Information </a:t>
            </a:r>
            <a:r>
              <a:rPr lang="en-GB" dirty="0" smtClean="0"/>
              <a:t>gain.</a:t>
            </a:r>
          </a:p>
          <a:p>
            <a:pPr>
              <a:buFont typeface="Wingdings" panose="05000000000000000000" pitchFamily="2" charset="2"/>
              <a:buChar char="q"/>
            </a:pPr>
            <a:r>
              <a:rPr lang="en-GB" dirty="0"/>
              <a:t> </a:t>
            </a:r>
            <a:r>
              <a:rPr lang="en-GB" dirty="0" smtClean="0"/>
              <a:t>The </a:t>
            </a:r>
            <a:r>
              <a:rPr lang="en-GB" dirty="0"/>
              <a:t>set S is then split by the selected attribute to produce a subset of the </a:t>
            </a:r>
            <a:r>
              <a:rPr lang="en-GB" dirty="0" smtClean="0"/>
              <a:t>data.</a:t>
            </a:r>
          </a:p>
          <a:p>
            <a:pPr>
              <a:buFont typeface="Wingdings" panose="05000000000000000000" pitchFamily="2" charset="2"/>
              <a:buChar char="q"/>
            </a:pPr>
            <a:r>
              <a:rPr lang="en-GB" dirty="0"/>
              <a:t> </a:t>
            </a:r>
            <a:r>
              <a:rPr lang="en-GB" dirty="0" smtClean="0"/>
              <a:t>The </a:t>
            </a:r>
            <a:r>
              <a:rPr lang="en-GB" dirty="0"/>
              <a:t>algorithm continues to recur on each subset, considering only attributes never selected before.</a:t>
            </a:r>
          </a:p>
          <a:p>
            <a:endParaRPr lang="en-GB" dirty="0"/>
          </a:p>
          <a:p>
            <a:pPr marL="0" indent="0">
              <a:buNone/>
            </a:pPr>
            <a:endParaRPr lang="en-US" dirty="0"/>
          </a:p>
        </p:txBody>
      </p:sp>
    </p:spTree>
    <p:extLst>
      <p:ext uri="{BB962C8B-B14F-4D97-AF65-F5344CB8AC3E}">
        <p14:creationId xmlns:p14="http://schemas.microsoft.com/office/powerpoint/2010/main" val="3685365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Selection Measures</a:t>
            </a:r>
            <a:endParaRPr lang="en-US" dirty="0"/>
          </a:p>
        </p:txBody>
      </p:sp>
      <p:sp>
        <p:nvSpPr>
          <p:cNvPr id="3" name="Content Placeholder 2"/>
          <p:cNvSpPr>
            <a:spLocks noGrp="1"/>
          </p:cNvSpPr>
          <p:nvPr>
            <p:ph idx="1"/>
          </p:nvPr>
        </p:nvSpPr>
        <p:spPr/>
        <p:txBody>
          <a:bodyPr/>
          <a:lstStyle/>
          <a:p>
            <a:r>
              <a:rPr lang="en-GB" dirty="0"/>
              <a:t>For solving this attribute selection problem, researchers worked and devised some solutions. They suggested using some </a:t>
            </a:r>
            <a:r>
              <a:rPr lang="en-GB" i="1" dirty="0"/>
              <a:t>criteria</a:t>
            </a:r>
            <a:r>
              <a:rPr lang="en-GB" dirty="0"/>
              <a:t> like </a:t>
            </a:r>
            <a:r>
              <a:rPr lang="en-GB" dirty="0" smtClean="0"/>
              <a:t>:</a:t>
            </a:r>
            <a:endParaRPr lang="en-GB" dirty="0"/>
          </a:p>
          <a:p>
            <a:pPr>
              <a:buFont typeface="Wingdings" panose="05000000000000000000" pitchFamily="2" charset="2"/>
              <a:buChar char="q"/>
            </a:pPr>
            <a:r>
              <a:rPr lang="en-GB" dirty="0"/>
              <a:t>   </a:t>
            </a:r>
            <a:r>
              <a:rPr lang="it-IT" b="1" dirty="0"/>
              <a:t>Entropy</a:t>
            </a:r>
            <a:r>
              <a:rPr lang="it-IT" dirty="0" smtClean="0"/>
              <a:t>,</a:t>
            </a:r>
          </a:p>
          <a:p>
            <a:pPr>
              <a:buFont typeface="Wingdings" panose="05000000000000000000" pitchFamily="2" charset="2"/>
              <a:buChar char="q"/>
            </a:pPr>
            <a:r>
              <a:rPr lang="it-IT" dirty="0"/>
              <a:t> </a:t>
            </a:r>
            <a:r>
              <a:rPr lang="it-IT" dirty="0" smtClean="0"/>
              <a:t>  </a:t>
            </a:r>
            <a:r>
              <a:rPr lang="it-IT" b="1" dirty="0"/>
              <a:t>Information </a:t>
            </a:r>
            <a:r>
              <a:rPr lang="it-IT" b="1" dirty="0" smtClean="0"/>
              <a:t>gain,</a:t>
            </a:r>
            <a:endParaRPr lang="it-IT" dirty="0" smtClean="0"/>
          </a:p>
          <a:p>
            <a:pPr>
              <a:buFont typeface="Wingdings" panose="05000000000000000000" pitchFamily="2" charset="2"/>
              <a:buChar char="q"/>
            </a:pPr>
            <a:r>
              <a:rPr lang="it-IT" b="1" dirty="0"/>
              <a:t> </a:t>
            </a:r>
            <a:r>
              <a:rPr lang="it-IT" b="1" dirty="0" smtClean="0"/>
              <a:t>  Gini </a:t>
            </a:r>
            <a:r>
              <a:rPr lang="it-IT" b="1" dirty="0"/>
              <a:t>index,</a:t>
            </a:r>
            <a:endParaRPr lang="en-GB" dirty="0"/>
          </a:p>
          <a:p>
            <a:pPr marL="0" indent="0">
              <a:buNone/>
            </a:pPr>
            <a:endParaRPr lang="en-US" dirty="0"/>
          </a:p>
        </p:txBody>
      </p:sp>
    </p:spTree>
    <p:extLst>
      <p:ext uri="{BB962C8B-B14F-4D97-AF65-F5344CB8AC3E}">
        <p14:creationId xmlns:p14="http://schemas.microsoft.com/office/powerpoint/2010/main" val="2152743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Entropy</a:t>
            </a:r>
            <a:endParaRPr lang="en-US" dirty="0"/>
          </a:p>
        </p:txBody>
      </p:sp>
      <p:sp>
        <p:nvSpPr>
          <p:cNvPr id="3" name="Content Placeholder 2"/>
          <p:cNvSpPr>
            <a:spLocks noGrp="1"/>
          </p:cNvSpPr>
          <p:nvPr>
            <p:ph idx="1"/>
          </p:nvPr>
        </p:nvSpPr>
        <p:spPr/>
        <p:txBody>
          <a:bodyPr/>
          <a:lstStyle/>
          <a:p>
            <a:r>
              <a:rPr lang="en-GB" sz="2400" dirty="0"/>
              <a:t>Entropy is a measure of the randomness in the information being processed. The higher the entropy, the harder it is to draw any conclusions from that information. </a:t>
            </a:r>
            <a:endParaRPr lang="en-GB" sz="2400" dirty="0" smtClean="0"/>
          </a:p>
          <a:p>
            <a:endParaRPr lang="en-US" dirty="0"/>
          </a:p>
        </p:txBody>
      </p:sp>
      <p:pic>
        <p:nvPicPr>
          <p:cNvPr id="4" name="Picture 3"/>
          <p:cNvPicPr>
            <a:picLocks noChangeAspect="1"/>
          </p:cNvPicPr>
          <p:nvPr/>
        </p:nvPicPr>
        <p:blipFill>
          <a:blip r:embed="rId2"/>
          <a:stretch>
            <a:fillRect/>
          </a:stretch>
        </p:blipFill>
        <p:spPr>
          <a:xfrm>
            <a:off x="3233854" y="3367732"/>
            <a:ext cx="4327417" cy="2419688"/>
          </a:xfrm>
          <a:prstGeom prst="rect">
            <a:avLst/>
          </a:prstGeom>
        </p:spPr>
      </p:pic>
    </p:spTree>
    <p:extLst>
      <p:ext uri="{BB962C8B-B14F-4D97-AF65-F5344CB8AC3E}">
        <p14:creationId xmlns:p14="http://schemas.microsoft.com/office/powerpoint/2010/main" val="1151733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structure…</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a:t>Note</a:t>
            </a:r>
            <a:r>
              <a:rPr lang="en-US" dirty="0"/>
              <a:t>: A decision tree can contain categorical data (YES/NO) as well as numeric data.</a:t>
            </a:r>
          </a:p>
          <a:p>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2526717" y="2798557"/>
            <a:ext cx="6134956" cy="3602242"/>
          </a:xfrm>
          <a:prstGeom prst="rect">
            <a:avLst/>
          </a:prstGeom>
        </p:spPr>
      </p:pic>
    </p:spTree>
    <p:extLst>
      <p:ext uri="{BB962C8B-B14F-4D97-AF65-F5344CB8AC3E}">
        <p14:creationId xmlns:p14="http://schemas.microsoft.com/office/powerpoint/2010/main" val="1626828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87083" y="1269501"/>
            <a:ext cx="6501161" cy="3547825"/>
          </a:xfrm>
          <a:prstGeom prst="rect">
            <a:avLst/>
          </a:prstGeom>
        </p:spPr>
      </p:pic>
      <p:pic>
        <p:nvPicPr>
          <p:cNvPr id="3" name="Picture 2"/>
          <p:cNvPicPr>
            <a:picLocks noChangeAspect="1"/>
          </p:cNvPicPr>
          <p:nvPr/>
        </p:nvPicPr>
        <p:blipFill>
          <a:blip r:embed="rId3"/>
          <a:stretch>
            <a:fillRect/>
          </a:stretch>
        </p:blipFill>
        <p:spPr>
          <a:xfrm>
            <a:off x="2587083" y="4919950"/>
            <a:ext cx="6501161" cy="1135162"/>
          </a:xfrm>
          <a:prstGeom prst="rect">
            <a:avLst/>
          </a:prstGeom>
        </p:spPr>
      </p:pic>
    </p:spTree>
    <p:extLst>
      <p:ext uri="{BB962C8B-B14F-4D97-AF65-F5344CB8AC3E}">
        <p14:creationId xmlns:p14="http://schemas.microsoft.com/office/powerpoint/2010/main" val="3670170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5400" dirty="0">
                <a:solidFill>
                  <a:schemeClr val="tx1"/>
                </a:solidFill>
              </a:rPr>
              <a:t>Mathematically </a:t>
            </a:r>
            <a:r>
              <a:rPr lang="en-GB" sz="5400" b="1" dirty="0">
                <a:solidFill>
                  <a:schemeClr val="tx1"/>
                </a:solidFill>
              </a:rPr>
              <a:t>Entropy</a:t>
            </a:r>
            <a:r>
              <a:rPr lang="en-GB" sz="5400" dirty="0">
                <a:solidFill>
                  <a:schemeClr val="tx1"/>
                </a:solidFill>
              </a:rPr>
              <a:t> for multiple attributes is </a:t>
            </a:r>
            <a:r>
              <a:rPr lang="en-GB" sz="5400" dirty="0" smtClean="0">
                <a:solidFill>
                  <a:schemeClr val="tx1"/>
                </a:solidFill>
              </a:rPr>
              <a:t>represented AS:</a:t>
            </a:r>
            <a:endParaRPr lang="en-US" dirty="0"/>
          </a:p>
        </p:txBody>
      </p:sp>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3561" y="2691006"/>
            <a:ext cx="5178173" cy="3520223"/>
          </a:xfrm>
          <a:prstGeom prst="rect">
            <a:avLst/>
          </a:prstGeom>
        </p:spPr>
      </p:pic>
    </p:spTree>
    <p:extLst>
      <p:ext uri="{BB962C8B-B14F-4D97-AF65-F5344CB8AC3E}">
        <p14:creationId xmlns:p14="http://schemas.microsoft.com/office/powerpoint/2010/main" val="622274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Information </a:t>
            </a:r>
            <a:r>
              <a:rPr lang="en-GB" dirty="0" smtClean="0">
                <a:solidFill>
                  <a:schemeClr val="tx1"/>
                </a:solidFill>
              </a:rPr>
              <a:t>Gain</a:t>
            </a:r>
            <a:endParaRPr lang="en-US" dirty="0"/>
          </a:p>
        </p:txBody>
      </p:sp>
      <p:sp>
        <p:nvSpPr>
          <p:cNvPr id="3" name="Content Placeholder 2"/>
          <p:cNvSpPr>
            <a:spLocks noGrp="1"/>
          </p:cNvSpPr>
          <p:nvPr>
            <p:ph idx="1"/>
          </p:nvPr>
        </p:nvSpPr>
        <p:spPr/>
        <p:txBody>
          <a:bodyPr/>
          <a:lstStyle/>
          <a:p>
            <a:r>
              <a:rPr lang="en-GB" sz="2400" dirty="0"/>
              <a:t>Information gain or </a:t>
            </a:r>
            <a:r>
              <a:rPr lang="en-GB" sz="2400" b="1" dirty="0"/>
              <a:t>IG </a:t>
            </a:r>
            <a:r>
              <a:rPr lang="en-GB" sz="2400" dirty="0"/>
              <a:t>is a statistical property that measures how well a given attribute separates the training examples according to their target classification. Constructing a decision tree is all about finding an attribute that returns the highest information gain and the smallest entropy.</a:t>
            </a:r>
          </a:p>
          <a:p>
            <a:r>
              <a:rPr lang="en-GB" sz="2400" dirty="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784" y="3746810"/>
            <a:ext cx="6840760" cy="2386361"/>
          </a:xfrm>
          <a:prstGeom prst="rect">
            <a:avLst/>
          </a:prstGeom>
        </p:spPr>
      </p:pic>
    </p:spTree>
    <p:extLst>
      <p:ext uri="{BB962C8B-B14F-4D97-AF65-F5344CB8AC3E}">
        <p14:creationId xmlns:p14="http://schemas.microsoft.com/office/powerpoint/2010/main" val="3523368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Mathematically,</a:t>
            </a:r>
            <a:r>
              <a:rPr lang="en-GB" b="1" dirty="0">
                <a:solidFill>
                  <a:schemeClr val="tx1"/>
                </a:solidFill>
              </a:rPr>
              <a:t> IG </a:t>
            </a:r>
            <a:r>
              <a:rPr lang="en-GB" dirty="0">
                <a:solidFill>
                  <a:schemeClr val="tx1"/>
                </a:solidFill>
              </a:rPr>
              <a:t>is represented as</a:t>
            </a:r>
            <a:r>
              <a:rPr lang="en-GB" dirty="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4059" y="2754351"/>
            <a:ext cx="6482285" cy="2686011"/>
          </a:xfrm>
          <a:prstGeom prst="rect">
            <a:avLst/>
          </a:prstGeom>
        </p:spPr>
      </p:pic>
    </p:spTree>
    <p:extLst>
      <p:ext uri="{BB962C8B-B14F-4D97-AF65-F5344CB8AC3E}">
        <p14:creationId xmlns:p14="http://schemas.microsoft.com/office/powerpoint/2010/main" val="1974433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5400" dirty="0">
                <a:solidFill>
                  <a:schemeClr val="tx1"/>
                </a:solidFill>
              </a:rPr>
              <a:t>In a much simpler way</a:t>
            </a:r>
            <a:r>
              <a:rPr lang="en-GB" sz="5400" dirty="0" smtClean="0">
                <a:solidFill>
                  <a:schemeClr val="tx1"/>
                </a:solidFill>
              </a:rPr>
              <a:t>, </a:t>
            </a:r>
            <a:br>
              <a:rPr lang="en-GB" sz="5400" dirty="0" smtClean="0">
                <a:solidFill>
                  <a:schemeClr val="tx1"/>
                </a:solidFill>
              </a:rPr>
            </a:br>
            <a:r>
              <a:rPr lang="en-GB" sz="5400" dirty="0" smtClean="0">
                <a:solidFill>
                  <a:schemeClr val="tx1"/>
                </a:solidFill>
              </a:rPr>
              <a:t>we </a:t>
            </a:r>
            <a:r>
              <a:rPr lang="en-GB" sz="5400" dirty="0">
                <a:solidFill>
                  <a:schemeClr val="tx1"/>
                </a:solidFill>
              </a:rPr>
              <a:t>can conclude that: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5639" y="3339751"/>
            <a:ext cx="7170387" cy="1131888"/>
          </a:xfrm>
          <a:prstGeom prst="rect">
            <a:avLst/>
          </a:prstGeom>
        </p:spPr>
      </p:pic>
    </p:spTree>
    <p:extLst>
      <p:ext uri="{BB962C8B-B14F-4D97-AF65-F5344CB8AC3E}">
        <p14:creationId xmlns:p14="http://schemas.microsoft.com/office/powerpoint/2010/main" val="14260503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chemeClr val="tx1"/>
                </a:solidFill>
              </a:rPr>
              <a:t>Gini</a:t>
            </a:r>
            <a:r>
              <a:rPr lang="en-GB" dirty="0">
                <a:solidFill>
                  <a:schemeClr val="tx1"/>
                </a:solidFill>
              </a:rPr>
              <a:t> Index</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GB" sz="2400" dirty="0" smtClean="0"/>
              <a:t> You </a:t>
            </a:r>
            <a:r>
              <a:rPr lang="en-GB" sz="2400" dirty="0"/>
              <a:t>can understand the </a:t>
            </a:r>
            <a:r>
              <a:rPr lang="en-GB" sz="2400" dirty="0" err="1"/>
              <a:t>Gini</a:t>
            </a:r>
            <a:r>
              <a:rPr lang="en-GB" sz="2400" dirty="0"/>
              <a:t> index as a cost function used to evaluate splits in the dataset. It is calculated by subtracting the sum of the squared probabilities of each class from one.</a:t>
            </a:r>
          </a:p>
          <a:p>
            <a:endParaRPr lang="en-GB" sz="2400" dirty="0"/>
          </a:p>
          <a:p>
            <a:pPr marL="0" indent="0">
              <a:buNone/>
            </a:pPr>
            <a:endParaRPr lang="en-GB" sz="2400" dirty="0" smtClean="0"/>
          </a:p>
          <a:p>
            <a:pPr marL="0" indent="0">
              <a:buNone/>
            </a:pPr>
            <a:endParaRPr lang="en-GB" sz="2400" dirty="0" smtClean="0"/>
          </a:p>
          <a:p>
            <a:pPr>
              <a:buFont typeface="Wingdings" panose="05000000000000000000" pitchFamily="2" charset="2"/>
              <a:buChar char="q"/>
            </a:pPr>
            <a:r>
              <a:rPr lang="en-GB" sz="2400" dirty="0"/>
              <a:t> </a:t>
            </a:r>
            <a:r>
              <a:rPr lang="en-GB" sz="2400" dirty="0" smtClean="0"/>
              <a:t>Higher </a:t>
            </a:r>
            <a:r>
              <a:rPr lang="en-GB" sz="2400" dirty="0"/>
              <a:t>value of </a:t>
            </a:r>
            <a:r>
              <a:rPr lang="en-GB" sz="2400" dirty="0" err="1"/>
              <a:t>Gini</a:t>
            </a:r>
            <a:r>
              <a:rPr lang="en-GB" sz="2400" dirty="0"/>
              <a:t> index implies higher inequality, higher heterogeneity.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6020" y="3612995"/>
            <a:ext cx="3312795" cy="1024218"/>
          </a:xfrm>
          <a:prstGeom prst="rect">
            <a:avLst/>
          </a:prstGeom>
        </p:spPr>
      </p:pic>
    </p:spTree>
    <p:extLst>
      <p:ext uri="{BB962C8B-B14F-4D97-AF65-F5344CB8AC3E}">
        <p14:creationId xmlns:p14="http://schemas.microsoft.com/office/powerpoint/2010/main" val="2926843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Steps to Calculate </a:t>
            </a:r>
            <a:r>
              <a:rPr lang="en-GB" dirty="0" err="1">
                <a:solidFill>
                  <a:schemeClr val="tx1"/>
                </a:solidFill>
              </a:rPr>
              <a:t>Gini</a:t>
            </a:r>
            <a:r>
              <a:rPr lang="en-GB" dirty="0">
                <a:solidFill>
                  <a:schemeClr val="tx1"/>
                </a:solidFill>
              </a:rPr>
              <a:t> index for a split</a:t>
            </a:r>
            <a:endParaRPr lang="en-US" dirty="0"/>
          </a:p>
        </p:txBody>
      </p:sp>
      <p:sp>
        <p:nvSpPr>
          <p:cNvPr id="3" name="Content Placeholder 2"/>
          <p:cNvSpPr>
            <a:spLocks noGrp="1"/>
          </p:cNvSpPr>
          <p:nvPr>
            <p:ph idx="1"/>
          </p:nvPr>
        </p:nvSpPr>
        <p:spPr/>
        <p:txBody>
          <a:bodyPr/>
          <a:lstStyle/>
          <a:p>
            <a:pPr marL="457200" indent="-342900">
              <a:buFont typeface="Wingdings" panose="05000000000000000000" pitchFamily="2" charset="2"/>
              <a:buChar char="q"/>
            </a:pPr>
            <a:r>
              <a:rPr lang="en-GB" dirty="0"/>
              <a:t>Calculate </a:t>
            </a:r>
            <a:r>
              <a:rPr lang="en-GB" dirty="0" err="1"/>
              <a:t>Gini</a:t>
            </a:r>
            <a:r>
              <a:rPr lang="en-GB" dirty="0"/>
              <a:t> for sub-nodes, using the above formula for success(p) and failure(q) (p²+q²</a:t>
            </a:r>
            <a:r>
              <a:rPr lang="en-GB" dirty="0" smtClean="0"/>
              <a:t>).</a:t>
            </a:r>
          </a:p>
          <a:p>
            <a:pPr marL="457200" indent="-342900">
              <a:buFont typeface="Wingdings" panose="05000000000000000000" pitchFamily="2" charset="2"/>
              <a:buChar char="q"/>
            </a:pPr>
            <a:r>
              <a:rPr lang="en-GB" dirty="0" smtClean="0"/>
              <a:t>Calculate </a:t>
            </a:r>
            <a:r>
              <a:rPr lang="en-GB" dirty="0"/>
              <a:t>the </a:t>
            </a:r>
            <a:r>
              <a:rPr lang="en-GB" dirty="0" err="1"/>
              <a:t>Gini</a:t>
            </a:r>
            <a:r>
              <a:rPr lang="en-GB" dirty="0"/>
              <a:t> index for split using the weighted </a:t>
            </a:r>
            <a:r>
              <a:rPr lang="en-GB" dirty="0" err="1"/>
              <a:t>Gini</a:t>
            </a:r>
            <a:r>
              <a:rPr lang="en-GB" dirty="0"/>
              <a:t> score of each node of that </a:t>
            </a:r>
            <a:r>
              <a:rPr lang="en-GB" dirty="0" smtClean="0"/>
              <a:t>split.</a:t>
            </a:r>
          </a:p>
          <a:p>
            <a:pPr marL="457200" indent="-342900">
              <a:buFont typeface="Wingdings" panose="05000000000000000000" pitchFamily="2" charset="2"/>
              <a:buChar char="q"/>
            </a:pPr>
            <a:r>
              <a:rPr lang="en-GB" dirty="0" smtClean="0"/>
              <a:t>CART </a:t>
            </a:r>
            <a:r>
              <a:rPr lang="en-GB" dirty="0"/>
              <a:t>(Classification and Regression Tree) uses the </a:t>
            </a:r>
            <a:r>
              <a:rPr lang="en-GB" dirty="0" err="1"/>
              <a:t>Gini</a:t>
            </a:r>
            <a:r>
              <a:rPr lang="en-GB" dirty="0"/>
              <a:t> index method to create split points.</a:t>
            </a:r>
          </a:p>
          <a:p>
            <a:endParaRPr lang="en-US" dirty="0"/>
          </a:p>
        </p:txBody>
      </p:sp>
    </p:spTree>
    <p:extLst>
      <p:ext uri="{BB962C8B-B14F-4D97-AF65-F5344CB8AC3E}">
        <p14:creationId xmlns:p14="http://schemas.microsoft.com/office/powerpoint/2010/main" val="42540501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rPr>
              <a:t>Conclusion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GB" dirty="0" smtClean="0"/>
              <a:t> </a:t>
            </a:r>
            <a:r>
              <a:rPr lang="en-GB" dirty="0" err="1" smtClean="0"/>
              <a:t>Gini</a:t>
            </a:r>
            <a:r>
              <a:rPr lang="en-GB" dirty="0" smtClean="0"/>
              <a:t> </a:t>
            </a:r>
            <a:r>
              <a:rPr lang="en-GB" dirty="0"/>
              <a:t>Index is a powerful measure of the randomness or the impurity or entropy in the values of a dataset</a:t>
            </a:r>
            <a:r>
              <a:rPr lang="en-GB" dirty="0" smtClean="0"/>
              <a:t>.</a:t>
            </a:r>
          </a:p>
          <a:p>
            <a:pPr>
              <a:buFont typeface="Wingdings" panose="05000000000000000000" pitchFamily="2" charset="2"/>
              <a:buChar char="q"/>
            </a:pPr>
            <a:r>
              <a:rPr lang="en-GB" dirty="0" smtClean="0"/>
              <a:t> </a:t>
            </a:r>
            <a:r>
              <a:rPr lang="en-GB" dirty="0" err="1"/>
              <a:t>Gini</a:t>
            </a:r>
            <a:r>
              <a:rPr lang="en-GB" dirty="0"/>
              <a:t> Index aims to decrease the impurities from the root nodes (at the top of decision tree) to the leaf nodes (vertical branches down the decision tree) of a decision tree model</a:t>
            </a:r>
          </a:p>
          <a:p>
            <a:pPr marL="0" indent="0">
              <a:buNone/>
            </a:pPr>
            <a:endParaRPr lang="en-US" dirty="0"/>
          </a:p>
        </p:txBody>
      </p:sp>
    </p:spTree>
    <p:extLst>
      <p:ext uri="{BB962C8B-B14F-4D97-AF65-F5344CB8AC3E}">
        <p14:creationId xmlns:p14="http://schemas.microsoft.com/office/powerpoint/2010/main" val="29397918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Model</a:t>
            </a:r>
          </a:p>
        </p:txBody>
      </p:sp>
      <p:pic>
        <p:nvPicPr>
          <p:cNvPr id="4" name="Content Placeholder 3"/>
          <p:cNvPicPr>
            <a:picLocks noGrp="1" noChangeAspect="1"/>
          </p:cNvPicPr>
          <p:nvPr>
            <p:ph idx="1"/>
          </p:nvPr>
        </p:nvPicPr>
        <p:blipFill>
          <a:blip r:embed="rId2"/>
          <a:stretch>
            <a:fillRect/>
          </a:stretch>
        </p:blipFill>
        <p:spPr>
          <a:xfrm>
            <a:off x="1739590" y="2084832"/>
            <a:ext cx="6947210" cy="4223893"/>
          </a:xfrm>
          <a:prstGeom prst="rect">
            <a:avLst/>
          </a:prstGeom>
        </p:spPr>
      </p:pic>
    </p:spTree>
    <p:extLst>
      <p:ext uri="{BB962C8B-B14F-4D97-AF65-F5344CB8AC3E}">
        <p14:creationId xmlns:p14="http://schemas.microsoft.com/office/powerpoint/2010/main" val="31868470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41756" y="1639229"/>
            <a:ext cx="6593090" cy="3869473"/>
          </a:xfrm>
          <a:prstGeom prst="rect">
            <a:avLst/>
          </a:prstGeom>
        </p:spPr>
      </p:pic>
    </p:spTree>
    <p:extLst>
      <p:ext uri="{BB962C8B-B14F-4D97-AF65-F5344CB8AC3E}">
        <p14:creationId xmlns:p14="http://schemas.microsoft.com/office/powerpoint/2010/main" val="287122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Terminologies…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a:t>Root Node</a:t>
            </a:r>
          </a:p>
          <a:p>
            <a:pPr>
              <a:buFont typeface="Wingdings" panose="05000000000000000000" pitchFamily="2" charset="2"/>
              <a:buChar char="q"/>
            </a:pPr>
            <a:r>
              <a:rPr lang="en-US" b="1" dirty="0"/>
              <a:t>Leaf Node</a:t>
            </a:r>
          </a:p>
          <a:p>
            <a:pPr>
              <a:buFont typeface="Wingdings" panose="05000000000000000000" pitchFamily="2" charset="2"/>
              <a:buChar char="q"/>
            </a:pPr>
            <a:r>
              <a:rPr lang="en-US" b="1" dirty="0"/>
              <a:t>Splitting</a:t>
            </a:r>
          </a:p>
          <a:p>
            <a:pPr>
              <a:buFont typeface="Wingdings" panose="05000000000000000000" pitchFamily="2" charset="2"/>
              <a:buChar char="q"/>
            </a:pPr>
            <a:r>
              <a:rPr lang="en-US" b="1" dirty="0"/>
              <a:t>Branch/Sub Tree</a:t>
            </a:r>
          </a:p>
          <a:p>
            <a:pPr>
              <a:buFont typeface="Wingdings" panose="05000000000000000000" pitchFamily="2" charset="2"/>
              <a:buChar char="q"/>
            </a:pPr>
            <a:r>
              <a:rPr lang="en-US" b="1" dirty="0"/>
              <a:t>Pruning</a:t>
            </a:r>
          </a:p>
          <a:p>
            <a:pPr>
              <a:buFont typeface="Wingdings" panose="05000000000000000000" pitchFamily="2" charset="2"/>
              <a:buChar char="q"/>
            </a:pPr>
            <a:r>
              <a:rPr lang="en-US" b="1" dirty="0"/>
              <a:t>Parent/Child node</a:t>
            </a:r>
            <a:endParaRPr lang="en-US" dirty="0"/>
          </a:p>
        </p:txBody>
      </p:sp>
    </p:spTree>
    <p:extLst>
      <p:ext uri="{BB962C8B-B14F-4D97-AF65-F5344CB8AC3E}">
        <p14:creationId xmlns:p14="http://schemas.microsoft.com/office/powerpoint/2010/main" val="35407147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62977" y="1233180"/>
            <a:ext cx="7214838" cy="4676965"/>
          </a:xfrm>
          <a:prstGeom prst="rect">
            <a:avLst/>
          </a:prstGeom>
        </p:spPr>
      </p:pic>
    </p:spTree>
    <p:extLst>
      <p:ext uri="{BB962C8B-B14F-4D97-AF65-F5344CB8AC3E}">
        <p14:creationId xmlns:p14="http://schemas.microsoft.com/office/powerpoint/2010/main" val="26262010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30605" y="1099812"/>
            <a:ext cx="6885268" cy="4899544"/>
          </a:xfrm>
          <a:prstGeom prst="rect">
            <a:avLst/>
          </a:prstGeom>
        </p:spPr>
      </p:pic>
    </p:spTree>
    <p:extLst>
      <p:ext uri="{BB962C8B-B14F-4D97-AF65-F5344CB8AC3E}">
        <p14:creationId xmlns:p14="http://schemas.microsoft.com/office/powerpoint/2010/main" val="34259376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86361" y="1166496"/>
            <a:ext cx="6834275" cy="4810557"/>
          </a:xfrm>
          <a:prstGeom prst="rect">
            <a:avLst/>
          </a:prstGeom>
        </p:spPr>
      </p:pic>
    </p:spTree>
    <p:extLst>
      <p:ext uri="{BB962C8B-B14F-4D97-AF65-F5344CB8AC3E}">
        <p14:creationId xmlns:p14="http://schemas.microsoft.com/office/powerpoint/2010/main" val="40066791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52907" y="1806498"/>
            <a:ext cx="6910597" cy="3668751"/>
          </a:xfrm>
          <a:prstGeom prst="rect">
            <a:avLst/>
          </a:prstGeom>
        </p:spPr>
      </p:pic>
    </p:spTree>
    <p:extLst>
      <p:ext uri="{BB962C8B-B14F-4D97-AF65-F5344CB8AC3E}">
        <p14:creationId xmlns:p14="http://schemas.microsoft.com/office/powerpoint/2010/main" val="26784415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8146" y="909285"/>
            <a:ext cx="8608742" cy="5301943"/>
          </a:xfrm>
          <a:prstGeom prst="rect">
            <a:avLst/>
          </a:prstGeom>
        </p:spPr>
      </p:pic>
    </p:spTree>
    <p:extLst>
      <p:ext uri="{BB962C8B-B14F-4D97-AF65-F5344CB8AC3E}">
        <p14:creationId xmlns:p14="http://schemas.microsoft.com/office/powerpoint/2010/main" val="26084311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 Let’s summarize:</a:t>
            </a:r>
          </a:p>
          <a:p>
            <a:pPr>
              <a:buFont typeface="Wingdings" panose="05000000000000000000" pitchFamily="2" charset="2"/>
              <a:buChar char="q"/>
            </a:pPr>
            <a:r>
              <a:rPr lang="en-US" dirty="0"/>
              <a:t> Decision trees are composed of three main parts—decision nodes (denoting choice), chance nodes (denoting probability), and end nodes (denoting outcomes).</a:t>
            </a:r>
          </a:p>
          <a:p>
            <a:pPr>
              <a:buFont typeface="Wingdings" panose="05000000000000000000" pitchFamily="2" charset="2"/>
              <a:buChar char="q"/>
            </a:pPr>
            <a:r>
              <a:rPr lang="en-US" dirty="0"/>
              <a:t> Decision trees can be used to deal with complex datasets, and can be pruned if necessary to avoid </a:t>
            </a:r>
            <a:r>
              <a:rPr lang="en-US" dirty="0" err="1"/>
              <a:t>overfitting</a:t>
            </a:r>
            <a:r>
              <a:rPr lang="en-US" dirty="0"/>
              <a:t>.</a:t>
            </a:r>
          </a:p>
          <a:p>
            <a:pPr>
              <a:buFont typeface="Wingdings" panose="05000000000000000000" pitchFamily="2" charset="2"/>
              <a:buChar char="q"/>
            </a:pPr>
            <a:r>
              <a:rPr lang="en-US" dirty="0"/>
              <a:t> Despite having many benefits, decision trees are not suited to all types of data, e.g. continuous variables or imbalanced datasets.</a:t>
            </a:r>
          </a:p>
          <a:p>
            <a:pPr>
              <a:buFont typeface="Wingdings" panose="05000000000000000000" pitchFamily="2" charset="2"/>
              <a:buChar char="q"/>
            </a:pPr>
            <a:r>
              <a:rPr lang="en-US" dirty="0"/>
              <a:t> They are popular in data analytics and machine learning, with practical applications across sectors from health, to finance, and technology.</a:t>
            </a:r>
          </a:p>
          <a:p>
            <a:endParaRPr lang="en-US" dirty="0"/>
          </a:p>
        </p:txBody>
      </p:sp>
    </p:spTree>
    <p:extLst>
      <p:ext uri="{BB962C8B-B14F-4D97-AF65-F5344CB8AC3E}">
        <p14:creationId xmlns:p14="http://schemas.microsoft.com/office/powerpoint/2010/main" val="12106415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3964672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Terminologies…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a:t> Root node </a:t>
            </a:r>
            <a:r>
              <a:rPr lang="en-US" dirty="0"/>
              <a:t>is from where the decision tree starts. It represents the entire dataset, which further gets divided into two or more homogeneous sets.</a:t>
            </a:r>
          </a:p>
          <a:p>
            <a:pPr>
              <a:buFont typeface="Wingdings" panose="05000000000000000000" pitchFamily="2" charset="2"/>
              <a:buChar char="q"/>
            </a:pPr>
            <a:r>
              <a:rPr lang="en-US" dirty="0"/>
              <a:t> </a:t>
            </a:r>
            <a:r>
              <a:rPr lang="en-US" b="1" dirty="0"/>
              <a:t>Leaf nodes </a:t>
            </a:r>
            <a:r>
              <a:rPr lang="en-US" dirty="0"/>
              <a:t>are the final output node, and the tree cannot be segregated further after getting a leaf node.</a:t>
            </a:r>
          </a:p>
          <a:p>
            <a:pPr>
              <a:buFont typeface="Wingdings" panose="05000000000000000000" pitchFamily="2" charset="2"/>
              <a:buChar char="q"/>
            </a:pPr>
            <a:r>
              <a:rPr lang="en-US" dirty="0"/>
              <a:t> </a:t>
            </a:r>
            <a:r>
              <a:rPr lang="en-US" b="1" dirty="0"/>
              <a:t>Splitting</a:t>
            </a:r>
            <a:r>
              <a:rPr lang="en-US" dirty="0"/>
              <a:t> is the process of dividing the decision node/root node into sub-nodes according to the given conditions.</a:t>
            </a:r>
          </a:p>
          <a:p>
            <a:pPr>
              <a:buFont typeface="Wingdings" panose="05000000000000000000" pitchFamily="2" charset="2"/>
              <a:buChar char="q"/>
            </a:pPr>
            <a:r>
              <a:rPr lang="en-US" dirty="0"/>
              <a:t> A </a:t>
            </a:r>
            <a:r>
              <a:rPr lang="en-US" b="1" dirty="0"/>
              <a:t>sub tree </a:t>
            </a:r>
            <a:r>
              <a:rPr lang="en-US" dirty="0"/>
              <a:t>is a tree formed by splitting the tree.</a:t>
            </a:r>
          </a:p>
          <a:p>
            <a:pPr>
              <a:buFont typeface="Wingdings" panose="05000000000000000000" pitchFamily="2" charset="2"/>
              <a:buChar char="q"/>
            </a:pPr>
            <a:r>
              <a:rPr lang="en-US" dirty="0"/>
              <a:t> </a:t>
            </a:r>
            <a:r>
              <a:rPr lang="en-US" b="1" dirty="0"/>
              <a:t>Pruning</a:t>
            </a:r>
            <a:r>
              <a:rPr lang="en-US" dirty="0"/>
              <a:t> is the process of removing the unwanted branches from the tree.</a:t>
            </a:r>
          </a:p>
          <a:p>
            <a:pPr>
              <a:buFont typeface="Wingdings" panose="05000000000000000000" pitchFamily="2" charset="2"/>
              <a:buChar char="q"/>
            </a:pPr>
            <a:r>
              <a:rPr lang="en-US" dirty="0"/>
              <a:t>The root node of the tree is called the </a:t>
            </a:r>
            <a:r>
              <a:rPr lang="en-US" b="1" dirty="0"/>
              <a:t>parent node</a:t>
            </a:r>
            <a:r>
              <a:rPr lang="en-US" dirty="0"/>
              <a:t>, and other nodes are called the </a:t>
            </a:r>
            <a:r>
              <a:rPr lang="en-US" b="1" dirty="0"/>
              <a:t>child nodes.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709328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Decision trees are extremely useful for data analytics and machine learning.</a:t>
            </a:r>
          </a:p>
          <a:p>
            <a:pPr>
              <a:buFont typeface="Wingdings" panose="05000000000000000000" pitchFamily="2" charset="2"/>
              <a:buChar char="q"/>
            </a:pPr>
            <a:r>
              <a:rPr lang="en-US" dirty="0"/>
              <a:t> They </a:t>
            </a:r>
            <a:r>
              <a:rPr lang="en-US" b="1" dirty="0"/>
              <a:t>break down complex data into more manageable parts</a:t>
            </a:r>
            <a:r>
              <a:rPr lang="en-US" dirty="0"/>
              <a:t>. </a:t>
            </a:r>
          </a:p>
          <a:p>
            <a:pPr>
              <a:buFont typeface="Wingdings" panose="05000000000000000000" pitchFamily="2" charset="2"/>
              <a:buChar char="q"/>
            </a:pPr>
            <a:r>
              <a:rPr lang="en-US" dirty="0"/>
              <a:t> They're often used in these fields for prediction analysis, data classification, and regression.</a:t>
            </a:r>
          </a:p>
        </p:txBody>
      </p:sp>
    </p:spTree>
    <p:extLst>
      <p:ext uri="{BB962C8B-B14F-4D97-AF65-F5344CB8AC3E}">
        <p14:creationId xmlns:p14="http://schemas.microsoft.com/office/powerpoint/2010/main" val="1651672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a:t>
            </a:r>
          </a:p>
        </p:txBody>
      </p:sp>
      <p:sp>
        <p:nvSpPr>
          <p:cNvPr id="3" name="Content Placeholder 2"/>
          <p:cNvSpPr>
            <a:spLocks noGrp="1"/>
          </p:cNvSpPr>
          <p:nvPr>
            <p:ph idx="1"/>
          </p:nvPr>
        </p:nvSpPr>
        <p:spPr/>
        <p:txBody>
          <a:bodyPr/>
          <a:lstStyle/>
          <a:p>
            <a:r>
              <a:rPr lang="en-US" dirty="0"/>
              <a:t>Decision trees work by recursively partitioning the data based on input field values. The data partitions are called </a:t>
            </a:r>
            <a:r>
              <a:rPr lang="en-US" i="1" dirty="0"/>
              <a:t>branches</a:t>
            </a:r>
            <a:r>
              <a:rPr lang="en-US" dirty="0"/>
              <a:t>. The initial branch (sometimes called the </a:t>
            </a:r>
            <a:r>
              <a:rPr lang="en-US" i="1" dirty="0"/>
              <a:t>root</a:t>
            </a:r>
            <a:r>
              <a:rPr lang="en-US" dirty="0"/>
              <a:t>) encompasses all data records. The root is split into subsets, or </a:t>
            </a:r>
            <a:r>
              <a:rPr lang="en-US" i="1" dirty="0"/>
              <a:t>child branches</a:t>
            </a:r>
            <a:r>
              <a:rPr lang="en-US" dirty="0"/>
              <a:t>, based on the value of a particular input field. Each child branch can be further split into sub-branches, which can in turn be split again, and so on. At the lowest level of the tree are branches that have no more splits. Such branches are known as </a:t>
            </a:r>
            <a:r>
              <a:rPr lang="en-US" i="1" dirty="0"/>
              <a:t>terminal branches</a:t>
            </a:r>
            <a:r>
              <a:rPr lang="en-US" dirty="0"/>
              <a:t> (or </a:t>
            </a:r>
            <a:r>
              <a:rPr lang="en-US" i="1" dirty="0"/>
              <a:t>leaves</a:t>
            </a:r>
            <a:r>
              <a:rPr lang="en-US" dirty="0"/>
              <a:t>).</a:t>
            </a:r>
          </a:p>
        </p:txBody>
      </p:sp>
    </p:spTree>
    <p:extLst>
      <p:ext uri="{BB962C8B-B14F-4D97-AF65-F5344CB8AC3E}">
        <p14:creationId xmlns:p14="http://schemas.microsoft.com/office/powerpoint/2010/main" val="12269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t>
            </a:r>
          </a:p>
        </p:txBody>
      </p:sp>
      <p:sp>
        <p:nvSpPr>
          <p:cNvPr id="3" name="Content Placeholder 2"/>
          <p:cNvSpPr>
            <a:spLocks noGrp="1"/>
          </p:cNvSpPr>
          <p:nvPr>
            <p:ph idx="1"/>
          </p:nvPr>
        </p:nvSpPr>
        <p:spPr/>
        <p:txBody>
          <a:bodyPr/>
          <a:lstStyle/>
          <a:p>
            <a:r>
              <a:rPr lang="en-US" dirty="0"/>
              <a:t>Decision trees are composed of three main parts</a:t>
            </a:r>
          </a:p>
          <a:p>
            <a:pPr>
              <a:buFont typeface="Wingdings" panose="05000000000000000000" pitchFamily="2" charset="2"/>
              <a:buChar char="q"/>
            </a:pPr>
            <a:r>
              <a:rPr lang="en-US" b="1" dirty="0"/>
              <a:t> Decision nodes (denoting choice)</a:t>
            </a:r>
          </a:p>
          <a:p>
            <a:pPr>
              <a:buFont typeface="Wingdings" panose="05000000000000000000" pitchFamily="2" charset="2"/>
              <a:buChar char="q"/>
            </a:pPr>
            <a:r>
              <a:rPr lang="en-US" b="1" dirty="0"/>
              <a:t>Chance nodes (denoting probability)</a:t>
            </a:r>
          </a:p>
          <a:p>
            <a:pPr>
              <a:buFont typeface="Wingdings" panose="05000000000000000000" pitchFamily="2" charset="2"/>
              <a:buChar char="q"/>
            </a:pPr>
            <a:r>
              <a:rPr lang="en-US" b="1" dirty="0"/>
              <a:t>End nodes (denoting outcomes)</a:t>
            </a:r>
            <a:r>
              <a:rPr lang="en-US" dirty="0"/>
              <a:t>.</a:t>
            </a:r>
          </a:p>
          <a:p>
            <a:pPr>
              <a:buFont typeface="Wingdings" panose="05000000000000000000" pitchFamily="2" charset="2"/>
              <a:buChar char="q"/>
            </a:pPr>
            <a:endParaRPr lang="en-US" dirty="0"/>
          </a:p>
        </p:txBody>
      </p:sp>
      <p:pic>
        <p:nvPicPr>
          <p:cNvPr id="4" name="Picture 3"/>
          <p:cNvPicPr>
            <a:picLocks noChangeAspect="1"/>
          </p:cNvPicPr>
          <p:nvPr/>
        </p:nvPicPr>
        <p:blipFill>
          <a:blip r:embed="rId2"/>
          <a:stretch>
            <a:fillRect/>
          </a:stretch>
        </p:blipFill>
        <p:spPr>
          <a:xfrm>
            <a:off x="5642517" y="3107493"/>
            <a:ext cx="4623147" cy="3029373"/>
          </a:xfrm>
          <a:prstGeom prst="rect">
            <a:avLst/>
          </a:prstGeom>
        </p:spPr>
      </p:pic>
    </p:spTree>
    <p:extLst>
      <p:ext uri="{BB962C8B-B14F-4D97-AF65-F5344CB8AC3E}">
        <p14:creationId xmlns:p14="http://schemas.microsoft.com/office/powerpoint/2010/main" val="1333632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448</TotalTime>
  <Words>1284</Words>
  <Application>Microsoft Office PowerPoint</Application>
  <PresentationFormat>Widescreen</PresentationFormat>
  <Paragraphs>188</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Courier New</vt:lpstr>
      <vt:lpstr>Tw Cen MT</vt:lpstr>
      <vt:lpstr>Tw Cen MT Condensed</vt:lpstr>
      <vt:lpstr>Wingdings</vt:lpstr>
      <vt:lpstr>Wingdings 3</vt:lpstr>
      <vt:lpstr>Integral</vt:lpstr>
      <vt:lpstr>Decision trees…</vt:lpstr>
      <vt:lpstr>INTRODUCTION…</vt:lpstr>
      <vt:lpstr>Introduction…</vt:lpstr>
      <vt:lpstr>General structure…</vt:lpstr>
      <vt:lpstr>Decision Tree Terminologies…</vt:lpstr>
      <vt:lpstr>Terminologies…</vt:lpstr>
      <vt:lpstr>Purpose…</vt:lpstr>
      <vt:lpstr>Rules…</vt:lpstr>
      <vt:lpstr>FACTORS… </vt:lpstr>
      <vt:lpstr>Advantages…</vt:lpstr>
      <vt:lpstr>Disadvantages…</vt:lpstr>
      <vt:lpstr>Example…</vt:lpstr>
      <vt:lpstr>Diagram…</vt:lpstr>
      <vt:lpstr>Data Mining Classification</vt:lpstr>
      <vt:lpstr>Supervised learning</vt:lpstr>
      <vt:lpstr>Classification: Definition</vt:lpstr>
      <vt:lpstr>Illustrating Classification Task</vt:lpstr>
      <vt:lpstr>Classification Techniques </vt:lpstr>
      <vt:lpstr>Examples of Classification Task</vt:lpstr>
      <vt:lpstr>Example of a Decision Tree</vt:lpstr>
      <vt:lpstr>Another Example of Decision Tree </vt:lpstr>
      <vt:lpstr>Decision Tree Classification Task </vt:lpstr>
      <vt:lpstr>Apply Model to Test Data</vt:lpstr>
      <vt:lpstr>Apply Model to Test Data</vt:lpstr>
      <vt:lpstr>Apply Model to Test Data </vt:lpstr>
      <vt:lpstr>Apply Model to Test Data</vt:lpstr>
      <vt:lpstr>Apply Model to Test Data </vt:lpstr>
      <vt:lpstr>Apply Model to Test Data</vt:lpstr>
      <vt:lpstr>Decision Tree Classification Task</vt:lpstr>
      <vt:lpstr>Tree Induction</vt:lpstr>
      <vt:lpstr>How to Specify Test Condition?</vt:lpstr>
      <vt:lpstr>Splitting Based on Nominal Attributes</vt:lpstr>
      <vt:lpstr>Splitting Based on Ordinal Attributes</vt:lpstr>
      <vt:lpstr>Splitting Based on Continuous Attributes</vt:lpstr>
      <vt:lpstr>Splitting Based on Continuous Attributes</vt:lpstr>
      <vt:lpstr>ALGORITHM</vt:lpstr>
      <vt:lpstr>Algorithm </vt:lpstr>
      <vt:lpstr>Attribute Selection Measures</vt:lpstr>
      <vt:lpstr>Entropy</vt:lpstr>
      <vt:lpstr>PowerPoint Presentation</vt:lpstr>
      <vt:lpstr>Mathematically Entropy for multiple attributes is represented AS:</vt:lpstr>
      <vt:lpstr>Information Gain</vt:lpstr>
      <vt:lpstr>Mathematically, IG is represented as:</vt:lpstr>
      <vt:lpstr>In a much simpler way,  we can conclude that:</vt:lpstr>
      <vt:lpstr>Gini Index</vt:lpstr>
      <vt:lpstr>Steps to Calculate Gini index for a split</vt:lpstr>
      <vt:lpstr>Conclusion</vt:lpstr>
      <vt:lpstr>Decision Tree Model</vt:lpstr>
      <vt:lpstr>PowerPoint Presentation</vt:lpstr>
      <vt:lpstr>PowerPoint Presentation</vt:lpstr>
      <vt:lpstr>PowerPoint Presentation</vt:lpstr>
      <vt:lpstr>PowerPoint Presentation</vt:lpstr>
      <vt:lpstr>PowerPoint Presentation</vt:lpstr>
      <vt:lpstr>PowerPoint Presentation</vt:lpstr>
      <vt:lpstr>summary…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pc</dc:creator>
  <cp:lastModifiedBy>pc</cp:lastModifiedBy>
  <cp:revision>32</cp:revision>
  <dcterms:created xsi:type="dcterms:W3CDTF">2022-12-19T18:08:25Z</dcterms:created>
  <dcterms:modified xsi:type="dcterms:W3CDTF">2022-12-20T07:18:27Z</dcterms:modified>
</cp:coreProperties>
</file>