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1"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29" autoAdjust="0"/>
    <p:restoredTop sz="94660" autoAdjust="0"/>
  </p:normalViewPr>
  <p:slideViewPr>
    <p:cSldViewPr snapToGrid="0">
      <p:cViewPr varScale="1">
        <p:scale>
          <a:sx n="74" d="100"/>
          <a:sy n="74" d="100"/>
        </p:scale>
        <p:origin x="432" y="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2808"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AAF367-2645-4483-A18D-2CA824FB8FBE}" type="datetimeFigureOut">
              <a:rPr lang="en-US" smtClean="0"/>
              <a:t>12/14/2021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6F260A-669D-4942-9ED5-EA362809574D}" type="slidenum">
              <a:rPr lang="en-US" smtClean="0"/>
              <a:t>‹#›</a:t>
            </a:fld>
            <a:endParaRPr lang="en-US"/>
          </a:p>
        </p:txBody>
      </p:sp>
    </p:spTree>
    <p:extLst>
      <p:ext uri="{BB962C8B-B14F-4D97-AF65-F5344CB8AC3E}">
        <p14:creationId xmlns:p14="http://schemas.microsoft.com/office/powerpoint/2010/main" val="1812712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6F260A-669D-4942-9ED5-EA362809574D}" type="slidenum">
              <a:rPr lang="en-US" smtClean="0"/>
              <a:t>1</a:t>
            </a:fld>
            <a:endParaRPr lang="en-US"/>
          </a:p>
        </p:txBody>
      </p:sp>
    </p:spTree>
    <p:extLst>
      <p:ext uri="{BB962C8B-B14F-4D97-AF65-F5344CB8AC3E}">
        <p14:creationId xmlns:p14="http://schemas.microsoft.com/office/powerpoint/2010/main" val="3928921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1F99B27-66B4-4819-8A33-43913B91EB28}"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28B21A-3D32-4C2D-8EBC-F1613C6E9D4C}" type="slidenum">
              <a:rPr lang="en-US" smtClean="0"/>
              <a:t>‹#›</a:t>
            </a:fld>
            <a:endParaRPr lang="en-US"/>
          </a:p>
        </p:txBody>
      </p:sp>
    </p:spTree>
    <p:extLst>
      <p:ext uri="{BB962C8B-B14F-4D97-AF65-F5344CB8AC3E}">
        <p14:creationId xmlns:p14="http://schemas.microsoft.com/office/powerpoint/2010/main" val="42692549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advTm="2000">
        <p15:prstTrans prst="origami"/>
      </p:transition>
    </mc:Choice>
    <mc:Fallback>
      <p:transition spd="slow" advTm="2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F99B27-66B4-4819-8A33-43913B91EB28}" type="datetimeFigureOut">
              <a:rPr lang="en-US" smtClean="0"/>
              <a:t>12/14/2021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28B21A-3D32-4C2D-8EBC-F1613C6E9D4C}" type="slidenum">
              <a:rPr lang="en-US" smtClean="0"/>
              <a:t>‹#›</a:t>
            </a:fld>
            <a:endParaRPr lang="en-US"/>
          </a:p>
        </p:txBody>
      </p:sp>
    </p:spTree>
    <p:extLst>
      <p:ext uri="{BB962C8B-B14F-4D97-AF65-F5344CB8AC3E}">
        <p14:creationId xmlns:p14="http://schemas.microsoft.com/office/powerpoint/2010/main" val="6800268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advTm="2000">
        <p15:prstTrans prst="origami"/>
      </p:transition>
    </mc:Choice>
    <mc:Fallback>
      <p:transition spd="slow" advTm="2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F99B27-66B4-4819-8A33-43913B91EB28}"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28B21A-3D32-4C2D-8EBC-F1613C6E9D4C}" type="slidenum">
              <a:rPr lang="en-US" smtClean="0"/>
              <a:t>‹#›</a:t>
            </a:fld>
            <a:endParaRPr lang="en-US"/>
          </a:p>
        </p:txBody>
      </p:sp>
    </p:spTree>
    <p:extLst>
      <p:ext uri="{BB962C8B-B14F-4D97-AF65-F5344CB8AC3E}">
        <p14:creationId xmlns:p14="http://schemas.microsoft.com/office/powerpoint/2010/main" val="32582311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advTm="2000">
        <p15:prstTrans prst="origami"/>
      </p:transition>
    </mc:Choice>
    <mc:Fallback>
      <p:transition spd="slow" advTm="2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F99B27-66B4-4819-8A33-43913B91EB28}"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28B21A-3D32-4C2D-8EBC-F1613C6E9D4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4083357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advTm="2000">
        <p15:prstTrans prst="origami"/>
      </p:transition>
    </mc:Choice>
    <mc:Fallback>
      <p:transition spd="slow" advTm="2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F99B27-66B4-4819-8A33-43913B91EB28}"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28B21A-3D32-4C2D-8EBC-F1613C6E9D4C}" type="slidenum">
              <a:rPr lang="en-US" smtClean="0"/>
              <a:t>‹#›</a:t>
            </a:fld>
            <a:endParaRPr lang="en-US"/>
          </a:p>
        </p:txBody>
      </p:sp>
    </p:spTree>
    <p:extLst>
      <p:ext uri="{BB962C8B-B14F-4D97-AF65-F5344CB8AC3E}">
        <p14:creationId xmlns:p14="http://schemas.microsoft.com/office/powerpoint/2010/main" val="35945846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advTm="2000">
        <p15:prstTrans prst="origami"/>
      </p:transition>
    </mc:Choice>
    <mc:Fallback>
      <p:transition spd="slow" advTm="2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1F99B27-66B4-4819-8A33-43913B91EB28}" type="datetimeFigureOut">
              <a:rPr lang="en-US" smtClean="0"/>
              <a:t>12/14/2021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28B21A-3D32-4C2D-8EBC-F1613C6E9D4C}" type="slidenum">
              <a:rPr lang="en-US" smtClean="0"/>
              <a:t>‹#›</a:t>
            </a:fld>
            <a:endParaRPr lang="en-US"/>
          </a:p>
        </p:txBody>
      </p:sp>
    </p:spTree>
    <p:extLst>
      <p:ext uri="{BB962C8B-B14F-4D97-AF65-F5344CB8AC3E}">
        <p14:creationId xmlns:p14="http://schemas.microsoft.com/office/powerpoint/2010/main" val="302995035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advTm="2000">
        <p15:prstTrans prst="origami"/>
      </p:transition>
    </mc:Choice>
    <mc:Fallback>
      <p:transition spd="slow" advTm="2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1F99B27-66B4-4819-8A33-43913B91EB28}" type="datetimeFigureOut">
              <a:rPr lang="en-US" smtClean="0"/>
              <a:t>12/14/2021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28B21A-3D32-4C2D-8EBC-F1613C6E9D4C}" type="slidenum">
              <a:rPr lang="en-US" smtClean="0"/>
              <a:t>‹#›</a:t>
            </a:fld>
            <a:endParaRPr lang="en-US"/>
          </a:p>
        </p:txBody>
      </p:sp>
    </p:spTree>
    <p:extLst>
      <p:ext uri="{BB962C8B-B14F-4D97-AF65-F5344CB8AC3E}">
        <p14:creationId xmlns:p14="http://schemas.microsoft.com/office/powerpoint/2010/main" val="13440576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advTm="2000">
        <p15:prstTrans prst="origami"/>
      </p:transition>
    </mc:Choice>
    <mc:Fallback>
      <p:transition spd="slow" advTm="2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F99B27-66B4-4819-8A33-43913B91EB28}"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28B21A-3D32-4C2D-8EBC-F1613C6E9D4C}" type="slidenum">
              <a:rPr lang="en-US" smtClean="0"/>
              <a:t>‹#›</a:t>
            </a:fld>
            <a:endParaRPr lang="en-US"/>
          </a:p>
        </p:txBody>
      </p:sp>
    </p:spTree>
    <p:extLst>
      <p:ext uri="{BB962C8B-B14F-4D97-AF65-F5344CB8AC3E}">
        <p14:creationId xmlns:p14="http://schemas.microsoft.com/office/powerpoint/2010/main" val="35992060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advTm="2000">
        <p15:prstTrans prst="origami"/>
      </p:transition>
    </mc:Choice>
    <mc:Fallback>
      <p:transition spd="slow" advTm="2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F99B27-66B4-4819-8A33-43913B91EB28}"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28B21A-3D32-4C2D-8EBC-F1613C6E9D4C}" type="slidenum">
              <a:rPr lang="en-US" smtClean="0"/>
              <a:t>‹#›</a:t>
            </a:fld>
            <a:endParaRPr lang="en-US"/>
          </a:p>
        </p:txBody>
      </p:sp>
    </p:spTree>
    <p:extLst>
      <p:ext uri="{BB962C8B-B14F-4D97-AF65-F5344CB8AC3E}">
        <p14:creationId xmlns:p14="http://schemas.microsoft.com/office/powerpoint/2010/main" val="42908376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advTm="2000">
        <p15:prstTrans prst="origami"/>
      </p:transition>
    </mc:Choice>
    <mc:Fallback>
      <p:transition spd="slow" advTm="2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1F99B27-66B4-4819-8A33-43913B91EB28}"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28B21A-3D32-4C2D-8EBC-F1613C6E9D4C}" type="slidenum">
              <a:rPr lang="en-US" smtClean="0"/>
              <a:t>‹#›</a:t>
            </a:fld>
            <a:endParaRPr lang="en-US"/>
          </a:p>
        </p:txBody>
      </p:sp>
    </p:spTree>
    <p:extLst>
      <p:ext uri="{BB962C8B-B14F-4D97-AF65-F5344CB8AC3E}">
        <p14:creationId xmlns:p14="http://schemas.microsoft.com/office/powerpoint/2010/main" val="8434877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advTm="2000">
        <p15:prstTrans prst="origami"/>
      </p:transition>
    </mc:Choice>
    <mc:Fallback>
      <p:transition spd="slow" advTm="2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F99B27-66B4-4819-8A33-43913B91EB28}"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28B21A-3D32-4C2D-8EBC-F1613C6E9D4C}" type="slidenum">
              <a:rPr lang="en-US" smtClean="0"/>
              <a:t>‹#›</a:t>
            </a:fld>
            <a:endParaRPr lang="en-US"/>
          </a:p>
        </p:txBody>
      </p:sp>
    </p:spTree>
    <p:extLst>
      <p:ext uri="{BB962C8B-B14F-4D97-AF65-F5344CB8AC3E}">
        <p14:creationId xmlns:p14="http://schemas.microsoft.com/office/powerpoint/2010/main" val="20763835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advTm="2000">
        <p15:prstTrans prst="origami"/>
      </p:transition>
    </mc:Choice>
    <mc:Fallback>
      <p:transition spd="slow" advTm="2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1F99B27-66B4-4819-8A33-43913B91EB28}" type="datetimeFigureOut">
              <a:rPr lang="en-US" smtClean="0"/>
              <a:t>12/14/2021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28B21A-3D32-4C2D-8EBC-F1613C6E9D4C}" type="slidenum">
              <a:rPr lang="en-US" smtClean="0"/>
              <a:t>‹#›</a:t>
            </a:fld>
            <a:endParaRPr lang="en-US"/>
          </a:p>
        </p:txBody>
      </p:sp>
    </p:spTree>
    <p:extLst>
      <p:ext uri="{BB962C8B-B14F-4D97-AF65-F5344CB8AC3E}">
        <p14:creationId xmlns:p14="http://schemas.microsoft.com/office/powerpoint/2010/main" val="37698063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advTm="2000">
        <p15:prstTrans prst="origami"/>
      </p:transition>
    </mc:Choice>
    <mc:Fallback>
      <p:transition spd="slow" advTm="2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F99B27-66B4-4819-8A33-43913B91EB28}" type="datetimeFigureOut">
              <a:rPr lang="en-US" smtClean="0"/>
              <a:t>12/14/2021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28B21A-3D32-4C2D-8EBC-F1613C6E9D4C}" type="slidenum">
              <a:rPr lang="en-US" smtClean="0"/>
              <a:t>‹#›</a:t>
            </a:fld>
            <a:endParaRPr lang="en-US"/>
          </a:p>
        </p:txBody>
      </p:sp>
    </p:spTree>
    <p:extLst>
      <p:ext uri="{BB962C8B-B14F-4D97-AF65-F5344CB8AC3E}">
        <p14:creationId xmlns:p14="http://schemas.microsoft.com/office/powerpoint/2010/main" val="200583443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advTm="2000">
        <p15:prstTrans prst="origami"/>
      </p:transition>
    </mc:Choice>
    <mc:Fallback>
      <p:transition spd="slow" advTm="2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1F99B27-66B4-4819-8A33-43913B91EB28}" type="datetimeFigureOut">
              <a:rPr lang="en-US" smtClean="0"/>
              <a:t>12/14/2021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A28B21A-3D32-4C2D-8EBC-F1613C6E9D4C}" type="slidenum">
              <a:rPr lang="en-US" smtClean="0"/>
              <a:t>‹#›</a:t>
            </a:fld>
            <a:endParaRPr lang="en-US"/>
          </a:p>
        </p:txBody>
      </p:sp>
    </p:spTree>
    <p:extLst>
      <p:ext uri="{BB962C8B-B14F-4D97-AF65-F5344CB8AC3E}">
        <p14:creationId xmlns:p14="http://schemas.microsoft.com/office/powerpoint/2010/main" val="23998312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advTm="2000">
        <p15:prstTrans prst="origami"/>
      </p:transition>
    </mc:Choice>
    <mc:Fallback>
      <p:transition spd="slow" advTm="2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1F99B27-66B4-4819-8A33-43913B91EB28}" type="datetimeFigureOut">
              <a:rPr lang="en-US" smtClean="0"/>
              <a:t>12/14/2021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A28B21A-3D32-4C2D-8EBC-F1613C6E9D4C}" type="slidenum">
              <a:rPr lang="en-US" smtClean="0"/>
              <a:t>‹#›</a:t>
            </a:fld>
            <a:endParaRPr lang="en-US"/>
          </a:p>
        </p:txBody>
      </p:sp>
    </p:spTree>
    <p:extLst>
      <p:ext uri="{BB962C8B-B14F-4D97-AF65-F5344CB8AC3E}">
        <p14:creationId xmlns:p14="http://schemas.microsoft.com/office/powerpoint/2010/main" val="25058859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advTm="2000">
        <p15:prstTrans prst="origami"/>
      </p:transition>
    </mc:Choice>
    <mc:Fallback>
      <p:transition spd="slow" advTm="2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B1F99B27-66B4-4819-8A33-43913B91EB28}" type="datetimeFigureOut">
              <a:rPr lang="en-US" smtClean="0"/>
              <a:t>12/14/2021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A28B21A-3D32-4C2D-8EBC-F1613C6E9D4C}" type="slidenum">
              <a:rPr lang="en-US" smtClean="0"/>
              <a:t>‹#›</a:t>
            </a:fld>
            <a:endParaRPr lang="en-US"/>
          </a:p>
        </p:txBody>
      </p:sp>
    </p:spTree>
    <p:extLst>
      <p:ext uri="{BB962C8B-B14F-4D97-AF65-F5344CB8AC3E}">
        <p14:creationId xmlns:p14="http://schemas.microsoft.com/office/powerpoint/2010/main" val="32389534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advTm="2000">
        <p15:prstTrans prst="origami"/>
      </p:transition>
    </mc:Choice>
    <mc:Fallback>
      <p:transition spd="slow" advTm="2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F99B27-66B4-4819-8A33-43913B91EB28}" type="datetimeFigureOut">
              <a:rPr lang="en-US" smtClean="0"/>
              <a:t>12/14/2021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28B21A-3D32-4C2D-8EBC-F1613C6E9D4C}" type="slidenum">
              <a:rPr lang="en-US" smtClean="0"/>
              <a:t>‹#›</a:t>
            </a:fld>
            <a:endParaRPr lang="en-US"/>
          </a:p>
        </p:txBody>
      </p:sp>
    </p:spTree>
    <p:extLst>
      <p:ext uri="{BB962C8B-B14F-4D97-AF65-F5344CB8AC3E}">
        <p14:creationId xmlns:p14="http://schemas.microsoft.com/office/powerpoint/2010/main" val="6696556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advTm="2000">
        <p15:prstTrans prst="origami"/>
      </p:transition>
    </mc:Choice>
    <mc:Fallback>
      <p:transition spd="slow" advTm="2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1F99B27-66B4-4819-8A33-43913B91EB28}" type="datetimeFigureOut">
              <a:rPr lang="en-US" smtClean="0"/>
              <a:t>12/14/2021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A28B21A-3D32-4C2D-8EBC-F1613C6E9D4C}" type="slidenum">
              <a:rPr lang="en-US" smtClean="0"/>
              <a:t>‹#›</a:t>
            </a:fld>
            <a:endParaRPr lang="en-US"/>
          </a:p>
        </p:txBody>
      </p:sp>
    </p:spTree>
    <p:extLst>
      <p:ext uri="{BB962C8B-B14F-4D97-AF65-F5344CB8AC3E}">
        <p14:creationId xmlns:p14="http://schemas.microsoft.com/office/powerpoint/2010/main" val="2754138692"/>
      </p:ext>
    </p:extLst>
  </p:cSld>
  <p:clrMap bg1="dk1" tx1="lt1" bg2="dk2" tx2="lt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 id="2147483895" r:id="rId14"/>
    <p:sldLayoutId id="2147483896" r:id="rId15"/>
    <p:sldLayoutId id="2147483897" r:id="rId16"/>
    <p:sldLayoutId id="2147483898" r:id="rId17"/>
  </p:sldLayoutIdLst>
  <mc:AlternateContent xmlns:mc="http://schemas.openxmlformats.org/markup-compatibility/2006">
    <mc:Choice xmlns:p15="http://schemas.microsoft.com/office/powerpoint/2012/main" Requires="p15">
      <p:transition xmlns:p14="http://schemas.microsoft.com/office/powerpoint/2010/main" spd="slow" p14:dur="3250" advTm="2000">
        <p15:prstTrans prst="origami"/>
      </p:transition>
    </mc:Choice>
    <mc:Fallback>
      <p:transition spd="slow" advTm="2000">
        <p:fade/>
      </p:transition>
    </mc:Fallback>
  </mc:AlternateConten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35114" y="461460"/>
            <a:ext cx="6524530" cy="1258699"/>
          </a:xfrm>
        </p:spPr>
        <p:style>
          <a:lnRef idx="2">
            <a:schemeClr val="accent2"/>
          </a:lnRef>
          <a:fillRef idx="1">
            <a:schemeClr val="lt1"/>
          </a:fillRef>
          <a:effectRef idx="0">
            <a:schemeClr val="accent2"/>
          </a:effectRef>
          <a:fontRef idx="minor">
            <a:schemeClr val="dk1"/>
          </a:fontRef>
        </p:style>
        <p:txBody>
          <a:bodyPr>
            <a:normAutofit fontScale="90000"/>
          </a:bodyPr>
          <a:lstStyle/>
          <a:p>
            <a:r>
              <a:rPr lang="en-US" sz="4400" b="1" dirty="0" smtClean="0"/>
              <a:t>COVID-19</a:t>
            </a:r>
            <a:br>
              <a:rPr lang="en-US" sz="4400" b="1" dirty="0" smtClean="0"/>
            </a:br>
            <a:r>
              <a:rPr lang="en-US" sz="4400" b="1" dirty="0" smtClean="0"/>
              <a:t>History of Corona virus</a:t>
            </a:r>
            <a:endParaRPr lang="en-US" sz="4400" b="1" dirty="0"/>
          </a:p>
        </p:txBody>
      </p:sp>
      <p:sp>
        <p:nvSpPr>
          <p:cNvPr id="3" name="Subtitle 2"/>
          <p:cNvSpPr>
            <a:spLocks noGrp="1"/>
          </p:cNvSpPr>
          <p:nvPr>
            <p:ph type="subTitle" idx="1"/>
          </p:nvPr>
        </p:nvSpPr>
        <p:spPr>
          <a:xfrm>
            <a:off x="155575" y="2971755"/>
            <a:ext cx="8139448" cy="2503347"/>
          </a:xfrm>
        </p:spPr>
        <p:style>
          <a:lnRef idx="3">
            <a:schemeClr val="lt1"/>
          </a:lnRef>
          <a:fillRef idx="1">
            <a:schemeClr val="accent1"/>
          </a:fillRef>
          <a:effectRef idx="1">
            <a:schemeClr val="accent1"/>
          </a:effectRef>
          <a:fontRef idx="minor">
            <a:schemeClr val="lt1"/>
          </a:fontRef>
        </p:style>
        <p:txBody>
          <a:bodyPr>
            <a:normAutofit/>
          </a:bodyPr>
          <a:lstStyle/>
          <a:p>
            <a:pPr marL="342900" indent="-342900" algn="l">
              <a:buFont typeface="Wingdings" panose="05000000000000000000" pitchFamily="2" charset="2"/>
              <a:buChar char="Ø"/>
            </a:pPr>
            <a:r>
              <a:rPr lang="en-US" dirty="0" smtClean="0">
                <a:solidFill>
                  <a:srgbClr val="FFFF00"/>
                </a:solidFill>
              </a:rPr>
              <a:t>Wuhan, Hubei Province of china                                   </a:t>
            </a:r>
          </a:p>
          <a:p>
            <a:pPr marL="457200" indent="-457200" algn="l">
              <a:buFont typeface="Wingdings" panose="05000000000000000000" pitchFamily="2" charset="2"/>
              <a:buChar char="Ø"/>
            </a:pPr>
            <a:r>
              <a:rPr lang="en-US" dirty="0" smtClean="0">
                <a:solidFill>
                  <a:srgbClr val="FFFF00"/>
                </a:solidFill>
              </a:rPr>
              <a:t>Seventh coronavirus found to cause illness in humans</a:t>
            </a:r>
          </a:p>
          <a:p>
            <a:pPr marL="342900" indent="-342900" algn="l">
              <a:buFont typeface="Wingdings" panose="05000000000000000000" pitchFamily="2" charset="2"/>
              <a:buChar char="Ø"/>
            </a:pPr>
            <a:r>
              <a:rPr lang="en-US" dirty="0" smtClean="0">
                <a:solidFill>
                  <a:srgbClr val="FFFF00"/>
                </a:solidFill>
              </a:rPr>
              <a:t>Novel </a:t>
            </a:r>
            <a:r>
              <a:rPr lang="en-US" dirty="0" err="1" smtClean="0">
                <a:solidFill>
                  <a:srgbClr val="FFFF00"/>
                </a:solidFill>
              </a:rPr>
              <a:t>betacoronavirus</a:t>
            </a:r>
            <a:endParaRPr lang="en-US" dirty="0" smtClean="0">
              <a:solidFill>
                <a:srgbClr val="FFFF00"/>
              </a:solidFill>
            </a:endParaRPr>
          </a:p>
          <a:p>
            <a:pPr marL="342900" indent="-342900" algn="l">
              <a:buFont typeface="Wingdings" panose="05000000000000000000" pitchFamily="2" charset="2"/>
              <a:buChar char="Ø"/>
            </a:pPr>
            <a:r>
              <a:rPr lang="en-US" dirty="0" smtClean="0">
                <a:solidFill>
                  <a:srgbClr val="FFFF00"/>
                </a:solidFill>
              </a:rPr>
              <a:t>Transmitted from ? snake, but more likely from ?bats</a:t>
            </a:r>
          </a:p>
          <a:p>
            <a:pPr marL="342900" indent="-342900" algn="l">
              <a:buFont typeface="Wingdings" panose="05000000000000000000" pitchFamily="2" charset="2"/>
              <a:buChar char="Ø"/>
            </a:pPr>
            <a:r>
              <a:rPr lang="en-US" dirty="0" smtClean="0">
                <a:solidFill>
                  <a:srgbClr val="FFFF00"/>
                </a:solidFill>
              </a:rPr>
              <a:t>Animal market </a:t>
            </a:r>
            <a:endParaRPr lang="en-US" dirty="0">
              <a:solidFill>
                <a:srgbClr val="FFFF00"/>
              </a:solidFill>
            </a:endParaRPr>
          </a:p>
        </p:txBody>
      </p:sp>
      <p:sp>
        <p:nvSpPr>
          <p:cNvPr id="4" name="AutoShape 2" descr="Coronavirus &amp; COVID-19 Overview: Symptoms, Risks, Prevention, Treatment &amp;  More"/>
          <p:cNvSpPr>
            <a:spLocks noChangeAspect="1" noChangeArrowheads="1"/>
          </p:cNvSpPr>
          <p:nvPr/>
        </p:nvSpPr>
        <p:spPr bwMode="auto">
          <a:xfrm>
            <a:off x="155575" y="-137793"/>
            <a:ext cx="298130" cy="29813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5768" y="11272"/>
            <a:ext cx="4166232" cy="2960483"/>
          </a:xfrm>
          <a:prstGeom prst="rect">
            <a:avLst/>
          </a:prstGeom>
        </p:spPr>
      </p:pic>
    </p:spTree>
    <p:extLst>
      <p:ext uri="{BB962C8B-B14F-4D97-AF65-F5344CB8AC3E}">
        <p14:creationId xmlns:p14="http://schemas.microsoft.com/office/powerpoint/2010/main" val="30118059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advTm="2000">
        <p15:prstTrans prst="origami"/>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538" y="986545"/>
            <a:ext cx="8761413" cy="1357409"/>
          </a:xfrm>
        </p:spPr>
        <p:style>
          <a:lnRef idx="1">
            <a:schemeClr val="accent2"/>
          </a:lnRef>
          <a:fillRef idx="2">
            <a:schemeClr val="accent2"/>
          </a:fillRef>
          <a:effectRef idx="1">
            <a:schemeClr val="accent2"/>
          </a:effectRef>
          <a:fontRef idx="minor">
            <a:schemeClr val="dk1"/>
          </a:fontRef>
        </p:style>
        <p:txBody>
          <a:bodyPr>
            <a:normAutofit fontScale="90000"/>
          </a:bodyPr>
          <a:lstStyle/>
          <a:p>
            <a:r>
              <a:rPr lang="en-US" b="1" dirty="0" smtClean="0"/>
              <a:t>How a covid person is differ from </a:t>
            </a:r>
            <a:br>
              <a:rPr lang="en-US" b="1" dirty="0" smtClean="0"/>
            </a:br>
            <a:r>
              <a:rPr lang="en-US" b="1" dirty="0"/>
              <a:t> </a:t>
            </a:r>
            <a:r>
              <a:rPr lang="en-US" b="1" dirty="0" smtClean="0"/>
              <a:t>          a normal person .</a:t>
            </a:r>
            <a:endParaRPr lang="en-US" b="1" dirty="0"/>
          </a:p>
        </p:txBody>
      </p:sp>
      <p:sp>
        <p:nvSpPr>
          <p:cNvPr id="3" name="Content Placeholder 2"/>
          <p:cNvSpPr>
            <a:spLocks noGrp="1"/>
          </p:cNvSpPr>
          <p:nvPr>
            <p:ph idx="1"/>
          </p:nvPr>
        </p:nvSpPr>
        <p:spPr>
          <a:xfrm>
            <a:off x="804292" y="2639713"/>
            <a:ext cx="8825659" cy="4340635"/>
          </a:xfrm>
        </p:spPr>
        <p:style>
          <a:lnRef idx="2">
            <a:schemeClr val="dk1">
              <a:shade val="50000"/>
            </a:schemeClr>
          </a:lnRef>
          <a:fillRef idx="1">
            <a:schemeClr val="dk1"/>
          </a:fillRef>
          <a:effectRef idx="0">
            <a:schemeClr val="dk1"/>
          </a:effectRef>
          <a:fontRef idx="minor">
            <a:schemeClr val="lt1"/>
          </a:fontRef>
        </p:style>
        <p:txBody>
          <a:bodyPr>
            <a:noAutofit/>
          </a:bodyPr>
          <a:lstStyle/>
          <a:p>
            <a:r>
              <a:rPr lang="en-US" sz="2000" b="1" spc="50" dirty="0">
                <a:ln w="9525" cmpd="sng">
                  <a:solidFill>
                    <a:schemeClr val="accent1"/>
                  </a:solidFill>
                  <a:prstDash val="solid"/>
                </a:ln>
                <a:solidFill>
                  <a:srgbClr val="70AD47">
                    <a:tint val="1000"/>
                  </a:srgbClr>
                </a:solidFill>
                <a:effectLst>
                  <a:glow rad="38100">
                    <a:schemeClr val="accent1">
                      <a:alpha val="40000"/>
                    </a:schemeClr>
                  </a:glow>
                </a:effectLst>
                <a:latin typeface="Calibri" panose="020F0502020204030204" pitchFamily="34" charset="0"/>
                <a:cs typeface="Calibri" panose="020F0502020204030204" pitchFamily="34" charset="0"/>
              </a:rPr>
              <a:t>A person with COVID-19 may also have other signs, like loss of taste or smell.</a:t>
            </a:r>
          </a:p>
          <a:p>
            <a:r>
              <a:rPr lang="en-US" sz="2000" b="1" spc="50" dirty="0">
                <a:ln w="9525" cmpd="sng">
                  <a:solidFill>
                    <a:schemeClr val="accent1"/>
                  </a:solidFill>
                  <a:prstDash val="solid"/>
                </a:ln>
                <a:solidFill>
                  <a:srgbClr val="70AD47">
                    <a:tint val="1000"/>
                  </a:srgbClr>
                </a:solidFill>
                <a:effectLst>
                  <a:glow rad="38100">
                    <a:schemeClr val="accent1">
                      <a:alpha val="40000"/>
                    </a:schemeClr>
                  </a:glow>
                </a:effectLst>
                <a:latin typeface="Calibri" panose="020F0502020204030204" pitchFamily="34" charset="0"/>
                <a:cs typeface="Calibri" panose="020F0502020204030204" pitchFamily="34" charset="0"/>
              </a:rPr>
              <a:t>It can take two to 14 days for a person with COVID-19 to show symptoms (or they may never show symptoms at all). A person with the flu will typically show symptoms one to four days after infection.</a:t>
            </a:r>
          </a:p>
          <a:p>
            <a:r>
              <a:rPr lang="en-US" sz="2000" b="1" spc="50" dirty="0">
                <a:ln w="9525" cmpd="sng">
                  <a:solidFill>
                    <a:schemeClr val="accent1"/>
                  </a:solidFill>
                  <a:prstDash val="solid"/>
                </a:ln>
                <a:solidFill>
                  <a:srgbClr val="70AD47">
                    <a:tint val="1000"/>
                  </a:srgbClr>
                </a:solidFill>
                <a:effectLst>
                  <a:glow rad="38100">
                    <a:schemeClr val="accent1">
                      <a:alpha val="40000"/>
                    </a:schemeClr>
                  </a:glow>
                </a:effectLst>
                <a:latin typeface="Calibri" panose="020F0502020204030204" pitchFamily="34" charset="0"/>
                <a:cs typeface="Calibri" panose="020F0502020204030204" pitchFamily="34" charset="0"/>
              </a:rPr>
              <a:t>People with COVID-19 can be contagious for a lot longer (two days before symptoms and up to 10 days after infection) than someone with the flu (one day before symptoms and typically three to four days into the illness).</a:t>
            </a:r>
          </a:p>
          <a:p>
            <a:r>
              <a:rPr lang="en-US" sz="2000" b="1" spc="50" dirty="0">
                <a:ln w="9525" cmpd="sng">
                  <a:solidFill>
                    <a:schemeClr val="accent1"/>
                  </a:solidFill>
                  <a:prstDash val="solid"/>
                </a:ln>
                <a:solidFill>
                  <a:srgbClr val="70AD47">
                    <a:tint val="1000"/>
                  </a:srgbClr>
                </a:solidFill>
                <a:effectLst>
                  <a:glow rad="38100">
                    <a:schemeClr val="accent1">
                      <a:alpha val="40000"/>
                    </a:schemeClr>
                  </a:glow>
                </a:effectLst>
                <a:latin typeface="Calibri" panose="020F0502020204030204" pitchFamily="34" charset="0"/>
                <a:cs typeface="Calibri" panose="020F0502020204030204" pitchFamily="34" charset="0"/>
              </a:rPr>
              <a:t>COVID-19 is more likely than the flu to spread quickly, easily, and continuously through </a:t>
            </a:r>
            <a:r>
              <a:rPr lang="en-US" sz="2000" b="1" spc="50" dirty="0" smtClean="0">
                <a:ln w="9525" cmpd="sng">
                  <a:solidFill>
                    <a:schemeClr val="accent1"/>
                  </a:solidFill>
                  <a:prstDash val="solid"/>
                </a:ln>
                <a:solidFill>
                  <a:srgbClr val="70AD47">
                    <a:tint val="1000"/>
                  </a:srgbClr>
                </a:solidFill>
                <a:effectLst>
                  <a:glow rad="38100">
                    <a:schemeClr val="accent1">
                      <a:alpha val="40000"/>
                    </a:schemeClr>
                  </a:glow>
                </a:effectLst>
                <a:latin typeface="Calibri" panose="020F0502020204030204" pitchFamily="34" charset="0"/>
                <a:cs typeface="Calibri" panose="020F0502020204030204" pitchFamily="34" charset="0"/>
              </a:rPr>
              <a:t>super spreader </a:t>
            </a:r>
            <a:r>
              <a:rPr lang="en-US" sz="2000" b="1" spc="50" dirty="0">
                <a:ln w="9525" cmpd="sng">
                  <a:solidFill>
                    <a:schemeClr val="accent1"/>
                  </a:solidFill>
                  <a:prstDash val="solid"/>
                </a:ln>
                <a:solidFill>
                  <a:srgbClr val="70AD47">
                    <a:tint val="1000"/>
                  </a:srgbClr>
                </a:solidFill>
                <a:effectLst>
                  <a:glow rad="38100">
                    <a:schemeClr val="accent1">
                      <a:alpha val="40000"/>
                    </a:schemeClr>
                  </a:glow>
                </a:effectLst>
                <a:latin typeface="Calibri" panose="020F0502020204030204" pitchFamily="34" charset="0"/>
                <a:cs typeface="Calibri" panose="020F0502020204030204" pitchFamily="34" charset="0"/>
              </a:rPr>
              <a:t>events.</a:t>
            </a:r>
          </a:p>
          <a:p>
            <a:r>
              <a:rPr lang="en-US" sz="2000" b="1" spc="50" dirty="0">
                <a:ln w="9525" cmpd="sng">
                  <a:solidFill>
                    <a:schemeClr val="accent1"/>
                  </a:solidFill>
                  <a:prstDash val="solid"/>
                </a:ln>
                <a:solidFill>
                  <a:srgbClr val="70AD47">
                    <a:tint val="1000"/>
                  </a:srgbClr>
                </a:solidFill>
                <a:effectLst>
                  <a:glow rad="38100">
                    <a:schemeClr val="accent1">
                      <a:alpha val="40000"/>
                    </a:schemeClr>
                  </a:glow>
                </a:effectLst>
                <a:latin typeface="Calibri" panose="020F0502020204030204" pitchFamily="34" charset="0"/>
                <a:cs typeface="Calibri" panose="020F0502020204030204" pitchFamily="34" charset="0"/>
              </a:rPr>
              <a:t>There is no vaccine for COVID-19.</a:t>
            </a:r>
          </a:p>
          <a:p>
            <a:endParaRPr lang="en-US" sz="2000" b="1" spc="50" dirty="0">
              <a:ln w="9525" cmpd="sng">
                <a:solidFill>
                  <a:schemeClr val="accent1"/>
                </a:solidFill>
                <a:prstDash val="solid"/>
              </a:ln>
              <a:solidFill>
                <a:srgbClr val="70AD47">
                  <a:tint val="1000"/>
                </a:srgbClr>
              </a:solidFill>
              <a:effectLst>
                <a:glow rad="38100">
                  <a:schemeClr val="accent1">
                    <a:alpha val="40000"/>
                  </a:schemeClr>
                </a:glo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571070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2000">
        <p15:prstTrans prst="airplane"/>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mph" presetSubtype="0" fill="hold" grpId="0" nodeType="clickEffect">
                                  <p:stCondLst>
                                    <p:cond delay="250"/>
                                  </p:stCondLst>
                                  <p:childTnLst>
                                    <p:anim calcmode="discrete" valueType="str">
                                      <p:cBhvr override="childStyle">
                                        <p:cTn id="6" dur="1250" fill="hold"/>
                                        <p:tgtEl>
                                          <p:spTgt spid="3">
                                            <p:txEl>
                                              <p:pRg st="0" end="0"/>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par>
                    <p:cTn id="7" fill="hold">
                      <p:stCondLst>
                        <p:cond delay="indefinite"/>
                      </p:stCondLst>
                      <p:childTnLst>
                        <p:par>
                          <p:cTn id="8" fill="hold">
                            <p:stCondLst>
                              <p:cond delay="0"/>
                            </p:stCondLst>
                            <p:childTnLst>
                              <p:par>
                                <p:cTn id="9" presetID="10" presetClass="emph" presetSubtype="0" fill="hold" grpId="0" nodeType="clickEffect">
                                  <p:stCondLst>
                                    <p:cond delay="250"/>
                                  </p:stCondLst>
                                  <p:childTnLst>
                                    <p:anim calcmode="discrete" valueType="str">
                                      <p:cBhvr override="childStyle">
                                        <p:cTn id="10" dur="1250" fill="hold"/>
                                        <p:tgtEl>
                                          <p:spTgt spid="3">
                                            <p:txEl>
                                              <p:pRg st="1" end="1"/>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mph" presetSubtype="0" fill="hold" grpId="0" nodeType="clickEffect">
                                  <p:stCondLst>
                                    <p:cond delay="250"/>
                                  </p:stCondLst>
                                  <p:childTnLst>
                                    <p:anim calcmode="discrete" valueType="str">
                                      <p:cBhvr override="childStyle">
                                        <p:cTn id="14" dur="1250" fill="hold"/>
                                        <p:tgtEl>
                                          <p:spTgt spid="3">
                                            <p:txEl>
                                              <p:pRg st="2" end="2"/>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mph" presetSubtype="0" fill="hold" grpId="0" nodeType="clickEffect">
                                  <p:stCondLst>
                                    <p:cond delay="250"/>
                                  </p:stCondLst>
                                  <p:childTnLst>
                                    <p:anim calcmode="discrete" valueType="str">
                                      <p:cBhvr override="childStyle">
                                        <p:cTn id="18" dur="1250" fill="hold"/>
                                        <p:tgtEl>
                                          <p:spTgt spid="3">
                                            <p:txEl>
                                              <p:pRg st="3" end="3"/>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mph" presetSubtype="0" fill="hold" grpId="0" nodeType="clickEffect">
                                  <p:stCondLst>
                                    <p:cond delay="250"/>
                                  </p:stCondLst>
                                  <p:childTnLst>
                                    <p:anim calcmode="discrete" valueType="str">
                                      <p:cBhvr override="childStyle">
                                        <p:cTn id="22" dur="1250" fill="hold"/>
                                        <p:tgtEl>
                                          <p:spTgt spid="3">
                                            <p:txEl>
                                              <p:pRg st="4" end="4"/>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lstStyle/>
          <a:p>
            <a:r>
              <a:rPr lang="en-US" dirty="0" smtClean="0"/>
              <a:t>	Introduction to coronaviruses</a:t>
            </a:r>
            <a:endParaRPr lang="en-US" dirty="0"/>
          </a:p>
        </p:txBody>
      </p:sp>
      <p:sp>
        <p:nvSpPr>
          <p:cNvPr id="3" name="Content Placeholder 2"/>
          <p:cNvSpPr>
            <a:spLocks noGrp="1"/>
          </p:cNvSpPr>
          <p:nvPr>
            <p:ph idx="1"/>
          </p:nvPr>
        </p:nvSpPr>
        <p:spPr>
          <a:xfrm>
            <a:off x="646111" y="2104434"/>
            <a:ext cx="8946541" cy="4195481"/>
          </a:xfrm>
        </p:spPr>
        <p:style>
          <a:lnRef idx="1">
            <a:schemeClr val="accent5"/>
          </a:lnRef>
          <a:fillRef idx="2">
            <a:schemeClr val="accent5"/>
          </a:fillRef>
          <a:effectRef idx="1">
            <a:schemeClr val="accent5"/>
          </a:effectRef>
          <a:fontRef idx="minor">
            <a:schemeClr val="dk1"/>
          </a:fontRef>
        </p:style>
        <p:txBody>
          <a:bodyPr/>
          <a:lstStyle/>
          <a:p>
            <a:r>
              <a:rPr lang="en-US" dirty="0" smtClean="0">
                <a:solidFill>
                  <a:srgbClr val="00B0F0"/>
                </a:solidFill>
              </a:rPr>
              <a:t>Family of RNA viruses in the </a:t>
            </a:r>
            <a:r>
              <a:rPr lang="en-US" dirty="0" err="1" smtClean="0">
                <a:solidFill>
                  <a:srgbClr val="00B0F0"/>
                </a:solidFill>
              </a:rPr>
              <a:t>Nidovirales</a:t>
            </a:r>
            <a:r>
              <a:rPr lang="en-US" dirty="0" smtClean="0">
                <a:solidFill>
                  <a:srgbClr val="00B0F0"/>
                </a:solidFill>
              </a:rPr>
              <a:t> order</a:t>
            </a:r>
          </a:p>
          <a:p>
            <a:r>
              <a:rPr lang="en-US" dirty="0" smtClean="0">
                <a:solidFill>
                  <a:srgbClr val="00B0F0"/>
                </a:solidFill>
              </a:rPr>
              <a:t>Significant viral pathogens in humans and animals</a:t>
            </a:r>
          </a:p>
          <a:p>
            <a:r>
              <a:rPr lang="en-US" dirty="0" smtClean="0">
                <a:solidFill>
                  <a:srgbClr val="00B0F0"/>
                </a:solidFill>
              </a:rPr>
              <a:t>Corona- prefix comes from the </a:t>
            </a:r>
            <a:r>
              <a:rPr lang="en-US" dirty="0" err="1" smtClean="0">
                <a:solidFill>
                  <a:srgbClr val="00B0F0"/>
                </a:solidFill>
              </a:rPr>
              <a:t>latin</a:t>
            </a:r>
            <a:r>
              <a:rPr lang="en-US" dirty="0" smtClean="0">
                <a:solidFill>
                  <a:srgbClr val="00B0F0"/>
                </a:solidFill>
              </a:rPr>
              <a:t> world for Crown </a:t>
            </a:r>
          </a:p>
          <a:p>
            <a:r>
              <a:rPr lang="en-US" dirty="0">
                <a:solidFill>
                  <a:srgbClr val="00B0F0"/>
                </a:solidFill>
              </a:rPr>
              <a:t> </a:t>
            </a:r>
            <a:r>
              <a:rPr lang="en-US" dirty="0" smtClean="0">
                <a:solidFill>
                  <a:srgbClr val="00B0F0"/>
                </a:solidFill>
              </a:rPr>
              <a:t>Named for “crown-like” appearance of virus</a:t>
            </a:r>
          </a:p>
          <a:p>
            <a:endParaRPr lang="en-US" dirty="0" smtClean="0">
              <a:solidFill>
                <a:srgbClr val="00B0F0"/>
              </a:solidFill>
            </a:endParaRPr>
          </a:p>
          <a:p>
            <a:endParaRPr lang="en-US" dirty="0"/>
          </a:p>
        </p:txBody>
      </p:sp>
    </p:spTree>
    <p:extLst>
      <p:ext uri="{BB962C8B-B14F-4D97-AF65-F5344CB8AC3E}">
        <p14:creationId xmlns:p14="http://schemas.microsoft.com/office/powerpoint/2010/main" val="22666706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advTm="2000">
        <p15:prstTrans prst="origami"/>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US" dirty="0" smtClean="0"/>
              <a:t>Classifications of Coronavirus:</a:t>
            </a:r>
            <a:endParaRPr lang="en-US" dirty="0"/>
          </a:p>
        </p:txBody>
      </p:sp>
      <p:sp>
        <p:nvSpPr>
          <p:cNvPr id="3" name="Content Placeholder 2"/>
          <p:cNvSpPr>
            <a:spLocks noGrp="1"/>
          </p:cNvSpPr>
          <p:nvPr>
            <p:ph idx="1"/>
          </p:nvPr>
        </p:nvSpPr>
        <p:spPr>
          <a:xfrm>
            <a:off x="1104293" y="2080078"/>
            <a:ext cx="8946541" cy="4195481"/>
          </a:xfrm>
        </p:spPr>
        <p:style>
          <a:lnRef idx="1">
            <a:schemeClr val="accent6"/>
          </a:lnRef>
          <a:fillRef idx="2">
            <a:schemeClr val="accent6"/>
          </a:fillRef>
          <a:effectRef idx="1">
            <a:schemeClr val="accent6"/>
          </a:effectRef>
          <a:fontRef idx="minor">
            <a:schemeClr val="dk1"/>
          </a:fontRef>
        </p:style>
        <p:txBody>
          <a:bodyPr/>
          <a:lstStyle/>
          <a:p>
            <a:r>
              <a:rPr lang="en-US" dirty="0" smtClean="0">
                <a:solidFill>
                  <a:schemeClr val="accent1">
                    <a:lumMod val="60000"/>
                    <a:lumOff val="40000"/>
                  </a:schemeClr>
                </a:solidFill>
              </a:rPr>
              <a:t>1) Alpha</a:t>
            </a:r>
          </a:p>
          <a:p>
            <a:r>
              <a:rPr lang="en-US" dirty="0" smtClean="0">
                <a:solidFill>
                  <a:schemeClr val="accent1">
                    <a:lumMod val="60000"/>
                    <a:lumOff val="40000"/>
                  </a:schemeClr>
                </a:solidFill>
              </a:rPr>
              <a:t>2) Beta</a:t>
            </a:r>
          </a:p>
          <a:p>
            <a:r>
              <a:rPr lang="en-US" dirty="0" smtClean="0">
                <a:solidFill>
                  <a:schemeClr val="accent1">
                    <a:lumMod val="60000"/>
                    <a:lumOff val="40000"/>
                  </a:schemeClr>
                </a:solidFill>
              </a:rPr>
              <a:t>3) Gamma</a:t>
            </a:r>
          </a:p>
          <a:p>
            <a:r>
              <a:rPr lang="en-US" dirty="0" smtClean="0">
                <a:solidFill>
                  <a:schemeClr val="accent1">
                    <a:lumMod val="60000"/>
                    <a:lumOff val="40000"/>
                  </a:schemeClr>
                </a:solidFill>
              </a:rPr>
              <a:t>4) Delta</a:t>
            </a:r>
          </a:p>
          <a:p>
            <a:r>
              <a:rPr lang="en-US" dirty="0" smtClean="0">
                <a:solidFill>
                  <a:schemeClr val="accent1">
                    <a:lumMod val="60000"/>
                    <a:lumOff val="40000"/>
                  </a:schemeClr>
                </a:solidFill>
              </a:rPr>
              <a:t>Human coronaviruses are alpha-and beta coronaviruses</a:t>
            </a:r>
            <a:endParaRPr lang="en-US" dirty="0">
              <a:solidFill>
                <a:schemeClr val="accent1">
                  <a:lumMod val="60000"/>
                  <a:lumOff val="40000"/>
                </a:schemeClr>
              </a:solidFill>
            </a:endParaRPr>
          </a:p>
        </p:txBody>
      </p:sp>
    </p:spTree>
    <p:extLst>
      <p:ext uri="{BB962C8B-B14F-4D97-AF65-F5344CB8AC3E}">
        <p14:creationId xmlns:p14="http://schemas.microsoft.com/office/powerpoint/2010/main" val="8933114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advTm="2000">
        <p15:prstTrans prst="origami"/>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036" y="8468"/>
            <a:ext cx="10515600" cy="1110590"/>
          </a:xfrm>
        </p:spPr>
        <p:style>
          <a:lnRef idx="2">
            <a:schemeClr val="dk1">
              <a:shade val="50000"/>
            </a:schemeClr>
          </a:lnRef>
          <a:fillRef idx="1">
            <a:schemeClr val="dk1"/>
          </a:fillRef>
          <a:effectRef idx="0">
            <a:schemeClr val="dk1"/>
          </a:effectRef>
          <a:fontRef idx="minor">
            <a:schemeClr val="lt1"/>
          </a:fontRef>
        </p:style>
        <p:txBody>
          <a:bodyPr/>
          <a:lstStyle/>
          <a:p>
            <a:r>
              <a:rPr lang="en-US" dirty="0" err="1" smtClean="0"/>
              <a:t>Diagonosis</a:t>
            </a:r>
            <a:r>
              <a:rPr lang="en-US" dirty="0" smtClean="0"/>
              <a:t> and tests</a:t>
            </a:r>
            <a:endParaRPr lang="en-US" dirty="0"/>
          </a:p>
        </p:txBody>
      </p:sp>
      <p:sp>
        <p:nvSpPr>
          <p:cNvPr id="3" name="Content Placeholder 2"/>
          <p:cNvSpPr>
            <a:spLocks noGrp="1"/>
          </p:cNvSpPr>
          <p:nvPr>
            <p:ph idx="1"/>
          </p:nvPr>
        </p:nvSpPr>
        <p:spPr>
          <a:xfrm>
            <a:off x="1528315" y="2432702"/>
            <a:ext cx="8946541" cy="4195481"/>
          </a:xfrm>
        </p:spPr>
        <p:style>
          <a:lnRef idx="1">
            <a:schemeClr val="accent5"/>
          </a:lnRef>
          <a:fillRef idx="3">
            <a:schemeClr val="accent5"/>
          </a:fillRef>
          <a:effectRef idx="2">
            <a:schemeClr val="accent5"/>
          </a:effectRef>
          <a:fontRef idx="minor">
            <a:schemeClr val="lt1"/>
          </a:fontRef>
        </p:style>
        <p:txBody>
          <a:bodyPr>
            <a:normAutofit fontScale="92500" lnSpcReduction="20000"/>
          </a:bodyPr>
          <a:lstStyle/>
          <a:p>
            <a:pPr marL="457200" lvl="1" indent="0">
              <a:buNone/>
            </a:pPr>
            <a:endParaRPr lang="en-US" sz="3200" dirty="0" smtClean="0"/>
          </a:p>
          <a:p>
            <a:pPr marL="457200" lvl="1" indent="0">
              <a:buNone/>
            </a:pPr>
            <a:endParaRPr lang="en-US" sz="3200" dirty="0"/>
          </a:p>
          <a:p>
            <a:pPr marL="457200" lvl="1" indent="0">
              <a:buNone/>
            </a:pPr>
            <a:endParaRPr lang="en-US" sz="3200" dirty="0" smtClean="0"/>
          </a:p>
          <a:p>
            <a:pPr lvl="1"/>
            <a:endParaRPr lang="en-US" sz="3200" dirty="0"/>
          </a:p>
          <a:p>
            <a:pPr lvl="1"/>
            <a:r>
              <a:rPr lang="en-US" sz="3200" dirty="0"/>
              <a:t> </a:t>
            </a:r>
            <a:r>
              <a:rPr lang="en-US" sz="3200" dirty="0" smtClean="0"/>
              <a:t>Covid-19 is a </a:t>
            </a:r>
            <a:r>
              <a:rPr lang="en-US" sz="3200" dirty="0" err="1" smtClean="0"/>
              <a:t>diagonosis</a:t>
            </a:r>
            <a:r>
              <a:rPr lang="en-US" sz="3200" dirty="0" smtClean="0"/>
              <a:t> with a laboratory test .</a:t>
            </a:r>
          </a:p>
          <a:p>
            <a:pPr lvl="1"/>
            <a:r>
              <a:rPr lang="en-US" sz="3200" dirty="0" smtClean="0"/>
              <a:t>Your healthcare provided may collect a sample of your saliva or swab your nose or throat to send for testing.</a:t>
            </a:r>
            <a:endParaRPr lang="en-US" sz="3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31" y="1119058"/>
            <a:ext cx="11998817" cy="2882787"/>
          </a:xfrm>
          <a:prstGeom prst="rect">
            <a:avLst/>
          </a:prstGeom>
        </p:spPr>
      </p:pic>
    </p:spTree>
    <p:extLst>
      <p:ext uri="{BB962C8B-B14F-4D97-AF65-F5344CB8AC3E}">
        <p14:creationId xmlns:p14="http://schemas.microsoft.com/office/powerpoint/2010/main" val="135370606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advTm="2000">
        <p15:prstTrans prst="origami"/>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down)">
                                      <p:cBhvr>
                                        <p:cTn id="7" dur="500"/>
                                        <p:tgtEl>
                                          <p:spTgt spid="3">
                                            <p:bg/>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wipe(down)">
                                      <p:cBhvr>
                                        <p:cTn id="10" dur="500"/>
                                        <p:tgtEl>
                                          <p:spTgt spid="3">
                                            <p:txEl>
                                              <p:pRg st="4" end="4"/>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wipe(down)">
                                      <p:cBhvr>
                                        <p:cTn id="1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6720" y="426960"/>
            <a:ext cx="9404723" cy="1400530"/>
          </a:xfrm>
        </p:spPr>
        <p:style>
          <a:lnRef idx="2">
            <a:schemeClr val="dk1">
              <a:shade val="50000"/>
            </a:schemeClr>
          </a:lnRef>
          <a:fillRef idx="1">
            <a:schemeClr val="dk1"/>
          </a:fillRef>
          <a:effectRef idx="0">
            <a:schemeClr val="dk1"/>
          </a:effectRef>
          <a:fontRef idx="minor">
            <a:schemeClr val="lt1"/>
          </a:fontRef>
        </p:style>
        <p:txBody>
          <a:bodyPr/>
          <a:lstStyle/>
          <a:p>
            <a:r>
              <a:rPr lang="en-US" dirty="0" smtClean="0"/>
              <a:t>Symptoms of corona </a:t>
            </a:r>
            <a:r>
              <a:rPr lang="en-US" dirty="0" err="1" smtClean="0"/>
              <a:t>viruse</a:t>
            </a:r>
            <a:endParaRPr lang="en-US" dirty="0"/>
          </a:p>
        </p:txBody>
      </p:sp>
      <p:sp>
        <p:nvSpPr>
          <p:cNvPr id="3" name="Content Placeholder 2"/>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normAutofit/>
          </a:bodyPr>
          <a:lstStyle/>
          <a:p>
            <a:r>
              <a:rPr lang="en-US" b="1" spc="50" dirty="0" smtClean="0">
                <a:ln w="0"/>
                <a:solidFill>
                  <a:schemeClr val="bg2"/>
                </a:solidFill>
                <a:effectLst>
                  <a:innerShdw blurRad="63500" dist="50800" dir="13500000">
                    <a:srgbClr val="000000">
                      <a:alpha val="50000"/>
                    </a:srgbClr>
                  </a:innerShdw>
                </a:effectLst>
              </a:rPr>
              <a:t>Most</a:t>
            </a:r>
            <a:r>
              <a:rPr lang="en-US" dirty="0" smtClean="0"/>
              <a:t> </a:t>
            </a:r>
            <a:r>
              <a:rPr lang="en-US"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common</a:t>
            </a:r>
            <a:r>
              <a:rPr lang="en-US" dirty="0" smtClean="0"/>
              <a:t> </a:t>
            </a:r>
            <a:r>
              <a:rPr lang="en-US"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symptoms</a:t>
            </a:r>
            <a:r>
              <a:rPr lang="en-US" dirty="0" smtClean="0"/>
              <a:t>:</a:t>
            </a:r>
          </a:p>
          <a:p>
            <a:r>
              <a:rPr lang="en-US" dirty="0" smtClean="0"/>
              <a:t>Fever</a:t>
            </a:r>
          </a:p>
          <a:p>
            <a:r>
              <a:rPr lang="en-US" dirty="0" smtClean="0"/>
              <a:t>Cough</a:t>
            </a:r>
          </a:p>
          <a:p>
            <a:r>
              <a:rPr lang="en-US" dirty="0" smtClean="0"/>
              <a:t>Tiredness</a:t>
            </a:r>
          </a:p>
          <a:p>
            <a:r>
              <a:rPr lang="en-US" dirty="0" smtClean="0"/>
              <a:t>Loss of taste or smell</a:t>
            </a:r>
          </a:p>
          <a:p>
            <a:r>
              <a:rPr lang="en-US" dirty="0" smtClean="0"/>
              <a:t>Headache</a:t>
            </a:r>
          </a:p>
          <a:p>
            <a:r>
              <a:rPr lang="en-US" dirty="0" smtClean="0"/>
              <a:t>Sore throat</a:t>
            </a:r>
            <a:endParaRPr lang="en-US" dirty="0"/>
          </a:p>
        </p:txBody>
      </p:sp>
    </p:spTree>
    <p:extLst>
      <p:ext uri="{BB962C8B-B14F-4D97-AF65-F5344CB8AC3E}">
        <p14:creationId xmlns:p14="http://schemas.microsoft.com/office/powerpoint/2010/main" val="13606897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advTm="2000">
        <p15:prstTrans prst="origami"/>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circle(in)">
                                      <p:cBhvr>
                                        <p:cTn id="7" dur="20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ircle(in)">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circle(in)">
                                      <p:cBhvr>
                                        <p:cTn id="32" dur="20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circle(in)">
                                      <p:cBhvr>
                                        <p:cTn id="37" dur="20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circle(in)">
                                      <p:cBhvr>
                                        <p:cTn id="4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706" y="439839"/>
            <a:ext cx="9404723" cy="1400530"/>
          </a:xfrm>
        </p:spPr>
        <p:style>
          <a:lnRef idx="1">
            <a:schemeClr val="accent1"/>
          </a:lnRef>
          <a:fillRef idx="2">
            <a:schemeClr val="accent1"/>
          </a:fillRef>
          <a:effectRef idx="1">
            <a:schemeClr val="accent1"/>
          </a:effectRef>
          <a:fontRef idx="minor">
            <a:schemeClr val="dk1"/>
          </a:fontRef>
        </p:style>
        <p:txBody>
          <a:bodyPr/>
          <a:lstStyle/>
          <a:p>
            <a:r>
              <a:rPr lang="en-US" sz="4400" b="1" dirty="0" err="1" smtClean="0">
                <a:solidFill>
                  <a:srgbClr val="FF0000"/>
                </a:solidFill>
              </a:rPr>
              <a:t>Serios</a:t>
            </a:r>
            <a:r>
              <a:rPr lang="en-US" sz="4400" b="1" dirty="0" smtClean="0">
                <a:solidFill>
                  <a:srgbClr val="FF0000"/>
                </a:solidFill>
              </a:rPr>
              <a:t> symptoms of corona virus</a:t>
            </a:r>
            <a:endParaRPr lang="en-US" sz="4400" b="1" dirty="0">
              <a:solidFill>
                <a:srgbClr val="FF0000"/>
              </a:solidFill>
            </a:endParaRPr>
          </a:p>
        </p:txBody>
      </p:sp>
      <p:sp>
        <p:nvSpPr>
          <p:cNvPr id="3" name="Content Placeholder 2"/>
          <p:cNvSpPr>
            <a:spLocks noGrp="1"/>
          </p:cNvSpPr>
          <p:nvPr>
            <p:ph idx="1"/>
          </p:nvPr>
        </p:nvSpPr>
        <p:spPr>
          <a:xfrm>
            <a:off x="310280" y="2130191"/>
            <a:ext cx="8946541" cy="4195481"/>
          </a:xfrm>
        </p:spPr>
        <p:style>
          <a:lnRef idx="1">
            <a:schemeClr val="dk1"/>
          </a:lnRef>
          <a:fillRef idx="2">
            <a:schemeClr val="dk1"/>
          </a:fillRef>
          <a:effectRef idx="1">
            <a:schemeClr val="dk1"/>
          </a:effectRef>
          <a:fontRef idx="minor">
            <a:schemeClr val="dk1"/>
          </a:fontRef>
        </p:style>
        <p:txBody>
          <a:bodyPr>
            <a:normAutofit/>
          </a:bodyPr>
          <a:lstStyle/>
          <a:p>
            <a:pPr>
              <a:buFont typeface="Wingdings" panose="05000000000000000000" pitchFamily="2" charset="2"/>
              <a:buChar char="Ø"/>
            </a:pPr>
            <a:r>
              <a:rPr lang="en-US" sz="2800" dirty="0" smtClean="0">
                <a:solidFill>
                  <a:srgbClr val="C00000"/>
                </a:solidFill>
              </a:rPr>
              <a:t>Difficult breathing</a:t>
            </a:r>
          </a:p>
          <a:p>
            <a:pPr>
              <a:buFont typeface="Wingdings" panose="05000000000000000000" pitchFamily="2" charset="2"/>
              <a:buChar char="Ø"/>
            </a:pPr>
            <a:r>
              <a:rPr lang="en-US" sz="2800" dirty="0" smtClean="0">
                <a:solidFill>
                  <a:srgbClr val="C00000"/>
                </a:solidFill>
              </a:rPr>
              <a:t>Shortness of breath</a:t>
            </a:r>
          </a:p>
          <a:p>
            <a:pPr>
              <a:buFont typeface="Wingdings" panose="05000000000000000000" pitchFamily="2" charset="2"/>
              <a:buChar char="Ø"/>
            </a:pPr>
            <a:r>
              <a:rPr lang="en-US" sz="2800" dirty="0" smtClean="0">
                <a:solidFill>
                  <a:srgbClr val="C00000"/>
                </a:solidFill>
              </a:rPr>
              <a:t>Loss of speech or mobility, or confusion</a:t>
            </a:r>
          </a:p>
          <a:p>
            <a:pPr>
              <a:buFont typeface="Wingdings" panose="05000000000000000000" pitchFamily="2" charset="2"/>
              <a:buChar char="Ø"/>
            </a:pPr>
            <a:r>
              <a:rPr lang="en-US" sz="2800" dirty="0" smtClean="0">
                <a:solidFill>
                  <a:srgbClr val="C00000"/>
                </a:solidFill>
              </a:rPr>
              <a:t>Chest pain</a:t>
            </a:r>
            <a:endParaRPr lang="en-US" sz="2800" dirty="0">
              <a:solidFill>
                <a:srgbClr val="C00000"/>
              </a:solidFill>
            </a:endParaRPr>
          </a:p>
        </p:txBody>
      </p:sp>
    </p:spTree>
    <p:extLst>
      <p:ext uri="{BB962C8B-B14F-4D97-AF65-F5344CB8AC3E}">
        <p14:creationId xmlns:p14="http://schemas.microsoft.com/office/powerpoint/2010/main" val="6485119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2000">
        <p15:prstTrans prst="airplane"/>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circle(in)">
                                      <p:cBhvr>
                                        <p:cTn id="7" dur="20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ircle(in)">
                                      <p:cBhvr>
                                        <p:cTn id="27"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7402" y="832693"/>
            <a:ext cx="9404723" cy="1400530"/>
          </a:xfrm>
        </p:spPr>
        <p:style>
          <a:lnRef idx="2">
            <a:schemeClr val="accent2">
              <a:shade val="50000"/>
            </a:schemeClr>
          </a:lnRef>
          <a:fillRef idx="1">
            <a:schemeClr val="accent2"/>
          </a:fillRef>
          <a:effectRef idx="0">
            <a:schemeClr val="accent2"/>
          </a:effectRef>
          <a:fontRef idx="minor">
            <a:schemeClr val="lt1"/>
          </a:fontRef>
        </p:style>
        <p:txBody>
          <a:bodyPr/>
          <a:lstStyle/>
          <a:p>
            <a:r>
              <a:rPr lang="en-US" dirty="0" smtClean="0">
                <a:ln>
                  <a:solidFill>
                    <a:schemeClr val="bg2">
                      <a:lumMod val="75000"/>
                    </a:schemeClr>
                  </a:solidFill>
                </a:ln>
              </a:rPr>
              <a:t>PREVENTION</a:t>
            </a:r>
            <a:endParaRPr lang="en-US" dirty="0">
              <a:ln>
                <a:solidFill>
                  <a:schemeClr val="bg2">
                    <a:lumMod val="75000"/>
                  </a:schemeClr>
                </a:solidFill>
              </a:ln>
            </a:endParaRPr>
          </a:p>
        </p:txBody>
      </p:sp>
      <p:sp>
        <p:nvSpPr>
          <p:cNvPr id="3" name="Content Placeholder 2"/>
          <p:cNvSpPr>
            <a:spLocks noGrp="1"/>
          </p:cNvSpPr>
          <p:nvPr>
            <p:ph idx="1"/>
          </p:nvPr>
        </p:nvSpPr>
        <p:spPr>
          <a:xfrm>
            <a:off x="987402" y="2472744"/>
            <a:ext cx="9058180" cy="3312016"/>
          </a:xfrm>
        </p:spPr>
        <p:style>
          <a:lnRef idx="2">
            <a:schemeClr val="dk1">
              <a:shade val="50000"/>
            </a:schemeClr>
          </a:lnRef>
          <a:fillRef idx="1">
            <a:schemeClr val="dk1"/>
          </a:fillRef>
          <a:effectRef idx="0">
            <a:schemeClr val="dk1"/>
          </a:effectRef>
          <a:fontRef idx="minor">
            <a:schemeClr val="lt1"/>
          </a:fontRef>
        </p:style>
        <p:txBody>
          <a:bodyPr>
            <a:scene3d>
              <a:camera prst="orthographicFront"/>
              <a:lightRig rig="harsh" dir="t"/>
            </a:scene3d>
            <a:sp3d extrusionH="57150" prstMaterial="matte">
              <a:bevelT w="63500" h="12700" prst="angle"/>
              <a:contourClr>
                <a:schemeClr val="bg1">
                  <a:lumMod val="65000"/>
                </a:schemeClr>
              </a:contourClr>
            </a:sp3d>
          </a:bodyPr>
          <a:lstStyle/>
          <a:p>
            <a:r>
              <a:rPr lang="en-US" b="1" dirty="0" smtClean="0">
                <a:ln/>
                <a:solidFill>
                  <a:schemeClr val="accent3"/>
                </a:solidFill>
              </a:rPr>
              <a:t>Covering mouth and nose </a:t>
            </a:r>
          </a:p>
          <a:p>
            <a:r>
              <a:rPr lang="en-US" b="1" dirty="0" smtClean="0">
                <a:ln/>
                <a:solidFill>
                  <a:schemeClr val="accent3"/>
                </a:solidFill>
              </a:rPr>
              <a:t>Wash hands </a:t>
            </a:r>
          </a:p>
          <a:p>
            <a:r>
              <a:rPr lang="en-US" b="1" dirty="0" smtClean="0">
                <a:ln/>
                <a:solidFill>
                  <a:schemeClr val="accent3"/>
                </a:solidFill>
              </a:rPr>
              <a:t>Avoid close contact</a:t>
            </a:r>
          </a:p>
          <a:p>
            <a:r>
              <a:rPr lang="en-US" b="1" dirty="0" smtClean="0">
                <a:ln/>
                <a:solidFill>
                  <a:schemeClr val="accent3"/>
                </a:solidFill>
              </a:rPr>
              <a:t>Using mask</a:t>
            </a:r>
          </a:p>
          <a:p>
            <a:r>
              <a:rPr lang="en-US" b="1" dirty="0" smtClean="0">
                <a:ln/>
                <a:solidFill>
                  <a:schemeClr val="accent3"/>
                </a:solidFill>
              </a:rPr>
              <a:t>Make a distance 3 feet </a:t>
            </a:r>
          </a:p>
          <a:p>
            <a:pPr marL="0" indent="0">
              <a:buNone/>
            </a:pPr>
            <a:endParaRPr lang="en-US" b="1" dirty="0" smtClean="0">
              <a:ln/>
              <a:solidFill>
                <a:schemeClr val="accent3"/>
              </a:solidFill>
            </a:endParaRPr>
          </a:p>
          <a:p>
            <a:pPr marL="0" indent="0">
              <a:buNone/>
            </a:pPr>
            <a:endParaRPr lang="en-US" b="1" dirty="0">
              <a:ln/>
              <a:solidFill>
                <a:schemeClr val="accent3"/>
              </a:solidFill>
            </a:endParaRPr>
          </a:p>
        </p:txBody>
      </p:sp>
    </p:spTree>
    <p:extLst>
      <p:ext uri="{BB962C8B-B14F-4D97-AF65-F5344CB8AC3E}">
        <p14:creationId xmlns:p14="http://schemas.microsoft.com/office/powerpoint/2010/main" val="17074635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advTm="2000">
        <p15:prstTrans prst="origami"/>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circle(in)">
                                      <p:cBhvr>
                                        <p:cTn id="7" dur="20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ircle(in)">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circle(in)">
                                      <p:cBhvr>
                                        <p:cTn id="32"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142" y="410163"/>
            <a:ext cx="9404723" cy="1400530"/>
          </a:xfrm>
          <a:ln/>
        </p:spPr>
        <p:style>
          <a:lnRef idx="1">
            <a:schemeClr val="accent1"/>
          </a:lnRef>
          <a:fillRef idx="3">
            <a:schemeClr val="accent1"/>
          </a:fillRef>
          <a:effectRef idx="2">
            <a:schemeClr val="accent1"/>
          </a:effectRef>
          <a:fontRef idx="minor">
            <a:schemeClr val="lt1"/>
          </a:fontRef>
        </p:style>
        <p:txBody>
          <a:bodyPr/>
          <a:lstStyle/>
          <a:p>
            <a:r>
              <a:rPr lang="en-US" b="1" dirty="0" smtClean="0"/>
              <a:t>Treatment:</a:t>
            </a:r>
            <a:endParaRPr lang="en-US" b="1" dirty="0"/>
          </a:p>
        </p:txBody>
      </p:sp>
      <p:sp>
        <p:nvSpPr>
          <p:cNvPr id="3" name="Content Placeholder 2"/>
          <p:cNvSpPr>
            <a:spLocks noGrp="1"/>
          </p:cNvSpPr>
          <p:nvPr>
            <p:ph idx="1"/>
          </p:nvPr>
        </p:nvSpPr>
        <p:spPr>
          <a:xfrm>
            <a:off x="923452" y="1810693"/>
            <a:ext cx="10430347" cy="4366270"/>
          </a:xfrm>
        </p:spPr>
        <p:style>
          <a:lnRef idx="0">
            <a:schemeClr val="dk1"/>
          </a:lnRef>
          <a:fillRef idx="3">
            <a:schemeClr val="dk1"/>
          </a:fillRef>
          <a:effectRef idx="3">
            <a:schemeClr val="dk1"/>
          </a:effectRef>
          <a:fontRef idx="minor">
            <a:schemeClr val="lt1"/>
          </a:fontRef>
        </p:style>
        <p:txBody>
          <a:bodyPr>
            <a:normAutofit fontScale="92500" lnSpcReduction="10000"/>
          </a:bodyPr>
          <a:lstStyle/>
          <a:p>
            <a:pPr marL="0" indent="0">
              <a:buNone/>
            </a:pPr>
            <a:r>
              <a:rPr lang="en-US" sz="3800" b="1" dirty="0" smtClean="0">
                <a:latin typeface="Calibri" panose="020F0502020204030204" pitchFamily="34" charset="0"/>
                <a:cs typeface="Calibri" panose="020F0502020204030204" pitchFamily="34" charset="0"/>
              </a:rPr>
              <a:t>SELF CARE</a:t>
            </a:r>
          </a:p>
          <a:p>
            <a:r>
              <a:rPr lang="en-US" dirty="0" smtClean="0">
                <a:latin typeface="Calibri" panose="020F0502020204030204" pitchFamily="34" charset="0"/>
                <a:cs typeface="Calibri" panose="020F0502020204030204" pitchFamily="34" charset="0"/>
              </a:rPr>
              <a:t>Keep at least a 1-metre distance from others, even from your family members.</a:t>
            </a:r>
          </a:p>
          <a:p>
            <a:r>
              <a:rPr lang="en-US" dirty="0" smtClean="0">
                <a:latin typeface="Calibri" panose="020F0502020204030204" pitchFamily="34" charset="0"/>
                <a:cs typeface="Calibri" panose="020F0502020204030204" pitchFamily="34" charset="0"/>
              </a:rPr>
              <a:t>Wear a medical mask to protect others, including if/when you need to seek medical care.</a:t>
            </a:r>
          </a:p>
          <a:p>
            <a:r>
              <a:rPr lang="en-US" dirty="0" smtClean="0">
                <a:latin typeface="Calibri" panose="020F0502020204030204" pitchFamily="34" charset="0"/>
                <a:cs typeface="Calibri" panose="020F0502020204030204" pitchFamily="34" charset="0"/>
              </a:rPr>
              <a:t>Clean your hands frequently.</a:t>
            </a:r>
          </a:p>
          <a:p>
            <a:r>
              <a:rPr lang="en-US" dirty="0" smtClean="0">
                <a:latin typeface="Calibri" panose="020F0502020204030204" pitchFamily="34" charset="0"/>
                <a:cs typeface="Calibri" panose="020F0502020204030204" pitchFamily="34" charset="0"/>
              </a:rPr>
              <a:t>Cooperate with contact-tracing procedures to stop the spread of the virus.</a:t>
            </a:r>
          </a:p>
          <a:p>
            <a:pPr marL="0" indent="0">
              <a:buNone/>
            </a:pPr>
            <a:r>
              <a:rPr lang="en-US" dirty="0" smtClean="0"/>
              <a:t> </a:t>
            </a:r>
            <a:r>
              <a:rPr lang="en-US" sz="3200" b="1" dirty="0" smtClean="0">
                <a:solidFill>
                  <a:schemeClr val="tx1">
                    <a:lumMod val="85000"/>
                    <a:lumOff val="15000"/>
                  </a:schemeClr>
                </a:solidFill>
              </a:rPr>
              <a:t>MEDICAL TREATMENT</a:t>
            </a:r>
          </a:p>
          <a:p>
            <a:r>
              <a:rPr lang="en-US" dirty="0" smtClean="0">
                <a:latin typeface="Calibri" panose="020F0502020204030204" pitchFamily="34" charset="0"/>
                <a:cs typeface="Calibri" panose="020F0502020204030204" pitchFamily="34" charset="0"/>
              </a:rPr>
              <a:t>Optimal supportive care includes oxygen for severely ill patients and those who are at risk for severe disease and more advanced respiratory support such as ventilation for patients who are critically ill.</a:t>
            </a:r>
          </a:p>
          <a:p>
            <a:r>
              <a:rPr lang="en-US" dirty="0" smtClean="0">
                <a:latin typeface="Calibri" panose="020F0502020204030204" pitchFamily="34" charset="0"/>
                <a:cs typeface="Calibri" panose="020F0502020204030204" pitchFamily="34" charset="0"/>
              </a:rPr>
              <a:t>Dexamethasone is a corticosteroid that can help reduce the length of time on a ventilator and save lives of patients with severe and critical illness</a:t>
            </a:r>
            <a:r>
              <a:rPr lang="en-US" sz="3200" dirty="0" smtClean="0"/>
              <a:t>.</a:t>
            </a:r>
          </a:p>
          <a:p>
            <a:endParaRPr lang="en-US" dirty="0"/>
          </a:p>
        </p:txBody>
      </p:sp>
      <p:sp>
        <p:nvSpPr>
          <p:cNvPr id="4" name="5-Point Star 3"/>
          <p:cNvSpPr/>
          <p:nvPr/>
        </p:nvSpPr>
        <p:spPr>
          <a:xfrm>
            <a:off x="4687910" y="645578"/>
            <a:ext cx="914400" cy="914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a:off x="4687910" y="862885"/>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97809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advTm="2000">
        <p15:prstTrans prst="origami"/>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circle(in)">
                                      <p:cBhvr>
                                        <p:cTn id="7" dur="20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ircle(in)">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circle(in)">
                                      <p:cBhvr>
                                        <p:cTn id="32" dur="20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circle(in)">
                                      <p:cBhvr>
                                        <p:cTn id="37" dur="20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circle(in)">
                                      <p:cBhvr>
                                        <p:cTn id="42" dur="20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circle(in)">
                                      <p:cBhvr>
                                        <p:cTn id="47"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dk1"/>
          </a:lnRef>
          <a:fillRef idx="2">
            <a:schemeClr val="dk1"/>
          </a:fillRef>
          <a:effectRef idx="1">
            <a:schemeClr val="dk1"/>
          </a:effectRef>
          <a:fontRef idx="minor">
            <a:schemeClr val="dk1"/>
          </a:fontRef>
        </p:style>
        <p:txBody>
          <a:bodyPr/>
          <a:lstStyle/>
          <a:p>
            <a:r>
              <a:rPr lang="en-US" dirty="0" smtClean="0">
                <a:solidFill>
                  <a:schemeClr val="accent1">
                    <a:lumMod val="75000"/>
                  </a:schemeClr>
                </a:solidFill>
              </a:rPr>
              <a:t>Vaccines for corona virus</a:t>
            </a:r>
            <a:endParaRPr lang="en-US" dirty="0">
              <a:solidFill>
                <a:schemeClr val="accent1">
                  <a:lumMod val="75000"/>
                </a:schemeClr>
              </a:solidFill>
            </a:endParaRPr>
          </a:p>
        </p:txBody>
      </p:sp>
      <p:sp>
        <p:nvSpPr>
          <p:cNvPr id="3" name="Content Placeholder 2"/>
          <p:cNvSpPr>
            <a:spLocks noGrp="1"/>
          </p:cNvSpPr>
          <p:nvPr>
            <p:ph idx="1"/>
          </p:nvPr>
        </p:nvSpPr>
        <p:spPr>
          <a:xfrm>
            <a:off x="746412" y="2077367"/>
            <a:ext cx="8946541" cy="4195481"/>
          </a:xfrm>
        </p:spPr>
        <p:style>
          <a:lnRef idx="1">
            <a:schemeClr val="accent2"/>
          </a:lnRef>
          <a:fillRef idx="3">
            <a:schemeClr val="accent2"/>
          </a:fillRef>
          <a:effectRef idx="2">
            <a:schemeClr val="accent2"/>
          </a:effectRef>
          <a:fontRef idx="minor">
            <a:schemeClr val="lt1"/>
          </a:fontRef>
        </p:style>
        <p:txBody>
          <a:bodyPr/>
          <a:lstStyle/>
          <a:p>
            <a:pPr>
              <a:buFont typeface="Wingdings" panose="05000000000000000000" pitchFamily="2" charset="2"/>
              <a:buChar char="v"/>
            </a:pPr>
            <a:r>
              <a:rPr lang="en-US" b="1" dirty="0" smtClean="0">
                <a:solidFill>
                  <a:srgbClr val="FFFF00"/>
                </a:solidFill>
              </a:rPr>
              <a:t>Pfizer Biotech </a:t>
            </a:r>
            <a:endParaRPr lang="en-US" b="1" dirty="0" smtClean="0">
              <a:solidFill>
                <a:srgbClr val="FFFF00"/>
              </a:solidFill>
            </a:endParaRPr>
          </a:p>
          <a:p>
            <a:pPr marL="0" indent="0">
              <a:buNone/>
            </a:pPr>
            <a:r>
              <a:rPr lang="en-US" b="1" dirty="0" smtClean="0">
                <a:solidFill>
                  <a:srgbClr val="FFFF00"/>
                </a:solidFill>
              </a:rPr>
              <a:t>                                </a:t>
            </a:r>
            <a:endParaRPr lang="en-US" sz="2800" b="1" dirty="0" smtClean="0">
              <a:solidFill>
                <a:srgbClr val="FFFF00"/>
              </a:solidFill>
            </a:endParaRPr>
          </a:p>
          <a:p>
            <a:pPr>
              <a:buFont typeface="Wingdings" panose="05000000000000000000" pitchFamily="2" charset="2"/>
              <a:buChar char="v"/>
            </a:pPr>
            <a:r>
              <a:rPr lang="en-US" b="1" dirty="0" smtClean="0">
                <a:solidFill>
                  <a:srgbClr val="FFFF00"/>
                </a:solidFill>
              </a:rPr>
              <a:t>Modern </a:t>
            </a:r>
            <a:r>
              <a:rPr lang="en-US" b="1" dirty="0" err="1" smtClean="0">
                <a:solidFill>
                  <a:srgbClr val="FFFF00"/>
                </a:solidFill>
              </a:rPr>
              <a:t>Biotec</a:t>
            </a:r>
            <a:endParaRPr lang="en-US" b="1" dirty="0" smtClean="0">
              <a:solidFill>
                <a:srgbClr val="FFFF00"/>
              </a:solidFill>
            </a:endParaRPr>
          </a:p>
          <a:p>
            <a:pPr>
              <a:buFont typeface="Wingdings" panose="05000000000000000000" pitchFamily="2" charset="2"/>
              <a:buChar char="v"/>
            </a:pPr>
            <a:endParaRPr lang="en-US" b="1" dirty="0" smtClean="0">
              <a:solidFill>
                <a:srgbClr val="FFFF00"/>
              </a:solidFill>
            </a:endParaRPr>
          </a:p>
          <a:p>
            <a:pPr>
              <a:buFont typeface="Wingdings" panose="05000000000000000000" pitchFamily="2" charset="2"/>
              <a:buChar char="v"/>
            </a:pPr>
            <a:r>
              <a:rPr lang="en-US" b="1" dirty="0" smtClean="0">
                <a:solidFill>
                  <a:srgbClr val="FFFF00"/>
                </a:solidFill>
              </a:rPr>
              <a:t>Astra </a:t>
            </a:r>
            <a:r>
              <a:rPr lang="en-US" b="1" dirty="0" err="1" smtClean="0">
                <a:solidFill>
                  <a:srgbClr val="FFFF00"/>
                </a:solidFill>
              </a:rPr>
              <a:t>zeneca</a:t>
            </a:r>
            <a:r>
              <a:rPr lang="en-US" b="1" dirty="0" smtClean="0">
                <a:solidFill>
                  <a:srgbClr val="FFFF00"/>
                </a:solidFill>
              </a:rPr>
              <a:t>                    </a:t>
            </a:r>
          </a:p>
          <a:p>
            <a:endParaRPr lang="en-US" dirty="0"/>
          </a:p>
        </p:txBody>
      </p:sp>
      <p:pic>
        <p:nvPicPr>
          <p:cNvPr id="4" name="Picture 2" descr="Citizens below 18 years to be administered Pfizer shots: NCOC - Pakistan -  DAWN.CO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48472" y="2442635"/>
            <a:ext cx="2553910" cy="1532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09090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advTm="2000">
        <p15:prstTrans prst="origami"/>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arn(inVertical)">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121</TotalTime>
  <Words>437</Words>
  <Application>Microsoft Office PowerPoint</Application>
  <PresentationFormat>Widescreen</PresentationFormat>
  <Paragraphs>65</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Wingdings</vt:lpstr>
      <vt:lpstr>Wingdings 3</vt:lpstr>
      <vt:lpstr>Ion</vt:lpstr>
      <vt:lpstr>COVID-19 History of Corona virus</vt:lpstr>
      <vt:lpstr> Introduction to coronaviruses</vt:lpstr>
      <vt:lpstr>Classifications of Coronavirus:</vt:lpstr>
      <vt:lpstr>Diagonosis and tests</vt:lpstr>
      <vt:lpstr>Symptoms of corona viruse</vt:lpstr>
      <vt:lpstr>Serios symptoms of corona virus</vt:lpstr>
      <vt:lpstr>PREVENTION</vt:lpstr>
      <vt:lpstr>Treatment:</vt:lpstr>
      <vt:lpstr>Vaccines for corona virus</vt:lpstr>
      <vt:lpstr>How a covid person is differ from             a normal person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History of Corona virus</dc:title>
  <dc:creator>NewMoon</dc:creator>
  <cp:lastModifiedBy>DELL</cp:lastModifiedBy>
  <cp:revision>15</cp:revision>
  <dcterms:created xsi:type="dcterms:W3CDTF">2021-12-13T08:16:12Z</dcterms:created>
  <dcterms:modified xsi:type="dcterms:W3CDTF">2021-12-14T10:34:10Z</dcterms:modified>
</cp:coreProperties>
</file>