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3" r:id="rId2"/>
    <p:sldId id="272" r:id="rId3"/>
    <p:sldId id="257" r:id="rId4"/>
    <p:sldId id="258" r:id="rId5"/>
    <p:sldId id="259" r:id="rId6"/>
    <p:sldId id="260" r:id="rId7"/>
    <p:sldId id="261" r:id="rId8"/>
    <p:sldId id="262" r:id="rId9"/>
    <p:sldId id="268" r:id="rId10"/>
    <p:sldId id="265" r:id="rId11"/>
    <p:sldId id="274" r:id="rId12"/>
    <p:sldId id="266" r:id="rId13"/>
    <p:sldId id="269" r:id="rId14"/>
    <p:sldId id="270" r:id="rId15"/>
    <p:sldId id="275" r:id="rId16"/>
    <p:sldId id="271"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6/11/2022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6/11/2022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79098" y="444138"/>
            <a:ext cx="11503173" cy="6413862"/>
          </a:xfrm>
          <a:prstGeom prst="rect">
            <a:avLst/>
          </a:prstGeom>
        </p:spPr>
      </p:pic>
    </p:spTree>
    <p:extLst>
      <p:ext uri="{BB962C8B-B14F-4D97-AF65-F5344CB8AC3E}">
        <p14:creationId xmlns:p14="http://schemas.microsoft.com/office/powerpoint/2010/main" val="14251938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5381-B359-4AB3-91A3-7141EA674B66}"/>
              </a:ext>
            </a:extLst>
          </p:cNvPr>
          <p:cNvSpPr>
            <a:spLocks noGrp="1"/>
          </p:cNvSpPr>
          <p:nvPr>
            <p:ph type="title"/>
          </p:nvPr>
        </p:nvSpPr>
        <p:spPr/>
        <p:txBody>
          <a:bodyPr>
            <a:normAutofit/>
          </a:bodyPr>
          <a:lstStyle/>
          <a:p>
            <a:pPr algn="ctr"/>
            <a:r>
              <a:rPr lang="en-US" sz="2600" dirty="0">
                <a:latin typeface="Arial" panose="020B0604020202020204" pitchFamily="34" charset="0"/>
                <a:cs typeface="Arial" panose="020B0604020202020204" pitchFamily="34" charset="0"/>
              </a:rPr>
              <a:t>Leadership responsibilities in group meeting</a:t>
            </a:r>
          </a:p>
        </p:txBody>
      </p:sp>
      <p:sp>
        <p:nvSpPr>
          <p:cNvPr id="3" name="Content Placeholder 2">
            <a:extLst>
              <a:ext uri="{FF2B5EF4-FFF2-40B4-BE49-F238E27FC236}">
                <a16:creationId xmlns:a16="http://schemas.microsoft.com/office/drawing/2014/main" id="{D89ECD6D-CF9F-4C41-9E99-3C654C607C38}"/>
              </a:ext>
            </a:extLst>
          </p:cNvPr>
          <p:cNvSpPr>
            <a:spLocks noGrp="1"/>
          </p:cNvSpPr>
          <p:nvPr>
            <p:ph idx="1"/>
          </p:nvPr>
        </p:nvSpPr>
        <p:spPr>
          <a:xfrm>
            <a:off x="474618" y="1907177"/>
            <a:ext cx="11136190" cy="4049486"/>
          </a:xfrm>
        </p:spPr>
        <p:txBody>
          <a:bodyPr>
            <a:normAutofit/>
          </a:bodyPr>
          <a:lstStyle/>
          <a:p>
            <a:pPr algn="ctr"/>
            <a:endParaRPr lang="en-US" dirty="0"/>
          </a:p>
          <a:p>
            <a:r>
              <a:rPr lang="en-US" sz="2100" dirty="0">
                <a:latin typeface="Arial" panose="020B0604020202020204" pitchFamily="34" charset="0"/>
                <a:cs typeface="Arial" panose="020B0604020202020204" pitchFamily="34" charset="0"/>
              </a:rPr>
              <a:t>The meeting leader puts together meeting pre-work such as reading, financial information, history, related team meeting minutes, and so forth.</a:t>
            </a:r>
          </a:p>
          <a:p>
            <a:pPr marL="0" indent="0">
              <a:buNone/>
            </a:pPr>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The meeting leader invites participants and distributes assignments and pre-work allowing as much time as possible so participants come prepared to the meeting.</a:t>
            </a:r>
          </a:p>
          <a:p>
            <a:pPr marL="0" indent="0">
              <a:buNone/>
            </a:pPr>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The meeting leader ensures that the meeting has a recorder or minute taker to document the proceeding and any commitments, action items, or decisions. She also appoints a timekeeper when necessary for the orderly conduct of a meeting.</a:t>
            </a:r>
          </a:p>
          <a:p>
            <a:pPr marL="0" indent="0">
              <a:buNone/>
            </a:pPr>
            <a:endParaRPr lang="en-US" dirty="0"/>
          </a:p>
        </p:txBody>
      </p:sp>
    </p:spTree>
    <p:extLst>
      <p:ext uri="{BB962C8B-B14F-4D97-AF65-F5344CB8AC3E}">
        <p14:creationId xmlns:p14="http://schemas.microsoft.com/office/powerpoint/2010/main" val="29949675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600" dirty="0">
                <a:latin typeface="Arial" panose="020B0604020202020204" pitchFamily="34" charset="0"/>
                <a:cs typeface="Arial" panose="020B0604020202020204" pitchFamily="34" charset="0"/>
              </a:rPr>
              <a:t>Leadership responsibilities in group meeting</a:t>
            </a:r>
            <a:endParaRPr lang="en-US" sz="2600" dirty="0"/>
          </a:p>
        </p:txBody>
      </p:sp>
      <p:sp>
        <p:nvSpPr>
          <p:cNvPr id="3" name="Content Placeholder 2"/>
          <p:cNvSpPr>
            <a:spLocks noGrp="1"/>
          </p:cNvSpPr>
          <p:nvPr>
            <p:ph idx="1"/>
          </p:nvPr>
        </p:nvSpPr>
        <p:spPr>
          <a:xfrm>
            <a:off x="581192" y="1828799"/>
            <a:ext cx="11029615" cy="4402183"/>
          </a:xfrm>
        </p:spPr>
        <p:txBody>
          <a:bodyPr>
            <a:normAutofit/>
          </a:bodyPr>
          <a:lstStyle/>
          <a:p>
            <a:r>
              <a:rPr lang="en-US" dirty="0">
                <a:latin typeface="Arial" panose="020B0604020202020204" pitchFamily="34" charset="0"/>
                <a:cs typeface="Arial" panose="020B0604020202020204" pitchFamily="34" charset="0"/>
              </a:rPr>
              <a:t>The meeting leader arrives early and leads the meeting  by keeping it on track and involving all participants so each feels that their presence was essential at the meeting. This ensures their participation in the next meeting.</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meeting leader spices company meeting up the so that participants don't feel dull and bored. Whether using icebreakers, humor, or fun examples, no meeting should end without a laugh.</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meeting leader ensures that the next steps and action items are assigned and handled.</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meeting leader follows up with participants between meetings to make sure that action items are on track and to offer assistance and/or resources if the volunteer is experiencing problems.</a:t>
            </a:r>
          </a:p>
        </p:txBody>
      </p:sp>
    </p:spTree>
    <p:extLst>
      <p:ext uri="{BB962C8B-B14F-4D97-AF65-F5344CB8AC3E}">
        <p14:creationId xmlns:p14="http://schemas.microsoft.com/office/powerpoint/2010/main" val="100211281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88D2-BADE-44C1-B2E0-0AC5A389D51C}"/>
              </a:ext>
            </a:extLst>
          </p:cNvPr>
          <p:cNvSpPr>
            <a:spLocks noGrp="1"/>
          </p:cNvSpPr>
          <p:nvPr>
            <p:ph type="title"/>
          </p:nvPr>
        </p:nvSpPr>
        <p:spPr>
          <a:xfrm>
            <a:off x="1389574" y="688904"/>
            <a:ext cx="8748338" cy="861601"/>
          </a:xfrm>
        </p:spPr>
        <p:txBody>
          <a:bodyPr>
            <a:normAutofit/>
          </a:bodyPr>
          <a:lstStyle/>
          <a:p>
            <a:pPr algn="ctr"/>
            <a:r>
              <a:rPr lang="en-US" sz="2600" dirty="0">
                <a:latin typeface="Arial" panose="020B0604020202020204" pitchFamily="34" charset="0"/>
                <a:cs typeface="Arial" panose="020B0604020202020204" pitchFamily="34" charset="0"/>
              </a:rPr>
              <a:t>Importance of leadership</a:t>
            </a:r>
          </a:p>
        </p:txBody>
      </p:sp>
      <p:sp>
        <p:nvSpPr>
          <p:cNvPr id="3" name="Content Placeholder 2">
            <a:extLst>
              <a:ext uri="{FF2B5EF4-FFF2-40B4-BE49-F238E27FC236}">
                <a16:creationId xmlns:a16="http://schemas.microsoft.com/office/drawing/2014/main" id="{A6B54341-6D2A-4B12-BFB9-E7A0C0A04FE7}"/>
              </a:ext>
            </a:extLst>
          </p:cNvPr>
          <p:cNvSpPr>
            <a:spLocks noGrp="1"/>
          </p:cNvSpPr>
          <p:nvPr>
            <p:ph idx="1"/>
          </p:nvPr>
        </p:nvSpPr>
        <p:spPr>
          <a:xfrm>
            <a:off x="431074" y="1828800"/>
            <a:ext cx="10371909" cy="4715692"/>
          </a:xfrm>
        </p:spPr>
        <p:txBody>
          <a:bodyPr>
            <a:normAutofit/>
          </a:bodyPr>
          <a:lstStyle/>
          <a:p>
            <a:pPr marL="342900" indent="-342900">
              <a:buAutoNum type="arabicPeriod"/>
            </a:pPr>
            <a:r>
              <a:rPr lang="en-US" b="1" u="sng" dirty="0">
                <a:latin typeface="Arial" panose="020B0604020202020204" pitchFamily="34" charset="0"/>
                <a:cs typeface="Arial" panose="020B0604020202020204" pitchFamily="34" charset="0"/>
              </a:rPr>
              <a:t>Helps in inspiring and guiding Employees </a:t>
            </a:r>
          </a:p>
          <a:p>
            <a:r>
              <a:rPr lang="en-US" dirty="0">
                <a:latin typeface="Arial" panose="020B0604020202020204" pitchFamily="34" charset="0"/>
                <a:cs typeface="Arial" panose="020B0604020202020204" pitchFamily="34" charset="0"/>
              </a:rPr>
              <a:t> Leader always motivate employees for higher performance</a:t>
            </a:r>
          </a:p>
          <a:p>
            <a:r>
              <a:rPr lang="en-US" dirty="0">
                <a:latin typeface="Arial" panose="020B0604020202020204" pitchFamily="34" charset="0"/>
                <a:cs typeface="Arial" panose="020B0604020202020204" pitchFamily="34" charset="0"/>
              </a:rPr>
              <a:t>Help and support employees</a:t>
            </a:r>
          </a:p>
          <a:p>
            <a:pPr marL="0" indent="0">
              <a:buNone/>
            </a:pPr>
            <a:r>
              <a:rPr lang="en-US" b="1" u="sng" dirty="0">
                <a:latin typeface="Arial" panose="020B0604020202020204" pitchFamily="34" charset="0"/>
                <a:cs typeface="Arial" panose="020B0604020202020204" pitchFamily="34" charset="0"/>
              </a:rPr>
              <a:t>2. Try to get willing cooperation of Employees</a:t>
            </a:r>
          </a:p>
          <a:p>
            <a:r>
              <a:rPr lang="en-US" dirty="0">
                <a:latin typeface="Arial" panose="020B0604020202020204" pitchFamily="34" charset="0"/>
                <a:cs typeface="Arial" panose="020B0604020202020204" pitchFamily="34" charset="0"/>
              </a:rPr>
              <a:t>Develop feeling of initiative , enthusiasm , team work to achieve the group goal</a:t>
            </a:r>
          </a:p>
          <a:p>
            <a:pPr marL="457200" indent="-457200">
              <a:buAutoNum type="arabicPeriod" startAt="3"/>
            </a:pPr>
            <a:r>
              <a:rPr lang="en-US" b="1" u="sng" dirty="0">
                <a:latin typeface="Arial" panose="020B0604020202020204" pitchFamily="34" charset="0"/>
                <a:cs typeface="Arial" panose="020B0604020202020204" pitchFamily="34" charset="0"/>
              </a:rPr>
              <a:t>Create confidence: </a:t>
            </a:r>
          </a:p>
          <a:p>
            <a:r>
              <a:rPr lang="en-US" dirty="0">
                <a:latin typeface="Arial" panose="020B0604020202020204" pitchFamily="34" charset="0"/>
                <a:cs typeface="Arial" panose="020B0604020202020204" pitchFamily="34" charset="0"/>
              </a:rPr>
              <a:t>Leaders try to recognize the hidden talent and qualities of employees </a:t>
            </a:r>
          </a:p>
          <a:p>
            <a:r>
              <a:rPr lang="en-US" dirty="0">
                <a:latin typeface="Arial" panose="020B0604020202020204" pitchFamily="34" charset="0"/>
                <a:cs typeface="Arial" panose="020B0604020202020204" pitchFamily="34" charset="0"/>
              </a:rPr>
              <a:t> encourage the employees boost up there confidence , give physical support</a:t>
            </a:r>
          </a:p>
          <a:p>
            <a:endParaRPr lang="en-US" dirty="0"/>
          </a:p>
        </p:txBody>
      </p:sp>
    </p:spTree>
    <p:extLst>
      <p:ext uri="{BB962C8B-B14F-4D97-AF65-F5344CB8AC3E}">
        <p14:creationId xmlns:p14="http://schemas.microsoft.com/office/powerpoint/2010/main" val="50284267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7D23-34BC-49EA-A20E-1297AAE2E452}"/>
              </a:ext>
            </a:extLst>
          </p:cNvPr>
          <p:cNvSpPr>
            <a:spLocks noGrp="1"/>
          </p:cNvSpPr>
          <p:nvPr>
            <p:ph type="title"/>
          </p:nvPr>
        </p:nvSpPr>
        <p:spPr>
          <a:xfrm>
            <a:off x="581192" y="702156"/>
            <a:ext cx="10153069" cy="888105"/>
          </a:xfrm>
        </p:spPr>
        <p:txBody>
          <a:bodyPr>
            <a:normAutofit/>
          </a:bodyPr>
          <a:lstStyle/>
          <a:p>
            <a:pPr algn="ctr"/>
            <a:r>
              <a:rPr lang="en-US" sz="2600" dirty="0">
                <a:latin typeface="Arial" panose="020B0604020202020204" pitchFamily="34" charset="0"/>
                <a:cs typeface="Arial" panose="020B0604020202020204" pitchFamily="34" charset="0"/>
              </a:rPr>
              <a:t>Importance of leadership</a:t>
            </a:r>
          </a:p>
        </p:txBody>
      </p:sp>
      <p:sp>
        <p:nvSpPr>
          <p:cNvPr id="3" name="Content Placeholder 2">
            <a:extLst>
              <a:ext uri="{FF2B5EF4-FFF2-40B4-BE49-F238E27FC236}">
                <a16:creationId xmlns:a16="http://schemas.microsoft.com/office/drawing/2014/main" id="{52420CAF-273D-4B2D-8E21-19E04B53229B}"/>
              </a:ext>
            </a:extLst>
          </p:cNvPr>
          <p:cNvSpPr>
            <a:spLocks noGrp="1"/>
          </p:cNvSpPr>
          <p:nvPr>
            <p:ph idx="1"/>
          </p:nvPr>
        </p:nvSpPr>
        <p:spPr>
          <a:xfrm>
            <a:off x="927464" y="1867989"/>
            <a:ext cx="9705702" cy="3990811"/>
          </a:xfrm>
        </p:spPr>
        <p:txBody>
          <a:bodyPr/>
          <a:lstStyle/>
          <a:p>
            <a:pPr marL="0" indent="0">
              <a:buNone/>
            </a:pPr>
            <a:r>
              <a:rPr lang="en-US" sz="2400" b="1" u="sng" dirty="0">
                <a:latin typeface="Arial" panose="020B0604020202020204" pitchFamily="34" charset="0"/>
                <a:cs typeface="Arial" panose="020B0604020202020204" pitchFamily="34" charset="0"/>
              </a:rPr>
              <a:t>4. improve the job satisfaction:</a:t>
            </a:r>
          </a:p>
          <a:p>
            <a:r>
              <a:rPr lang="en-US" dirty="0">
                <a:latin typeface="Arial" panose="020B0604020202020204" pitchFamily="34" charset="0"/>
                <a:cs typeface="Arial" panose="020B0604020202020204" pitchFamily="34" charset="0"/>
              </a:rPr>
              <a:t>Satisfaction doesn’t depend only on monetary incentives.</a:t>
            </a:r>
          </a:p>
          <a:p>
            <a:r>
              <a:rPr lang="en-US" dirty="0">
                <a:latin typeface="Arial" panose="020B0604020202020204" pitchFamily="34" charset="0"/>
                <a:cs typeface="Arial" panose="020B0604020202020204" pitchFamily="34" charset="0"/>
              </a:rPr>
              <a:t>Support of managers ,phycological support, proper guidance and help.</a:t>
            </a:r>
          </a:p>
          <a:p>
            <a:pPr marL="0" indent="0">
              <a:buNone/>
            </a:pPr>
            <a:r>
              <a:rPr lang="en-US" sz="2400" b="1" u="sng" dirty="0">
                <a:latin typeface="Arial" panose="020B0604020202020204" pitchFamily="34" charset="0"/>
                <a:cs typeface="Arial" panose="020B0604020202020204" pitchFamily="34" charset="0"/>
              </a:rPr>
              <a:t>5. Improve team spirit:</a:t>
            </a:r>
          </a:p>
          <a:p>
            <a:r>
              <a:rPr lang="en-US" dirty="0">
                <a:latin typeface="Arial" panose="020B0604020202020204" pitchFamily="34" charset="0"/>
                <a:cs typeface="Arial" panose="020B0604020202020204" pitchFamily="34" charset="0"/>
              </a:rPr>
              <a:t>Team spirit depend on the mutual interest and friendliness</a:t>
            </a:r>
          </a:p>
          <a:p>
            <a:r>
              <a:rPr lang="en-US" dirty="0">
                <a:latin typeface="Arial" panose="020B0604020202020204" pitchFamily="34" charset="0"/>
                <a:cs typeface="Arial" panose="020B0604020202020204" pitchFamily="34" charset="0"/>
              </a:rPr>
              <a:t>Leaders always try to solve disputes among subordinates and encourage them to work collectively.</a:t>
            </a:r>
          </a:p>
          <a:p>
            <a:endParaRPr lang="en-US" dirty="0"/>
          </a:p>
        </p:txBody>
      </p:sp>
    </p:spTree>
    <p:extLst>
      <p:ext uri="{BB962C8B-B14F-4D97-AF65-F5344CB8AC3E}">
        <p14:creationId xmlns:p14="http://schemas.microsoft.com/office/powerpoint/2010/main" val="110009733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55B8-4E8C-47E0-B066-A41E5934F23C}"/>
              </a:ext>
            </a:extLst>
          </p:cNvPr>
          <p:cNvSpPr>
            <a:spLocks noGrp="1"/>
          </p:cNvSpPr>
          <p:nvPr>
            <p:ph type="title"/>
          </p:nvPr>
        </p:nvSpPr>
        <p:spPr>
          <a:xfrm>
            <a:off x="581192" y="702156"/>
            <a:ext cx="11029616" cy="813135"/>
          </a:xfrm>
        </p:spPr>
        <p:txBody>
          <a:bodyPr>
            <a:normAutofit/>
          </a:bodyPr>
          <a:lstStyle/>
          <a:p>
            <a:pPr algn="ctr"/>
            <a:r>
              <a:rPr lang="en-US" sz="2600" dirty="0">
                <a:latin typeface="Arial" panose="020B0604020202020204" pitchFamily="34" charset="0"/>
                <a:cs typeface="Arial" panose="020B0604020202020204" pitchFamily="34" charset="0"/>
              </a:rPr>
              <a:t>Responsibilities of participants in meetings</a:t>
            </a:r>
          </a:p>
        </p:txBody>
      </p:sp>
      <p:sp>
        <p:nvSpPr>
          <p:cNvPr id="3" name="Content Placeholder 2">
            <a:extLst>
              <a:ext uri="{FF2B5EF4-FFF2-40B4-BE49-F238E27FC236}">
                <a16:creationId xmlns:a16="http://schemas.microsoft.com/office/drawing/2014/main" id="{FC0C7A2A-7E4D-449F-8620-1244DCAE0D51}"/>
              </a:ext>
            </a:extLst>
          </p:cNvPr>
          <p:cNvSpPr>
            <a:spLocks noGrp="1"/>
          </p:cNvSpPr>
          <p:nvPr>
            <p:ph idx="1"/>
          </p:nvPr>
        </p:nvSpPr>
        <p:spPr>
          <a:xfrm>
            <a:off x="581193" y="1841863"/>
            <a:ext cx="10378544" cy="3840479"/>
          </a:xfrm>
        </p:spPr>
        <p:txBody>
          <a:bodyPr>
            <a:normAutofit/>
          </a:bodyPr>
          <a:lstStyle/>
          <a:p>
            <a:r>
              <a:rPr lang="en-US" sz="2000" b="1" dirty="0">
                <a:latin typeface="Arial" panose="020B0604020202020204" pitchFamily="34" charset="0"/>
                <a:cs typeface="Arial" panose="020B0604020202020204" pitchFamily="34" charset="0"/>
              </a:rPr>
              <a:t>Observing the other members:</a:t>
            </a:r>
          </a:p>
          <a:p>
            <a:pPr marL="0" indent="0">
              <a:buNone/>
            </a:pP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In this stage, characteristics, taste, liking, disliking, attitude, feelings, the way of speaking and 	reaction 	etc. of other participants should be observed keenly. An understanding of strengths and 	weaknesses of 	other participants of the meeting enables a person to device the most effective 	way of dealing with them.</a:t>
            </a:r>
          </a:p>
          <a:p>
            <a:r>
              <a:rPr lang="en-US" sz="2000" b="1" dirty="0">
                <a:latin typeface="Arial" panose="020B0604020202020204" pitchFamily="34" charset="0"/>
                <a:cs typeface="Arial" panose="020B0604020202020204" pitchFamily="34" charset="0"/>
              </a:rPr>
              <a:t>Speaking at the most appropriate time:	</a:t>
            </a:r>
          </a:p>
          <a:p>
            <a:pPr marL="0" indent="0">
              <a:buNone/>
            </a:pP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It is the norms of the meeting to speak at the most appropriate time. A number of good 	speeches go 	waste simply because they are not are not well timed. Generally, it is 	recommended to speak at the 	beginning of the point if the speaker has sufficient preparation 	on that point.</a:t>
            </a:r>
          </a:p>
          <a:p>
            <a:endParaRPr lang="en-US" dirty="0"/>
          </a:p>
        </p:txBody>
      </p:sp>
    </p:spTree>
    <p:extLst>
      <p:ext uri="{BB962C8B-B14F-4D97-AF65-F5344CB8AC3E}">
        <p14:creationId xmlns:p14="http://schemas.microsoft.com/office/powerpoint/2010/main" val="73610910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34758"/>
          </a:xfrm>
        </p:spPr>
        <p:txBody>
          <a:bodyPr>
            <a:normAutofit/>
          </a:bodyPr>
          <a:lstStyle/>
          <a:p>
            <a:pPr algn="ctr"/>
            <a:r>
              <a:rPr lang="en-US" sz="2600" dirty="0">
                <a:latin typeface="Arial" panose="020B0604020202020204" pitchFamily="34" charset="0"/>
                <a:cs typeface="Arial" panose="020B0604020202020204" pitchFamily="34" charset="0"/>
              </a:rPr>
              <a:t>Responsibilities of participants in meetings</a:t>
            </a:r>
            <a:endParaRPr lang="en-US" sz="2600" dirty="0"/>
          </a:p>
        </p:txBody>
      </p:sp>
      <p:sp>
        <p:nvSpPr>
          <p:cNvPr id="3" name="Content Placeholder 2"/>
          <p:cNvSpPr>
            <a:spLocks noGrp="1"/>
          </p:cNvSpPr>
          <p:nvPr>
            <p:ph idx="1"/>
          </p:nvPr>
        </p:nvSpPr>
        <p:spPr>
          <a:xfrm>
            <a:off x="424437" y="1906176"/>
            <a:ext cx="11029615" cy="3678303"/>
          </a:xfrm>
        </p:spPr>
        <p:txBody>
          <a:bodyPr/>
          <a:lstStyle/>
          <a:p>
            <a:r>
              <a:rPr lang="en-US" sz="2000" b="1" dirty="0">
                <a:latin typeface="Arial" panose="020B0604020202020204" pitchFamily="34" charset="0"/>
                <a:cs typeface="Arial" panose="020B0604020202020204" pitchFamily="34" charset="0"/>
              </a:rPr>
              <a:t>Control of anger:</a:t>
            </a:r>
          </a:p>
          <a:p>
            <a:pPr marL="0" indent="0">
              <a:buNone/>
            </a:pP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In presenting the own speech and hearing the speeches of others, the members should control their 	tempers, annoyances, angers, emotions, excitements etc.</a:t>
            </a:r>
          </a:p>
          <a:p>
            <a:r>
              <a:rPr lang="en-US" sz="2000" b="1" dirty="0">
                <a:latin typeface="Arial" panose="020B0604020202020204" pitchFamily="34" charset="0"/>
                <a:cs typeface="Arial" panose="020B0604020202020204" pitchFamily="34" charset="0"/>
              </a:rPr>
              <a:t>Not to make lengthy speech:</a:t>
            </a:r>
          </a:p>
          <a:p>
            <a:pPr marL="0" indent="0">
              <a:buNone/>
            </a:pP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Everybody should late active part in proceeding the meeting. This creates the meeting livelier.  	Therefore no member should make his speech lengthy. Lengthy speech of one may deprive others 	form delivering their speech.</a:t>
            </a:r>
          </a:p>
          <a:p>
            <a:pPr marL="0" indent="0">
              <a:buNone/>
            </a:pPr>
            <a:endParaRPr lang="en-US" dirty="0"/>
          </a:p>
        </p:txBody>
      </p:sp>
    </p:spTree>
    <p:extLst>
      <p:ext uri="{BB962C8B-B14F-4D97-AF65-F5344CB8AC3E}">
        <p14:creationId xmlns:p14="http://schemas.microsoft.com/office/powerpoint/2010/main" val="74710208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323F-4A23-476A-9261-42207FE52888}"/>
              </a:ext>
            </a:extLst>
          </p:cNvPr>
          <p:cNvSpPr>
            <a:spLocks noGrp="1"/>
          </p:cNvSpPr>
          <p:nvPr>
            <p:ph type="title"/>
          </p:nvPr>
        </p:nvSpPr>
        <p:spPr>
          <a:xfrm>
            <a:off x="581192" y="702156"/>
            <a:ext cx="11029616" cy="826198"/>
          </a:xfrm>
        </p:spPr>
        <p:txBody>
          <a:bodyPr>
            <a:normAutofit/>
          </a:bodyPr>
          <a:lstStyle/>
          <a:p>
            <a:pPr algn="ctr"/>
            <a:r>
              <a:rPr lang="en-US" sz="2600" dirty="0">
                <a:latin typeface="Arial" panose="020B0604020202020204" pitchFamily="34" charset="0"/>
                <a:cs typeface="Arial" panose="020B0604020202020204" pitchFamily="34" charset="0"/>
              </a:rPr>
              <a:t>Responsibilities of participants in meetings</a:t>
            </a:r>
          </a:p>
        </p:txBody>
      </p:sp>
      <p:sp>
        <p:nvSpPr>
          <p:cNvPr id="3" name="Content Placeholder 2">
            <a:extLst>
              <a:ext uri="{FF2B5EF4-FFF2-40B4-BE49-F238E27FC236}">
                <a16:creationId xmlns:a16="http://schemas.microsoft.com/office/drawing/2014/main" id="{BD0FEC12-D737-4712-89FB-FB3750ACF954}"/>
              </a:ext>
            </a:extLst>
          </p:cNvPr>
          <p:cNvSpPr>
            <a:spLocks noGrp="1"/>
          </p:cNvSpPr>
          <p:nvPr>
            <p:ph idx="1"/>
          </p:nvPr>
        </p:nvSpPr>
        <p:spPr>
          <a:xfrm>
            <a:off x="1535351" y="2312304"/>
            <a:ext cx="8589312" cy="3651174"/>
          </a:xfrm>
        </p:spPr>
        <p:txBody>
          <a:bodyPr/>
          <a:lstStyle/>
          <a:p>
            <a:r>
              <a:rPr lang="en-US" sz="2000" dirty="0">
                <a:latin typeface="Arial" panose="020B0604020202020204" pitchFamily="34" charset="0"/>
                <a:cs typeface="Arial" panose="020B0604020202020204" pitchFamily="34" charset="0"/>
              </a:rPr>
              <a:t>Reading the agenda of the meeting and taking preparation on the points where he can make valuable contribution.</a:t>
            </a:r>
          </a:p>
          <a:p>
            <a:r>
              <a:rPr lang="en-US" sz="2000" dirty="0">
                <a:latin typeface="Arial" panose="020B0604020202020204" pitchFamily="34" charset="0"/>
                <a:cs typeface="Arial" panose="020B0604020202020204" pitchFamily="34" charset="0"/>
              </a:rPr>
              <a:t>Every participant should read carefully the notice of the meeting and other related documents in order to find the background information of the meeting.</a:t>
            </a:r>
          </a:p>
          <a:p>
            <a:r>
              <a:rPr lang="en-US" sz="2000" dirty="0">
                <a:latin typeface="Arial" panose="020B0604020202020204" pitchFamily="34" charset="0"/>
                <a:cs typeface="Arial" panose="020B0604020202020204" pitchFamily="34" charset="0"/>
              </a:rPr>
              <a:t>Arranging the necessary visual aids if needed</a:t>
            </a:r>
          </a:p>
          <a:p>
            <a:r>
              <a:rPr lang="en-US" sz="2000" dirty="0">
                <a:latin typeface="Arial" panose="020B0604020202020204" pitchFamily="34" charset="0"/>
                <a:cs typeface="Arial" panose="020B0604020202020204" pitchFamily="34" charset="0"/>
              </a:rPr>
              <a:t>If the participant is a newer one in delivering speech in the meeting, he should practice if at home.</a:t>
            </a:r>
          </a:p>
          <a:p>
            <a:endParaRPr lang="en-US" dirty="0"/>
          </a:p>
        </p:txBody>
      </p:sp>
    </p:spTree>
    <p:extLst>
      <p:ext uri="{BB962C8B-B14F-4D97-AF65-F5344CB8AC3E}">
        <p14:creationId xmlns:p14="http://schemas.microsoft.com/office/powerpoint/2010/main" val="241851026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39783" y="1817563"/>
            <a:ext cx="11312434" cy="4264671"/>
          </a:xfrm>
          <a:prstGeom prst="rect">
            <a:avLst/>
          </a:prstGeom>
        </p:spPr>
      </p:pic>
    </p:spTree>
    <p:extLst>
      <p:ext uri="{BB962C8B-B14F-4D97-AF65-F5344CB8AC3E}">
        <p14:creationId xmlns:p14="http://schemas.microsoft.com/office/powerpoint/2010/main" val="9702981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44137" y="1737361"/>
            <a:ext cx="11286309" cy="4624250"/>
          </a:xfrm>
          <a:prstGeom prst="rect">
            <a:avLst/>
          </a:prstGeom>
        </p:spPr>
      </p:pic>
    </p:spTree>
    <p:extLst>
      <p:ext uri="{BB962C8B-B14F-4D97-AF65-F5344CB8AC3E}">
        <p14:creationId xmlns:p14="http://schemas.microsoft.com/office/powerpoint/2010/main" val="1928816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3" y="561704"/>
            <a:ext cx="11312434" cy="849086"/>
          </a:xfrm>
        </p:spPr>
        <p:txBody>
          <a:bodyPr>
            <a:normAutofit/>
          </a:bodyPr>
          <a:lstStyle/>
          <a:p>
            <a:r>
              <a:rPr lang="en-US" sz="2600" b="1" u="sng" dirty="0">
                <a:latin typeface="Arial" panose="020B0604020202020204" pitchFamily="34" charset="0"/>
                <a:cs typeface="Arial" panose="020B0604020202020204" pitchFamily="34" charset="0"/>
              </a:rPr>
              <a:t>Strategies for successful business and group meetings</a:t>
            </a:r>
            <a:endParaRPr lang="en-US" sz="26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16508564-6F0E-49A6-A5CE-38CF6C5999D1}"/>
              </a:ext>
            </a:extLst>
          </p:cNvPr>
          <p:cNvSpPr txBox="1">
            <a:spLocks/>
          </p:cNvSpPr>
          <p:nvPr/>
        </p:nvSpPr>
        <p:spPr>
          <a:xfrm>
            <a:off x="470263" y="1410790"/>
            <a:ext cx="11103429" cy="5577839"/>
          </a:xfrm>
          <a:prstGeom prst="rect">
            <a:avLst/>
          </a:prstGeom>
          <a:ln>
            <a:solidFill>
              <a:schemeClr val="accent1"/>
            </a:solidFill>
          </a:ln>
        </p:spPr>
        <p:txBody>
          <a:bodyPr vert="horz" lIns="91440" tIns="45720" rIns="91440" bIns="45720" rtlCol="0" anchor="ctr">
            <a:normAutofit fontScale="70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solidFill>
                  <a:schemeClr val="tx1"/>
                </a:solidFill>
              </a:rPr>
              <a:t> </a:t>
            </a:r>
          </a:p>
          <a:p>
            <a:pPr marL="0" indent="0">
              <a:buNone/>
            </a:pPr>
            <a:endParaRPr lang="en-US" sz="2000" b="1" dirty="0">
              <a:solidFill>
                <a:schemeClr val="tx1"/>
              </a:solidFill>
            </a:endParaRPr>
          </a:p>
          <a:p>
            <a:pPr marL="0" indent="0">
              <a:buNone/>
            </a:pPr>
            <a:r>
              <a:rPr lang="en-US" sz="2600" b="1" dirty="0">
                <a:solidFill>
                  <a:schemeClr val="tx1"/>
                </a:solidFill>
                <a:latin typeface="Arial" panose="020B0604020202020204" pitchFamily="34" charset="0"/>
                <a:cs typeface="Arial" panose="020B0604020202020204" pitchFamily="34" charset="0"/>
              </a:rPr>
              <a:t>Presentators :</a:t>
            </a:r>
          </a:p>
          <a:p>
            <a:pPr marL="0" indent="0" algn="ctr">
              <a:buNone/>
            </a:pPr>
            <a:r>
              <a:rPr lang="en-US" sz="2300" b="1" dirty="0">
                <a:solidFill>
                  <a:schemeClr val="tx1"/>
                </a:solidFill>
                <a:latin typeface="Arial" panose="020B0604020202020204" pitchFamily="34" charset="0"/>
                <a:cs typeface="Arial" panose="020B0604020202020204" pitchFamily="34" charset="0"/>
              </a:rPr>
              <a:t>KASHMALA </a:t>
            </a:r>
          </a:p>
          <a:p>
            <a:pPr marL="0" indent="0" algn="ctr">
              <a:buNone/>
            </a:pPr>
            <a:r>
              <a:rPr lang="en-US" sz="2300" b="1">
                <a:solidFill>
                  <a:schemeClr val="tx1"/>
                </a:solidFill>
                <a:latin typeface="Arial" panose="020B0604020202020204" pitchFamily="34" charset="0"/>
                <a:cs typeface="Arial" panose="020B0604020202020204" pitchFamily="34" charset="0"/>
              </a:rPr>
              <a:t>21-ARID-2037</a:t>
            </a:r>
            <a:endParaRPr lang="en-US" sz="2300" b="1" dirty="0">
              <a:solidFill>
                <a:schemeClr val="tx1"/>
              </a:solidFill>
              <a:latin typeface="Arial" panose="020B0604020202020204" pitchFamily="34" charset="0"/>
              <a:cs typeface="Arial" panose="020B0604020202020204" pitchFamily="34" charset="0"/>
            </a:endParaRPr>
          </a:p>
          <a:p>
            <a:pPr marL="0" indent="0" algn="ctr">
              <a:buNone/>
            </a:pPr>
            <a:r>
              <a:rPr lang="en-US" sz="2300" b="1" dirty="0" err="1">
                <a:solidFill>
                  <a:schemeClr val="tx1"/>
                </a:solidFill>
                <a:latin typeface="Arial" panose="020B0604020202020204" pitchFamily="34" charset="0"/>
                <a:cs typeface="Arial" panose="020B0604020202020204" pitchFamily="34" charset="0"/>
              </a:rPr>
              <a:t>Hadia</a:t>
            </a:r>
            <a:r>
              <a:rPr lang="en-US" sz="2300" b="1" dirty="0">
                <a:solidFill>
                  <a:schemeClr val="tx1"/>
                </a:solidFill>
                <a:latin typeface="Arial" panose="020B0604020202020204" pitchFamily="34" charset="0"/>
                <a:cs typeface="Arial" panose="020B0604020202020204" pitchFamily="34" charset="0"/>
              </a:rPr>
              <a:t> </a:t>
            </a:r>
            <a:r>
              <a:rPr lang="en-US" sz="2300" b="1" dirty="0" err="1">
                <a:solidFill>
                  <a:schemeClr val="tx1"/>
                </a:solidFill>
                <a:latin typeface="Arial" panose="020B0604020202020204" pitchFamily="34" charset="0"/>
                <a:cs typeface="Arial" panose="020B0604020202020204" pitchFamily="34" charset="0"/>
              </a:rPr>
              <a:t>Shahid</a:t>
            </a:r>
            <a:r>
              <a:rPr lang="en-US" sz="2300" b="1" dirty="0">
                <a:solidFill>
                  <a:schemeClr val="tx1"/>
                </a:solidFill>
                <a:latin typeface="Arial" panose="020B0604020202020204" pitchFamily="34" charset="0"/>
                <a:cs typeface="Arial" panose="020B0604020202020204" pitchFamily="34" charset="0"/>
              </a:rPr>
              <a:t> </a:t>
            </a:r>
          </a:p>
          <a:p>
            <a:pPr marL="0" indent="0" algn="ctr">
              <a:buNone/>
            </a:pPr>
            <a:r>
              <a:rPr lang="en-US" sz="2300" b="1">
                <a:solidFill>
                  <a:schemeClr val="tx1"/>
                </a:solidFill>
                <a:latin typeface="Arial" panose="020B0604020202020204" pitchFamily="34" charset="0"/>
                <a:cs typeface="Arial" panose="020B0604020202020204" pitchFamily="34" charset="0"/>
              </a:rPr>
              <a:t>21-Arid-2028</a:t>
            </a:r>
            <a:endParaRPr lang="en-US" sz="2300" b="1" dirty="0">
              <a:solidFill>
                <a:schemeClr val="tx1"/>
              </a:solidFill>
              <a:latin typeface="Arial" panose="020B0604020202020204" pitchFamily="34" charset="0"/>
              <a:cs typeface="Arial" panose="020B0604020202020204" pitchFamily="34" charset="0"/>
            </a:endParaRPr>
          </a:p>
          <a:p>
            <a:pPr marL="0" indent="0" algn="ctr">
              <a:buNone/>
            </a:pPr>
            <a:r>
              <a:rPr lang="en-US" sz="2300" b="1" dirty="0" err="1">
                <a:solidFill>
                  <a:schemeClr val="tx1"/>
                </a:solidFill>
                <a:latin typeface="Arial" panose="020B0604020202020204" pitchFamily="34" charset="0"/>
                <a:cs typeface="Arial" panose="020B0604020202020204" pitchFamily="34" charset="0"/>
              </a:rPr>
              <a:t>Haris</a:t>
            </a:r>
            <a:r>
              <a:rPr lang="en-US" sz="2300" b="1" dirty="0">
                <a:solidFill>
                  <a:schemeClr val="tx1"/>
                </a:solidFill>
                <a:latin typeface="Arial" panose="020B0604020202020204" pitchFamily="34" charset="0"/>
                <a:cs typeface="Arial" panose="020B0604020202020204" pitchFamily="34" charset="0"/>
              </a:rPr>
              <a:t> </a:t>
            </a:r>
            <a:r>
              <a:rPr lang="en-US" sz="2300" b="1" dirty="0" err="1">
                <a:solidFill>
                  <a:schemeClr val="tx1"/>
                </a:solidFill>
                <a:latin typeface="Arial" panose="020B0604020202020204" pitchFamily="34" charset="0"/>
                <a:cs typeface="Arial" panose="020B0604020202020204" pitchFamily="34" charset="0"/>
              </a:rPr>
              <a:t>ul</a:t>
            </a:r>
            <a:r>
              <a:rPr lang="en-US" sz="2300" b="1" dirty="0">
                <a:solidFill>
                  <a:schemeClr val="tx1"/>
                </a:solidFill>
                <a:latin typeface="Arial" panose="020B0604020202020204" pitchFamily="34" charset="0"/>
                <a:cs typeface="Arial" panose="020B0604020202020204" pitchFamily="34" charset="0"/>
              </a:rPr>
              <a:t> Hassan</a:t>
            </a:r>
          </a:p>
          <a:p>
            <a:pPr marL="0" indent="0" algn="ctr">
              <a:buNone/>
            </a:pPr>
            <a:r>
              <a:rPr lang="en-US" sz="2300" b="1">
                <a:solidFill>
                  <a:schemeClr val="tx1"/>
                </a:solidFill>
                <a:latin typeface="Arial" panose="020B0604020202020204" pitchFamily="34" charset="0"/>
                <a:cs typeface="Arial" panose="020B0604020202020204" pitchFamily="34" charset="0"/>
              </a:rPr>
              <a:t>21-Arid-2031</a:t>
            </a:r>
            <a:endParaRPr lang="en-US" sz="2300" b="1" dirty="0">
              <a:solidFill>
                <a:schemeClr val="tx1"/>
              </a:solidFill>
              <a:latin typeface="Arial" panose="020B0604020202020204" pitchFamily="34" charset="0"/>
              <a:cs typeface="Arial" panose="020B0604020202020204" pitchFamily="34" charset="0"/>
            </a:endParaRPr>
          </a:p>
          <a:p>
            <a:pPr marL="0" indent="0" algn="ctr">
              <a:buNone/>
            </a:pPr>
            <a:r>
              <a:rPr lang="en-US" sz="2300" b="1" dirty="0">
                <a:solidFill>
                  <a:schemeClr val="tx1"/>
                </a:solidFill>
                <a:latin typeface="Arial" panose="020B0604020202020204" pitchFamily="34" charset="0"/>
                <a:cs typeface="Arial" panose="020B0604020202020204" pitchFamily="34" charset="0"/>
              </a:rPr>
              <a:t>Hamad </a:t>
            </a:r>
            <a:r>
              <a:rPr lang="en-US" sz="2300" b="1" dirty="0" err="1">
                <a:solidFill>
                  <a:schemeClr val="tx1"/>
                </a:solidFill>
                <a:latin typeface="Arial" panose="020B0604020202020204" pitchFamily="34" charset="0"/>
                <a:cs typeface="Arial" panose="020B0604020202020204" pitchFamily="34" charset="0"/>
              </a:rPr>
              <a:t>Ul</a:t>
            </a:r>
            <a:r>
              <a:rPr lang="en-US" sz="2300" b="1" dirty="0">
                <a:solidFill>
                  <a:schemeClr val="tx1"/>
                </a:solidFill>
                <a:latin typeface="Arial" panose="020B0604020202020204" pitchFamily="34" charset="0"/>
                <a:cs typeface="Arial" panose="020B0604020202020204" pitchFamily="34" charset="0"/>
              </a:rPr>
              <a:t> Hassan </a:t>
            </a:r>
          </a:p>
          <a:p>
            <a:pPr marL="0" indent="0" algn="ctr">
              <a:buNone/>
            </a:pPr>
            <a:r>
              <a:rPr lang="en-US" sz="2300" b="1">
                <a:solidFill>
                  <a:schemeClr val="tx1"/>
                </a:solidFill>
                <a:latin typeface="Arial" panose="020B0604020202020204" pitchFamily="34" charset="0"/>
                <a:cs typeface="Arial" panose="020B0604020202020204" pitchFamily="34" charset="0"/>
              </a:rPr>
              <a:t>21-Arid-2029</a:t>
            </a:r>
            <a:endParaRPr lang="en-US" sz="2300" b="1" dirty="0">
              <a:solidFill>
                <a:schemeClr val="tx1"/>
              </a:solidFill>
              <a:latin typeface="Arial" panose="020B0604020202020204" pitchFamily="34" charset="0"/>
              <a:cs typeface="Arial" panose="020B0604020202020204" pitchFamily="34" charset="0"/>
            </a:endParaRPr>
          </a:p>
          <a:p>
            <a:pPr marL="0" indent="0" algn="ctr">
              <a:buNone/>
            </a:pPr>
            <a:r>
              <a:rPr lang="en-US" sz="2300" b="1" dirty="0">
                <a:solidFill>
                  <a:schemeClr val="tx1"/>
                </a:solidFill>
                <a:latin typeface="Arial" panose="020B0604020202020204" pitchFamily="34" charset="0"/>
                <a:cs typeface="Arial" panose="020B0604020202020204" pitchFamily="34" charset="0"/>
              </a:rPr>
              <a:t>Bilal </a:t>
            </a:r>
            <a:r>
              <a:rPr lang="en-US" sz="2300" b="1" dirty="0" err="1">
                <a:solidFill>
                  <a:schemeClr val="tx1"/>
                </a:solidFill>
                <a:latin typeface="Arial" panose="020B0604020202020204" pitchFamily="34" charset="0"/>
                <a:cs typeface="Arial" panose="020B0604020202020204" pitchFamily="34" charset="0"/>
              </a:rPr>
              <a:t>Shabbir</a:t>
            </a:r>
            <a:r>
              <a:rPr lang="en-US" sz="2300" b="1" dirty="0">
                <a:solidFill>
                  <a:schemeClr val="tx1"/>
                </a:solidFill>
                <a:latin typeface="Arial" panose="020B0604020202020204" pitchFamily="34" charset="0"/>
                <a:cs typeface="Arial" panose="020B0604020202020204" pitchFamily="34" charset="0"/>
              </a:rPr>
              <a:t> </a:t>
            </a:r>
          </a:p>
          <a:p>
            <a:pPr marL="0" indent="0" algn="ctr">
              <a:buNone/>
            </a:pPr>
            <a:r>
              <a:rPr lang="en-US" sz="2300" b="1">
                <a:solidFill>
                  <a:schemeClr val="tx1"/>
                </a:solidFill>
                <a:latin typeface="Arial" panose="020B0604020202020204" pitchFamily="34" charset="0"/>
                <a:cs typeface="Arial" panose="020B0604020202020204" pitchFamily="34" charset="0"/>
              </a:rPr>
              <a:t>21-Arid-2024</a:t>
            </a:r>
            <a:endParaRPr lang="en-US" sz="2300" b="1" dirty="0">
              <a:solidFill>
                <a:schemeClr val="tx1"/>
              </a:solidFill>
              <a:latin typeface="Arial" panose="020B0604020202020204" pitchFamily="34" charset="0"/>
              <a:cs typeface="Arial" panose="020B0604020202020204" pitchFamily="34" charset="0"/>
            </a:endParaRPr>
          </a:p>
          <a:p>
            <a:pPr marL="0" indent="0" algn="ctr">
              <a:buNone/>
            </a:pPr>
            <a:r>
              <a:rPr lang="en-US" sz="2300" b="1" dirty="0" err="1">
                <a:solidFill>
                  <a:schemeClr val="tx1"/>
                </a:solidFill>
                <a:latin typeface="Arial" panose="020B0604020202020204" pitchFamily="34" charset="0"/>
                <a:cs typeface="Arial" panose="020B0604020202020204" pitchFamily="34" charset="0"/>
              </a:rPr>
              <a:t>Hashim</a:t>
            </a:r>
            <a:r>
              <a:rPr lang="en-US" sz="2300" b="1" dirty="0">
                <a:solidFill>
                  <a:schemeClr val="tx1"/>
                </a:solidFill>
                <a:latin typeface="Arial" panose="020B0604020202020204" pitchFamily="34" charset="0"/>
                <a:cs typeface="Arial" panose="020B0604020202020204" pitchFamily="34" charset="0"/>
              </a:rPr>
              <a:t> </a:t>
            </a:r>
            <a:r>
              <a:rPr lang="en-US" sz="2300" b="1" dirty="0" err="1">
                <a:solidFill>
                  <a:schemeClr val="tx1"/>
                </a:solidFill>
                <a:latin typeface="Arial" panose="020B0604020202020204" pitchFamily="34" charset="0"/>
                <a:cs typeface="Arial" panose="020B0604020202020204" pitchFamily="34" charset="0"/>
              </a:rPr>
              <a:t>Naeem</a:t>
            </a:r>
            <a:r>
              <a:rPr lang="en-US" sz="2300" b="1" dirty="0">
                <a:solidFill>
                  <a:schemeClr val="tx1"/>
                </a:solidFill>
                <a:latin typeface="Arial" panose="020B0604020202020204" pitchFamily="34" charset="0"/>
                <a:cs typeface="Arial" panose="020B0604020202020204" pitchFamily="34" charset="0"/>
              </a:rPr>
              <a:t> </a:t>
            </a:r>
          </a:p>
          <a:p>
            <a:pPr marL="0" indent="0" algn="ctr">
              <a:buNone/>
            </a:pPr>
            <a:r>
              <a:rPr lang="en-US" sz="2300" b="1">
                <a:solidFill>
                  <a:schemeClr val="tx1"/>
                </a:solidFill>
                <a:latin typeface="Arial" panose="020B0604020202020204" pitchFamily="34" charset="0"/>
                <a:cs typeface="Arial" panose="020B0604020202020204" pitchFamily="34" charset="0"/>
              </a:rPr>
              <a:t>21-Arid-2032</a:t>
            </a:r>
            <a:endParaRPr lang="en-US" sz="2300" b="1" dirty="0">
              <a:solidFill>
                <a:schemeClr val="tx1"/>
              </a:solidFill>
              <a:latin typeface="Arial" panose="020B0604020202020204" pitchFamily="34" charset="0"/>
              <a:cs typeface="Arial" panose="020B0604020202020204" pitchFamily="34" charset="0"/>
            </a:endParaRPr>
          </a:p>
          <a:p>
            <a:pPr marL="0" indent="0" algn="ctr">
              <a:buNone/>
            </a:pPr>
            <a:r>
              <a:rPr lang="en-US" sz="2300" b="1" dirty="0" err="1">
                <a:solidFill>
                  <a:schemeClr val="tx1"/>
                </a:solidFill>
                <a:latin typeface="Arial" panose="020B0604020202020204" pitchFamily="34" charset="0"/>
                <a:cs typeface="Arial" panose="020B0604020202020204" pitchFamily="34" charset="0"/>
              </a:rPr>
              <a:t>Feroz</a:t>
            </a:r>
            <a:r>
              <a:rPr lang="en-US" sz="2300" b="1" dirty="0">
                <a:solidFill>
                  <a:schemeClr val="tx1"/>
                </a:solidFill>
                <a:latin typeface="Arial" panose="020B0604020202020204" pitchFamily="34" charset="0"/>
                <a:cs typeface="Arial" panose="020B0604020202020204" pitchFamily="34" charset="0"/>
              </a:rPr>
              <a:t> </a:t>
            </a:r>
            <a:r>
              <a:rPr lang="en-US" sz="2300" b="1" dirty="0" err="1">
                <a:solidFill>
                  <a:schemeClr val="tx1"/>
                </a:solidFill>
                <a:latin typeface="Arial" panose="020B0604020202020204" pitchFamily="34" charset="0"/>
                <a:cs typeface="Arial" panose="020B0604020202020204" pitchFamily="34" charset="0"/>
              </a:rPr>
              <a:t>Miskan</a:t>
            </a:r>
            <a:endParaRPr lang="en-US" sz="2300" b="1" dirty="0">
              <a:solidFill>
                <a:schemeClr val="tx1"/>
              </a:solidFill>
              <a:latin typeface="Arial" panose="020B0604020202020204" pitchFamily="34" charset="0"/>
              <a:cs typeface="Arial" panose="020B0604020202020204" pitchFamily="34" charset="0"/>
            </a:endParaRPr>
          </a:p>
          <a:p>
            <a:pPr marL="0" indent="0" algn="ctr">
              <a:buNone/>
            </a:pPr>
            <a:r>
              <a:rPr lang="en-US" sz="2300" b="1">
                <a:solidFill>
                  <a:schemeClr val="tx1"/>
                </a:solidFill>
                <a:latin typeface="Arial" panose="020B0604020202020204" pitchFamily="34" charset="0"/>
                <a:cs typeface="Arial" panose="020B0604020202020204" pitchFamily="34" charset="0"/>
              </a:rPr>
              <a:t>21-Arid-2027</a:t>
            </a:r>
            <a:endParaRPr lang="en-US" sz="2300" b="1" dirty="0">
              <a:solidFill>
                <a:schemeClr val="tx1"/>
              </a:solidFill>
              <a:latin typeface="Arial" panose="020B0604020202020204" pitchFamily="34" charset="0"/>
              <a:cs typeface="Arial" panose="020B0604020202020204" pitchFamily="34" charset="0"/>
            </a:endParaRPr>
          </a:p>
          <a:p>
            <a:pPr algn="r"/>
            <a:endParaRPr lang="en-US" b="1" dirty="0">
              <a:solidFill>
                <a:srgbClr val="FFC000"/>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458689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251A-D30E-43EE-AD64-814EBB6768FA}"/>
              </a:ext>
            </a:extLst>
          </p:cNvPr>
          <p:cNvSpPr>
            <a:spLocks noGrp="1"/>
          </p:cNvSpPr>
          <p:nvPr>
            <p:ph type="title"/>
          </p:nvPr>
        </p:nvSpPr>
        <p:spPr>
          <a:xfrm>
            <a:off x="793226" y="649148"/>
            <a:ext cx="10817583" cy="918395"/>
          </a:xfrm>
        </p:spPr>
        <p:txBody>
          <a:bodyPr/>
          <a:lstStyle/>
          <a:p>
            <a:pPr algn="ctr"/>
            <a:r>
              <a:rPr lang="en-US" sz="2600" dirty="0">
                <a:latin typeface="Arial" panose="020B0604020202020204" pitchFamily="34" charset="0"/>
                <a:cs typeface="Arial" panose="020B0604020202020204" pitchFamily="34" charset="0"/>
              </a:rPr>
              <a:t>Strategies for successful business and group meeti</a:t>
            </a:r>
            <a:r>
              <a:rPr lang="en-US" dirty="0"/>
              <a:t>ng </a:t>
            </a:r>
          </a:p>
        </p:txBody>
      </p:sp>
      <p:sp>
        <p:nvSpPr>
          <p:cNvPr id="3" name="Content Placeholder 2">
            <a:extLst>
              <a:ext uri="{FF2B5EF4-FFF2-40B4-BE49-F238E27FC236}">
                <a16:creationId xmlns:a16="http://schemas.microsoft.com/office/drawing/2014/main" id="{8D2EC07D-DCDF-4B7E-A022-D1E336A367F0}"/>
              </a:ext>
            </a:extLst>
          </p:cNvPr>
          <p:cNvSpPr>
            <a:spLocks noGrp="1"/>
          </p:cNvSpPr>
          <p:nvPr>
            <p:ph idx="1"/>
          </p:nvPr>
        </p:nvSpPr>
        <p:spPr>
          <a:xfrm>
            <a:off x="522515" y="1933304"/>
            <a:ext cx="11088294" cy="4403798"/>
          </a:xfrm>
        </p:spPr>
        <p:txBody>
          <a:bodyPr>
            <a:normAutofit fontScale="92500" lnSpcReduction="10000"/>
          </a:bodyPr>
          <a:lstStyle/>
          <a:p>
            <a:pPr marL="0" indent="0">
              <a:buNone/>
            </a:pPr>
            <a:endParaRPr lang="en-US" sz="2800" b="1" u="sng" dirty="0">
              <a:latin typeface="Arial" panose="020B0604020202020204" pitchFamily="34" charset="0"/>
              <a:cs typeface="Arial" panose="020B0604020202020204" pitchFamily="34" charset="0"/>
            </a:endParaRPr>
          </a:p>
          <a:p>
            <a:pPr marL="0" indent="0">
              <a:buNone/>
            </a:pPr>
            <a:r>
              <a:rPr lang="en-US" sz="2800" b="1" u="sng" dirty="0">
                <a:latin typeface="Arial" panose="020B0604020202020204" pitchFamily="34" charset="0"/>
                <a:cs typeface="Arial" panose="020B0604020202020204" pitchFamily="34" charset="0"/>
              </a:rPr>
              <a:t>The main strategies o make business effective includes: </a:t>
            </a:r>
          </a:p>
          <a:p>
            <a:pPr marL="0" indent="0">
              <a:buNone/>
            </a:pPr>
            <a:r>
              <a:rPr lang="en-US" b="1" dirty="0">
                <a:latin typeface="Arial" panose="020B0604020202020204" pitchFamily="34" charset="0"/>
                <a:cs typeface="Arial" panose="020B0604020202020204" pitchFamily="34" charset="0"/>
              </a:rPr>
              <a:t>1. Prepare, prepare, prepare</a:t>
            </a:r>
          </a:p>
          <a:p>
            <a:r>
              <a:rPr lang="en-US" dirty="0">
                <a:latin typeface="Arial" panose="020B0604020202020204" pitchFamily="34" charset="0"/>
                <a:cs typeface="Arial" panose="020B0604020202020204" pitchFamily="34" charset="0"/>
              </a:rPr>
              <a:t>The first meeting management tip is to prepare thoroughly. Failing to prepare for a meeting is perhaps the single biggest reason why business meetings fail. So before starting a meeting you should know answers to following questions.</a:t>
            </a:r>
          </a:p>
          <a:p>
            <a:r>
              <a:rPr lang="en-US" dirty="0">
                <a:latin typeface="Arial" panose="020B0604020202020204" pitchFamily="34" charset="0"/>
                <a:cs typeface="Arial" panose="020B0604020202020204" pitchFamily="34" charset="0"/>
              </a:rPr>
              <a:t>Firstly, do you know why you are meeting? Express this in a single sentence if you can.</a:t>
            </a:r>
          </a:p>
          <a:p>
            <a:r>
              <a:rPr lang="en-US" dirty="0">
                <a:latin typeface="Arial" panose="020B0604020202020204" pitchFamily="34" charset="0"/>
                <a:cs typeface="Arial" panose="020B0604020202020204" pitchFamily="34" charset="0"/>
              </a:rPr>
              <a:t>Secondly, what are the decisions or actions that you want to result from your meeting. </a:t>
            </a:r>
          </a:p>
          <a:p>
            <a:r>
              <a:rPr lang="en-US" dirty="0">
                <a:latin typeface="Arial" panose="020B0604020202020204" pitchFamily="34" charset="0"/>
                <a:cs typeface="Arial" panose="020B0604020202020204" pitchFamily="34" charset="0"/>
              </a:rPr>
              <a:t>Thirdly, is a meeting even necessary? </a:t>
            </a:r>
          </a:p>
          <a:p>
            <a:pPr marL="0" indent="0">
              <a:buNone/>
            </a:pPr>
            <a:r>
              <a:rPr lang="en-US" b="1" dirty="0">
                <a:latin typeface="Arial" panose="020B0604020202020204" pitchFamily="34" charset="0"/>
                <a:cs typeface="Arial" panose="020B0604020202020204" pitchFamily="34" charset="0"/>
              </a:rPr>
              <a:t>2.Invite the right people</a:t>
            </a:r>
          </a:p>
          <a:p>
            <a:r>
              <a:rPr lang="en-US" dirty="0">
                <a:latin typeface="Arial" panose="020B0604020202020204" pitchFamily="34" charset="0"/>
                <a:cs typeface="Arial" panose="020B0604020202020204" pitchFamily="34" charset="0"/>
              </a:rPr>
              <a:t>It can be tempting to include anyone and everyone on your meeting invitations (and sometimes this is necessary), but doing so can be a massive drain on others’ time and energy. </a:t>
            </a:r>
          </a:p>
          <a:p>
            <a:pPr marL="0" indent="0">
              <a:buNone/>
            </a:pPr>
            <a:endParaRPr lang="en-US" sz="1400" dirty="0"/>
          </a:p>
          <a:p>
            <a:endParaRPr lang="en-US" sz="1200" dirty="0"/>
          </a:p>
        </p:txBody>
      </p:sp>
    </p:spTree>
    <p:extLst>
      <p:ext uri="{BB962C8B-B14F-4D97-AF65-F5344CB8AC3E}">
        <p14:creationId xmlns:p14="http://schemas.microsoft.com/office/powerpoint/2010/main" val="16208722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0AB-5004-4341-9CE3-D71850FC290A}"/>
              </a:ext>
            </a:extLst>
          </p:cNvPr>
          <p:cNvSpPr>
            <a:spLocks noGrp="1"/>
          </p:cNvSpPr>
          <p:nvPr>
            <p:ph type="title"/>
          </p:nvPr>
        </p:nvSpPr>
        <p:spPr/>
        <p:txBody>
          <a:bodyPr>
            <a:normAutofit/>
          </a:bodyPr>
          <a:lstStyle/>
          <a:p>
            <a:pPr algn="ctr"/>
            <a:r>
              <a:rPr lang="en-US" sz="2600" dirty="0">
                <a:latin typeface="Arial" panose="020B0604020202020204" pitchFamily="34" charset="0"/>
                <a:cs typeface="Arial" panose="020B0604020202020204" pitchFamily="34" charset="0"/>
              </a:rPr>
              <a:t>Strategies for successful business and group meeting </a:t>
            </a:r>
          </a:p>
        </p:txBody>
      </p:sp>
      <p:sp>
        <p:nvSpPr>
          <p:cNvPr id="3" name="Content Placeholder 2">
            <a:extLst>
              <a:ext uri="{FF2B5EF4-FFF2-40B4-BE49-F238E27FC236}">
                <a16:creationId xmlns:a16="http://schemas.microsoft.com/office/drawing/2014/main" id="{4C788090-A951-45F5-8E83-F22C848B6129}"/>
              </a:ext>
            </a:extLst>
          </p:cNvPr>
          <p:cNvSpPr>
            <a:spLocks noGrp="1"/>
          </p:cNvSpPr>
          <p:nvPr>
            <p:ph idx="1"/>
          </p:nvPr>
        </p:nvSpPr>
        <p:spPr/>
        <p:txBody>
          <a:bodyPr>
            <a:normAutofit fontScale="92500" lnSpcReduction="10000"/>
          </a:bodyPr>
          <a:lstStyle/>
          <a:p>
            <a:pPr marL="0" indent="0">
              <a:buNone/>
            </a:pPr>
            <a:r>
              <a:rPr lang="en-US" b="1" dirty="0"/>
              <a:t>3.	</a:t>
            </a:r>
            <a:r>
              <a:rPr lang="en-US" b="1" dirty="0">
                <a:latin typeface="Arial" panose="020B0604020202020204" pitchFamily="34" charset="0"/>
                <a:cs typeface="Arial" panose="020B0604020202020204" pitchFamily="34" charset="0"/>
              </a:rPr>
              <a:t>Start on time, end on time (or early)</a:t>
            </a:r>
          </a:p>
          <a:p>
            <a:pPr lvl="1"/>
            <a:r>
              <a:rPr lang="en-US" sz="1900" dirty="0">
                <a:latin typeface="Arial" panose="020B0604020202020204" pitchFamily="34" charset="0"/>
                <a:cs typeface="Arial" panose="020B0604020202020204" pitchFamily="34" charset="0"/>
              </a:rPr>
              <a:t>It’s absolutely acceptable to let people mingle and talk for a moment or two at the start of a meeting, but it’s important to ensure that you start and end your meetings as close to on-time as possible.</a:t>
            </a:r>
          </a:p>
          <a:p>
            <a:pPr marL="0" indent="0">
              <a:buNone/>
            </a:pPr>
            <a:r>
              <a:rPr lang="en-US" b="1" dirty="0">
                <a:latin typeface="Arial" panose="020B0604020202020204" pitchFamily="34" charset="0"/>
                <a:cs typeface="Arial" panose="020B0604020202020204" pitchFamily="34" charset="0"/>
              </a:rPr>
              <a:t>4.	Take notes</a:t>
            </a:r>
          </a:p>
          <a:p>
            <a:pPr lvl="1"/>
            <a:r>
              <a:rPr lang="en-US" sz="1800" dirty="0">
                <a:latin typeface="Arial" panose="020B0604020202020204" pitchFamily="34" charset="0"/>
                <a:cs typeface="Arial" panose="020B0604020202020204" pitchFamily="34" charset="0"/>
              </a:rPr>
              <a:t>It is important to take notes and capture any and all takeaways from your meeting, whether they are discussion points, action items, key decisions, or open questions. Sometimes it’s even worth typing your meeting notes on-screen for all to see.</a:t>
            </a:r>
          </a:p>
          <a:p>
            <a:pPr marL="0" indent="0">
              <a:buNone/>
            </a:pPr>
            <a:r>
              <a:rPr lang="en-US" b="1" dirty="0">
                <a:latin typeface="Arial" panose="020B0604020202020204" pitchFamily="34" charset="0"/>
                <a:cs typeface="Arial" panose="020B0604020202020204" pitchFamily="34" charset="0"/>
              </a:rPr>
              <a:t>5.	Be courteous about when you schedule meetings</a:t>
            </a:r>
          </a:p>
          <a:p>
            <a:pPr lvl="1"/>
            <a:r>
              <a:rPr lang="en-US" sz="1800" dirty="0">
                <a:latin typeface="Arial" panose="020B0604020202020204" pitchFamily="34" charset="0"/>
                <a:cs typeface="Arial" panose="020B0604020202020204" pitchFamily="34" charset="0"/>
              </a:rPr>
              <a:t>Be very careful about when you schedule your meetings. In many companies, there are certain times of the day that are considered taboo for scheduling meetings. Generally, these are the first half hour of the day, at lunchtime, or in the very last hour of the day.</a:t>
            </a:r>
          </a:p>
          <a:p>
            <a:endParaRPr lang="en-US" dirty="0"/>
          </a:p>
        </p:txBody>
      </p:sp>
    </p:spTree>
    <p:extLst>
      <p:ext uri="{BB962C8B-B14F-4D97-AF65-F5344CB8AC3E}">
        <p14:creationId xmlns:p14="http://schemas.microsoft.com/office/powerpoint/2010/main" val="303705163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EB131-7740-489F-ACB6-7C1E272F7AB6}"/>
              </a:ext>
            </a:extLst>
          </p:cNvPr>
          <p:cNvSpPr>
            <a:spLocks noGrp="1"/>
          </p:cNvSpPr>
          <p:nvPr>
            <p:ph type="title"/>
          </p:nvPr>
        </p:nvSpPr>
        <p:spPr/>
        <p:txBody>
          <a:bodyPr>
            <a:normAutofit/>
          </a:bodyPr>
          <a:lstStyle/>
          <a:p>
            <a:pPr algn="ctr"/>
            <a:r>
              <a:rPr lang="en-US" sz="2600" dirty="0">
                <a:latin typeface="Arial" panose="020B0604020202020204" pitchFamily="34" charset="0"/>
                <a:cs typeface="Arial" panose="020B0604020202020204" pitchFamily="34" charset="0"/>
              </a:rPr>
              <a:t>Purpose and kinds of meetings</a:t>
            </a:r>
          </a:p>
        </p:txBody>
      </p:sp>
      <p:sp>
        <p:nvSpPr>
          <p:cNvPr id="3" name="Content Placeholder 2">
            <a:extLst>
              <a:ext uri="{FF2B5EF4-FFF2-40B4-BE49-F238E27FC236}">
                <a16:creationId xmlns:a16="http://schemas.microsoft.com/office/drawing/2014/main" id="{9DD8CE14-CA3C-4A21-A51A-051888970310}"/>
              </a:ext>
            </a:extLst>
          </p:cNvPr>
          <p:cNvSpPr>
            <a:spLocks noGrp="1"/>
          </p:cNvSpPr>
          <p:nvPr>
            <p:ph idx="1"/>
          </p:nvPr>
        </p:nvSpPr>
        <p:spPr>
          <a:xfrm>
            <a:off x="581192" y="1715956"/>
            <a:ext cx="10365482" cy="4893850"/>
          </a:xfrm>
        </p:spPr>
        <p:txBody>
          <a:bodyPr>
            <a:normAutofit fontScale="25000" lnSpcReduction="20000"/>
          </a:bodyPr>
          <a:lstStyle/>
          <a:p>
            <a:pPr marL="0" indent="0" fontAlgn="base">
              <a:buNone/>
            </a:pPr>
            <a:endParaRPr lang="en-US" b="1" u="sng" dirty="0">
              <a:latin typeface="Arial" panose="020B0604020202020204" pitchFamily="34" charset="0"/>
              <a:cs typeface="Arial" panose="020B0604020202020204" pitchFamily="34" charset="0"/>
            </a:endParaRPr>
          </a:p>
          <a:p>
            <a:pPr marL="0" indent="0" fontAlgn="base">
              <a:buNone/>
            </a:pPr>
            <a:r>
              <a:rPr lang="en-US" sz="9600" b="1" u="sng" dirty="0">
                <a:latin typeface="Arial" panose="020B0604020202020204" pitchFamily="34" charset="0"/>
                <a:cs typeface="Arial" panose="020B0604020202020204" pitchFamily="34" charset="0"/>
              </a:rPr>
              <a:t>The purposes of holding group meetings : </a:t>
            </a:r>
            <a:endParaRPr lang="en-US" sz="9600" b="1" dirty="0">
              <a:latin typeface="Arial" panose="020B0604020202020204" pitchFamily="34" charset="0"/>
              <a:cs typeface="Arial" panose="020B0604020202020204" pitchFamily="34" charset="0"/>
            </a:endParaRPr>
          </a:p>
          <a:p>
            <a:pPr marL="0" indent="0" fontAlgn="base">
              <a:buNone/>
            </a:pPr>
            <a:r>
              <a:rPr lang="en-US" sz="6400" b="1" dirty="0">
                <a:latin typeface="Arial" panose="020B0604020202020204" pitchFamily="34" charset="0"/>
                <a:cs typeface="Arial" panose="020B0604020202020204" pitchFamily="34" charset="0"/>
              </a:rPr>
              <a:t>Following are the main purpose of group meetings. </a:t>
            </a:r>
          </a:p>
          <a:p>
            <a:pPr fontAlgn="base"/>
            <a:r>
              <a:rPr lang="en-US" sz="6800" dirty="0">
                <a:latin typeface="Arial" panose="020B0604020202020204" pitchFamily="34" charset="0"/>
                <a:cs typeface="Arial" panose="020B0604020202020204" pitchFamily="34" charset="0"/>
              </a:rPr>
              <a:t>To reach a common decision/agreement</a:t>
            </a:r>
          </a:p>
          <a:p>
            <a:pPr fontAlgn="base"/>
            <a:r>
              <a:rPr lang="en-US" sz="6800" dirty="0">
                <a:latin typeface="Arial" panose="020B0604020202020204" pitchFamily="34" charset="0"/>
                <a:cs typeface="Arial" panose="020B0604020202020204" pitchFamily="34" charset="0"/>
              </a:rPr>
              <a:t>To solve a problem</a:t>
            </a:r>
          </a:p>
          <a:p>
            <a:pPr fontAlgn="base"/>
            <a:r>
              <a:rPr lang="en-US" sz="6800" dirty="0">
                <a:latin typeface="Arial" panose="020B0604020202020204" pitchFamily="34" charset="0"/>
                <a:cs typeface="Arial" panose="020B0604020202020204" pitchFamily="34" charset="0"/>
              </a:rPr>
              <a:t>To understand a situation, exchange ideas and experiences</a:t>
            </a:r>
          </a:p>
          <a:p>
            <a:pPr fontAlgn="base"/>
            <a:r>
              <a:rPr lang="en-US" sz="6800" dirty="0">
                <a:latin typeface="Arial" panose="020B0604020202020204" pitchFamily="34" charset="0"/>
                <a:cs typeface="Arial" panose="020B0604020202020204" pitchFamily="34" charset="0"/>
              </a:rPr>
              <a:t>To inform, explain, present ideas</a:t>
            </a:r>
          </a:p>
          <a:p>
            <a:pPr fontAlgn="base"/>
            <a:r>
              <a:rPr lang="en-US" sz="6800" dirty="0">
                <a:latin typeface="Arial" panose="020B0604020202020204" pitchFamily="34" charset="0"/>
                <a:cs typeface="Arial" panose="020B0604020202020204" pitchFamily="34" charset="0"/>
              </a:rPr>
              <a:t>To give and get feedback on new ideas</a:t>
            </a:r>
          </a:p>
          <a:p>
            <a:pPr fontAlgn="base"/>
            <a:r>
              <a:rPr lang="en-US" sz="6800" dirty="0">
                <a:latin typeface="Arial" panose="020B0604020202020204" pitchFamily="34" charset="0"/>
                <a:cs typeface="Arial" panose="020B0604020202020204" pitchFamily="34" charset="0"/>
              </a:rPr>
              <a:t>To give training</a:t>
            </a:r>
          </a:p>
          <a:p>
            <a:pPr fontAlgn="base"/>
            <a:r>
              <a:rPr lang="en-US" sz="6800" dirty="0">
                <a:latin typeface="Arial" panose="020B0604020202020204" pitchFamily="34" charset="0"/>
                <a:cs typeface="Arial" panose="020B0604020202020204" pitchFamily="34" charset="0"/>
              </a:rPr>
              <a:t>To plan and prepare for action</a:t>
            </a:r>
          </a:p>
          <a:p>
            <a:pPr fontAlgn="base"/>
            <a:r>
              <a:rPr lang="en-US" sz="6800" dirty="0">
                <a:solidFill>
                  <a:srgbClr val="424142"/>
                </a:solidFill>
                <a:latin typeface="Arial" panose="020B0604020202020204" pitchFamily="34" charset="0"/>
                <a:cs typeface="Arial" panose="020B0604020202020204" pitchFamily="34" charset="0"/>
              </a:rPr>
              <a:t>To resolve differences and misunderstandings</a:t>
            </a:r>
          </a:p>
          <a:p>
            <a:pPr fontAlgn="base"/>
            <a:r>
              <a:rPr lang="en-US" sz="6800" dirty="0">
                <a:solidFill>
                  <a:srgbClr val="424142"/>
                </a:solidFill>
                <a:latin typeface="Arial" panose="020B0604020202020204" pitchFamily="34" charset="0"/>
                <a:cs typeface="Arial" panose="020B0604020202020204" pitchFamily="34" charset="0"/>
              </a:rPr>
              <a:t>To review past performance and evaluate it</a:t>
            </a:r>
          </a:p>
          <a:p>
            <a:pPr fontAlgn="base"/>
            <a:r>
              <a:rPr lang="en-US" sz="6800" dirty="0">
                <a:solidFill>
                  <a:srgbClr val="424142"/>
                </a:solidFill>
                <a:latin typeface="Arial" panose="020B0604020202020204" pitchFamily="34" charset="0"/>
                <a:cs typeface="Arial" panose="020B0604020202020204" pitchFamily="34" charset="0"/>
              </a:rPr>
              <a:t>To create a feeling of continuity and solidarity in a body’s working</a:t>
            </a:r>
          </a:p>
          <a:p>
            <a:pPr fontAlgn="base"/>
            <a:endParaRPr lang="en-US" sz="1400" dirty="0"/>
          </a:p>
          <a:p>
            <a:endParaRPr lang="en-US" dirty="0"/>
          </a:p>
        </p:txBody>
      </p:sp>
    </p:spTree>
    <p:extLst>
      <p:ext uri="{BB962C8B-B14F-4D97-AF65-F5344CB8AC3E}">
        <p14:creationId xmlns:p14="http://schemas.microsoft.com/office/powerpoint/2010/main" val="302522082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AD0A-AC70-4A71-978A-3C9B01E654D3}"/>
              </a:ext>
            </a:extLst>
          </p:cNvPr>
          <p:cNvSpPr>
            <a:spLocks noGrp="1"/>
          </p:cNvSpPr>
          <p:nvPr>
            <p:ph type="title"/>
          </p:nvPr>
        </p:nvSpPr>
        <p:spPr/>
        <p:txBody>
          <a:bodyPr>
            <a:normAutofit/>
          </a:bodyPr>
          <a:lstStyle/>
          <a:p>
            <a:pPr algn="ctr"/>
            <a:r>
              <a:rPr lang="en-US" sz="2600" dirty="0">
                <a:latin typeface="Arial" panose="020B0604020202020204" pitchFamily="34" charset="0"/>
                <a:cs typeface="Arial" panose="020B0604020202020204" pitchFamily="34" charset="0"/>
              </a:rPr>
              <a:t>Purpose and kinds of meetings</a:t>
            </a:r>
          </a:p>
        </p:txBody>
      </p:sp>
      <p:sp>
        <p:nvSpPr>
          <p:cNvPr id="3" name="Content Placeholder 2">
            <a:extLst>
              <a:ext uri="{FF2B5EF4-FFF2-40B4-BE49-F238E27FC236}">
                <a16:creationId xmlns:a16="http://schemas.microsoft.com/office/drawing/2014/main" id="{E55D4262-7453-4908-8E0C-5297BCB22911}"/>
              </a:ext>
            </a:extLst>
          </p:cNvPr>
          <p:cNvSpPr>
            <a:spLocks noGrp="1"/>
          </p:cNvSpPr>
          <p:nvPr>
            <p:ph idx="1"/>
          </p:nvPr>
        </p:nvSpPr>
        <p:spPr>
          <a:xfrm>
            <a:off x="581192" y="2180496"/>
            <a:ext cx="11029615" cy="4246430"/>
          </a:xfrm>
        </p:spPr>
        <p:txBody>
          <a:bodyPr/>
          <a:lstStyle/>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6854855D-8AF1-49E2-A225-0C19DD51FB2A}"/>
              </a:ext>
            </a:extLst>
          </p:cNvPr>
          <p:cNvSpPr/>
          <p:nvPr/>
        </p:nvSpPr>
        <p:spPr>
          <a:xfrm>
            <a:off x="702365" y="2624075"/>
            <a:ext cx="8348870" cy="2308324"/>
          </a:xfrm>
          <a:prstGeom prst="rect">
            <a:avLst/>
          </a:prstGeom>
        </p:spPr>
        <p:txBody>
          <a:bodyPr wrap="square">
            <a:spAutoFit/>
          </a:bodyPr>
          <a:lstStyle/>
          <a:p>
            <a:pPr fontAlgn="base"/>
            <a:endParaRPr lang="en-US" dirty="0">
              <a:solidFill>
                <a:srgbClr val="424142"/>
              </a:solidFill>
              <a:latin typeface="Georgia" panose="02040502050405020303" pitchFamily="18" charset="0"/>
            </a:endParaRPr>
          </a:p>
          <a:p>
            <a:pPr fontAlgn="base"/>
            <a:endParaRPr lang="en-US" dirty="0">
              <a:solidFill>
                <a:srgbClr val="424142"/>
              </a:solidFill>
              <a:latin typeface="Georgia" panose="02040502050405020303" pitchFamily="18" charset="0"/>
            </a:endParaRPr>
          </a:p>
          <a:p>
            <a:pPr fontAlgn="base"/>
            <a:endParaRPr lang="en-US" dirty="0">
              <a:solidFill>
                <a:srgbClr val="424142"/>
              </a:solidFill>
              <a:latin typeface="Georgia" panose="02040502050405020303" pitchFamily="18" charset="0"/>
            </a:endParaRPr>
          </a:p>
          <a:p>
            <a:pPr fontAlgn="base"/>
            <a:endParaRPr lang="en-US" dirty="0">
              <a:solidFill>
                <a:srgbClr val="424142"/>
              </a:solidFill>
              <a:latin typeface="Georgia" panose="02040502050405020303" pitchFamily="18" charset="0"/>
            </a:endParaRPr>
          </a:p>
          <a:p>
            <a:pPr fontAlgn="base"/>
            <a:endParaRPr lang="en-US" dirty="0">
              <a:solidFill>
                <a:srgbClr val="424142"/>
              </a:solidFill>
              <a:latin typeface="Georgia" panose="02040502050405020303" pitchFamily="18" charset="0"/>
            </a:endParaRPr>
          </a:p>
          <a:p>
            <a:pPr fontAlgn="base"/>
            <a:endParaRPr lang="en-US" dirty="0">
              <a:solidFill>
                <a:srgbClr val="424142"/>
              </a:solidFill>
              <a:latin typeface="Georgia" panose="02040502050405020303" pitchFamily="18" charset="0"/>
            </a:endParaRPr>
          </a:p>
          <a:p>
            <a:pPr fontAlgn="base"/>
            <a:endParaRPr lang="en-US" dirty="0">
              <a:solidFill>
                <a:srgbClr val="424142"/>
              </a:solidFill>
              <a:latin typeface="Georgia" panose="02040502050405020303" pitchFamily="18" charset="0"/>
            </a:endParaRPr>
          </a:p>
          <a:p>
            <a:pPr fontAlgn="base"/>
            <a:r>
              <a:rPr lang="en-US" dirty="0">
                <a:solidFill>
                  <a:srgbClr val="424142"/>
                </a:solidFill>
                <a:latin typeface="Georgia" panose="02040502050405020303" pitchFamily="18" charset="0"/>
              </a:rPr>
              <a:t>.</a:t>
            </a:r>
            <a:endParaRPr lang="en-US" b="0" dirty="0">
              <a:solidFill>
                <a:srgbClr val="424142"/>
              </a:solidFill>
              <a:effectLst/>
              <a:latin typeface="Georgia" panose="02040502050405020303" pitchFamily="18" charset="0"/>
            </a:endParaRPr>
          </a:p>
        </p:txBody>
      </p:sp>
      <p:sp>
        <p:nvSpPr>
          <p:cNvPr id="10" name="Rectangle 9">
            <a:extLst>
              <a:ext uri="{FF2B5EF4-FFF2-40B4-BE49-F238E27FC236}">
                <a16:creationId xmlns:a16="http://schemas.microsoft.com/office/drawing/2014/main" id="{EAC27299-F055-4A5C-9CB4-63DC6E06E094}"/>
              </a:ext>
            </a:extLst>
          </p:cNvPr>
          <p:cNvSpPr/>
          <p:nvPr/>
        </p:nvSpPr>
        <p:spPr>
          <a:xfrm>
            <a:off x="444137" y="1888236"/>
            <a:ext cx="10144350" cy="5201424"/>
          </a:xfrm>
          <a:prstGeom prst="rect">
            <a:avLst/>
          </a:prstGeom>
        </p:spPr>
        <p:txBody>
          <a:bodyPr wrap="square">
            <a:spAutoFit/>
          </a:bodyPr>
          <a:lstStyle/>
          <a:p>
            <a:r>
              <a:rPr lang="en-US" sz="2000" b="1" dirty="0">
                <a:solidFill>
                  <a:schemeClr val="tx1">
                    <a:lumMod val="85000"/>
                    <a:lumOff val="15000"/>
                  </a:schemeClr>
                </a:solidFill>
                <a:latin typeface="Arial" panose="020B0604020202020204" pitchFamily="34" charset="0"/>
                <a:cs typeface="Arial" panose="020B0604020202020204" pitchFamily="34" charset="0"/>
              </a:rPr>
              <a:t>What is a meeting ?</a:t>
            </a:r>
          </a:p>
          <a:p>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A meeting can be formal or informal. As regards a formal meting there is set rules for 	convening it and conducting it, with a written record of its proceedings. It requires a notice 	which is a call, an invitation to attend it.</a:t>
            </a:r>
          </a:p>
          <a:p>
            <a:endParaRPr lang="en-US" dirty="0">
              <a:solidFill>
                <a:schemeClr val="tx1">
                  <a:lumMod val="85000"/>
                  <a:lumOff val="15000"/>
                </a:schemeClr>
              </a:solidFill>
              <a:latin typeface="Arial" panose="020B0604020202020204" pitchFamily="34" charset="0"/>
              <a:cs typeface="Arial" panose="020B0604020202020204" pitchFamily="34" charset="0"/>
            </a:endParaRPr>
          </a:p>
          <a:p>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sz="2400" b="1" dirty="0">
                <a:solidFill>
                  <a:schemeClr val="tx1">
                    <a:lumMod val="85000"/>
                    <a:lumOff val="15000"/>
                  </a:schemeClr>
                </a:solidFill>
                <a:latin typeface="Arial" panose="020B0604020202020204" pitchFamily="34" charset="0"/>
                <a:cs typeface="Arial" panose="020B0604020202020204" pitchFamily="34" charset="0"/>
              </a:rPr>
              <a:t>Meetings are broadly of three types:</a:t>
            </a:r>
          </a:p>
          <a:p>
            <a:pPr fontAlgn="base"/>
            <a:endParaRPr lang="en-US" dirty="0">
              <a:solidFill>
                <a:schemeClr val="tx1">
                  <a:lumMod val="85000"/>
                  <a:lumOff val="15000"/>
                </a:schemeClr>
              </a:solidFill>
              <a:latin typeface="Arial" panose="020B0604020202020204" pitchFamily="34" charset="0"/>
              <a:cs typeface="Arial" panose="020B0604020202020204" pitchFamily="34" charset="0"/>
            </a:endParaRPr>
          </a:p>
          <a:p>
            <a:pPr fontAlgn="base"/>
            <a:r>
              <a:rPr lang="en-US" dirty="0">
                <a:solidFill>
                  <a:schemeClr val="tx1">
                    <a:lumMod val="85000"/>
                    <a:lumOff val="15000"/>
                  </a:schemeClr>
                </a:solidFill>
                <a:latin typeface="Arial" panose="020B0604020202020204" pitchFamily="34" charset="0"/>
                <a:cs typeface="Arial" panose="020B0604020202020204" pitchFamily="34" charset="0"/>
              </a:rPr>
              <a:t> 1. </a:t>
            </a:r>
            <a:r>
              <a:rPr lang="en-US" b="1" u="sng" dirty="0">
                <a:solidFill>
                  <a:schemeClr val="tx1">
                    <a:lumMod val="85000"/>
                    <a:lumOff val="15000"/>
                  </a:schemeClr>
                </a:solidFill>
                <a:latin typeface="Arial" panose="020B0604020202020204" pitchFamily="34" charset="0"/>
                <a:cs typeface="Arial" panose="020B0604020202020204" pitchFamily="34" charset="0"/>
              </a:rPr>
              <a:t>Informative meetings:</a:t>
            </a:r>
          </a:p>
          <a:p>
            <a:pPr fontAlgn="base"/>
            <a:r>
              <a:rPr lang="en-US" dirty="0">
                <a:solidFill>
                  <a:schemeClr val="tx1">
                    <a:lumMod val="85000"/>
                    <a:lumOff val="15000"/>
                  </a:schemeClr>
                </a:solidFill>
                <a:latin typeface="Arial" panose="020B0604020202020204" pitchFamily="34" charset="0"/>
                <a:ea typeface="Batang" panose="02030600000101010101" pitchFamily="18" charset="-127"/>
                <a:cs typeface="Arial" panose="020B0604020202020204" pitchFamily="34" charset="0"/>
              </a:rPr>
              <a:t>	The meeting </a:t>
            </a:r>
            <a:r>
              <a:rPr lang="en-US" dirty="0">
                <a:solidFill>
                  <a:schemeClr val="tx1">
                    <a:lumMod val="85000"/>
                    <a:lumOff val="15000"/>
                  </a:schemeClr>
                </a:solidFill>
                <a:latin typeface="Arial" panose="020B0604020202020204" pitchFamily="34" charset="0"/>
                <a:cs typeface="Arial" panose="020B0604020202020204" pitchFamily="34" charset="0"/>
              </a:rPr>
              <a:t>where the purpose is to give information to the participants about a new scheme, 	product, etc.</a:t>
            </a:r>
          </a:p>
          <a:p>
            <a:pPr fontAlgn="base"/>
            <a:endParaRPr lang="en-US" dirty="0">
              <a:solidFill>
                <a:schemeClr val="tx1">
                  <a:lumMod val="85000"/>
                  <a:lumOff val="15000"/>
                </a:schemeClr>
              </a:solidFill>
              <a:latin typeface="Arial" panose="020B0604020202020204" pitchFamily="34" charset="0"/>
              <a:cs typeface="Arial" panose="020B0604020202020204" pitchFamily="34" charset="0"/>
            </a:endParaRPr>
          </a:p>
          <a:p>
            <a:pPr fontAlgn="base"/>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u="sng" dirty="0">
                <a:solidFill>
                  <a:schemeClr val="tx1">
                    <a:lumMod val="85000"/>
                    <a:lumOff val="15000"/>
                  </a:schemeClr>
                </a:solidFill>
                <a:latin typeface="Arial" panose="020B0604020202020204" pitchFamily="34" charset="0"/>
                <a:cs typeface="Arial" panose="020B0604020202020204" pitchFamily="34" charset="0"/>
              </a:rPr>
              <a:t>2.Consultative meeting:</a:t>
            </a:r>
          </a:p>
          <a:p>
            <a:pPr fontAlgn="base"/>
            <a:r>
              <a:rPr lang="en-US" dirty="0">
                <a:solidFill>
                  <a:schemeClr val="tx1">
                    <a:lumMod val="85000"/>
                    <a:lumOff val="15000"/>
                  </a:schemeClr>
                </a:solidFill>
                <a:latin typeface="Arial" panose="020B0604020202020204" pitchFamily="34" charset="0"/>
                <a:cs typeface="Arial" panose="020B0604020202020204" pitchFamily="34" charset="0"/>
              </a:rPr>
              <a:t>	The meeting in which the members are consulted to solve a problem.</a:t>
            </a:r>
          </a:p>
          <a:p>
            <a:pPr fontAlgn="base"/>
            <a:r>
              <a:rPr lang="en-US" dirty="0">
                <a:solidFill>
                  <a:schemeClr val="tx1">
                    <a:lumMod val="85000"/>
                    <a:lumOff val="15000"/>
                  </a:schemeClr>
                </a:solidFill>
                <a:latin typeface="Arial" panose="020B0604020202020204" pitchFamily="34" charset="0"/>
                <a:cs typeface="Arial" panose="020B0604020202020204" pitchFamily="34" charset="0"/>
              </a:rPr>
              <a:t>   </a:t>
            </a:r>
          </a:p>
          <a:p>
            <a:pPr fontAlgn="base"/>
            <a:r>
              <a:rPr lang="en-US" b="1" u="sng" dirty="0">
                <a:solidFill>
                  <a:schemeClr val="tx1">
                    <a:lumMod val="85000"/>
                    <a:lumOff val="15000"/>
                  </a:schemeClr>
                </a:solidFill>
                <a:latin typeface="Arial" panose="020B0604020202020204" pitchFamily="34" charset="0"/>
                <a:cs typeface="Arial" panose="020B0604020202020204" pitchFamily="34" charset="0"/>
              </a:rPr>
              <a:t>3.Executive meeting: </a:t>
            </a:r>
          </a:p>
          <a:p>
            <a:pPr fontAlgn="base"/>
            <a:r>
              <a:rPr lang="en-US" dirty="0">
                <a:solidFill>
                  <a:schemeClr val="tx1">
                    <a:lumMod val="85000"/>
                    <a:lumOff val="15000"/>
                  </a:schemeClr>
                </a:solidFill>
                <a:latin typeface="Arial" panose="020B0604020202020204" pitchFamily="34" charset="0"/>
                <a:cs typeface="Arial" panose="020B0604020202020204" pitchFamily="34" charset="0"/>
              </a:rPr>
              <a:t>	 The meeting in which decisions are taken by those empowered to do so.</a:t>
            </a:r>
          </a:p>
          <a:p>
            <a:endParaRPr lang="en-US" dirty="0">
              <a:solidFill>
                <a:srgbClr val="424142"/>
              </a:solidFill>
              <a:latin typeface="Georgia" panose="02040502050405020303" pitchFamily="18" charset="0"/>
            </a:endParaRPr>
          </a:p>
          <a:p>
            <a:endParaRPr lang="en-US" dirty="0">
              <a:solidFill>
                <a:srgbClr val="424142"/>
              </a:solidFill>
              <a:latin typeface="Georgia" panose="02040502050405020303" pitchFamily="18" charset="0"/>
            </a:endParaRPr>
          </a:p>
        </p:txBody>
      </p:sp>
    </p:spTree>
    <p:extLst>
      <p:ext uri="{BB962C8B-B14F-4D97-AF65-F5344CB8AC3E}">
        <p14:creationId xmlns:p14="http://schemas.microsoft.com/office/powerpoint/2010/main" val="253256521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CDCAA-032E-4DDB-BBA0-1241DB7573EF}"/>
              </a:ext>
            </a:extLst>
          </p:cNvPr>
          <p:cNvSpPr>
            <a:spLocks noGrp="1"/>
          </p:cNvSpPr>
          <p:nvPr>
            <p:ph type="title"/>
          </p:nvPr>
        </p:nvSpPr>
        <p:spPr/>
        <p:txBody>
          <a:bodyPr>
            <a:normAutofit/>
          </a:bodyPr>
          <a:lstStyle/>
          <a:p>
            <a:pPr algn="ctr"/>
            <a:r>
              <a:rPr lang="en-US" sz="2600" dirty="0">
                <a:latin typeface="Arial" panose="020B0604020202020204" pitchFamily="34" charset="0"/>
                <a:cs typeface="Arial" panose="020B0604020202020204" pitchFamily="34" charset="0"/>
              </a:rPr>
              <a:t>Problem solving strategy in group meetings</a:t>
            </a:r>
          </a:p>
        </p:txBody>
      </p:sp>
      <p:sp>
        <p:nvSpPr>
          <p:cNvPr id="3" name="Content Placeholder 2">
            <a:extLst>
              <a:ext uri="{FF2B5EF4-FFF2-40B4-BE49-F238E27FC236}">
                <a16:creationId xmlns:a16="http://schemas.microsoft.com/office/drawing/2014/main" id="{4D4ED4D9-684F-4D71-8CC0-C03B8185E199}"/>
              </a:ext>
            </a:extLst>
          </p:cNvPr>
          <p:cNvSpPr>
            <a:spLocks noGrp="1"/>
          </p:cNvSpPr>
          <p:nvPr>
            <p:ph idx="1"/>
          </p:nvPr>
        </p:nvSpPr>
        <p:spPr>
          <a:xfrm>
            <a:off x="581193" y="1729019"/>
            <a:ext cx="10881938" cy="3982479"/>
          </a:xfrm>
        </p:spPr>
        <p:txBody>
          <a:bodyPr>
            <a:normAutofit/>
          </a:bodyPr>
          <a:lstStyle/>
          <a:p>
            <a:pPr marL="0" indent="0">
              <a:buNone/>
            </a:pPr>
            <a:r>
              <a:rPr lang="en-US" sz="2000" b="1" u="sng" dirty="0">
                <a:latin typeface="Arial" panose="020B0604020202020204" pitchFamily="34" charset="0"/>
                <a:cs typeface="Arial" panose="020B0604020202020204" pitchFamily="34" charset="0"/>
              </a:rPr>
              <a:t>Following are the steps which should be taken to solve a problem: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Clearly define the problem or objective</a:t>
            </a:r>
          </a:p>
          <a:p>
            <a:pPr>
              <a:buFont typeface="Wingdings" panose="05000000000000000000" pitchFamily="2" charset="2"/>
              <a:buChar char="§"/>
            </a:pPr>
            <a:r>
              <a:rPr lang="en-US" dirty="0">
                <a:latin typeface="Arial" panose="020B0604020202020204" pitchFamily="34" charset="0"/>
                <a:cs typeface="Arial" panose="020B0604020202020204" pitchFamily="34" charset="0"/>
              </a:rPr>
              <a:t>Identify and prioritize requirements and constraints of potential solutions. </a:t>
            </a:r>
          </a:p>
          <a:p>
            <a:r>
              <a:rPr lang="en-US" dirty="0">
                <a:latin typeface="Arial" panose="020B0604020202020204" pitchFamily="34" charset="0"/>
                <a:cs typeface="Arial" panose="020B0604020202020204" pitchFamily="34" charset="0"/>
              </a:rPr>
              <a:t>Consider possible solutions. </a:t>
            </a:r>
          </a:p>
          <a:p>
            <a:r>
              <a:rPr lang="en-US" dirty="0">
                <a:latin typeface="Arial" panose="020B0604020202020204" pitchFamily="34" charset="0"/>
                <a:cs typeface="Arial" panose="020B0604020202020204" pitchFamily="34" charset="0"/>
              </a:rPr>
              <a:t>Discuss all possibilities, ask questions, combine ideas and closely evaluate the top solutions.</a:t>
            </a:r>
          </a:p>
          <a:p>
            <a:pPr marL="0" indent="0">
              <a:buNone/>
            </a:pPr>
            <a:endParaRPr lang="en-US" dirty="0"/>
          </a:p>
        </p:txBody>
      </p:sp>
    </p:spTree>
    <p:extLst>
      <p:ext uri="{BB962C8B-B14F-4D97-AF65-F5344CB8AC3E}">
        <p14:creationId xmlns:p14="http://schemas.microsoft.com/office/powerpoint/2010/main" val="107770077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D1A3-D8B2-4CE2-B8F8-9BD7635BD260}"/>
              </a:ext>
            </a:extLst>
          </p:cNvPr>
          <p:cNvSpPr>
            <a:spLocks noGrp="1"/>
          </p:cNvSpPr>
          <p:nvPr>
            <p:ph type="title"/>
          </p:nvPr>
        </p:nvSpPr>
        <p:spPr/>
        <p:txBody>
          <a:bodyPr>
            <a:normAutofit/>
          </a:bodyPr>
          <a:lstStyle/>
          <a:p>
            <a:pPr algn="ctr"/>
            <a:r>
              <a:rPr lang="en-US" sz="2600" dirty="0">
                <a:latin typeface="Arial" panose="020B0604020202020204" pitchFamily="34" charset="0"/>
                <a:cs typeface="Arial" panose="020B0604020202020204" pitchFamily="34" charset="0"/>
              </a:rPr>
              <a:t>Agenda meeting</a:t>
            </a:r>
          </a:p>
        </p:txBody>
      </p:sp>
      <p:sp>
        <p:nvSpPr>
          <p:cNvPr id="3" name="Content Placeholder 2">
            <a:extLst>
              <a:ext uri="{FF2B5EF4-FFF2-40B4-BE49-F238E27FC236}">
                <a16:creationId xmlns:a16="http://schemas.microsoft.com/office/drawing/2014/main" id="{737B4C66-782E-4F03-BF53-961C916772C6}"/>
              </a:ext>
            </a:extLst>
          </p:cNvPr>
          <p:cNvSpPr>
            <a:spLocks noGrp="1"/>
          </p:cNvSpPr>
          <p:nvPr>
            <p:ph idx="1"/>
          </p:nvPr>
        </p:nvSpPr>
        <p:spPr>
          <a:xfrm>
            <a:off x="365761" y="1715956"/>
            <a:ext cx="11652068" cy="4710970"/>
          </a:xfrm>
        </p:spPr>
        <p:txBody>
          <a:bodyPr>
            <a:normAutofit/>
          </a:bodyPr>
          <a:lstStyle/>
          <a:p>
            <a:r>
              <a:rPr lang="en-US" dirty="0">
                <a:latin typeface="Arial" panose="020B0604020202020204" pitchFamily="34" charset="0"/>
                <a:cs typeface="Arial" panose="020B0604020202020204" pitchFamily="34" charset="0"/>
              </a:rPr>
              <a:t>An agenda is a list of meeting activities in the order in which they are to be taken up, beginning with the call to order and ending with adjournment. It usually includes one or more specific items of business to be acted upon. It may, but is not required to, include specific times for one or more activities. An agenda may also be called a docket, schedule, or calendar. It may also contain a listing of an order of business.</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business meetings of a deliberative assembly, the items on the agenda are also known as the orders of the day. Optimally, the agenda is distributed to a meeting's participants prior to the meeting, so that they will be aware of the subjects to be discussed, and are able to prepare for the meeting accordingly.</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parliamentary procedure, an agenda is not binding upon an assembly unless its own rules make it so, or unless it has been adopted as the agenda for the meeting by majority vote at the start of the meeting. Otherwise, it is merely for the guidance of the chair.</a:t>
            </a:r>
          </a:p>
        </p:txBody>
      </p:sp>
    </p:spTree>
    <p:extLst>
      <p:ext uri="{BB962C8B-B14F-4D97-AF65-F5344CB8AC3E}">
        <p14:creationId xmlns:p14="http://schemas.microsoft.com/office/powerpoint/2010/main" val="357403737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B200-A27A-47DD-BAC3-3C40D73E9B54}"/>
              </a:ext>
            </a:extLst>
          </p:cNvPr>
          <p:cNvSpPr>
            <a:spLocks noGrp="1"/>
          </p:cNvSpPr>
          <p:nvPr>
            <p:ph type="title"/>
          </p:nvPr>
        </p:nvSpPr>
        <p:spPr/>
        <p:txBody>
          <a:bodyPr>
            <a:normAutofit/>
          </a:bodyPr>
          <a:lstStyle/>
          <a:p>
            <a:pPr algn="ctr"/>
            <a:r>
              <a:rPr lang="en-US" sz="2600" dirty="0">
                <a:latin typeface="Arial" panose="020B0604020202020204" pitchFamily="34" charset="0"/>
                <a:cs typeface="Arial" panose="020B0604020202020204" pitchFamily="34" charset="0"/>
              </a:rPr>
              <a:t>leadership</a:t>
            </a:r>
          </a:p>
        </p:txBody>
      </p:sp>
      <p:sp>
        <p:nvSpPr>
          <p:cNvPr id="3" name="Content Placeholder 2">
            <a:extLst>
              <a:ext uri="{FF2B5EF4-FFF2-40B4-BE49-F238E27FC236}">
                <a16:creationId xmlns:a16="http://schemas.microsoft.com/office/drawing/2014/main" id="{8D407A8C-FBCE-4E6C-8465-76A813F4242B}"/>
              </a:ext>
            </a:extLst>
          </p:cNvPr>
          <p:cNvSpPr>
            <a:spLocks noGrp="1"/>
          </p:cNvSpPr>
          <p:nvPr>
            <p:ph idx="1"/>
          </p:nvPr>
        </p:nvSpPr>
        <p:spPr>
          <a:xfrm>
            <a:off x="687209" y="2153992"/>
            <a:ext cx="11029615" cy="3678303"/>
          </a:xfrm>
        </p:spPr>
        <p:txBody>
          <a:bodyPr/>
          <a:lstStyle/>
          <a:p>
            <a:pPr marL="0" indent="0">
              <a:buNone/>
            </a:pPr>
            <a:r>
              <a:rPr lang="en-US" sz="2400" b="1" u="sng" dirty="0">
                <a:latin typeface="Arial" panose="020B0604020202020204" pitchFamily="34" charset="0"/>
                <a:cs typeface="Arial" panose="020B0604020202020204" pitchFamily="34" charset="0"/>
              </a:rPr>
              <a:t>Definition</a:t>
            </a:r>
            <a:r>
              <a:rPr lang="en-US" sz="2400" b="1"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leadership is the process of influencing the behaviors. </a:t>
            </a:r>
          </a:p>
          <a:p>
            <a:pPr marL="0" indent="0">
              <a:buNone/>
            </a:pPr>
            <a:r>
              <a:rPr lang="en-US" sz="2000" dirty="0">
                <a:latin typeface="Arial" panose="020B0604020202020204" pitchFamily="34" charset="0"/>
                <a:cs typeface="Arial" panose="020B0604020202020204" pitchFamily="34" charset="0"/>
              </a:rPr>
              <a:t>      of people of work to towards the achievement of specific goal.</a:t>
            </a:r>
          </a:p>
          <a:p>
            <a:r>
              <a:rPr lang="en-US" sz="2000" dirty="0">
                <a:latin typeface="Arial" panose="020B0604020202020204" pitchFamily="34" charset="0"/>
                <a:cs typeface="Arial" panose="020B0604020202020204" pitchFamily="34" charset="0"/>
              </a:rPr>
              <a:t>   it is the Process of influence.</a:t>
            </a:r>
          </a:p>
          <a:p>
            <a:r>
              <a:rPr lang="en-US" sz="2000" dirty="0">
                <a:latin typeface="Arial" panose="020B0604020202020204" pitchFamily="34" charset="0"/>
                <a:cs typeface="Arial" panose="020B0604020202020204" pitchFamily="34" charset="0"/>
              </a:rPr>
              <a:t>    The influence is always for achievement of specific goal.</a:t>
            </a:r>
          </a:p>
          <a:p>
            <a:r>
              <a:rPr lang="en-US" sz="2000" dirty="0">
                <a:latin typeface="Arial" panose="020B0604020202020204" pitchFamily="34" charset="0"/>
                <a:cs typeface="Arial" panose="020B0604020202020204" pitchFamily="34" charset="0"/>
              </a:rPr>
              <a:t>    influencing just  your own behavior is not leadership but there</a:t>
            </a:r>
          </a:p>
          <a:p>
            <a:pPr marL="0" indent="0">
              <a:buNone/>
            </a:pPr>
            <a:r>
              <a:rPr lang="en-US" sz="2000" dirty="0">
                <a:latin typeface="Arial" panose="020B0604020202020204" pitchFamily="34" charset="0"/>
                <a:cs typeface="Arial" panose="020B0604020202020204" pitchFamily="34" charset="0"/>
              </a:rPr>
              <a:t>           must be two or more people present.</a:t>
            </a:r>
          </a:p>
          <a:p>
            <a:endParaRPr lang="en-US" dirty="0"/>
          </a:p>
        </p:txBody>
      </p:sp>
    </p:spTree>
    <p:extLst>
      <p:ext uri="{BB962C8B-B14F-4D97-AF65-F5344CB8AC3E}">
        <p14:creationId xmlns:p14="http://schemas.microsoft.com/office/powerpoint/2010/main" val="2171104932"/>
      </p:ext>
    </p:extLst>
  </p:cSld>
  <p:clrMapOvr>
    <a:masterClrMapping/>
  </p:clrMapOvr>
  <p:transition spd="slow">
    <p:push dir="u"/>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274</TotalTime>
  <Words>1588</Words>
  <Application>Microsoft Office PowerPoint</Application>
  <PresentationFormat>Widescreen</PresentationFormat>
  <Paragraphs>139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lpstr>
      <vt:lpstr>PowerPoint Presentation</vt:lpstr>
      <vt:lpstr>Strategies for successful business and group meetings</vt:lpstr>
      <vt:lpstr>Strategies for successful business and group meeting </vt:lpstr>
      <vt:lpstr>Strategies for successful business and group meeting </vt:lpstr>
      <vt:lpstr>Purpose and kinds of meetings</vt:lpstr>
      <vt:lpstr>Purpose and kinds of meetings</vt:lpstr>
      <vt:lpstr>Problem solving strategy in group meetings</vt:lpstr>
      <vt:lpstr>Agenda meeting</vt:lpstr>
      <vt:lpstr>leadership</vt:lpstr>
      <vt:lpstr>Leadership responsibilities in group meeting</vt:lpstr>
      <vt:lpstr>Leadership responsibilities in group meeting</vt:lpstr>
      <vt:lpstr>Importance of leadership</vt:lpstr>
      <vt:lpstr>Importance of leadership</vt:lpstr>
      <vt:lpstr>Responsibilities of participants in meetings</vt:lpstr>
      <vt:lpstr>Responsibilities of participants in meetings</vt:lpstr>
      <vt:lpstr>Responsibilities of participants in meetings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for successful business and group metings</dc:title>
  <dc:creator>Balaaj</dc:creator>
  <cp:lastModifiedBy>kashmallaaaa@gmail.com</cp:lastModifiedBy>
  <cp:revision>77</cp:revision>
  <dcterms:created xsi:type="dcterms:W3CDTF">2022-06-11T10:29:15Z</dcterms:created>
  <dcterms:modified xsi:type="dcterms:W3CDTF">2022-06-11T18:16:01Z</dcterms:modified>
</cp:coreProperties>
</file>