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24"/>
  </p:notesMasterIdLst>
  <p:handoutMasterIdLst>
    <p:handoutMasterId r:id="rId25"/>
  </p:handoutMasterIdLst>
  <p:sldIdLst>
    <p:sldId id="516" r:id="rId3"/>
    <p:sldId id="536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6" r:id="rId12"/>
    <p:sldId id="527" r:id="rId13"/>
    <p:sldId id="528" r:id="rId14"/>
    <p:sldId id="529" r:id="rId15"/>
    <p:sldId id="537" r:id="rId16"/>
    <p:sldId id="530" r:id="rId17"/>
    <p:sldId id="531" r:id="rId18"/>
    <p:sldId id="532" r:id="rId19"/>
    <p:sldId id="533" r:id="rId20"/>
    <p:sldId id="534" r:id="rId21"/>
    <p:sldId id="535" r:id="rId22"/>
    <p:sldId id="51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9320" autoAdjust="0"/>
  </p:normalViewPr>
  <p:slideViewPr>
    <p:cSldViewPr>
      <p:cViewPr varScale="1">
        <p:scale>
          <a:sx n="96" d="100"/>
          <a:sy n="96" d="100"/>
        </p:scale>
        <p:origin x="4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F3CFB-6522-46C8-8901-9ECC03D895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29069-ED85-4D8D-A3EE-00EDC8B7BF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AF10C-93FC-4BF3-9C3A-6614C9D0BE6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078A8-9333-44C5-A611-63B5EA4F21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0D84-3C16-4D49-A15C-E782651D60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D3978-AF17-4C5B-8675-86F8288F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84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A4C36-0174-4F91-AD6C-BB28D87E0BA3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BACE-9753-4288-81BF-CA0AA97B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37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6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0003-BF1F-48A7-B919-95DB61FCAD8E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B3A7-4C2C-4EAD-BD5C-784B94D9171B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096-CAA5-46DA-AAB7-4DAAE10EDE6F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886D-6A4B-4E92-B30F-E86CF9A90B79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7400-90C7-49AD-8F79-5604E2830119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BFC8-A660-4154-BB5E-400E54ACCECA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4B62-E14F-4B5A-B4A9-F776F632EB41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09-72EE-43BE-B178-C183D3D35788}" type="datetime1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71C-2763-4797-AD3C-050B23716360}" type="datetime1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9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ADEE-E62C-440B-9029-94925F8BC01C}" type="datetime1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F7EB-7863-4562-87BC-F8DF2E576AB2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95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98273869-99E9-4E51-B768-5E25B199BB7D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4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5465-356E-446E-86CD-D0ADC8337629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85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72C4-8AD6-41C5-A33A-D1430D5815CC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DF01-8ABB-471E-B8E4-442B22236522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3E3D-1CCA-4A84-B5C6-815A16B96995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2B2B-2948-41F8-8EE7-2E7ABFBE5034}" type="datetime1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2470-59A3-4016-A014-1A3DD95223FA}" type="datetime1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4F9-BDDD-4A0D-9C82-3BC34E9DE7C4}" type="datetime1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1CE9-8D0E-4F81-B638-3DC818BF5E05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634C0188-7E94-49E1-85D4-5E2614409E3A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C9C3-CE4F-4EB7-95C7-F618DFC00C4A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7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E0CE-F678-492B-BCC0-DAF29621FCF1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891764"/>
            <a:ext cx="4963538" cy="1355750"/>
          </a:xfrm>
        </p:spPr>
        <p:txBody>
          <a:bodyPr>
            <a:normAutofit/>
          </a:bodyPr>
          <a:lstStyle/>
          <a:p>
            <a:pPr algn="l"/>
            <a:r>
              <a:rPr lang="en-US" sz="4300" dirty="0">
                <a:latin typeface="Arial" pitchFamily="34" charset="0"/>
                <a:cs typeface="Arial" pitchFamily="34" charset="0"/>
              </a:rPr>
              <a:t>Artificial Intelligence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154928"/>
            <a:ext cx="4963538" cy="9111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700" b="1" dirty="0"/>
              <a:t>CS-632</a:t>
            </a:r>
          </a:p>
          <a:p>
            <a:pPr algn="l"/>
            <a:r>
              <a:rPr lang="en-US" sz="1700" b="1" dirty="0"/>
              <a:t>Dr. </a:t>
            </a:r>
            <a:r>
              <a:rPr lang="en-US" sz="1700" b="1" dirty="0" smtClean="0"/>
              <a:t>Ghulam Mustafa</a:t>
            </a:r>
            <a:endParaRPr lang="en-US" sz="1700" b="1" dirty="0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FAB9BFF-42E5-4A69-AEE4-BFF612FDF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93" y="1569639"/>
            <a:ext cx="2309347" cy="2309347"/>
          </a:xfrm>
          <a:prstGeom prst="rect">
            <a:avLst/>
          </a:prstGeom>
        </p:spPr>
      </p:pic>
      <p:sp>
        <p:nvSpPr>
          <p:cNvPr id="47" name="Subtitle 3">
            <a:extLst>
              <a:ext uri="{FF2B5EF4-FFF2-40B4-BE49-F238E27FC236}">
                <a16:creationId xmlns:a16="http://schemas.microsoft.com/office/drawing/2014/main" id="{E48426E1-0B35-456F-87D4-8ECD53A76315}"/>
              </a:ext>
            </a:extLst>
          </p:cNvPr>
          <p:cNvSpPr txBox="1">
            <a:spLocks/>
          </p:cNvSpPr>
          <p:nvPr/>
        </p:nvSpPr>
        <p:spPr>
          <a:xfrm>
            <a:off x="1143000" y="5510677"/>
            <a:ext cx="6366266" cy="91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Institute of Information Technology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PMAS-Arid Agriculture University Rawalpindi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00130860-9A9C-41CE-80B2-D849D3CA4101}"/>
              </a:ext>
            </a:extLst>
          </p:cNvPr>
          <p:cNvSpPr txBox="1">
            <a:spLocks/>
          </p:cNvSpPr>
          <p:nvPr/>
        </p:nvSpPr>
        <p:spPr>
          <a:xfrm>
            <a:off x="990600" y="2692146"/>
            <a:ext cx="5486400" cy="91111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FB8C29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63989"/>
              </p:ext>
            </p:extLst>
          </p:nvPr>
        </p:nvGraphicFramePr>
        <p:xfrm>
          <a:off x="628650" y="2226469"/>
          <a:ext cx="78867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  <a:r>
                        <a:rPr lang="en-US" sz="1200" dirty="0"/>
                        <a:t>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en-US" sz="1200" dirty="0"/>
                        <a:t>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I(P</a:t>
                      </a:r>
                      <a:r>
                        <a:rPr lang="en-US" sz="1400" dirty="0"/>
                        <a:t>i </a:t>
                      </a:r>
                      <a:r>
                        <a:rPr lang="en-US" sz="1600" dirty="0"/>
                        <a:t>, N</a:t>
                      </a:r>
                      <a:r>
                        <a:rPr lang="en-US" sz="1200" dirty="0"/>
                        <a:t>i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Old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 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Mid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/>
                        <a:t>New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781300" y="2390775"/>
            <a:ext cx="114300" cy="209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0" y="4505325"/>
            <a:ext cx="2362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Up in Class attribute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5" y="4505325"/>
            <a:ext cx="2562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Down in Class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81550" y="2466975"/>
            <a:ext cx="685800" cy="203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" y="5033487"/>
            <a:ext cx="802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If one of the number is zero then information gain is zero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If Both are same then Information gain is 1</a:t>
            </a:r>
          </a:p>
        </p:txBody>
      </p:sp>
    </p:spTree>
    <p:extLst>
      <p:ext uri="{BB962C8B-B14F-4D97-AF65-F5344CB8AC3E}">
        <p14:creationId xmlns:p14="http://schemas.microsoft.com/office/powerpoint/2010/main" val="35226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6411"/>
            <a:ext cx="7886700" cy="994172"/>
          </a:xfrm>
        </p:spPr>
        <p:txBody>
          <a:bodyPr/>
          <a:lstStyle/>
          <a:p>
            <a:r>
              <a:rPr lang="en-US" dirty="0"/>
              <a:t>Entropy of Complete Age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0168"/>
            <a:ext cx="7071859" cy="3927867"/>
          </a:xfrm>
        </p:spPr>
        <p:txBody>
          <a:bodyPr/>
          <a:lstStyle/>
          <a:p>
            <a:r>
              <a:rPr lang="en-US" dirty="0"/>
              <a:t>Now will calculate Entropy of Age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697" y="4590710"/>
            <a:ext cx="270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=   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95340" y="3187821"/>
                <a:ext cx="3204211" cy="692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nary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𝑵𝒊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𝑷𝒊</m:t>
                              </m:r>
                              <m:r>
                                <a:rPr lang="en-US" sz="20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40" y="3187821"/>
                <a:ext cx="3204211" cy="692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674846" y="250988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Entropy (attribute)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89544" y="4035934"/>
                <a:ext cx="4101572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0+3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5+5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2+2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5+5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3+0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5+5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44" y="4035934"/>
                <a:ext cx="4101572" cy="67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2788331" y="4146610"/>
            <a:ext cx="613909" cy="506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81424" y="4146610"/>
            <a:ext cx="613909" cy="506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75" y="152401"/>
            <a:ext cx="6251303" cy="838200"/>
          </a:xfrm>
        </p:spPr>
        <p:txBody>
          <a:bodyPr/>
          <a:lstStyle/>
          <a:p>
            <a:r>
              <a:rPr lang="en-US" u="sng" dirty="0"/>
              <a:t> Now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916" y="1676400"/>
            <a:ext cx="6251303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1800" dirty="0" smtClean="0"/>
              <a:t>     Gain  </a:t>
            </a:r>
            <a:r>
              <a:rPr lang="en-US" sz="1800" dirty="0"/>
              <a:t>=   Entropy of Class - Entropy (Age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=          1    -    0.4</a:t>
            </a:r>
          </a:p>
          <a:p>
            <a:pPr marL="0" indent="0">
              <a:buNone/>
            </a:pPr>
            <a:r>
              <a:rPr lang="en-US" dirty="0"/>
              <a:t>             =                0.6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1916" y="2015733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Gain = Entropy Class – Entropy (attributes)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"/>
            <a:ext cx="7886700" cy="457200"/>
          </a:xfrm>
        </p:spPr>
        <p:txBody>
          <a:bodyPr/>
          <a:lstStyle/>
          <a:p>
            <a:r>
              <a:rPr lang="en-US" dirty="0"/>
              <a:t>Now will calculate for rest of the attributes (Competition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9503" y="887566"/>
                <a:ext cx="5192042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03" y="887566"/>
                <a:ext cx="5192042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174331" y="1064687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I (Pi , Ni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55128" y="1921231"/>
                <a:ext cx="5192042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28" y="1921231"/>
                <a:ext cx="5192042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769345" y="2897356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r>
              <a:rPr lang="en-US" b="1" dirty="0" smtClean="0"/>
              <a:t> 0.81127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27813" y="429734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I (Pi , Ni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17547" y="4090078"/>
                <a:ext cx="4467203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547" y="4090078"/>
                <a:ext cx="4467203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56585" y="546803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r>
              <a:rPr lang="en-US" b="1" dirty="0" smtClean="0"/>
              <a:t> 0.918295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8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8780" y="5693706"/>
            <a:ext cx="142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</a:t>
            </a:r>
            <a:r>
              <a:rPr lang="en-US" sz="1600" b="1" dirty="0" smtClean="0"/>
              <a:t>  </a:t>
            </a:r>
            <a:r>
              <a:rPr lang="en-US" b="1" dirty="0" smtClean="0"/>
              <a:t>0.124515</a:t>
            </a:r>
            <a:endParaRPr lang="en-US" sz="1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35735"/>
              </p:ext>
            </p:extLst>
          </p:nvPr>
        </p:nvGraphicFramePr>
        <p:xfrm>
          <a:off x="1534936" y="641641"/>
          <a:ext cx="49898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468">
                  <a:extLst>
                    <a:ext uri="{9D8B030D-6E8A-4147-A177-3AD203B41FA5}">
                      <a16:colId xmlns:a16="http://schemas.microsoft.com/office/drawing/2014/main" val="317182576"/>
                    </a:ext>
                  </a:extLst>
                </a:gridCol>
                <a:gridCol w="1247468">
                  <a:extLst>
                    <a:ext uri="{9D8B030D-6E8A-4147-A177-3AD203B41FA5}">
                      <a16:colId xmlns:a16="http://schemas.microsoft.com/office/drawing/2014/main" val="1918916919"/>
                    </a:ext>
                  </a:extLst>
                </a:gridCol>
                <a:gridCol w="1247468">
                  <a:extLst>
                    <a:ext uri="{9D8B030D-6E8A-4147-A177-3AD203B41FA5}">
                      <a16:colId xmlns:a16="http://schemas.microsoft.com/office/drawing/2014/main" val="2103142755"/>
                    </a:ext>
                  </a:extLst>
                </a:gridCol>
                <a:gridCol w="1247468">
                  <a:extLst>
                    <a:ext uri="{9D8B030D-6E8A-4147-A177-3AD203B41FA5}">
                      <a16:colId xmlns:a16="http://schemas.microsoft.com/office/drawing/2014/main" val="3837106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 (Pi</a:t>
                      </a:r>
                      <a:r>
                        <a:rPr lang="en-US" b="1" baseline="0" dirty="0" smtClean="0"/>
                        <a:t> , Ni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8427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9105" y="17855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Competition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1433519" y="1942382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I (Pi , Ni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298079" y="1942382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I (Pi , Ni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41516" y="2080881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0.81127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76103" y="2080881"/>
                <a:ext cx="1329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0.918295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03" y="2080881"/>
                <a:ext cx="1329210" cy="369332"/>
              </a:xfrm>
              <a:prstGeom prst="rect">
                <a:avLst/>
              </a:prstGeom>
              <a:blipFill>
                <a:blip r:embed="rId2"/>
                <a:stretch>
                  <a:fillRect l="-41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62961" y="287347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Entrophy (Competition)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66340" y="3330681"/>
                <a:ext cx="4480329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5+5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.81127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5+5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.918295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40" y="3330681"/>
                <a:ext cx="4480329" cy="67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244001" y="4796274"/>
            <a:ext cx="57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Gain = </a:t>
            </a:r>
            <a:r>
              <a:rPr lang="en-US" b="1" dirty="0"/>
              <a:t>Class </a:t>
            </a:r>
            <a:r>
              <a:rPr lang="en-US" b="1" dirty="0" smtClean="0"/>
              <a:t>entropy – Entropy (Competition)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18780" y="52075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1 - 0.8754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01376" y="4085763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0.8754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917" y="29497"/>
            <a:ext cx="2876550" cy="625673"/>
          </a:xfrm>
        </p:spPr>
        <p:txBody>
          <a:bodyPr/>
          <a:lstStyle/>
          <a:p>
            <a:r>
              <a:rPr lang="en-US" u="sng" dirty="0"/>
              <a:t>Type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51021"/>
              </p:ext>
            </p:extLst>
          </p:nvPr>
        </p:nvGraphicFramePr>
        <p:xfrm>
          <a:off x="1676400" y="1371600"/>
          <a:ext cx="4724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5382213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721370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35845793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41232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 (Pi , Ni)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4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Software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9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Hardware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121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1002268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31677" y="2654406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 (Software) </a:t>
            </a:r>
            <a:r>
              <a:rPr lang="en-US" sz="1600" dirty="0" smtClean="0"/>
              <a:t>=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69476" y="2654406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 (Hardware) </a:t>
            </a:r>
            <a:r>
              <a:rPr lang="en-US" sz="1600" dirty="0" smtClean="0"/>
              <a:t>=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33711" y="3382532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Entropy </a:t>
            </a:r>
            <a:r>
              <a:rPr lang="en-US" dirty="0" smtClean="0"/>
              <a:t>(Type)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89858" y="3815575"/>
                <a:ext cx="2414955" cy="55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3+3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5+5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5+5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58" y="3815575"/>
                <a:ext cx="2414955" cy="559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95733" y="3815575"/>
                <a:ext cx="94269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33" y="3815575"/>
                <a:ext cx="942694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173611" y="3940681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11" y="3940681"/>
                <a:ext cx="4491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11886" y="3971665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886" y="3971665"/>
                <a:ext cx="4491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82039" y="3816803"/>
                <a:ext cx="505267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39" y="3816803"/>
                <a:ext cx="505267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04659" y="3956333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659" y="3956333"/>
                <a:ext cx="4491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053820" y="39504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20" y="3950429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297994" y="4794502"/>
            <a:ext cx="502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Gain = </a:t>
            </a:r>
            <a:r>
              <a:rPr lang="en-US" b="1" u="sng" dirty="0"/>
              <a:t>Class</a:t>
            </a:r>
            <a:r>
              <a:rPr lang="en-US" b="1" dirty="0"/>
              <a:t> </a:t>
            </a:r>
            <a:r>
              <a:rPr lang="en-US" b="1" dirty="0" smtClean="0"/>
              <a:t>entropy – Entropy (Type)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46814" y="5260531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=</a:t>
            </a:r>
            <a:r>
              <a:rPr lang="en-US" dirty="0" smtClean="0"/>
              <a:t> 1-1</a:t>
            </a:r>
          </a:p>
          <a:p>
            <a:r>
              <a:rPr lang="en-US" sz="1600" dirty="0" smtClean="0"/>
              <a:t>=</a:t>
            </a:r>
            <a:r>
              <a:rPr lang="en-US" dirty="0" smtClean="0"/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8132" y="4507259"/>
            <a:ext cx="800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Down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51" y="4466228"/>
            <a:ext cx="561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130744"/>
            <a:ext cx="39338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         ?  </a:t>
            </a:r>
          </a:p>
          <a:p>
            <a:r>
              <a:rPr lang="en-US" sz="1350" dirty="0"/>
              <a:t> It can be either Type or Competition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1043" y="915937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Information Gain</a:t>
            </a:r>
            <a:endParaRPr lang="en-US" sz="2000" b="1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08778"/>
              </p:ext>
            </p:extLst>
          </p:nvPr>
        </p:nvGraphicFramePr>
        <p:xfrm>
          <a:off x="1995476" y="1528772"/>
          <a:ext cx="4495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776253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3345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Age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Competition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0.124515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Type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5888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018770" y="2834305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Age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40591" y="3271258"/>
            <a:ext cx="1037260" cy="10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37695" y="3271258"/>
            <a:ext cx="981075" cy="106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43376" y="3259131"/>
            <a:ext cx="9535" cy="94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530178">
            <a:off x="5284796" y="37796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8657479">
            <a:off x="2897525" y="37796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3722794">
            <a:off x="4172077" y="382296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529"/>
            <a:ext cx="5105400" cy="571272"/>
          </a:xfrm>
        </p:spPr>
        <p:txBody>
          <a:bodyPr/>
          <a:lstStyle/>
          <a:p>
            <a:r>
              <a:rPr lang="en-US" dirty="0"/>
              <a:t>Now create table of Mid part only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51422"/>
              </p:ext>
            </p:extLst>
          </p:nvPr>
        </p:nvGraphicFramePr>
        <p:xfrm>
          <a:off x="152400" y="2057400"/>
          <a:ext cx="4876800" cy="229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573659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793547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4661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65457438"/>
                    </a:ext>
                  </a:extLst>
                </a:gridCol>
              </a:tblGrid>
              <a:tr h="4581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Competition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Profit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31843"/>
                  </a:ext>
                </a:extLst>
              </a:tr>
              <a:tr h="458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95369"/>
                  </a:ext>
                </a:extLst>
              </a:tr>
              <a:tr h="458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37386"/>
                  </a:ext>
                </a:extLst>
              </a:tr>
              <a:tr h="458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413007"/>
                  </a:ext>
                </a:extLst>
              </a:tr>
              <a:tr h="458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45942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5339676" y="2354211"/>
            <a:ext cx="599155" cy="122011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39676" y="3278278"/>
            <a:ext cx="599155" cy="122011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4062" y="2779600"/>
            <a:ext cx="72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P=2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8254" y="326384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(Profit) =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14062" y="37036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N=2</a:t>
            </a:r>
          </a:p>
        </p:txBody>
      </p:sp>
    </p:spTree>
    <p:extLst>
      <p:ext uri="{BB962C8B-B14F-4D97-AF65-F5344CB8AC3E}">
        <p14:creationId xmlns:p14="http://schemas.microsoft.com/office/powerpoint/2010/main" val="24898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81" y="118224"/>
            <a:ext cx="7086600" cy="1066800"/>
          </a:xfrm>
        </p:spPr>
        <p:txBody>
          <a:bodyPr/>
          <a:lstStyle/>
          <a:p>
            <a:r>
              <a:rPr lang="en-US" dirty="0"/>
              <a:t>Now find information gain of Competition and type</a:t>
            </a:r>
          </a:p>
          <a:p>
            <a:pPr lvl="1"/>
            <a:r>
              <a:rPr lang="en-US" dirty="0"/>
              <a:t>Greater value (attribute) will be below Mid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70590"/>
              </p:ext>
            </p:extLst>
          </p:nvPr>
        </p:nvGraphicFramePr>
        <p:xfrm>
          <a:off x="1628083" y="1356152"/>
          <a:ext cx="49898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468">
                  <a:extLst>
                    <a:ext uri="{9D8B030D-6E8A-4147-A177-3AD203B41FA5}">
                      <a16:colId xmlns:a16="http://schemas.microsoft.com/office/drawing/2014/main" val="317182576"/>
                    </a:ext>
                  </a:extLst>
                </a:gridCol>
                <a:gridCol w="1247468">
                  <a:extLst>
                    <a:ext uri="{9D8B030D-6E8A-4147-A177-3AD203B41FA5}">
                      <a16:colId xmlns:a16="http://schemas.microsoft.com/office/drawing/2014/main" val="1918916919"/>
                    </a:ext>
                  </a:extLst>
                </a:gridCol>
                <a:gridCol w="1247468">
                  <a:extLst>
                    <a:ext uri="{9D8B030D-6E8A-4147-A177-3AD203B41FA5}">
                      <a16:colId xmlns:a16="http://schemas.microsoft.com/office/drawing/2014/main" val="2103142755"/>
                    </a:ext>
                  </a:extLst>
                </a:gridCol>
                <a:gridCol w="1247468">
                  <a:extLst>
                    <a:ext uri="{9D8B030D-6E8A-4147-A177-3AD203B41FA5}">
                      <a16:colId xmlns:a16="http://schemas.microsoft.com/office/drawing/2014/main" val="3837106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 (Pi</a:t>
                      </a:r>
                      <a:r>
                        <a:rPr lang="en-US" b="1" baseline="0" dirty="0" smtClean="0"/>
                        <a:t> , Ni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8427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0288" y="94105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Competition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1992307" y="2573814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 (Pi , Ni</a:t>
            </a:r>
            <a:r>
              <a:rPr lang="en-US" dirty="0" smtClean="0"/>
              <a:t>) = 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07624" y="2608504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 (Pi , Ni</a:t>
            </a:r>
            <a:r>
              <a:rPr lang="en-US" dirty="0" smtClean="0"/>
              <a:t>) =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9823" y="2933976"/>
            <a:ext cx="73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(Yes)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34022" y="2917127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(No)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60723" y="347880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Entropy (Competition)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340106" y="3889512"/>
                <a:ext cx="2384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06" y="3889512"/>
                <a:ext cx="2384627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297994" y="4794502"/>
            <a:ext cx="56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Gain = Entropy Class – Entropy (Competition)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5469" y="523692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=</a:t>
            </a:r>
            <a:r>
              <a:rPr lang="en-US" dirty="0" smtClean="0"/>
              <a:t> 1-0</a:t>
            </a:r>
          </a:p>
          <a:p>
            <a:r>
              <a:rPr lang="en-US" sz="1600" dirty="0" smtClean="0"/>
              <a:t>=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3863"/>
            <a:ext cx="5029200" cy="661219"/>
          </a:xfrm>
        </p:spPr>
        <p:txBody>
          <a:bodyPr/>
          <a:lstStyle/>
          <a:p>
            <a:r>
              <a:rPr lang="en-US" u="sng" dirty="0"/>
              <a:t>Gain of Type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21911"/>
              </p:ext>
            </p:extLst>
          </p:nvPr>
        </p:nvGraphicFramePr>
        <p:xfrm>
          <a:off x="2230155" y="1392985"/>
          <a:ext cx="4724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5382213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721370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35845793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41232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 (PI , Ni)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4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Software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9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Hardware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121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6323" y="876972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660216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 (Software) </a:t>
            </a:r>
            <a:r>
              <a:rPr lang="en-US" sz="1600" dirty="0" smtClean="0"/>
              <a:t>=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652186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 (Hardware) </a:t>
            </a:r>
            <a:r>
              <a:rPr lang="en-US" sz="1600" dirty="0" smtClean="0"/>
              <a:t>=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56297" y="3453499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Entrophy (Type)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7400" y="3906394"/>
                <a:ext cx="173483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06394"/>
                <a:ext cx="173483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06075" y="3892532"/>
                <a:ext cx="78098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75" y="3892532"/>
                <a:ext cx="78098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74574" y="4027196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74" y="4027196"/>
                <a:ext cx="4491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97994" y="4794502"/>
            <a:ext cx="502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Gain = Entropy Class – Entropy (Type)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55469" y="5236926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=</a:t>
            </a:r>
            <a:r>
              <a:rPr lang="en-US" dirty="0" smtClean="0"/>
              <a:t> 1-1</a:t>
            </a:r>
          </a:p>
          <a:p>
            <a:r>
              <a:rPr lang="en-US" sz="1600" dirty="0" smtClean="0"/>
              <a:t>=</a:t>
            </a:r>
            <a:r>
              <a:rPr lang="en-US" dirty="0" smtClean="0"/>
              <a:t> 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265839" y="40502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39" y="4050268"/>
                <a:ext cx="4491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867400" y="4038600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038600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3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733"/>
            <a:ext cx="7467599" cy="345061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Falls in the category of supervised learning.</a:t>
            </a:r>
          </a:p>
          <a:p>
            <a:pPr algn="just"/>
            <a:r>
              <a:rPr lang="en-US" dirty="0"/>
              <a:t>Can be used for both, regression and classification problems.</a:t>
            </a:r>
          </a:p>
          <a:p>
            <a:pPr algn="just"/>
            <a:r>
              <a:rPr lang="en-US" dirty="0"/>
              <a:t>Uses the tree representation to solve the problem.</a:t>
            </a:r>
          </a:p>
          <a:p>
            <a:pPr algn="just"/>
            <a:r>
              <a:rPr lang="en-US" dirty="0"/>
              <a:t>Each leaf node corresponds to a class label.</a:t>
            </a:r>
          </a:p>
          <a:p>
            <a:pPr algn="just"/>
            <a:r>
              <a:rPr lang="en-US" dirty="0"/>
              <a:t>Attributes are represented on the internal node of the tree.</a:t>
            </a:r>
          </a:p>
          <a:p>
            <a:pPr algn="just"/>
            <a:r>
              <a:rPr lang="en-US" dirty="0"/>
              <a:t>Boolean function on discrete attributes can be represented using the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4916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7037" y="2379001"/>
            <a:ext cx="800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6756" y="2337970"/>
            <a:ext cx="561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7675" y="70604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79496" y="1143000"/>
            <a:ext cx="1037260" cy="10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76600" y="1143000"/>
            <a:ext cx="981075" cy="106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2281" y="1130873"/>
            <a:ext cx="44664" cy="15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530178">
            <a:off x="5523701" y="16513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8657479">
            <a:off x="3136430" y="16513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3722794">
            <a:off x="4513664" y="205675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2422" y="273651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Competition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1884" y="3164981"/>
            <a:ext cx="981075" cy="106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8358" y="3176644"/>
            <a:ext cx="966787" cy="107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11834" y="4407853"/>
            <a:ext cx="800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Down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6755" y="4386612"/>
            <a:ext cx="561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23" name="TextBox 22"/>
          <p:cNvSpPr txBox="1"/>
          <p:nvPr/>
        </p:nvSpPr>
        <p:spPr>
          <a:xfrm rot="18487115">
            <a:off x="3265854" y="3497938"/>
            <a:ext cx="5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 rot="2813464">
            <a:off x="5407949" y="3546955"/>
            <a:ext cx="5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92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BF086-A1A7-4B18-85BF-3397BD31D998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53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decisions</a:t>
            </a:r>
          </a:p>
          <a:p>
            <a:r>
              <a:rPr lang="en-US" dirty="0"/>
              <a:t>Understand by example</a:t>
            </a:r>
          </a:p>
          <a:p>
            <a:endParaRPr lang="en-US" dirty="0"/>
          </a:p>
          <a:p>
            <a:pPr lvl="1"/>
            <a:r>
              <a:rPr lang="en-US" dirty="0"/>
              <a:t>A loan company want to know the persons who will be interested in loans</a:t>
            </a:r>
          </a:p>
          <a:p>
            <a:pPr lvl="1"/>
            <a:r>
              <a:rPr lang="en-US" dirty="0"/>
              <a:t>Categories on basis of Age </a:t>
            </a:r>
          </a:p>
        </p:txBody>
      </p:sp>
    </p:spTree>
    <p:extLst>
      <p:ext uri="{BB962C8B-B14F-4D97-AF65-F5344CB8AC3E}">
        <p14:creationId xmlns:p14="http://schemas.microsoft.com/office/powerpoint/2010/main" val="3857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722" y="376553"/>
            <a:ext cx="6251303" cy="1049235"/>
          </a:xfrm>
        </p:spPr>
        <p:txBody>
          <a:bodyPr/>
          <a:lstStyle/>
          <a:p>
            <a:pPr algn="ctr"/>
            <a:r>
              <a:rPr lang="en-US" b="1" u="sng" dirty="0"/>
              <a:t>Decision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7642" y="177705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Person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19600" y="2146388"/>
            <a:ext cx="0" cy="48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146388"/>
            <a:ext cx="886371" cy="59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89052" y="2146388"/>
            <a:ext cx="901952" cy="59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7906" y="27432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1959" y="2743261"/>
            <a:ext cx="77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20-50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4571" y="27432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7240" y="36396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9599" y="50642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UK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17689" y="5650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61071" y="4297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390704" y="3680406"/>
            <a:ext cx="75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10653" y="36558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47073" y="356217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58930" y="501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49377" y="3098950"/>
            <a:ext cx="349830" cy="54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69142" y="3124200"/>
            <a:ext cx="383858" cy="47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931226" y="3124200"/>
            <a:ext cx="340040" cy="47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3788" y="3071424"/>
            <a:ext cx="383858" cy="47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995753" y="3938390"/>
            <a:ext cx="5871" cy="36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664139" y="4674375"/>
            <a:ext cx="300951" cy="41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05285" y="4676794"/>
            <a:ext cx="304915" cy="36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19925" y="5648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20%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428207" y="5356502"/>
            <a:ext cx="5001" cy="29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661681" y="5335301"/>
            <a:ext cx="2458" cy="31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63176" y="4305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0%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59462" y="3931507"/>
            <a:ext cx="5871" cy="36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3952875"/>
          </a:xfrm>
        </p:spPr>
        <p:txBody>
          <a:bodyPr/>
          <a:lstStyle/>
          <a:p>
            <a:r>
              <a:rPr lang="en-US" dirty="0"/>
              <a:t>Lets suppose you have been given a problem to find whether your company will be in profit or loss?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28725" y="2874644"/>
          <a:ext cx="6096000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Competition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Profit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Old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Down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Old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Down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Old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Hardware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Down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Mid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Down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Mid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Hardware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Down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Mid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Hardware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Mid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New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New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Hardware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New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Arc 4"/>
          <p:cNvSpPr/>
          <p:nvPr/>
        </p:nvSpPr>
        <p:spPr>
          <a:xfrm>
            <a:off x="5210175" y="4492226"/>
            <a:ext cx="1438275" cy="1543050"/>
          </a:xfrm>
          <a:prstGeom prst="arc">
            <a:avLst>
              <a:gd name="adj1" fmla="val 18628319"/>
              <a:gd name="adj2" fmla="val 2367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Arc 5"/>
          <p:cNvSpPr/>
          <p:nvPr/>
        </p:nvSpPr>
        <p:spPr>
          <a:xfrm>
            <a:off x="5324475" y="3015851"/>
            <a:ext cx="1438275" cy="1543050"/>
          </a:xfrm>
          <a:prstGeom prst="arc">
            <a:avLst>
              <a:gd name="adj1" fmla="val 19163198"/>
              <a:gd name="adj2" fmla="val 3085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645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/>
              <a:t>of all, </a:t>
            </a:r>
            <a:r>
              <a:rPr lang="en-US" dirty="0"/>
              <a:t>find root node</a:t>
            </a:r>
          </a:p>
          <a:p>
            <a:pPr lvl="1"/>
            <a:r>
              <a:rPr lang="en-US" sz="1800" dirty="0"/>
              <a:t>Some formulas to identify</a:t>
            </a:r>
          </a:p>
          <a:p>
            <a:pPr lvl="1"/>
            <a:r>
              <a:rPr lang="en-US" sz="1800" dirty="0"/>
              <a:t>Last attribute is class attribute and will be leaf of tree</a:t>
            </a:r>
          </a:p>
          <a:p>
            <a:pPr lvl="1"/>
            <a:r>
              <a:rPr lang="en-US" sz="1800" dirty="0"/>
              <a:t>Calculate Entropy of class attribute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5138"/>
            <a:ext cx="6251303" cy="1049235"/>
          </a:xfrm>
        </p:spPr>
        <p:txBody>
          <a:bodyPr/>
          <a:lstStyle/>
          <a:p>
            <a:r>
              <a:rPr lang="en-US" u="sng" dirty="0"/>
              <a:t>Entropy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have P and N</a:t>
            </a:r>
          </a:p>
          <a:p>
            <a:pPr lvl="1"/>
            <a:r>
              <a:rPr lang="en-US" sz="1800" dirty="0"/>
              <a:t>P is positive signs</a:t>
            </a:r>
          </a:p>
          <a:p>
            <a:pPr lvl="1"/>
            <a:r>
              <a:rPr lang="en-US" sz="1800" dirty="0"/>
              <a:t>N for Negative signs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 =   5        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 = 5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05793" y="4812269"/>
            <a:ext cx="859971" cy="21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65764" y="4879159"/>
            <a:ext cx="723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Down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73828" y="3784269"/>
            <a:ext cx="647700" cy="18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9757" y="3869348"/>
            <a:ext cx="419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4211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8055"/>
            <a:ext cx="6251303" cy="988746"/>
          </a:xfrm>
        </p:spPr>
        <p:txBody>
          <a:bodyPr/>
          <a:lstStyle/>
          <a:p>
            <a:r>
              <a:rPr lang="en-US" u="sng" dirty="0" smtClean="0"/>
              <a:t>Entropy </a:t>
            </a:r>
            <a:r>
              <a:rPr lang="en-US" u="sng" dirty="0"/>
              <a:t>(Class)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566158" y="526683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 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9533" y="1021276"/>
                <a:ext cx="6511910" cy="674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33" y="1021276"/>
                <a:ext cx="6511910" cy="674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00400" y="203180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P=5  	   ,		N=5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2" y="2712678"/>
            <a:ext cx="4884638" cy="9506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840" y="4005792"/>
            <a:ext cx="4114801" cy="9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28600"/>
            <a:ext cx="7886700" cy="5556646"/>
          </a:xfrm>
        </p:spPr>
        <p:txBody>
          <a:bodyPr>
            <a:normAutofit/>
          </a:bodyPr>
          <a:lstStyle/>
          <a:p>
            <a:r>
              <a:rPr lang="en-US" dirty="0"/>
              <a:t>Now we calculate 3 things</a:t>
            </a:r>
          </a:p>
          <a:p>
            <a:r>
              <a:rPr lang="en-US" b="1" dirty="0"/>
              <a:t>First of all Information </a:t>
            </a:r>
            <a:r>
              <a:rPr lang="en-US" b="1" dirty="0" smtClean="0"/>
              <a:t>gain</a:t>
            </a:r>
          </a:p>
          <a:p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When we use a node in a decision tree to partition the training instances into smaller subsets the entropy changes. Information gain is a measure of this change in entropy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Second Calculate </a:t>
            </a:r>
            <a:r>
              <a:rPr lang="en-US" b="1" dirty="0" smtClean="0"/>
              <a:t>Entropy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Third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3771" y="762551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For each Attribute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33800" y="1083275"/>
                <a:ext cx="5715000" cy="558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𝑷𝒊</m:t>
                          </m:r>
                          <m:r>
                            <a:rPr 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𝑵𝒊</m:t>
                          </m:r>
                        </m:e>
                      </m:d>
                      <m:r>
                        <a:rPr lang="en-US" sz="16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6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6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sSub>
                        <m:sSub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6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083275"/>
                <a:ext cx="5715000" cy="558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390850" y="289979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Entropy (Attributes)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813578" y="3350301"/>
                <a:ext cx="3204211" cy="692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nary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𝑵𝒊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𝑷𝒊</m:t>
                              </m:r>
                              <m:r>
                                <a:rPr lang="en-US" sz="20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78" y="3350301"/>
                <a:ext cx="3204211" cy="692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889462" y="4720808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Gain = Entrophy Class – Entropy (attributes)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" y="2774097"/>
            <a:ext cx="546982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 defTabSz="685800">
              <a:lnSpc>
                <a:spcPct val="120000"/>
              </a:lnSpc>
              <a:spcBef>
                <a:spcPts val="500"/>
              </a:spcBef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Entropy is the measure of uncertainty of a random variable, it characterizes the impurity of an arbitrary collection of examples. The higher the entropy more the information content.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3491" y="5331684"/>
            <a:ext cx="4572000" cy="821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685800">
              <a:lnSpc>
                <a:spcPct val="120000"/>
              </a:lnSpc>
              <a:spcBef>
                <a:spcPts val="1000"/>
              </a:spcBef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Now will compare gain</a:t>
            </a:r>
          </a:p>
          <a:p>
            <a:pPr marL="685800" lvl="1" indent="-228600" defTabSz="685800">
              <a:lnSpc>
                <a:spcPct val="120000"/>
              </a:lnSpc>
              <a:spcBef>
                <a:spcPts val="500"/>
              </a:spcBef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Maximum gain attribute will be root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-29969" y="5331684"/>
            <a:ext cx="91857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41774" y="730738"/>
            <a:ext cx="91857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29969" y="2590800"/>
            <a:ext cx="91857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29969" y="4267200"/>
            <a:ext cx="91857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5302</TotalTime>
  <Words>809</Words>
  <Application>Microsoft Office PowerPoint</Application>
  <PresentationFormat>On-screen Show (4:3)</PresentationFormat>
  <Paragraphs>301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Gallery</vt:lpstr>
      <vt:lpstr>1_Gallery</vt:lpstr>
      <vt:lpstr>Artificial Intelligence</vt:lpstr>
      <vt:lpstr>Decision trees</vt:lpstr>
      <vt:lpstr>Decision Tree</vt:lpstr>
      <vt:lpstr>Decision Tree</vt:lpstr>
      <vt:lpstr>PowerPoint Presentation</vt:lpstr>
      <vt:lpstr>PowerPoint Presentation</vt:lpstr>
      <vt:lpstr>Entropy Calculation</vt:lpstr>
      <vt:lpstr>Entropy (Class) </vt:lpstr>
      <vt:lpstr>PowerPoint Presentation</vt:lpstr>
      <vt:lpstr>PowerPoint Presentation</vt:lpstr>
      <vt:lpstr>Entropy of Complete Age Attribute</vt:lpstr>
      <vt:lpstr> Now Gain</vt:lpstr>
      <vt:lpstr>PowerPoint Presentation</vt:lpstr>
      <vt:lpstr>PowerPoint Presentation</vt:lpstr>
      <vt:lpstr>Type </vt:lpstr>
      <vt:lpstr>PowerPoint Presentation</vt:lpstr>
      <vt:lpstr>PowerPoint Presentation</vt:lpstr>
      <vt:lpstr>PowerPoint Presentation</vt:lpstr>
      <vt:lpstr>Gain of Type</vt:lpstr>
      <vt:lpstr>PowerPoint Presentation</vt:lpstr>
      <vt:lpstr>PowerPoint Presentation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Ghulam Mustafa</cp:lastModifiedBy>
  <cp:revision>357</cp:revision>
  <dcterms:created xsi:type="dcterms:W3CDTF">2012-02-27T05:45:45Z</dcterms:created>
  <dcterms:modified xsi:type="dcterms:W3CDTF">2022-06-09T12:47:06Z</dcterms:modified>
</cp:coreProperties>
</file>