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23617" y="646557"/>
            <a:ext cx="509676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06-Oct-22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06-Oct-22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06-Oct-22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981200" cy="68579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1708"/>
            <a:ext cx="1366520" cy="508000"/>
          </a:xfrm>
          <a:custGeom>
            <a:avLst/>
            <a:gdLst/>
            <a:ahLst/>
            <a:cxnLst/>
            <a:rect l="l" t="t" r="r" b="b"/>
            <a:pathLst>
              <a:path w="1366520" h="508000">
                <a:moveTo>
                  <a:pt x="0" y="0"/>
                </a:moveTo>
                <a:lnTo>
                  <a:pt x="0" y="504316"/>
                </a:lnTo>
                <a:lnTo>
                  <a:pt x="1020241" y="507491"/>
                </a:lnTo>
                <a:lnTo>
                  <a:pt x="1120635" y="507491"/>
                </a:lnTo>
                <a:lnTo>
                  <a:pt x="1125270" y="502665"/>
                </a:lnTo>
                <a:lnTo>
                  <a:pt x="1126820" y="501141"/>
                </a:lnTo>
                <a:lnTo>
                  <a:pt x="1359408" y="269239"/>
                </a:lnTo>
                <a:lnTo>
                  <a:pt x="1366456" y="254952"/>
                </a:lnTo>
                <a:lnTo>
                  <a:pt x="1364694" y="247808"/>
                </a:lnTo>
                <a:lnTo>
                  <a:pt x="1359408" y="240664"/>
                </a:lnTo>
                <a:lnTo>
                  <a:pt x="1130261" y="11937"/>
                </a:lnTo>
                <a:lnTo>
                  <a:pt x="1125270" y="11937"/>
                </a:lnTo>
                <a:lnTo>
                  <a:pt x="1125270" y="7112"/>
                </a:lnTo>
                <a:lnTo>
                  <a:pt x="1120635" y="7112"/>
                </a:lnTo>
                <a:lnTo>
                  <a:pt x="1115822" y="2412"/>
                </a:lnTo>
                <a:lnTo>
                  <a:pt x="1020241" y="2412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7937" y="646557"/>
            <a:ext cx="608812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9950" y="3282924"/>
            <a:ext cx="7772400" cy="1595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747" y="2046858"/>
            <a:ext cx="38906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5" dirty="0"/>
              <a:t>Dig</a:t>
            </a:r>
            <a:r>
              <a:rPr sz="3200" spc="-110" dirty="0"/>
              <a:t>ita</a:t>
            </a:r>
            <a:r>
              <a:rPr sz="3200" spc="-70" dirty="0"/>
              <a:t>l</a:t>
            </a:r>
            <a:r>
              <a:rPr sz="3200" spc="-250" dirty="0"/>
              <a:t> </a:t>
            </a:r>
            <a:r>
              <a:rPr sz="3200" spc="5" dirty="0"/>
              <a:t>Lo</a:t>
            </a:r>
            <a:r>
              <a:rPr sz="3200" spc="10" dirty="0"/>
              <a:t>g</a:t>
            </a:r>
            <a:r>
              <a:rPr sz="3200" spc="50" dirty="0"/>
              <a:t>i</a:t>
            </a:r>
            <a:r>
              <a:rPr sz="3200" spc="110" dirty="0"/>
              <a:t>c</a:t>
            </a:r>
            <a:r>
              <a:rPr sz="3200" spc="-240" dirty="0"/>
              <a:t> </a:t>
            </a:r>
            <a:r>
              <a:rPr sz="3200" spc="-125" dirty="0"/>
              <a:t>De</a:t>
            </a:r>
            <a:r>
              <a:rPr sz="3200" spc="-85" dirty="0"/>
              <a:t>s</a:t>
            </a:r>
            <a:r>
              <a:rPr sz="3200" spc="-55" dirty="0"/>
              <a:t>ign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50798" y="797432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Arial MT"/>
                <a:cs typeface="Arial MT"/>
              </a:rPr>
              <a:t>0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7138" y="4301490"/>
            <a:ext cx="2713990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2600" spc="-70" dirty="0">
                <a:solidFill>
                  <a:srgbClr val="252525"/>
                </a:solidFill>
                <a:latin typeface="Verdana"/>
                <a:cs typeface="Verdana"/>
              </a:rPr>
              <a:t>Lecture#1</a:t>
            </a:r>
            <a:endParaRPr sz="26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2000" spc="-380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sz="2000" spc="-160" dirty="0">
                <a:solidFill>
                  <a:srgbClr val="252525"/>
                </a:solidFill>
                <a:latin typeface="Verdana"/>
                <a:cs typeface="Verdana"/>
              </a:rPr>
              <a:t>ns</a:t>
            </a:r>
            <a:r>
              <a:rPr sz="2000" spc="-105" dirty="0">
                <a:solidFill>
                  <a:srgbClr val="252525"/>
                </a:solidFill>
                <a:latin typeface="Verdana"/>
                <a:cs typeface="Verdana"/>
              </a:rPr>
              <a:t>t</a:t>
            </a:r>
            <a:r>
              <a:rPr sz="2000" spc="-125" dirty="0">
                <a:solidFill>
                  <a:srgbClr val="252525"/>
                </a:solidFill>
                <a:latin typeface="Verdana"/>
                <a:cs typeface="Verdana"/>
              </a:rPr>
              <a:t>r</a:t>
            </a:r>
            <a:r>
              <a:rPr sz="2000" spc="-190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sz="2000" spc="-75" dirty="0">
                <a:solidFill>
                  <a:srgbClr val="252525"/>
                </a:solidFill>
                <a:latin typeface="Verdana"/>
                <a:cs typeface="Verdana"/>
              </a:rPr>
              <a:t>ctor:</a:t>
            </a:r>
            <a:r>
              <a:rPr sz="2000" spc="-19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en-US" sz="2000" spc="105" dirty="0">
                <a:solidFill>
                  <a:srgbClr val="252525"/>
                </a:solidFill>
                <a:latin typeface="Verdana"/>
                <a:cs typeface="Verdana"/>
              </a:rPr>
              <a:t>Nasir Ali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019" y="6557568"/>
            <a:ext cx="42367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5" dirty="0">
                <a:solidFill>
                  <a:srgbClr val="252525"/>
                </a:solidFill>
                <a:latin typeface="Verdana"/>
                <a:cs typeface="Verdana"/>
              </a:rPr>
              <a:t>Slides</a:t>
            </a:r>
            <a:r>
              <a:rPr sz="1400" spc="-1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52525"/>
                </a:solidFill>
                <a:latin typeface="Verdana"/>
                <a:cs typeface="Verdana"/>
              </a:rPr>
              <a:t>Courtesy:</a:t>
            </a:r>
            <a:r>
              <a:rPr sz="1400" spc="-1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52525"/>
                </a:solidFill>
                <a:latin typeface="Verdana"/>
                <a:cs typeface="Verdana"/>
              </a:rPr>
              <a:t>Mr.</a:t>
            </a:r>
            <a:r>
              <a:rPr sz="1400" spc="-12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52525"/>
                </a:solidFill>
                <a:latin typeface="Verdana"/>
                <a:cs typeface="Verdana"/>
              </a:rPr>
              <a:t>Syed</a:t>
            </a:r>
            <a:r>
              <a:rPr sz="1400" spc="-9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52525"/>
                </a:solidFill>
                <a:latin typeface="Verdana"/>
                <a:cs typeface="Verdana"/>
              </a:rPr>
              <a:t>Usman</a:t>
            </a:r>
            <a:r>
              <a:rPr sz="1400" spc="-10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52525"/>
                </a:solidFill>
                <a:latin typeface="Verdana"/>
                <a:cs typeface="Verdana"/>
              </a:rPr>
              <a:t>Lecturer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617" y="646557"/>
            <a:ext cx="38531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Digita</a:t>
            </a:r>
            <a:r>
              <a:rPr spc="-55" dirty="0"/>
              <a:t>l</a:t>
            </a:r>
            <a:r>
              <a:rPr spc="-250" dirty="0"/>
              <a:t> </a:t>
            </a:r>
            <a:r>
              <a:rPr spc="-25" dirty="0"/>
              <a:t>Wavefo</a:t>
            </a:r>
            <a:r>
              <a:rPr spc="-35" dirty="0"/>
              <a:t>r</a:t>
            </a:r>
            <a:r>
              <a:rPr spc="-125" dirty="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798" y="797432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Arial MT"/>
                <a:cs typeface="Arial MT"/>
              </a:rPr>
              <a:t>9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672" y="2083307"/>
            <a:ext cx="7865364" cy="45217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617" y="646557"/>
            <a:ext cx="5474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Digita</a:t>
            </a:r>
            <a:r>
              <a:rPr spc="-55" dirty="0"/>
              <a:t>l</a:t>
            </a:r>
            <a:r>
              <a:rPr spc="-250" dirty="0"/>
              <a:t> </a:t>
            </a:r>
            <a:r>
              <a:rPr spc="-25" dirty="0"/>
              <a:t>Wavefo</a:t>
            </a:r>
            <a:r>
              <a:rPr spc="-35" dirty="0"/>
              <a:t>r</a:t>
            </a:r>
            <a:r>
              <a:rPr spc="-125" dirty="0"/>
              <a:t>m</a:t>
            </a:r>
            <a:r>
              <a:rPr spc="-254" dirty="0"/>
              <a:t> </a:t>
            </a:r>
            <a:r>
              <a:rPr spc="-9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761" y="797432"/>
            <a:ext cx="309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Arial MT"/>
                <a:cs typeface="Arial MT"/>
              </a:rPr>
              <a:t>10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151" y="1905000"/>
            <a:ext cx="8080248" cy="46725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617" y="646557"/>
            <a:ext cx="5678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Periodic</a:t>
            </a:r>
            <a:r>
              <a:rPr spc="-270" dirty="0"/>
              <a:t> </a:t>
            </a:r>
            <a:r>
              <a:rPr spc="-35" dirty="0"/>
              <a:t>P</a:t>
            </a:r>
            <a:r>
              <a:rPr spc="-160" dirty="0"/>
              <a:t>ulse</a:t>
            </a:r>
            <a:r>
              <a:rPr spc="-270" dirty="0"/>
              <a:t> </a:t>
            </a:r>
            <a:r>
              <a:rPr spc="-120" dirty="0"/>
              <a:t>W</a:t>
            </a:r>
            <a:r>
              <a:rPr spc="-20" dirty="0"/>
              <a:t>avefo</a:t>
            </a:r>
            <a:r>
              <a:rPr spc="-25" dirty="0"/>
              <a:t>r</a:t>
            </a:r>
            <a:r>
              <a:rPr spc="-305" dirty="0"/>
              <a:t>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7049" y="797432"/>
            <a:ext cx="278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40" dirty="0">
                <a:solidFill>
                  <a:srgbClr val="FDFFFF"/>
                </a:solidFill>
                <a:latin typeface="Arial MT"/>
                <a:cs typeface="Arial MT"/>
              </a:rPr>
              <a:t>11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672" y="2025394"/>
            <a:ext cx="8145780" cy="47320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617" y="646557"/>
            <a:ext cx="36563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Timing</a:t>
            </a:r>
            <a:r>
              <a:rPr spc="-250" dirty="0"/>
              <a:t> </a:t>
            </a:r>
            <a:r>
              <a:rPr spc="-90" dirty="0"/>
              <a:t>Diagrams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761" y="797432"/>
            <a:ext cx="309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Arial MT"/>
                <a:cs typeface="Arial MT"/>
              </a:rPr>
              <a:t>12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0932" y="1908048"/>
            <a:ext cx="7173468" cy="43266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8971" y="533780"/>
            <a:ext cx="2241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mbria"/>
                <a:cs typeface="Cambria"/>
              </a:rPr>
              <a:t>Logic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Gates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193" y="795908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13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2867" y="1679574"/>
            <a:ext cx="7911465" cy="3074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8575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mbria"/>
                <a:cs typeface="Cambria"/>
              </a:rPr>
              <a:t>Digital</a:t>
            </a:r>
            <a:r>
              <a:rPr sz="2500" spc="10" dirty="0">
                <a:latin typeface="Cambria"/>
                <a:cs typeface="Cambria"/>
              </a:rPr>
              <a:t> </a:t>
            </a:r>
            <a:r>
              <a:rPr sz="2500" spc="-15" dirty="0">
                <a:latin typeface="Cambria"/>
                <a:cs typeface="Cambria"/>
              </a:rPr>
              <a:t>systems</a:t>
            </a:r>
            <a:r>
              <a:rPr sz="2500" spc="35" dirty="0">
                <a:latin typeface="Cambria"/>
                <a:cs typeface="Cambria"/>
              </a:rPr>
              <a:t> </a:t>
            </a:r>
            <a:r>
              <a:rPr sz="2500" spc="-20" dirty="0">
                <a:latin typeface="Cambria"/>
                <a:cs typeface="Cambria"/>
              </a:rPr>
              <a:t>are</a:t>
            </a:r>
            <a:r>
              <a:rPr sz="2500" spc="15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said</a:t>
            </a:r>
            <a:r>
              <a:rPr sz="2500" spc="15" dirty="0">
                <a:latin typeface="Cambria"/>
                <a:cs typeface="Cambria"/>
              </a:rPr>
              <a:t> </a:t>
            </a:r>
            <a:r>
              <a:rPr sz="2500" spc="-20" dirty="0">
                <a:latin typeface="Cambria"/>
                <a:cs typeface="Cambria"/>
              </a:rPr>
              <a:t>to</a:t>
            </a:r>
            <a:r>
              <a:rPr sz="2500" spc="5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be</a:t>
            </a:r>
            <a:r>
              <a:rPr sz="2500" spc="5" dirty="0">
                <a:latin typeface="Cambria"/>
                <a:cs typeface="Cambria"/>
              </a:rPr>
              <a:t> </a:t>
            </a:r>
            <a:r>
              <a:rPr sz="2500" spc="-10" dirty="0">
                <a:latin typeface="Cambria"/>
                <a:cs typeface="Cambria"/>
              </a:rPr>
              <a:t>constructed</a:t>
            </a:r>
            <a:r>
              <a:rPr sz="2500" spc="35" dirty="0">
                <a:latin typeface="Cambria"/>
                <a:cs typeface="Cambria"/>
              </a:rPr>
              <a:t> </a:t>
            </a:r>
            <a:r>
              <a:rPr sz="2500" spc="-20" dirty="0">
                <a:latin typeface="Cambria"/>
                <a:cs typeface="Cambria"/>
              </a:rPr>
              <a:t>by</a:t>
            </a:r>
            <a:r>
              <a:rPr sz="2500" spc="-5" dirty="0">
                <a:latin typeface="Cambria"/>
                <a:cs typeface="Cambria"/>
              </a:rPr>
              <a:t> </a:t>
            </a:r>
            <a:r>
              <a:rPr sz="2500" spc="-10" dirty="0">
                <a:latin typeface="Cambria"/>
                <a:cs typeface="Cambria"/>
              </a:rPr>
              <a:t>using</a:t>
            </a:r>
            <a:r>
              <a:rPr sz="2500" spc="15" dirty="0">
                <a:latin typeface="Cambria"/>
                <a:cs typeface="Cambria"/>
              </a:rPr>
              <a:t> </a:t>
            </a:r>
            <a:r>
              <a:rPr sz="2500" spc="-10" dirty="0">
                <a:latin typeface="Cambria"/>
                <a:cs typeface="Cambria"/>
              </a:rPr>
              <a:t>logic </a:t>
            </a:r>
            <a:r>
              <a:rPr sz="2500" spc="-535" dirty="0">
                <a:latin typeface="Cambria"/>
                <a:cs typeface="Cambria"/>
              </a:rPr>
              <a:t> </a:t>
            </a:r>
            <a:r>
              <a:rPr sz="2500" spc="-15" dirty="0">
                <a:latin typeface="Cambria"/>
                <a:cs typeface="Cambria"/>
              </a:rPr>
              <a:t>gates.</a:t>
            </a:r>
            <a:endParaRPr sz="2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550">
              <a:latin typeface="Cambria"/>
              <a:cs typeface="Cambria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mbria"/>
                <a:cs typeface="Cambria"/>
              </a:rPr>
              <a:t>These</a:t>
            </a:r>
            <a:r>
              <a:rPr sz="2500" spc="20" dirty="0">
                <a:latin typeface="Cambria"/>
                <a:cs typeface="Cambria"/>
              </a:rPr>
              <a:t> </a:t>
            </a:r>
            <a:r>
              <a:rPr sz="2500" spc="-15" dirty="0">
                <a:latin typeface="Cambria"/>
                <a:cs typeface="Cambria"/>
              </a:rPr>
              <a:t>gates</a:t>
            </a:r>
            <a:r>
              <a:rPr sz="2500" spc="20" dirty="0">
                <a:latin typeface="Cambria"/>
                <a:cs typeface="Cambria"/>
              </a:rPr>
              <a:t> </a:t>
            </a:r>
            <a:r>
              <a:rPr sz="2500" spc="-20" dirty="0">
                <a:latin typeface="Cambria"/>
                <a:cs typeface="Cambria"/>
              </a:rPr>
              <a:t>are</a:t>
            </a:r>
            <a:r>
              <a:rPr sz="2500" spc="15" dirty="0">
                <a:latin typeface="Cambria"/>
                <a:cs typeface="Cambria"/>
              </a:rPr>
              <a:t> </a:t>
            </a:r>
            <a:r>
              <a:rPr sz="2500" spc="-10" dirty="0">
                <a:latin typeface="Cambria"/>
                <a:cs typeface="Cambria"/>
              </a:rPr>
              <a:t>the</a:t>
            </a:r>
            <a:r>
              <a:rPr sz="2500" dirty="0">
                <a:latin typeface="Cambria"/>
                <a:cs typeface="Cambria"/>
              </a:rPr>
              <a:t> </a:t>
            </a:r>
            <a:r>
              <a:rPr sz="2500" spc="-20" dirty="0">
                <a:latin typeface="Cambria"/>
                <a:cs typeface="Cambria"/>
              </a:rPr>
              <a:t>AND,</a:t>
            </a:r>
            <a:r>
              <a:rPr sz="2500" spc="-5" dirty="0">
                <a:latin typeface="Cambria"/>
                <a:cs typeface="Cambria"/>
              </a:rPr>
              <a:t> </a:t>
            </a:r>
            <a:r>
              <a:rPr sz="2500" spc="-10" dirty="0">
                <a:latin typeface="Cambria"/>
                <a:cs typeface="Cambria"/>
              </a:rPr>
              <a:t>OR,</a:t>
            </a:r>
            <a:r>
              <a:rPr sz="2500" spc="-5" dirty="0">
                <a:latin typeface="Cambria"/>
                <a:cs typeface="Cambria"/>
              </a:rPr>
              <a:t> </a:t>
            </a:r>
            <a:r>
              <a:rPr sz="2500" spc="-80" dirty="0">
                <a:latin typeface="Cambria"/>
                <a:cs typeface="Cambria"/>
              </a:rPr>
              <a:t>NOT,</a:t>
            </a:r>
            <a:r>
              <a:rPr sz="2500" dirty="0">
                <a:latin typeface="Cambria"/>
                <a:cs typeface="Cambria"/>
              </a:rPr>
              <a:t> </a:t>
            </a:r>
            <a:r>
              <a:rPr sz="2500" spc="-25" dirty="0">
                <a:latin typeface="Cambria"/>
                <a:cs typeface="Cambria"/>
              </a:rPr>
              <a:t>NAND,</a:t>
            </a:r>
            <a:r>
              <a:rPr sz="2500" spc="-5" dirty="0">
                <a:latin typeface="Cambria"/>
                <a:cs typeface="Cambria"/>
              </a:rPr>
              <a:t> NOR,</a:t>
            </a:r>
            <a:r>
              <a:rPr sz="2500" dirty="0">
                <a:latin typeface="Cambria"/>
                <a:cs typeface="Cambria"/>
              </a:rPr>
              <a:t> </a:t>
            </a:r>
            <a:r>
              <a:rPr sz="2500" spc="-25" dirty="0">
                <a:latin typeface="Cambria"/>
                <a:cs typeface="Cambria"/>
              </a:rPr>
              <a:t>XOR</a:t>
            </a:r>
            <a:r>
              <a:rPr sz="2500" spc="-5" dirty="0">
                <a:latin typeface="Cambria"/>
                <a:cs typeface="Cambria"/>
              </a:rPr>
              <a:t> and </a:t>
            </a:r>
            <a:r>
              <a:rPr sz="2500" spc="-535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XNOR</a:t>
            </a:r>
            <a:r>
              <a:rPr sz="2500" spc="-10" dirty="0">
                <a:latin typeface="Cambria"/>
                <a:cs typeface="Cambria"/>
              </a:rPr>
              <a:t> </a:t>
            </a:r>
            <a:r>
              <a:rPr sz="2500" spc="-15" dirty="0">
                <a:latin typeface="Cambria"/>
                <a:cs typeface="Cambria"/>
              </a:rPr>
              <a:t>gates.</a:t>
            </a:r>
            <a:endParaRPr sz="2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550">
              <a:latin typeface="Cambria"/>
              <a:cs typeface="Cambria"/>
            </a:endParaRPr>
          </a:p>
          <a:p>
            <a:pPr marL="355600" marR="24511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mbria"/>
                <a:cs typeface="Cambria"/>
              </a:rPr>
              <a:t>The</a:t>
            </a:r>
            <a:r>
              <a:rPr sz="2500" spc="-10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basic</a:t>
            </a:r>
            <a:r>
              <a:rPr sz="2500" spc="-10" dirty="0">
                <a:latin typeface="Cambria"/>
                <a:cs typeface="Cambria"/>
              </a:rPr>
              <a:t> operations</a:t>
            </a:r>
            <a:r>
              <a:rPr sz="2500" spc="40" dirty="0">
                <a:latin typeface="Cambria"/>
                <a:cs typeface="Cambria"/>
              </a:rPr>
              <a:t> </a:t>
            </a:r>
            <a:r>
              <a:rPr sz="2500" spc="-15" dirty="0">
                <a:latin typeface="Cambria"/>
                <a:cs typeface="Cambria"/>
              </a:rPr>
              <a:t>are</a:t>
            </a:r>
            <a:r>
              <a:rPr sz="2500" spc="10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described</a:t>
            </a:r>
            <a:r>
              <a:rPr sz="2500" spc="35" dirty="0">
                <a:latin typeface="Cambria"/>
                <a:cs typeface="Cambria"/>
              </a:rPr>
              <a:t> </a:t>
            </a:r>
            <a:r>
              <a:rPr sz="2500" spc="-10" dirty="0">
                <a:latin typeface="Cambria"/>
                <a:cs typeface="Cambria"/>
              </a:rPr>
              <a:t>below</a:t>
            </a:r>
            <a:r>
              <a:rPr sz="2500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with the</a:t>
            </a:r>
            <a:r>
              <a:rPr sz="2500" spc="5" dirty="0">
                <a:latin typeface="Cambria"/>
                <a:cs typeface="Cambria"/>
              </a:rPr>
              <a:t> </a:t>
            </a:r>
            <a:r>
              <a:rPr sz="2500" spc="-10" dirty="0">
                <a:latin typeface="Cambria"/>
                <a:cs typeface="Cambria"/>
              </a:rPr>
              <a:t>aid </a:t>
            </a:r>
            <a:r>
              <a:rPr sz="2500" spc="-535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of</a:t>
            </a:r>
            <a:r>
              <a:rPr sz="2500" dirty="0">
                <a:latin typeface="Cambria"/>
                <a:cs typeface="Cambria"/>
              </a:rPr>
              <a:t> </a:t>
            </a:r>
            <a:r>
              <a:rPr sz="2500" spc="-20" dirty="0">
                <a:latin typeface="Cambria"/>
                <a:cs typeface="Cambria"/>
              </a:rPr>
              <a:t>Truth</a:t>
            </a:r>
            <a:r>
              <a:rPr sz="2500" spc="10" dirty="0">
                <a:latin typeface="Cambria"/>
                <a:cs typeface="Cambria"/>
              </a:rPr>
              <a:t> </a:t>
            </a:r>
            <a:r>
              <a:rPr sz="2500" spc="-35" dirty="0">
                <a:latin typeface="Cambria"/>
                <a:cs typeface="Cambria"/>
              </a:rPr>
              <a:t>Tables.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5994" y="497204"/>
            <a:ext cx="2241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mbria"/>
                <a:cs typeface="Cambria"/>
              </a:rPr>
              <a:t>Logic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Gates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193" y="795908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14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3840" y="3868039"/>
            <a:ext cx="7026909" cy="141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01675" algn="l"/>
                <a:tab pos="1489710" algn="l"/>
                <a:tab pos="2226945" algn="l"/>
                <a:tab pos="2632710" algn="l"/>
                <a:tab pos="3141980" algn="l"/>
                <a:tab pos="4622165" algn="l"/>
                <a:tab pos="5641340" algn="l"/>
                <a:tab pos="6354445" algn="l"/>
              </a:tabLst>
            </a:pPr>
            <a:r>
              <a:rPr sz="2400" dirty="0">
                <a:latin typeface="Cambria"/>
                <a:cs typeface="Cambria"/>
              </a:rPr>
              <a:t>The	</a:t>
            </a:r>
            <a:r>
              <a:rPr sz="2400" spc="-5" dirty="0">
                <a:latin typeface="Cambria"/>
                <a:cs typeface="Cambria"/>
              </a:rPr>
              <a:t>AN</a:t>
            </a:r>
            <a:r>
              <a:rPr sz="2400" dirty="0">
                <a:latin typeface="Cambria"/>
                <a:cs typeface="Cambria"/>
              </a:rPr>
              <a:t>D	</a:t>
            </a:r>
            <a:r>
              <a:rPr sz="2400" spc="-25" dirty="0">
                <a:latin typeface="Cambria"/>
                <a:cs typeface="Cambria"/>
              </a:rPr>
              <a:t>g</a:t>
            </a:r>
            <a:r>
              <a:rPr sz="2400" spc="-5" dirty="0">
                <a:latin typeface="Cambria"/>
                <a:cs typeface="Cambria"/>
              </a:rPr>
              <a:t>a</a:t>
            </a:r>
            <a:r>
              <a:rPr sz="2400" spc="-20" dirty="0">
                <a:latin typeface="Cambria"/>
                <a:cs typeface="Cambria"/>
              </a:rPr>
              <a:t>t</a:t>
            </a:r>
            <a:r>
              <a:rPr sz="2400" dirty="0">
                <a:latin typeface="Cambria"/>
                <a:cs typeface="Cambria"/>
              </a:rPr>
              <a:t>e	</a:t>
            </a:r>
            <a:r>
              <a:rPr sz="2400" spc="5" dirty="0">
                <a:latin typeface="Cambria"/>
                <a:cs typeface="Cambria"/>
              </a:rPr>
              <a:t>i</a:t>
            </a:r>
            <a:r>
              <a:rPr sz="2400" dirty="0">
                <a:latin typeface="Cambria"/>
                <a:cs typeface="Cambria"/>
              </a:rPr>
              <a:t>s	an	el</a:t>
            </a:r>
            <a:r>
              <a:rPr sz="2400" spc="5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ct</a:t>
            </a:r>
            <a:r>
              <a:rPr sz="2400" spc="-35" dirty="0">
                <a:latin typeface="Cambria"/>
                <a:cs typeface="Cambria"/>
              </a:rPr>
              <a:t>r</a:t>
            </a:r>
            <a:r>
              <a:rPr sz="2400" dirty="0">
                <a:latin typeface="Cambria"/>
                <a:cs typeface="Cambria"/>
              </a:rPr>
              <a:t>o</a:t>
            </a:r>
            <a:r>
              <a:rPr sz="2400" spc="-10" dirty="0">
                <a:latin typeface="Cambria"/>
                <a:cs typeface="Cambria"/>
              </a:rPr>
              <a:t>n</a:t>
            </a:r>
            <a:r>
              <a:rPr sz="2400" dirty="0">
                <a:latin typeface="Cambria"/>
                <a:cs typeface="Cambria"/>
              </a:rPr>
              <a:t>ic	c</a:t>
            </a:r>
            <a:r>
              <a:rPr sz="2400" spc="-10" dirty="0">
                <a:latin typeface="Cambria"/>
                <a:cs typeface="Cambria"/>
              </a:rPr>
              <a:t>i</a:t>
            </a:r>
            <a:r>
              <a:rPr sz="2400" spc="-35" dirty="0">
                <a:latin typeface="Cambria"/>
                <a:cs typeface="Cambria"/>
              </a:rPr>
              <a:t>r</a:t>
            </a:r>
            <a:r>
              <a:rPr sz="2400" dirty="0">
                <a:latin typeface="Cambria"/>
                <a:cs typeface="Cambria"/>
              </a:rPr>
              <a:t>c</a:t>
            </a:r>
            <a:r>
              <a:rPr sz="2400" spc="-10" dirty="0">
                <a:latin typeface="Cambria"/>
                <a:cs typeface="Cambria"/>
              </a:rPr>
              <a:t>u</a:t>
            </a:r>
            <a:r>
              <a:rPr sz="2400" dirty="0">
                <a:latin typeface="Cambria"/>
                <a:cs typeface="Cambria"/>
              </a:rPr>
              <a:t>it	</a:t>
            </a:r>
            <a:r>
              <a:rPr sz="2400" spc="-5" dirty="0">
                <a:latin typeface="Cambria"/>
                <a:cs typeface="Cambria"/>
              </a:rPr>
              <a:t>tha</a:t>
            </a:r>
            <a:r>
              <a:rPr sz="2400" dirty="0">
                <a:latin typeface="Cambria"/>
                <a:cs typeface="Cambria"/>
              </a:rPr>
              <a:t>t	</a:t>
            </a:r>
            <a:r>
              <a:rPr sz="2400" spc="-5" dirty="0">
                <a:latin typeface="Cambria"/>
                <a:cs typeface="Cambria"/>
              </a:rPr>
              <a:t>g</a:t>
            </a:r>
            <a:r>
              <a:rPr sz="2400" spc="-40" dirty="0">
                <a:latin typeface="Cambria"/>
                <a:cs typeface="Cambria"/>
              </a:rPr>
              <a:t>i</a:t>
            </a:r>
            <a:r>
              <a:rPr sz="2400" spc="-45" dirty="0">
                <a:latin typeface="Cambria"/>
                <a:cs typeface="Cambria"/>
              </a:rPr>
              <a:t>v</a:t>
            </a:r>
            <a:r>
              <a:rPr sz="2400" spc="5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s  a </a:t>
            </a:r>
            <a:r>
              <a:rPr sz="2400" b="1" spc="-5" dirty="0">
                <a:latin typeface="Cambria"/>
                <a:cs typeface="Cambria"/>
              </a:rPr>
              <a:t>high</a:t>
            </a:r>
            <a:r>
              <a:rPr sz="2400" b="1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output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(1)</a:t>
            </a:r>
            <a:r>
              <a:rPr sz="2400" spc="-15" dirty="0">
                <a:latin typeface="Cambria"/>
                <a:cs typeface="Cambria"/>
              </a:rPr>
              <a:t> only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if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all</a:t>
            </a:r>
            <a:r>
              <a:rPr sz="2400" b="1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its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inputs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are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high.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sz="2500" spc="-5" dirty="0">
                <a:latin typeface="Cambria"/>
                <a:cs typeface="Cambria"/>
              </a:rPr>
              <a:t>A</a:t>
            </a:r>
            <a:r>
              <a:rPr sz="2500" spc="5" dirty="0">
                <a:latin typeface="Cambria"/>
                <a:cs typeface="Cambria"/>
              </a:rPr>
              <a:t> </a:t>
            </a:r>
            <a:r>
              <a:rPr sz="2500" spc="-10" dirty="0">
                <a:latin typeface="Cambria"/>
                <a:cs typeface="Cambria"/>
              </a:rPr>
              <a:t>dot</a:t>
            </a:r>
            <a:r>
              <a:rPr sz="2500" spc="15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(.)</a:t>
            </a:r>
            <a:r>
              <a:rPr sz="2500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is </a:t>
            </a:r>
            <a:r>
              <a:rPr sz="2500" spc="-10" dirty="0">
                <a:latin typeface="Cambria"/>
                <a:cs typeface="Cambria"/>
              </a:rPr>
              <a:t>used</a:t>
            </a:r>
            <a:r>
              <a:rPr sz="2500" spc="25" dirty="0">
                <a:latin typeface="Cambria"/>
                <a:cs typeface="Cambria"/>
              </a:rPr>
              <a:t> </a:t>
            </a:r>
            <a:r>
              <a:rPr sz="2500" spc="-20" dirty="0">
                <a:latin typeface="Cambria"/>
                <a:cs typeface="Cambria"/>
              </a:rPr>
              <a:t>to</a:t>
            </a:r>
            <a:r>
              <a:rPr sz="2500" spc="5" dirty="0">
                <a:latin typeface="Cambria"/>
                <a:cs typeface="Cambria"/>
              </a:rPr>
              <a:t> </a:t>
            </a:r>
            <a:r>
              <a:rPr sz="2500" spc="-10" dirty="0">
                <a:latin typeface="Cambria"/>
                <a:cs typeface="Cambria"/>
              </a:rPr>
              <a:t>show</a:t>
            </a:r>
            <a:r>
              <a:rPr sz="2500" spc="15" dirty="0">
                <a:latin typeface="Cambria"/>
                <a:cs typeface="Cambria"/>
              </a:rPr>
              <a:t> </a:t>
            </a:r>
            <a:r>
              <a:rPr sz="2500" spc="-10" dirty="0">
                <a:latin typeface="Cambria"/>
                <a:cs typeface="Cambria"/>
              </a:rPr>
              <a:t>the</a:t>
            </a:r>
            <a:r>
              <a:rPr sz="2500" spc="15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AND</a:t>
            </a:r>
            <a:r>
              <a:rPr sz="2500" spc="5" dirty="0">
                <a:latin typeface="Cambria"/>
                <a:cs typeface="Cambria"/>
              </a:rPr>
              <a:t> </a:t>
            </a:r>
            <a:r>
              <a:rPr sz="2500" spc="-15" dirty="0">
                <a:latin typeface="Cambria"/>
                <a:cs typeface="Cambria"/>
              </a:rPr>
              <a:t>operation</a:t>
            </a:r>
            <a:r>
              <a:rPr sz="2500" spc="40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i.e.</a:t>
            </a:r>
            <a:r>
              <a:rPr sz="2500" spc="15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A.B.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3840" y="1476247"/>
            <a:ext cx="1299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mbria"/>
                <a:cs typeface="Cambria"/>
              </a:rPr>
              <a:t>AND</a:t>
            </a:r>
            <a:r>
              <a:rPr sz="2400" b="1" spc="-85" dirty="0">
                <a:latin typeface="Cambria"/>
                <a:cs typeface="Cambria"/>
              </a:rPr>
              <a:t> </a:t>
            </a:r>
            <a:r>
              <a:rPr sz="2400" b="1" spc="-20" dirty="0">
                <a:latin typeface="Cambria"/>
                <a:cs typeface="Cambria"/>
              </a:rPr>
              <a:t>gate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1783" y="2287523"/>
            <a:ext cx="3610355" cy="10241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06667" y="1539239"/>
            <a:ext cx="2458212" cy="177241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617" y="645033"/>
            <a:ext cx="1035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  <a:latin typeface="Cambria"/>
                <a:cs typeface="Cambria"/>
              </a:rPr>
              <a:t>Con</a:t>
            </a:r>
            <a:r>
              <a:rPr spc="45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dirty="0">
                <a:solidFill>
                  <a:srgbClr val="000000"/>
                </a:solidFill>
                <a:latin typeface="Cambria"/>
                <a:cs typeface="Cambria"/>
              </a:rPr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193" y="795908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9067" y="1523491"/>
            <a:ext cx="1093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mbria"/>
                <a:cs typeface="Cambria"/>
              </a:rPr>
              <a:t>OR</a:t>
            </a:r>
            <a:r>
              <a:rPr sz="2400" b="1" spc="-70" dirty="0">
                <a:latin typeface="Cambria"/>
                <a:cs typeface="Cambria"/>
              </a:rPr>
              <a:t> </a:t>
            </a:r>
            <a:r>
              <a:rPr sz="2400" b="1" spc="-20" dirty="0">
                <a:latin typeface="Cambria"/>
                <a:cs typeface="Cambria"/>
              </a:rPr>
              <a:t>gate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4103" y="2211323"/>
            <a:ext cx="3467100" cy="9753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6064" y="1290827"/>
            <a:ext cx="2633472" cy="18958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4040" y="4067936"/>
            <a:ext cx="762127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"/>
                <a:cs typeface="Cambria"/>
              </a:rPr>
              <a:t>The OR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gate</a:t>
            </a:r>
            <a:r>
              <a:rPr sz="2400" dirty="0">
                <a:latin typeface="Cambria"/>
                <a:cs typeface="Cambria"/>
              </a:rPr>
              <a:t> is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an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electronic </a:t>
            </a:r>
            <a:r>
              <a:rPr sz="2400" spc="-10" dirty="0">
                <a:latin typeface="Cambria"/>
                <a:cs typeface="Cambria"/>
              </a:rPr>
              <a:t>circuit</a:t>
            </a:r>
            <a:r>
              <a:rPr sz="2400" spc="-5" dirty="0">
                <a:latin typeface="Cambria"/>
                <a:cs typeface="Cambria"/>
              </a:rPr>
              <a:t> that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gives</a:t>
            </a:r>
            <a:r>
              <a:rPr sz="2400" dirty="0">
                <a:latin typeface="Cambria"/>
                <a:cs typeface="Cambria"/>
              </a:rPr>
              <a:t> a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high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output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(1)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if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one</a:t>
            </a:r>
            <a:r>
              <a:rPr sz="2400" b="1" spc="-15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or</a:t>
            </a:r>
            <a:r>
              <a:rPr sz="2400" b="1" spc="-10" dirty="0">
                <a:latin typeface="Cambria"/>
                <a:cs typeface="Cambria"/>
              </a:rPr>
              <a:t> </a:t>
            </a:r>
            <a:r>
              <a:rPr sz="2400" b="1" spc="-15" dirty="0">
                <a:latin typeface="Cambria"/>
                <a:cs typeface="Cambria"/>
              </a:rPr>
              <a:t>more</a:t>
            </a:r>
            <a:r>
              <a:rPr sz="2400" b="1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its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inputs</a:t>
            </a:r>
            <a:r>
              <a:rPr sz="2400" spc="-15" dirty="0">
                <a:latin typeface="Cambria"/>
                <a:cs typeface="Cambria"/>
              </a:rPr>
              <a:t> are </a:t>
            </a:r>
            <a:r>
              <a:rPr sz="2400" spc="-5" dirty="0">
                <a:latin typeface="Cambria"/>
                <a:cs typeface="Cambria"/>
              </a:rPr>
              <a:t>high.</a:t>
            </a:r>
            <a:endParaRPr sz="2400">
              <a:latin typeface="Cambria"/>
              <a:cs typeface="Cambria"/>
            </a:endParaRPr>
          </a:p>
          <a:p>
            <a:pPr marL="79375">
              <a:lnSpc>
                <a:spcPct val="100000"/>
              </a:lnSpc>
              <a:spcBef>
                <a:spcPts val="2160"/>
              </a:spcBef>
            </a:pPr>
            <a:r>
              <a:rPr sz="2400" dirty="0">
                <a:latin typeface="Cambria"/>
                <a:cs typeface="Cambria"/>
              </a:rPr>
              <a:t>A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plus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(+)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used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to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show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OR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operation.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5994" y="373507"/>
            <a:ext cx="1035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Con</a:t>
            </a:r>
            <a:r>
              <a:rPr spc="45" dirty="0">
                <a:latin typeface="Cambria"/>
                <a:cs typeface="Cambria"/>
              </a:rPr>
              <a:t>t</a:t>
            </a:r>
            <a:r>
              <a:rPr dirty="0">
                <a:latin typeface="Cambria"/>
                <a:cs typeface="Cambria"/>
              </a:rPr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193" y="795908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16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44" y="1541526"/>
            <a:ext cx="1286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ambria"/>
                <a:cs typeface="Cambria"/>
              </a:rPr>
              <a:t>NOT</a:t>
            </a:r>
            <a:r>
              <a:rPr sz="2400" b="1" spc="-70" dirty="0">
                <a:latin typeface="Cambria"/>
                <a:cs typeface="Cambria"/>
              </a:rPr>
              <a:t> </a:t>
            </a:r>
            <a:r>
              <a:rPr sz="2400" b="1" spc="-20" dirty="0">
                <a:latin typeface="Cambria"/>
                <a:cs typeface="Cambria"/>
              </a:rPr>
              <a:t>gate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9383" y="2298192"/>
            <a:ext cx="3861816" cy="10942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7207" y="1778507"/>
            <a:ext cx="2007107" cy="18455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2192" y="4161790"/>
            <a:ext cx="6959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"/>
                <a:cs typeface="Cambria"/>
              </a:rPr>
              <a:t>The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NOT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gate</a:t>
            </a:r>
            <a:r>
              <a:rPr sz="2400" dirty="0">
                <a:latin typeface="Cambria"/>
                <a:cs typeface="Cambria"/>
              </a:rPr>
              <a:t> is </a:t>
            </a:r>
            <a:r>
              <a:rPr sz="2400" spc="-5" dirty="0">
                <a:latin typeface="Cambria"/>
                <a:cs typeface="Cambria"/>
              </a:rPr>
              <a:t>an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electronic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circuit</a:t>
            </a:r>
            <a:r>
              <a:rPr sz="2400" spc="-5" dirty="0">
                <a:latin typeface="Cambria"/>
                <a:cs typeface="Cambria"/>
              </a:rPr>
              <a:t> that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produces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an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inverted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version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 input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at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its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output.</a:t>
            </a:r>
            <a:endParaRPr sz="2400">
              <a:latin typeface="Cambria"/>
              <a:cs typeface="Cambria"/>
            </a:endParaRPr>
          </a:p>
          <a:p>
            <a:pPr marL="76200">
              <a:lnSpc>
                <a:spcPct val="100000"/>
              </a:lnSpc>
            </a:pPr>
            <a:r>
              <a:rPr sz="2400" b="1" dirty="0">
                <a:latin typeface="Cambria"/>
                <a:cs typeface="Cambria"/>
              </a:rPr>
              <a:t>It</a:t>
            </a:r>
            <a:r>
              <a:rPr sz="2400" b="1" spc="-25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is</a:t>
            </a:r>
            <a:r>
              <a:rPr sz="2400" b="1" spc="-15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also</a:t>
            </a:r>
            <a:r>
              <a:rPr sz="2400" b="1" spc="-15" dirty="0">
                <a:latin typeface="Cambria"/>
                <a:cs typeface="Cambria"/>
              </a:rPr>
              <a:t> known</a:t>
            </a:r>
            <a:r>
              <a:rPr sz="2400" b="1" spc="-2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as</a:t>
            </a:r>
            <a:r>
              <a:rPr sz="2400" b="1" spc="-2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an</a:t>
            </a:r>
            <a:r>
              <a:rPr sz="2400" b="1" spc="5" dirty="0">
                <a:latin typeface="Cambria"/>
                <a:cs typeface="Cambria"/>
              </a:rPr>
              <a:t> </a:t>
            </a:r>
            <a:r>
              <a:rPr sz="2400" b="1" i="1" spc="-10" dirty="0">
                <a:latin typeface="Cambria"/>
                <a:cs typeface="Cambria"/>
              </a:rPr>
              <a:t>inverter</a:t>
            </a:r>
            <a:r>
              <a:rPr sz="2400" b="1" spc="-10" dirty="0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291" y="533780"/>
            <a:ext cx="5774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mbria"/>
                <a:cs typeface="Cambria"/>
              </a:rPr>
              <a:t>Binary</a:t>
            </a:r>
            <a:r>
              <a:rPr spc="-5" dirty="0">
                <a:latin typeface="Cambria"/>
                <a:cs typeface="Cambria"/>
              </a:rPr>
              <a:t> Arithmetic</a:t>
            </a:r>
            <a:r>
              <a:rPr spc="-50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193" y="795908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17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3094" y="1562480"/>
            <a:ext cx="74193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mbria"/>
                <a:cs typeface="Cambria"/>
              </a:rPr>
              <a:t>Binary</a:t>
            </a:r>
            <a:r>
              <a:rPr sz="2400" b="1" spc="-40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Addition</a:t>
            </a:r>
            <a:endParaRPr sz="2400">
              <a:latin typeface="Cambria"/>
              <a:cs typeface="Cambria"/>
            </a:endParaRPr>
          </a:p>
          <a:p>
            <a:pPr marL="79375">
              <a:lnSpc>
                <a:spcPct val="100000"/>
              </a:lnSpc>
            </a:pPr>
            <a:r>
              <a:rPr sz="2400" spc="-5" dirty="0">
                <a:latin typeface="Cambria"/>
                <a:cs typeface="Cambria"/>
              </a:rPr>
              <a:t>It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key</a:t>
            </a:r>
            <a:r>
              <a:rPr sz="2400" spc="-10" dirty="0">
                <a:latin typeface="Cambria"/>
                <a:cs typeface="Cambria"/>
              </a:rPr>
              <a:t> for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binary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subtraction,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multiplication,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division.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094" y="3939997"/>
            <a:ext cx="75679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mbria"/>
                <a:cs typeface="Cambria"/>
              </a:rPr>
              <a:t>Binary</a:t>
            </a:r>
            <a:r>
              <a:rPr sz="2400" b="1" spc="-30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Subtraction</a:t>
            </a:r>
            <a:endParaRPr sz="2400">
              <a:latin typeface="Cambria"/>
              <a:cs typeface="Cambria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b="1" spc="-10" dirty="0">
                <a:latin typeface="Cambria"/>
                <a:cs typeface="Cambria"/>
              </a:rPr>
              <a:t>Subtraction</a:t>
            </a:r>
            <a:r>
              <a:rPr sz="2400" b="1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and</a:t>
            </a:r>
            <a:r>
              <a:rPr sz="2400" b="1" dirty="0">
                <a:latin typeface="Cambria"/>
                <a:cs typeface="Cambria"/>
              </a:rPr>
              <a:t> </a:t>
            </a:r>
            <a:r>
              <a:rPr sz="2400" b="1" spc="-15" dirty="0">
                <a:latin typeface="Cambria"/>
                <a:cs typeface="Cambria"/>
              </a:rPr>
              <a:t>Borrow</a:t>
            </a:r>
            <a:r>
              <a:rPr sz="2400" spc="-15" dirty="0">
                <a:latin typeface="Cambria"/>
                <a:cs typeface="Cambria"/>
              </a:rPr>
              <a:t>, </a:t>
            </a:r>
            <a:r>
              <a:rPr sz="2400" spc="-5" dirty="0">
                <a:latin typeface="Cambria"/>
                <a:cs typeface="Cambria"/>
              </a:rPr>
              <a:t>these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two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words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will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be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used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very</a:t>
            </a:r>
            <a:r>
              <a:rPr sz="2400" spc="-10" dirty="0">
                <a:latin typeface="Cambria"/>
                <a:cs typeface="Cambria"/>
              </a:rPr>
              <a:t> frequently for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 binary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subtraction.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0647" y="2395727"/>
            <a:ext cx="3869436" cy="15895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63696" y="5222747"/>
            <a:ext cx="3866388" cy="158952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193" y="795908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18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2744" y="1989582"/>
            <a:ext cx="3020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Cambria"/>
                <a:cs typeface="Cambria"/>
              </a:rPr>
              <a:t>Binary</a:t>
            </a:r>
            <a:r>
              <a:rPr sz="2400" b="1" spc="-6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Cambria"/>
                <a:cs typeface="Cambria"/>
              </a:rPr>
              <a:t>Multiplication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2744" y="2355037"/>
            <a:ext cx="80733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Cambria"/>
                <a:cs typeface="Cambria"/>
              </a:rPr>
              <a:t>Binary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multiplication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similar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to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decimal </a:t>
            </a:r>
            <a:r>
              <a:rPr sz="2400" spc="-5" dirty="0">
                <a:latin typeface="Cambria"/>
                <a:cs typeface="Cambria"/>
              </a:rPr>
              <a:t>multiplication.</a:t>
            </a:r>
            <a:endParaRPr sz="2400">
              <a:latin typeface="Cambria"/>
              <a:cs typeface="Cambria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Cambria"/>
                <a:cs typeface="Cambria"/>
              </a:rPr>
              <a:t>It</a:t>
            </a:r>
            <a:r>
              <a:rPr sz="2400" spc="4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4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simpler</a:t>
            </a:r>
            <a:r>
              <a:rPr sz="2400" spc="44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than</a:t>
            </a:r>
            <a:r>
              <a:rPr sz="2400" spc="45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decimal</a:t>
            </a:r>
            <a:r>
              <a:rPr sz="2400" spc="44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multiplication</a:t>
            </a:r>
            <a:r>
              <a:rPr sz="2400" spc="45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because</a:t>
            </a:r>
            <a:r>
              <a:rPr sz="2400" spc="434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only</a:t>
            </a:r>
            <a:r>
              <a:rPr sz="2400" spc="4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0s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1s</a:t>
            </a:r>
            <a:r>
              <a:rPr sz="2400" spc="-15" dirty="0">
                <a:latin typeface="Cambria"/>
                <a:cs typeface="Cambria"/>
              </a:rPr>
              <a:t> are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involved.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1564" y="3320796"/>
            <a:ext cx="4058412" cy="16413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9466" y="533780"/>
            <a:ext cx="284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Cambria"/>
                <a:cs typeface="Cambria"/>
              </a:rPr>
              <a:t>Grading</a:t>
            </a:r>
            <a:r>
              <a:rPr spc="-70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Policy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4514" y="795908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0067" y="1510029"/>
            <a:ext cx="562165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C3300"/>
                </a:solidFill>
                <a:latin typeface="Cambria"/>
                <a:cs typeface="Cambria"/>
              </a:rPr>
              <a:t>Assignments/</a:t>
            </a:r>
            <a:r>
              <a:rPr sz="2400" spc="-35" dirty="0">
                <a:solidFill>
                  <a:srgbClr val="CC33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CC3300"/>
                </a:solidFill>
                <a:latin typeface="Cambria"/>
                <a:cs typeface="Cambria"/>
              </a:rPr>
              <a:t>Projects</a:t>
            </a:r>
            <a:r>
              <a:rPr sz="2400" spc="-15" dirty="0">
                <a:solidFill>
                  <a:srgbClr val="CC33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CC3300"/>
                </a:solidFill>
                <a:latin typeface="Cambria"/>
                <a:cs typeface="Cambria"/>
              </a:rPr>
              <a:t>(16%)</a:t>
            </a:r>
            <a:endParaRPr sz="2400">
              <a:latin typeface="Cambria"/>
              <a:cs typeface="Cambria"/>
            </a:endParaRPr>
          </a:p>
          <a:p>
            <a:pPr marL="581025" indent="-170180">
              <a:lnSpc>
                <a:spcPct val="100000"/>
              </a:lnSpc>
              <a:buChar char="-"/>
              <a:tabLst>
                <a:tab pos="581660" algn="l"/>
              </a:tabLst>
            </a:pPr>
            <a:r>
              <a:rPr sz="2400" dirty="0">
                <a:latin typeface="Cambria"/>
                <a:cs typeface="Cambria"/>
              </a:rPr>
              <a:t>4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Assignments.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mbria"/>
              <a:buChar char="-"/>
            </a:pPr>
            <a:endParaRPr sz="24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C3300"/>
                </a:solidFill>
                <a:latin typeface="Cambria"/>
                <a:cs typeface="Cambria"/>
              </a:rPr>
              <a:t>Quizzes</a:t>
            </a:r>
            <a:r>
              <a:rPr sz="2400" spc="-60" dirty="0">
                <a:solidFill>
                  <a:srgbClr val="CC33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CC3300"/>
                </a:solidFill>
                <a:latin typeface="Cambria"/>
                <a:cs typeface="Cambria"/>
              </a:rPr>
              <a:t>(14%)</a:t>
            </a:r>
            <a:endParaRPr sz="2400">
              <a:latin typeface="Cambria"/>
              <a:cs typeface="Cambria"/>
            </a:endParaRPr>
          </a:p>
          <a:p>
            <a:pPr marL="581025" indent="-170180">
              <a:lnSpc>
                <a:spcPct val="100000"/>
              </a:lnSpc>
              <a:buChar char="-"/>
              <a:tabLst>
                <a:tab pos="581660" algn="l"/>
              </a:tabLst>
            </a:pPr>
            <a:r>
              <a:rPr sz="2400" dirty="0">
                <a:latin typeface="Cambria"/>
                <a:cs typeface="Cambria"/>
              </a:rPr>
              <a:t>4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(Announced/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Unannounced)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quizzes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C3300"/>
                </a:solidFill>
                <a:latin typeface="Cambria"/>
                <a:cs typeface="Cambria"/>
              </a:rPr>
              <a:t>Mid</a:t>
            </a:r>
            <a:r>
              <a:rPr sz="2400" spc="-25" dirty="0">
                <a:solidFill>
                  <a:srgbClr val="CC33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CC3300"/>
                </a:solidFill>
                <a:latin typeface="Cambria"/>
                <a:cs typeface="Cambria"/>
              </a:rPr>
              <a:t>Exam</a:t>
            </a:r>
            <a:r>
              <a:rPr sz="2400" spc="-25" dirty="0">
                <a:solidFill>
                  <a:srgbClr val="CC33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CC3300"/>
                </a:solidFill>
                <a:latin typeface="Cambria"/>
                <a:cs typeface="Cambria"/>
              </a:rPr>
              <a:t>(30%)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C3300"/>
                </a:solidFill>
                <a:latin typeface="Cambria"/>
                <a:cs typeface="Cambria"/>
              </a:rPr>
              <a:t>Final</a:t>
            </a:r>
            <a:r>
              <a:rPr sz="2400" spc="-60" dirty="0">
                <a:solidFill>
                  <a:srgbClr val="CC33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CC3300"/>
                </a:solidFill>
                <a:latin typeface="Cambria"/>
                <a:cs typeface="Cambria"/>
              </a:rPr>
              <a:t>(40%)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7396" y="533780"/>
            <a:ext cx="3129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Number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193" y="795908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19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957832"/>
            <a:ext cx="425323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0D0D0D"/>
                </a:solidFill>
                <a:latin typeface="Cambria"/>
                <a:cs typeface="Cambria"/>
              </a:rPr>
              <a:t>Binary</a:t>
            </a:r>
            <a:r>
              <a:rPr sz="2400" spc="-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mbria"/>
                <a:cs typeface="Cambria"/>
              </a:rPr>
              <a:t>Number</a:t>
            </a:r>
            <a:r>
              <a:rPr sz="24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endParaRPr sz="2400">
              <a:latin typeface="Cambria"/>
              <a:cs typeface="Cambri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0D0D0D"/>
                </a:solidFill>
                <a:latin typeface="Cambria"/>
                <a:cs typeface="Cambria"/>
              </a:rPr>
              <a:t>Octal</a:t>
            </a:r>
            <a:r>
              <a:rPr sz="24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mbria"/>
                <a:cs typeface="Cambria"/>
              </a:rPr>
              <a:t>Number </a:t>
            </a:r>
            <a:r>
              <a:rPr sz="2400" spc="-20" dirty="0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endParaRPr sz="2400">
              <a:latin typeface="Cambria"/>
              <a:cs typeface="Cambri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0D0D0D"/>
                </a:solidFill>
                <a:latin typeface="Cambria"/>
                <a:cs typeface="Cambria"/>
              </a:rPr>
              <a:t>Decimal</a:t>
            </a:r>
            <a:r>
              <a:rPr sz="24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mbria"/>
                <a:cs typeface="Cambria"/>
              </a:rPr>
              <a:t>Number </a:t>
            </a:r>
            <a:r>
              <a:rPr sz="2400" spc="-20" dirty="0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endParaRPr sz="2400">
              <a:latin typeface="Cambria"/>
              <a:cs typeface="Cambri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solidFill>
                  <a:srgbClr val="0D0D0D"/>
                </a:solidFill>
                <a:latin typeface="Cambria"/>
                <a:cs typeface="Cambria"/>
              </a:rPr>
              <a:t>Hexa-Decimal</a:t>
            </a:r>
            <a:r>
              <a:rPr sz="24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mbria"/>
                <a:cs typeface="Cambria"/>
              </a:rPr>
              <a:t>Number</a:t>
            </a:r>
            <a:r>
              <a:rPr sz="24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594105"/>
            <a:ext cx="5235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5645" algn="l"/>
              </a:tabLst>
            </a:pPr>
            <a:r>
              <a:rPr sz="2000" dirty="0">
                <a:solidFill>
                  <a:srgbClr val="000000"/>
                </a:solidFill>
                <a:latin typeface="Times New Roman"/>
                <a:cs typeface="Times New Roman"/>
              </a:rPr>
              <a:t>20	</a:t>
            </a:r>
            <a:r>
              <a:rPr spc="-10" dirty="0">
                <a:latin typeface="Cambria"/>
                <a:cs typeface="Cambria"/>
              </a:rPr>
              <a:t>Binary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Number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System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8891" y="1872234"/>
            <a:ext cx="5280025" cy="118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"/>
                <a:cs typeface="Cambria"/>
              </a:rPr>
              <a:t>Binary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numbers uses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only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0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1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digits.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212121"/>
                </a:solidFill>
                <a:latin typeface="Cambria"/>
                <a:cs typeface="Cambria"/>
              </a:rPr>
              <a:t>Example: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4248" y="3340646"/>
            <a:ext cx="1871472" cy="43125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2941" y="640207"/>
            <a:ext cx="4232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mbria"/>
                <a:cs typeface="Cambria"/>
              </a:rPr>
              <a:t>Octal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Number</a:t>
            </a:r>
            <a:r>
              <a:rPr spc="-25" dirty="0">
                <a:latin typeface="Cambria"/>
                <a:cs typeface="Cambria"/>
              </a:rPr>
              <a:t> 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193" y="795908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21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840" y="1781683"/>
            <a:ext cx="4920615" cy="1369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"/>
                <a:cs typeface="Cambria"/>
              </a:rPr>
              <a:t>Octal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numbers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uses </a:t>
            </a:r>
            <a:r>
              <a:rPr sz="2400" dirty="0">
                <a:latin typeface="Cambria"/>
                <a:cs typeface="Cambria"/>
              </a:rPr>
              <a:t>digits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from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0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to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7.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212121"/>
                </a:solidFill>
                <a:latin typeface="Cambria"/>
                <a:cs typeface="Cambria"/>
              </a:rPr>
              <a:t>Example: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507" y="3349752"/>
            <a:ext cx="1716023" cy="42976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5994" y="570357"/>
            <a:ext cx="4812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mbria"/>
                <a:cs typeface="Cambria"/>
              </a:rPr>
              <a:t>Decimal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Number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193" y="795908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22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44" y="1486280"/>
            <a:ext cx="5309870" cy="1310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"/>
                <a:cs typeface="Cambria"/>
              </a:rPr>
              <a:t>Decimal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numbers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uses </a:t>
            </a:r>
            <a:r>
              <a:rPr sz="2400" dirty="0">
                <a:latin typeface="Cambria"/>
                <a:cs typeface="Cambria"/>
              </a:rPr>
              <a:t>digits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from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0</a:t>
            </a:r>
            <a:r>
              <a:rPr sz="2400" spc="-15" dirty="0">
                <a:latin typeface="Cambria"/>
                <a:cs typeface="Cambria"/>
              </a:rPr>
              <a:t> to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9.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212121"/>
                </a:solidFill>
                <a:latin typeface="Cambria"/>
                <a:cs typeface="Cambria"/>
              </a:rPr>
              <a:t>Example: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7355" y="3369627"/>
            <a:ext cx="1827275" cy="43122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4142" y="540258"/>
            <a:ext cx="4432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Cambria"/>
                <a:cs typeface="Cambria"/>
              </a:rPr>
              <a:t>Hexadecimal</a:t>
            </a:r>
            <a:r>
              <a:rPr spc="-5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193" y="795908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23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6167" y="1558874"/>
            <a:ext cx="648208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mbria"/>
                <a:cs typeface="Cambria"/>
              </a:rPr>
              <a:t>Hex </a:t>
            </a:r>
            <a:r>
              <a:rPr sz="2400" spc="-5" dirty="0">
                <a:latin typeface="Cambria"/>
                <a:cs typeface="Cambria"/>
              </a:rPr>
              <a:t>numbers uses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digits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from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0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to</a:t>
            </a:r>
            <a:r>
              <a:rPr sz="2400" dirty="0">
                <a:latin typeface="Cambria"/>
                <a:cs typeface="Cambria"/>
              </a:rPr>
              <a:t> 9</a:t>
            </a:r>
            <a:r>
              <a:rPr sz="2400" spc="-5" dirty="0">
                <a:latin typeface="Cambria"/>
                <a:cs typeface="Cambria"/>
              </a:rPr>
              <a:t> and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to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25" dirty="0">
                <a:latin typeface="Cambria"/>
                <a:cs typeface="Cambria"/>
              </a:rPr>
              <a:t>F.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31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212121"/>
                </a:solidFill>
                <a:latin typeface="Cambria"/>
                <a:cs typeface="Cambria"/>
              </a:rPr>
              <a:t>Example: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4935" y="3067850"/>
            <a:ext cx="1572767" cy="43125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9742" y="533780"/>
            <a:ext cx="6586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Number</a:t>
            </a:r>
            <a:r>
              <a:rPr spc="-25" dirty="0">
                <a:latin typeface="Cambria"/>
                <a:cs typeface="Cambria"/>
              </a:rPr>
              <a:t> System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Conversion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60" dirty="0">
                <a:latin typeface="Cambria"/>
                <a:cs typeface="Cambria"/>
              </a:rPr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193" y="795908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24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17738" y="1628838"/>
          <a:ext cx="5875655" cy="4910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4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92455" marR="79375" indent="-504825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DE7D17"/>
                          </a:solidFill>
                          <a:latin typeface="Tahoma"/>
                          <a:cs typeface="Tahoma"/>
                        </a:rPr>
                        <a:t>DecimalBa</a:t>
                      </a:r>
                      <a:r>
                        <a:rPr sz="1400" b="1" spc="-10" dirty="0">
                          <a:solidFill>
                            <a:srgbClr val="DE7D17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400" b="1" dirty="0">
                          <a:solidFill>
                            <a:srgbClr val="DE7D17"/>
                          </a:solidFill>
                          <a:latin typeface="Tahoma"/>
                          <a:cs typeface="Tahoma"/>
                        </a:rPr>
                        <a:t>e-  </a:t>
                      </a:r>
                      <a:r>
                        <a:rPr sz="1400" b="1" spc="-105" dirty="0">
                          <a:solidFill>
                            <a:srgbClr val="DE7D17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62560">
                        <a:lnSpc>
                          <a:spcPct val="100000"/>
                        </a:lnSpc>
                      </a:pPr>
                      <a:r>
                        <a:rPr sz="1400" b="1" spc="-55" dirty="0">
                          <a:solidFill>
                            <a:srgbClr val="DE7D17"/>
                          </a:solidFill>
                          <a:latin typeface="Tahoma"/>
                          <a:cs typeface="Tahoma"/>
                        </a:rPr>
                        <a:t>BinaryBase-2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sz="1400" b="1" spc="-15" dirty="0">
                          <a:solidFill>
                            <a:srgbClr val="DE7D17"/>
                          </a:solidFill>
                          <a:latin typeface="Tahoma"/>
                          <a:cs typeface="Tahoma"/>
                        </a:rPr>
                        <a:t>OctalBase-8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05790" marR="58419" indent="-53975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DE7D17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400" b="1" spc="-5" dirty="0">
                          <a:solidFill>
                            <a:srgbClr val="DE7D17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400" b="1" spc="5" dirty="0">
                          <a:solidFill>
                            <a:srgbClr val="DE7D17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sz="1400" b="1" spc="-5" dirty="0">
                          <a:solidFill>
                            <a:srgbClr val="DE7D17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00" b="1" spc="-10" dirty="0">
                          <a:solidFill>
                            <a:srgbClr val="DE7D17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400" b="1" spc="-5" dirty="0">
                          <a:solidFill>
                            <a:srgbClr val="DE7D17"/>
                          </a:solidFill>
                          <a:latin typeface="Tahoma"/>
                          <a:cs typeface="Tahoma"/>
                        </a:rPr>
                        <a:t>ecimalBas  </a:t>
                      </a:r>
                      <a:r>
                        <a:rPr sz="1400" b="1" spc="-40" dirty="0">
                          <a:solidFill>
                            <a:srgbClr val="DE7D17"/>
                          </a:solidFill>
                          <a:latin typeface="Tahoma"/>
                          <a:cs typeface="Tahoma"/>
                        </a:rPr>
                        <a:t>e-16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76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110" dirty="0">
                          <a:latin typeface="Verdana"/>
                          <a:cs typeface="Verdana"/>
                        </a:rPr>
                        <a:t>10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889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105" dirty="0">
                          <a:latin typeface="Verdana"/>
                          <a:cs typeface="Verdana"/>
                        </a:rPr>
                        <a:t>11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4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105" dirty="0">
                          <a:latin typeface="Verdana"/>
                          <a:cs typeface="Verdana"/>
                        </a:rPr>
                        <a:t>100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4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4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889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105" dirty="0">
                          <a:latin typeface="Verdana"/>
                          <a:cs typeface="Verdana"/>
                        </a:rPr>
                        <a:t>101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6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105" dirty="0">
                          <a:latin typeface="Verdana"/>
                          <a:cs typeface="Verdana"/>
                        </a:rPr>
                        <a:t>110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6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6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7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110" dirty="0">
                          <a:latin typeface="Verdana"/>
                          <a:cs typeface="Verdana"/>
                        </a:rPr>
                        <a:t>111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7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7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8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105" dirty="0">
                          <a:latin typeface="Verdana"/>
                          <a:cs typeface="Verdana"/>
                        </a:rPr>
                        <a:t>1000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105" dirty="0">
                          <a:latin typeface="Verdana"/>
                          <a:cs typeface="Verdana"/>
                        </a:rPr>
                        <a:t>10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8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889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9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105" dirty="0">
                          <a:latin typeface="Verdana"/>
                          <a:cs typeface="Verdana"/>
                        </a:rPr>
                        <a:t>1001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105" dirty="0">
                          <a:latin typeface="Verdana"/>
                          <a:cs typeface="Verdana"/>
                        </a:rPr>
                        <a:t>11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9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200" spc="-105" dirty="0">
                          <a:latin typeface="Verdana"/>
                          <a:cs typeface="Verdana"/>
                        </a:rPr>
                        <a:t>10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200" spc="-105" dirty="0">
                          <a:latin typeface="Verdana"/>
                          <a:cs typeface="Verdana"/>
                        </a:rPr>
                        <a:t>1010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200" spc="-105" dirty="0">
                          <a:latin typeface="Verdana"/>
                          <a:cs typeface="Verdana"/>
                        </a:rPr>
                        <a:t>12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A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105" dirty="0">
                          <a:latin typeface="Verdana"/>
                          <a:cs typeface="Verdana"/>
                        </a:rPr>
                        <a:t>11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105" dirty="0">
                          <a:latin typeface="Verdana"/>
                          <a:cs typeface="Verdana"/>
                        </a:rPr>
                        <a:t>1011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105" dirty="0">
                          <a:latin typeface="Verdana"/>
                          <a:cs typeface="Verdana"/>
                        </a:rPr>
                        <a:t>13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B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901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105" dirty="0">
                          <a:latin typeface="Verdana"/>
                          <a:cs typeface="Verdana"/>
                        </a:rPr>
                        <a:t>12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105" dirty="0">
                          <a:latin typeface="Verdana"/>
                          <a:cs typeface="Verdana"/>
                        </a:rPr>
                        <a:t>1100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105" dirty="0">
                          <a:latin typeface="Verdana"/>
                          <a:cs typeface="Verdana"/>
                        </a:rPr>
                        <a:t>14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C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889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200" spc="-105" dirty="0">
                          <a:latin typeface="Verdana"/>
                          <a:cs typeface="Verdana"/>
                        </a:rPr>
                        <a:t>13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200" spc="-105" dirty="0">
                          <a:latin typeface="Verdana"/>
                          <a:cs typeface="Verdana"/>
                        </a:rPr>
                        <a:t>1101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200" spc="-105" dirty="0">
                          <a:latin typeface="Verdana"/>
                          <a:cs typeface="Verdana"/>
                        </a:rPr>
                        <a:t>15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D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876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105" dirty="0">
                          <a:latin typeface="Verdana"/>
                          <a:cs typeface="Verdana"/>
                        </a:rPr>
                        <a:t>14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105" dirty="0">
                          <a:latin typeface="Verdana"/>
                          <a:cs typeface="Verdana"/>
                        </a:rPr>
                        <a:t>1110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105" dirty="0">
                          <a:latin typeface="Verdana"/>
                          <a:cs typeface="Verdana"/>
                        </a:rPr>
                        <a:t>16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889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200" spc="-105" dirty="0">
                          <a:latin typeface="Verdana"/>
                          <a:cs typeface="Verdana"/>
                        </a:rPr>
                        <a:t>15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200" spc="-105" dirty="0">
                          <a:latin typeface="Verdana"/>
                          <a:cs typeface="Verdana"/>
                        </a:rPr>
                        <a:t>1111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200" spc="-105" dirty="0">
                          <a:latin typeface="Verdana"/>
                          <a:cs typeface="Verdana"/>
                        </a:rPr>
                        <a:t>17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F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642" y="533780"/>
            <a:ext cx="5832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mbria"/>
                <a:cs typeface="Cambria"/>
              </a:rPr>
              <a:t>Decimal </a:t>
            </a:r>
            <a:r>
              <a:rPr spc="-20" dirty="0">
                <a:latin typeface="Cambria"/>
                <a:cs typeface="Cambria"/>
              </a:rPr>
              <a:t>to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Other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Base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698" y="844676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889" y="1366773"/>
            <a:ext cx="8293100" cy="5390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 indent="-99060">
              <a:lnSpc>
                <a:spcPct val="100000"/>
              </a:lnSpc>
              <a:spcBef>
                <a:spcPts val="95"/>
              </a:spcBef>
              <a:buSzPct val="95454"/>
              <a:buFont typeface="Arial MT"/>
              <a:buChar char="•"/>
              <a:tabLst>
                <a:tab pos="111760" algn="l"/>
              </a:tabLst>
            </a:pPr>
            <a:r>
              <a:rPr sz="2200" b="1" spc="-10" dirty="0">
                <a:latin typeface="Cambria"/>
                <a:cs typeface="Cambria"/>
              </a:rPr>
              <a:t>Step</a:t>
            </a:r>
            <a:r>
              <a:rPr sz="2200" b="1" spc="9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1</a:t>
            </a:r>
            <a:r>
              <a:rPr sz="2200" b="1" spc="1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−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Divide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decimal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number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be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converted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by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value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of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spc="-10" dirty="0">
                <a:latin typeface="Cambria"/>
                <a:cs typeface="Cambria"/>
              </a:rPr>
              <a:t> new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base.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Cambria"/>
              <a:cs typeface="Cambria"/>
            </a:endParaRPr>
          </a:p>
          <a:p>
            <a:pPr marL="12700" marR="6350">
              <a:lnSpc>
                <a:spcPct val="100000"/>
              </a:lnSpc>
              <a:buSzPct val="95454"/>
              <a:buFont typeface="Arial MT"/>
              <a:buChar char="•"/>
              <a:tabLst>
                <a:tab pos="111760" algn="l"/>
              </a:tabLst>
            </a:pPr>
            <a:r>
              <a:rPr sz="2200" b="1" spc="-10" dirty="0">
                <a:latin typeface="Cambria"/>
                <a:cs typeface="Cambria"/>
              </a:rPr>
              <a:t>Step</a:t>
            </a:r>
            <a:r>
              <a:rPr sz="2200" b="1" spc="80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2</a:t>
            </a:r>
            <a:r>
              <a:rPr sz="2200" b="1" spc="9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−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Get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remainder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from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Step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1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as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rightmost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digit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(least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significant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digit)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new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base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40" dirty="0">
                <a:latin typeface="Cambria"/>
                <a:cs typeface="Cambria"/>
              </a:rPr>
              <a:t>number.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250">
              <a:latin typeface="Cambria"/>
              <a:cs typeface="Cambria"/>
            </a:endParaRPr>
          </a:p>
          <a:p>
            <a:pPr marL="111760" indent="-99060">
              <a:lnSpc>
                <a:spcPct val="100000"/>
              </a:lnSpc>
              <a:buSzPct val="95454"/>
              <a:buFont typeface="Arial MT"/>
              <a:buChar char="•"/>
              <a:tabLst>
                <a:tab pos="111760" algn="l"/>
              </a:tabLst>
            </a:pPr>
            <a:r>
              <a:rPr sz="2200" b="1" spc="-10" dirty="0">
                <a:latin typeface="Cambria"/>
                <a:cs typeface="Cambria"/>
              </a:rPr>
              <a:t>Step</a:t>
            </a:r>
            <a:r>
              <a:rPr sz="2200" b="1" spc="-2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3</a:t>
            </a:r>
            <a:r>
              <a:rPr sz="2200" b="1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−</a:t>
            </a:r>
            <a:r>
              <a:rPr sz="2200" spc="-10" dirty="0">
                <a:latin typeface="Cambria"/>
                <a:cs typeface="Cambria"/>
              </a:rPr>
              <a:t> Divide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quotient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previous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divide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by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new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base.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250">
              <a:latin typeface="Cambria"/>
              <a:cs typeface="Cambria"/>
            </a:endParaRPr>
          </a:p>
          <a:p>
            <a:pPr marL="12700" marR="7620">
              <a:lnSpc>
                <a:spcPct val="100000"/>
              </a:lnSpc>
              <a:buSzPct val="95454"/>
              <a:buFont typeface="Arial MT"/>
              <a:buChar char="•"/>
              <a:tabLst>
                <a:tab pos="111760" algn="l"/>
              </a:tabLst>
            </a:pPr>
            <a:r>
              <a:rPr sz="2200" b="1" spc="-10" dirty="0">
                <a:latin typeface="Cambria"/>
                <a:cs typeface="Cambria"/>
              </a:rPr>
              <a:t>Step</a:t>
            </a:r>
            <a:r>
              <a:rPr sz="2200" b="1" spc="130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4</a:t>
            </a:r>
            <a:r>
              <a:rPr sz="2200" b="1" spc="1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−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Record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remainder</a:t>
            </a:r>
            <a:r>
              <a:rPr sz="2200" spc="15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from</a:t>
            </a:r>
            <a:r>
              <a:rPr sz="2200" spc="15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Step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3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as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spc="15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next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digit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(to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left)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-10" dirty="0">
                <a:latin typeface="Cambria"/>
                <a:cs typeface="Cambria"/>
              </a:rPr>
              <a:t> the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new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base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40" dirty="0">
                <a:latin typeface="Cambria"/>
                <a:cs typeface="Cambria"/>
              </a:rPr>
              <a:t>number.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mbria"/>
                <a:cs typeface="Cambria"/>
              </a:rPr>
              <a:t>Repeat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Steps</a:t>
            </a:r>
            <a:r>
              <a:rPr sz="2200" spc="16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3</a:t>
            </a:r>
            <a:r>
              <a:rPr sz="2200" spc="15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4,</a:t>
            </a:r>
            <a:r>
              <a:rPr sz="2200" spc="1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getting</a:t>
            </a:r>
            <a:r>
              <a:rPr sz="2200" spc="16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remainders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from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right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left,</a:t>
            </a:r>
            <a:r>
              <a:rPr sz="2200" spc="16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until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mbria"/>
                <a:cs typeface="Cambria"/>
              </a:rPr>
              <a:t>quotient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becomes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zero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Step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3.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spc="29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last</a:t>
            </a:r>
            <a:r>
              <a:rPr sz="2200" spc="3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remainder</a:t>
            </a:r>
            <a:r>
              <a:rPr sz="2200" spc="3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thus</a:t>
            </a:r>
            <a:r>
              <a:rPr sz="2200" spc="3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obtained</a:t>
            </a:r>
            <a:r>
              <a:rPr sz="2200" spc="3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will</a:t>
            </a:r>
            <a:r>
              <a:rPr sz="2200" spc="30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be</a:t>
            </a:r>
            <a:r>
              <a:rPr sz="2200" spc="3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3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Most</a:t>
            </a:r>
            <a:r>
              <a:rPr sz="2200" spc="30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Significant</a:t>
            </a:r>
            <a:r>
              <a:rPr sz="2200" spc="30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Digit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mbria"/>
                <a:cs typeface="Cambria"/>
              </a:rPr>
              <a:t>(MSD)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new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base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40" dirty="0">
                <a:latin typeface="Cambria"/>
                <a:cs typeface="Cambria"/>
              </a:rPr>
              <a:t>number.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617" y="646557"/>
            <a:ext cx="193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698" y="844676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Times New Roman"/>
                <a:cs typeface="Times New Roman"/>
              </a:rPr>
              <a:t>26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00162" y="2511488"/>
          <a:ext cx="6804659" cy="287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7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52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65" dirty="0">
                          <a:latin typeface="Verdana"/>
                          <a:cs typeface="Verdana"/>
                        </a:rPr>
                        <a:t>Step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5" dirty="0">
                          <a:latin typeface="Verdana"/>
                          <a:cs typeface="Verdana"/>
                        </a:rPr>
                        <a:t>Operation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100" dirty="0">
                          <a:latin typeface="Verdana"/>
                          <a:cs typeface="Verdana"/>
                        </a:rPr>
                        <a:t>Result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Remainder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5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9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8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647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4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8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7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5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7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47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3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5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09344" y="1347978"/>
            <a:ext cx="34969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Verdana"/>
                <a:cs typeface="Verdana"/>
              </a:rPr>
              <a:t>Dec</a:t>
            </a:r>
            <a:r>
              <a:rPr sz="1800" spc="3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mal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Numb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229" dirty="0">
                <a:latin typeface="Verdana"/>
                <a:cs typeface="Verdana"/>
              </a:rPr>
              <a:t>r</a:t>
            </a:r>
            <a:r>
              <a:rPr sz="1800" spc="-320" dirty="0">
                <a:latin typeface="Verdana"/>
                <a:cs typeface="Verdana"/>
              </a:rPr>
              <a:t>: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(</a:t>
            </a:r>
            <a:r>
              <a:rPr sz="1800" spc="-155" dirty="0">
                <a:latin typeface="Verdana"/>
                <a:cs typeface="Verdana"/>
              </a:rPr>
              <a:t>2</a:t>
            </a:r>
            <a:r>
              <a:rPr sz="1800" spc="-140" dirty="0">
                <a:latin typeface="Verdana"/>
                <a:cs typeface="Verdana"/>
              </a:rPr>
              <a:t>9</a:t>
            </a:r>
            <a:r>
              <a:rPr sz="1800" spc="-185" dirty="0">
                <a:latin typeface="Verdana"/>
                <a:cs typeface="Verdana"/>
              </a:rPr>
              <a:t>)</a:t>
            </a:r>
            <a:r>
              <a:rPr sz="1800" spc="-157" baseline="-25462" dirty="0">
                <a:latin typeface="Verdana"/>
                <a:cs typeface="Verdana"/>
              </a:rPr>
              <a:t>10</a:t>
            </a:r>
            <a:endParaRPr sz="1800" baseline="-25462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  <a:spcBef>
                <a:spcPts val="2160"/>
              </a:spcBef>
            </a:pPr>
            <a:r>
              <a:rPr sz="1800" spc="90" dirty="0">
                <a:latin typeface="Verdana"/>
                <a:cs typeface="Verdana"/>
              </a:rPr>
              <a:t>Ca</a:t>
            </a:r>
            <a:r>
              <a:rPr sz="1800" spc="40" dirty="0">
                <a:latin typeface="Verdana"/>
                <a:cs typeface="Verdana"/>
              </a:rPr>
              <a:t>l</a:t>
            </a:r>
            <a:r>
              <a:rPr sz="1800" spc="15" dirty="0">
                <a:latin typeface="Verdana"/>
                <a:cs typeface="Verdana"/>
              </a:rPr>
              <a:t>cu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85" dirty="0">
                <a:latin typeface="Verdana"/>
                <a:cs typeface="Verdana"/>
              </a:rPr>
              <a:t>g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245" dirty="0">
                <a:latin typeface="Verdana"/>
                <a:cs typeface="Verdana"/>
              </a:rPr>
              <a:t>B</a:t>
            </a:r>
            <a:r>
              <a:rPr sz="1800" spc="-80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65" dirty="0">
                <a:latin typeface="Verdana"/>
                <a:cs typeface="Verdana"/>
              </a:rPr>
              <a:t>ry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E</a:t>
            </a:r>
            <a:r>
              <a:rPr sz="1800" spc="-45" dirty="0">
                <a:latin typeface="Verdana"/>
                <a:cs typeface="Verdana"/>
              </a:rPr>
              <a:t>q</a:t>
            </a:r>
            <a:r>
              <a:rPr sz="1800" spc="-125" dirty="0">
                <a:latin typeface="Verdana"/>
                <a:cs typeface="Verdana"/>
              </a:rPr>
              <a:t>u</a:t>
            </a:r>
            <a:r>
              <a:rPr sz="1800" spc="-35" dirty="0">
                <a:latin typeface="Verdana"/>
                <a:cs typeface="Verdana"/>
              </a:rPr>
              <a:t>i</a:t>
            </a:r>
            <a:r>
              <a:rPr sz="1800" spc="-50" dirty="0">
                <a:latin typeface="Verdana"/>
                <a:cs typeface="Verdana"/>
              </a:rPr>
              <a:t>v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00" dirty="0">
                <a:latin typeface="Verdana"/>
                <a:cs typeface="Verdana"/>
              </a:rPr>
              <a:t>t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−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617" y="646557"/>
            <a:ext cx="1257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698" y="844676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Times New Roman"/>
                <a:cs typeface="Times New Roman"/>
              </a:rPr>
              <a:t>27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3944" y="1419605"/>
            <a:ext cx="7654290" cy="237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177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"/>
                <a:cs typeface="Cambria"/>
              </a:rPr>
              <a:t>As </a:t>
            </a:r>
            <a:r>
              <a:rPr sz="2400" spc="-5" dirty="0">
                <a:latin typeface="Cambria"/>
                <a:cs typeface="Cambria"/>
              </a:rPr>
              <a:t>mentioned </a:t>
            </a:r>
            <a:r>
              <a:rPr sz="2400" dirty="0">
                <a:latin typeface="Cambria"/>
                <a:cs typeface="Cambria"/>
              </a:rPr>
              <a:t>in </a:t>
            </a:r>
            <a:r>
              <a:rPr sz="2400" spc="-10" dirty="0">
                <a:latin typeface="Cambria"/>
                <a:cs typeface="Cambria"/>
              </a:rPr>
              <a:t>Steps </a:t>
            </a:r>
            <a:r>
              <a:rPr sz="2400" dirty="0">
                <a:latin typeface="Cambria"/>
                <a:cs typeface="Cambria"/>
              </a:rPr>
              <a:t>2 and </a:t>
            </a:r>
            <a:r>
              <a:rPr sz="2400" spc="-5" dirty="0">
                <a:latin typeface="Cambria"/>
                <a:cs typeface="Cambria"/>
              </a:rPr>
              <a:t>4, the </a:t>
            </a:r>
            <a:r>
              <a:rPr sz="2400" spc="-10" dirty="0">
                <a:latin typeface="Cambria"/>
                <a:cs typeface="Cambria"/>
              </a:rPr>
              <a:t>remainders </a:t>
            </a:r>
            <a:r>
              <a:rPr sz="2400" spc="-25" dirty="0">
                <a:latin typeface="Cambria"/>
                <a:cs typeface="Cambria"/>
              </a:rPr>
              <a:t>have </a:t>
            </a:r>
            <a:r>
              <a:rPr sz="2400" spc="-15" dirty="0">
                <a:latin typeface="Cambria"/>
                <a:cs typeface="Cambria"/>
              </a:rPr>
              <a:t>to </a:t>
            </a:r>
            <a:r>
              <a:rPr sz="2400" spc="5" dirty="0">
                <a:latin typeface="Cambria"/>
                <a:cs typeface="Cambria"/>
              </a:rPr>
              <a:t>be 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arranged </a:t>
            </a:r>
            <a:r>
              <a:rPr sz="2400" spc="-5" dirty="0">
                <a:latin typeface="Cambria"/>
                <a:cs typeface="Cambria"/>
              </a:rPr>
              <a:t>in the </a:t>
            </a:r>
            <a:r>
              <a:rPr sz="2400" spc="-20" dirty="0">
                <a:latin typeface="Cambria"/>
                <a:cs typeface="Cambria"/>
              </a:rPr>
              <a:t>reverse </a:t>
            </a:r>
            <a:r>
              <a:rPr sz="2400" spc="-10" dirty="0">
                <a:latin typeface="Cambria"/>
                <a:cs typeface="Cambria"/>
              </a:rPr>
              <a:t>order </a:t>
            </a:r>
            <a:r>
              <a:rPr sz="2400" dirty="0">
                <a:latin typeface="Cambria"/>
                <a:cs typeface="Cambria"/>
              </a:rPr>
              <a:t>so </a:t>
            </a:r>
            <a:r>
              <a:rPr sz="2400" spc="-5" dirty="0">
                <a:latin typeface="Cambria"/>
                <a:cs typeface="Cambria"/>
              </a:rPr>
              <a:t>that the first remainder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becomes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A65F12"/>
                </a:solidFill>
                <a:latin typeface="Cambria"/>
                <a:cs typeface="Cambria"/>
              </a:rPr>
              <a:t>the</a:t>
            </a:r>
            <a:r>
              <a:rPr sz="2400" spc="5" dirty="0">
                <a:solidFill>
                  <a:srgbClr val="A65F12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A65F12"/>
                </a:solidFill>
                <a:latin typeface="Cambria"/>
                <a:cs typeface="Cambria"/>
              </a:rPr>
              <a:t>Least</a:t>
            </a:r>
            <a:r>
              <a:rPr sz="2400" spc="5" dirty="0">
                <a:solidFill>
                  <a:srgbClr val="A65F12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A65F12"/>
                </a:solidFill>
                <a:latin typeface="Cambria"/>
                <a:cs typeface="Cambria"/>
              </a:rPr>
              <a:t>Significant</a:t>
            </a:r>
            <a:r>
              <a:rPr sz="2400" dirty="0">
                <a:solidFill>
                  <a:srgbClr val="A65F12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A65F12"/>
                </a:solidFill>
                <a:latin typeface="Cambria"/>
                <a:cs typeface="Cambria"/>
              </a:rPr>
              <a:t>Digit</a:t>
            </a:r>
            <a:r>
              <a:rPr sz="2400" dirty="0">
                <a:solidFill>
                  <a:srgbClr val="A65F12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A65F12"/>
                </a:solidFill>
                <a:latin typeface="Cambria"/>
                <a:cs typeface="Cambria"/>
              </a:rPr>
              <a:t>(LSD)</a:t>
            </a:r>
            <a:r>
              <a:rPr sz="2400" spc="-5" dirty="0">
                <a:solidFill>
                  <a:srgbClr val="A65F12"/>
                </a:solidFill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last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remainder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becomes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A65F12"/>
                </a:solidFill>
                <a:latin typeface="Cambria"/>
                <a:cs typeface="Cambria"/>
              </a:rPr>
              <a:t>the</a:t>
            </a:r>
            <a:r>
              <a:rPr sz="2400" dirty="0">
                <a:solidFill>
                  <a:srgbClr val="A65F12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A65F12"/>
                </a:solidFill>
                <a:latin typeface="Cambria"/>
                <a:cs typeface="Cambria"/>
              </a:rPr>
              <a:t>Most</a:t>
            </a:r>
            <a:r>
              <a:rPr sz="2400" dirty="0">
                <a:solidFill>
                  <a:srgbClr val="A65F12"/>
                </a:solidFill>
                <a:latin typeface="Cambria"/>
                <a:cs typeface="Cambria"/>
              </a:rPr>
              <a:t> Significant</a:t>
            </a:r>
            <a:r>
              <a:rPr sz="2400" spc="-40" dirty="0">
                <a:solidFill>
                  <a:srgbClr val="A65F12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A65F12"/>
                </a:solidFill>
                <a:latin typeface="Cambria"/>
                <a:cs typeface="Cambria"/>
              </a:rPr>
              <a:t>Digit</a:t>
            </a:r>
            <a:r>
              <a:rPr sz="2400" spc="-25" dirty="0">
                <a:solidFill>
                  <a:srgbClr val="A65F12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A65F12"/>
                </a:solidFill>
                <a:latin typeface="Cambria"/>
                <a:cs typeface="Cambria"/>
              </a:rPr>
              <a:t>(MSD)</a:t>
            </a:r>
            <a:r>
              <a:rPr sz="2400" spc="-5" dirty="0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Cambria"/>
              <a:cs typeface="Cambria"/>
            </a:endParaRPr>
          </a:p>
          <a:p>
            <a:pPr marL="50800" algn="just">
              <a:lnSpc>
                <a:spcPct val="100000"/>
              </a:lnSpc>
            </a:pPr>
            <a:r>
              <a:rPr sz="2200" spc="-5" dirty="0">
                <a:latin typeface="Cambria"/>
                <a:cs typeface="Cambria"/>
              </a:rPr>
              <a:t>Decimal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Number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− (29)</a:t>
            </a:r>
            <a:r>
              <a:rPr sz="2175" spc="-7" baseline="-21072" dirty="0">
                <a:latin typeface="Cambria"/>
                <a:cs typeface="Cambria"/>
              </a:rPr>
              <a:t>10</a:t>
            </a:r>
            <a:r>
              <a:rPr sz="2175" spc="247" baseline="-21072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=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Binary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Number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−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(11101)</a:t>
            </a:r>
            <a:r>
              <a:rPr sz="2175" spc="-7" baseline="-21072" dirty="0">
                <a:latin typeface="Cambria"/>
                <a:cs typeface="Cambria"/>
              </a:rPr>
              <a:t>2</a:t>
            </a:r>
            <a:r>
              <a:rPr sz="2200" spc="-5" dirty="0">
                <a:latin typeface="Cambria"/>
                <a:cs typeface="Cambria"/>
              </a:rPr>
              <a:t>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617" y="646557"/>
            <a:ext cx="231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Exampl</a:t>
            </a:r>
            <a:r>
              <a:rPr spc="-65" dirty="0"/>
              <a:t>e</a:t>
            </a:r>
            <a:r>
              <a:rPr spc="-270" dirty="0"/>
              <a:t> </a:t>
            </a:r>
            <a:r>
              <a:rPr spc="-29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761" y="797432"/>
            <a:ext cx="309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Arial MT"/>
                <a:cs typeface="Arial MT"/>
              </a:rPr>
              <a:t>28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2867" y="1588008"/>
            <a:ext cx="4969763" cy="51084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5722" y="533780"/>
            <a:ext cx="3001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mbria"/>
                <a:cs typeface="Cambria"/>
              </a:rPr>
              <a:t>Digital</a:t>
            </a:r>
            <a:r>
              <a:rPr spc="-9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4514" y="795908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44" y="1451229"/>
            <a:ext cx="7604759" cy="2921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720" algn="l"/>
              </a:tabLst>
            </a:pPr>
            <a:r>
              <a:rPr sz="2200" b="1" spc="-5" dirty="0">
                <a:latin typeface="Cambria"/>
                <a:cs typeface="Cambria"/>
              </a:rPr>
              <a:t>Digital</a:t>
            </a:r>
            <a:r>
              <a:rPr sz="2200" b="1" spc="470" dirty="0">
                <a:latin typeface="Cambria"/>
                <a:cs typeface="Cambria"/>
              </a:rPr>
              <a:t> </a:t>
            </a:r>
            <a:r>
              <a:rPr sz="2200" b="1" spc="475" dirty="0">
                <a:latin typeface="Cambria"/>
                <a:cs typeface="Cambria"/>
              </a:rPr>
              <a:t> </a:t>
            </a:r>
            <a:r>
              <a:rPr sz="2200" b="1" spc="-15" dirty="0">
                <a:latin typeface="Cambria"/>
                <a:cs typeface="Cambria"/>
              </a:rPr>
              <a:t>systems</a:t>
            </a:r>
            <a:r>
              <a:rPr sz="2200" b="1" spc="450" dirty="0">
                <a:latin typeface="Cambria"/>
                <a:cs typeface="Cambria"/>
              </a:rPr>
              <a:t> </a:t>
            </a:r>
            <a:r>
              <a:rPr sz="2200" b="1" spc="45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represent</a:t>
            </a:r>
            <a:r>
              <a:rPr sz="2200" spc="459" dirty="0">
                <a:latin typeface="Cambria"/>
                <a:cs typeface="Cambria"/>
              </a:rPr>
              <a:t> </a:t>
            </a:r>
            <a:r>
              <a:rPr sz="2200" spc="46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information</a:t>
            </a:r>
            <a:r>
              <a:rPr sz="2200" spc="710" dirty="0">
                <a:latin typeface="Cambria"/>
                <a:cs typeface="Cambria"/>
              </a:rPr>
              <a:t> </a:t>
            </a:r>
            <a:r>
              <a:rPr sz="2200" spc="7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using</a:t>
            </a:r>
            <a:r>
              <a:rPr sz="2200" spc="710" dirty="0">
                <a:latin typeface="Cambria"/>
                <a:cs typeface="Cambria"/>
              </a:rPr>
              <a:t> </a:t>
            </a:r>
            <a:r>
              <a:rPr sz="2200" spc="7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 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binary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b="1" spc="-15" dirty="0">
                <a:latin typeface="Cambria"/>
                <a:cs typeface="Cambria"/>
              </a:rPr>
              <a:t>system</a:t>
            </a:r>
            <a:r>
              <a:rPr sz="2200" spc="-15" dirty="0">
                <a:latin typeface="Cambria"/>
                <a:cs typeface="Cambria"/>
              </a:rPr>
              <a:t>,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where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data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can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assume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one</a:t>
            </a:r>
            <a:r>
              <a:rPr sz="2200" dirty="0">
                <a:latin typeface="Cambria"/>
                <a:cs typeface="Cambria"/>
              </a:rPr>
              <a:t> of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only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two 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possible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values:</a:t>
            </a:r>
            <a:endParaRPr sz="2200">
              <a:latin typeface="Cambria"/>
              <a:cs typeface="Cambria"/>
            </a:endParaRPr>
          </a:p>
          <a:p>
            <a:pPr marL="354965" indent="-342900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mbria"/>
                <a:cs typeface="Cambria"/>
              </a:rPr>
              <a:t>zero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or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one.</a:t>
            </a:r>
            <a:endParaRPr sz="2200">
              <a:latin typeface="Cambria"/>
              <a:cs typeface="Cambria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299720" algn="l"/>
              </a:tabLst>
            </a:pPr>
            <a:r>
              <a:rPr sz="2200" spc="-10" dirty="0">
                <a:latin typeface="Cambria"/>
                <a:cs typeface="Cambria"/>
              </a:rPr>
              <a:t>Appropriate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for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implementation</a:t>
            </a:r>
            <a:r>
              <a:rPr sz="2200" dirty="0">
                <a:latin typeface="Cambria"/>
                <a:cs typeface="Cambria"/>
              </a:rPr>
              <a:t> in</a:t>
            </a:r>
            <a:r>
              <a:rPr sz="2200" spc="484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electronic</a:t>
            </a:r>
            <a:r>
              <a:rPr sz="2200" spc="47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circuitry, </a:t>
            </a:r>
            <a:r>
              <a:rPr sz="2200" spc="-20" dirty="0">
                <a:latin typeface="Cambria"/>
                <a:cs typeface="Cambria"/>
              </a:rPr>
              <a:t> where</a:t>
            </a:r>
            <a:r>
              <a:rPr sz="2200" spc="44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values </a:t>
            </a:r>
            <a:r>
              <a:rPr sz="2200" spc="-15" dirty="0">
                <a:latin typeface="Cambria"/>
                <a:cs typeface="Cambria"/>
              </a:rPr>
              <a:t>are </a:t>
            </a:r>
            <a:r>
              <a:rPr sz="2200" spc="-5" dirty="0">
                <a:latin typeface="Cambria"/>
                <a:cs typeface="Cambria"/>
              </a:rPr>
              <a:t>characterized </a:t>
            </a:r>
            <a:r>
              <a:rPr sz="2200" spc="-20" dirty="0">
                <a:latin typeface="Cambria"/>
                <a:cs typeface="Cambria"/>
              </a:rPr>
              <a:t>by </a:t>
            </a:r>
            <a:r>
              <a:rPr sz="2200" dirty="0">
                <a:latin typeface="Cambria"/>
                <a:cs typeface="Cambria"/>
              </a:rPr>
              <a:t>the </a:t>
            </a:r>
            <a:r>
              <a:rPr sz="2200" spc="-5" dirty="0">
                <a:latin typeface="Cambria"/>
                <a:cs typeface="Cambria"/>
              </a:rPr>
              <a:t>absence/presence </a:t>
            </a:r>
            <a:r>
              <a:rPr sz="2200" spc="-10" dirty="0">
                <a:latin typeface="Cambria"/>
                <a:cs typeface="Cambria"/>
              </a:rPr>
              <a:t>of </a:t>
            </a:r>
            <a:r>
              <a:rPr sz="2200" spc="-5" dirty="0">
                <a:latin typeface="Cambria"/>
                <a:cs typeface="Cambria"/>
              </a:rPr>
              <a:t> an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electrical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current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40" dirty="0">
                <a:latin typeface="Cambria"/>
                <a:cs typeface="Cambria"/>
              </a:rPr>
              <a:t>flow.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5248" y="4422647"/>
            <a:ext cx="4870704" cy="202387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3617" y="646557"/>
            <a:ext cx="2198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>
                <a:solidFill>
                  <a:srgbClr val="252525"/>
                </a:solidFill>
                <a:latin typeface="Verdana"/>
                <a:cs typeface="Verdana"/>
              </a:rPr>
              <a:t>Class</a:t>
            </a:r>
            <a:r>
              <a:rPr sz="3600" spc="-26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3600" spc="-300" dirty="0">
                <a:solidFill>
                  <a:srgbClr val="252525"/>
                </a:solidFill>
                <a:latin typeface="Verdana"/>
                <a:cs typeface="Verdana"/>
              </a:rPr>
              <a:t>Task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2698" y="844676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9344" y="1422653"/>
            <a:ext cx="264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Verdana"/>
                <a:cs typeface="Verdana"/>
              </a:rPr>
              <a:t>Dec</a:t>
            </a:r>
            <a:r>
              <a:rPr sz="1800" spc="3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mal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Numb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229" dirty="0">
                <a:latin typeface="Verdana"/>
                <a:cs typeface="Verdana"/>
              </a:rPr>
              <a:t>r</a:t>
            </a:r>
            <a:r>
              <a:rPr sz="1800" spc="-320" dirty="0">
                <a:latin typeface="Verdana"/>
                <a:cs typeface="Verdana"/>
              </a:rPr>
              <a:t>: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(</a:t>
            </a:r>
            <a:r>
              <a:rPr sz="1800" spc="-155" dirty="0">
                <a:latin typeface="Verdana"/>
                <a:cs typeface="Verdana"/>
              </a:rPr>
              <a:t>2</a:t>
            </a:r>
            <a:r>
              <a:rPr sz="1800" spc="-140" dirty="0">
                <a:latin typeface="Verdana"/>
                <a:cs typeface="Verdana"/>
              </a:rPr>
              <a:t>2</a:t>
            </a:r>
            <a:r>
              <a:rPr sz="1800" spc="-185" dirty="0">
                <a:latin typeface="Verdana"/>
                <a:cs typeface="Verdana"/>
              </a:rPr>
              <a:t>)</a:t>
            </a:r>
            <a:r>
              <a:rPr sz="1800" spc="-157" baseline="-25462" dirty="0">
                <a:latin typeface="Verdana"/>
                <a:cs typeface="Verdana"/>
              </a:rPr>
              <a:t>10</a:t>
            </a:r>
            <a:endParaRPr sz="1800" baseline="-25462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617" y="646557"/>
            <a:ext cx="4046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Class</a:t>
            </a:r>
            <a:r>
              <a:rPr spc="-260" dirty="0"/>
              <a:t> </a:t>
            </a:r>
            <a:r>
              <a:rPr spc="-300" dirty="0"/>
              <a:t>Task</a:t>
            </a:r>
            <a:r>
              <a:rPr spc="-260" dirty="0"/>
              <a:t> </a:t>
            </a:r>
            <a:r>
              <a:rPr spc="-270" dirty="0"/>
              <a:t>S</a:t>
            </a:r>
            <a:r>
              <a:rPr spc="-250" dirty="0"/>
              <a:t>o</a:t>
            </a:r>
            <a:r>
              <a:rPr spc="-130" dirty="0"/>
              <a:t>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761" y="797432"/>
            <a:ext cx="309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Arial MT"/>
                <a:cs typeface="Arial MT"/>
              </a:rPr>
              <a:t>30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0572" y="2182367"/>
            <a:ext cx="5024628" cy="398678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0494" y="351282"/>
            <a:ext cx="39198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Binar</a:t>
            </a:r>
            <a:r>
              <a:rPr spc="-204" dirty="0"/>
              <a:t>y</a:t>
            </a:r>
            <a:r>
              <a:rPr spc="-270" dirty="0"/>
              <a:t> </a:t>
            </a:r>
            <a:r>
              <a:rPr spc="-195" dirty="0"/>
              <a:t>t</a:t>
            </a:r>
            <a:r>
              <a:rPr spc="170" dirty="0"/>
              <a:t>o</a:t>
            </a:r>
            <a:r>
              <a:rPr spc="-254" dirty="0"/>
              <a:t> </a:t>
            </a:r>
            <a:r>
              <a:rPr spc="20" dirty="0"/>
              <a:t>Decimal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193" y="795908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31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8237" y="2228913"/>
          <a:ext cx="7161530" cy="3472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8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8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841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65" dirty="0">
                          <a:latin typeface="Verdana"/>
                          <a:cs typeface="Verdana"/>
                        </a:rPr>
                        <a:t>Step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ry</a:t>
                      </a:r>
                      <a:r>
                        <a:rPr sz="18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Numb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Dec</a:t>
                      </a:r>
                      <a:r>
                        <a:rPr sz="1800" spc="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mal</a:t>
                      </a:r>
                      <a:r>
                        <a:rPr sz="18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Numb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6899">
                <a:tc>
                  <a:txBody>
                    <a:bodyPr/>
                    <a:lstStyle/>
                    <a:p>
                      <a:pPr marL="76200" marR="13144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  </a:t>
                      </a:r>
                      <a:r>
                        <a:rPr sz="1800" spc="-1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11101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30" dirty="0">
                          <a:latin typeface="Verdana"/>
                          <a:cs typeface="Verdana"/>
                        </a:rPr>
                        <a:t>((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×</a:t>
                      </a:r>
                      <a:r>
                        <a:rPr sz="18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800" spc="-7" baseline="53240" dirty="0">
                          <a:latin typeface="Verdana"/>
                          <a:cs typeface="Verdana"/>
                        </a:rPr>
                        <a:t>4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8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sz="18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×</a:t>
                      </a:r>
                      <a:r>
                        <a:rPr sz="18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800" spc="-7" baseline="53240" dirty="0">
                          <a:latin typeface="Verdana"/>
                          <a:cs typeface="Verdana"/>
                        </a:rPr>
                        <a:t>3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8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×</a:t>
                      </a:r>
                      <a:r>
                        <a:rPr sz="18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800" spc="-7" baseline="5324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)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sz="18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sz="18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×</a:t>
                      </a:r>
                      <a:r>
                        <a:rPr sz="18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800" spc="-7" baseline="5324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8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sz="18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×</a:t>
                      </a:r>
                      <a:r>
                        <a:rPr sz="18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800" spc="-7" baseline="53240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))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542">
                <a:tc>
                  <a:txBody>
                    <a:bodyPr/>
                    <a:lstStyle/>
                    <a:p>
                      <a:pPr marL="76200" marR="1314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  </a:t>
                      </a:r>
                      <a:r>
                        <a:rPr sz="1800" spc="-150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11101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4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6</a:t>
                      </a:r>
                      <a:r>
                        <a:rPr sz="18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sz="18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8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sz="18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4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sz="18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sz="18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1)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416">
                <a:tc>
                  <a:txBody>
                    <a:bodyPr/>
                    <a:lstStyle/>
                    <a:p>
                      <a:pPr marL="76200" marR="1314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  </a:t>
                      </a:r>
                      <a:r>
                        <a:rPr sz="1800" spc="-150" dirty="0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11101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29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96644" y="1369567"/>
            <a:ext cx="398335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mbria"/>
                <a:cs typeface="Cambria"/>
              </a:rPr>
              <a:t>Binary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Number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−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11101</a:t>
            </a:r>
            <a:r>
              <a:rPr sz="2175" spc="-7" baseline="-24904" dirty="0">
                <a:latin typeface="Cambria"/>
                <a:cs typeface="Cambria"/>
              </a:rPr>
              <a:t>2 </a:t>
            </a:r>
            <a:r>
              <a:rPr sz="2175" baseline="-24904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Calculating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Decimal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Equivalent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−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4491" y="5908344"/>
            <a:ext cx="657605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mbria"/>
                <a:cs typeface="Cambria"/>
              </a:rPr>
              <a:t>Binary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Number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− (11101)</a:t>
            </a:r>
            <a:r>
              <a:rPr sz="2175" spc="-7" baseline="-21072" dirty="0">
                <a:latin typeface="Cambria"/>
                <a:cs typeface="Cambria"/>
              </a:rPr>
              <a:t>2</a:t>
            </a:r>
            <a:r>
              <a:rPr sz="2175" spc="247" baseline="-21072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=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Decimal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Number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−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(29)</a:t>
            </a:r>
            <a:r>
              <a:rPr sz="2175" baseline="-21072" dirty="0">
                <a:latin typeface="Cambria"/>
                <a:cs typeface="Cambria"/>
              </a:rPr>
              <a:t>10</a:t>
            </a:r>
            <a:endParaRPr sz="2175" baseline="-21072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3617" y="646557"/>
            <a:ext cx="231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252525"/>
                </a:solidFill>
                <a:latin typeface="Verdana"/>
                <a:cs typeface="Verdana"/>
              </a:rPr>
              <a:t>Exampl</a:t>
            </a:r>
            <a:r>
              <a:rPr sz="3600" spc="-65" dirty="0">
                <a:solidFill>
                  <a:srgbClr val="252525"/>
                </a:solidFill>
                <a:latin typeface="Verdana"/>
                <a:cs typeface="Verdana"/>
              </a:rPr>
              <a:t>e</a:t>
            </a:r>
            <a:r>
              <a:rPr sz="3600" spc="-2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3600" spc="-295" dirty="0">
                <a:solidFill>
                  <a:srgbClr val="252525"/>
                </a:solidFill>
                <a:latin typeface="Verdana"/>
                <a:cs typeface="Verdana"/>
              </a:rPr>
              <a:t>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2698" y="844676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Times New Roman"/>
                <a:cs typeface="Times New Roman"/>
              </a:rPr>
              <a:t>32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9344" y="1419605"/>
            <a:ext cx="36226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mbria"/>
                <a:cs typeface="Cambria"/>
              </a:rPr>
              <a:t>Binary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Number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−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(1111101)</a:t>
            </a:r>
            <a:r>
              <a:rPr sz="2175" spc="-7" baseline="-21072" dirty="0">
                <a:latin typeface="Cambria"/>
                <a:cs typeface="Cambria"/>
              </a:rPr>
              <a:t>2</a:t>
            </a:r>
            <a:r>
              <a:rPr sz="2200" spc="-5" dirty="0">
                <a:latin typeface="Cambria"/>
                <a:cs typeface="Cambria"/>
              </a:rPr>
              <a:t>.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4732" y="2157983"/>
            <a:ext cx="6396228" cy="205435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3617" y="646557"/>
            <a:ext cx="2198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>
                <a:solidFill>
                  <a:srgbClr val="252525"/>
                </a:solidFill>
                <a:latin typeface="Verdana"/>
                <a:cs typeface="Verdana"/>
              </a:rPr>
              <a:t>Class</a:t>
            </a:r>
            <a:r>
              <a:rPr sz="3600" spc="-26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3600" spc="-300" dirty="0">
                <a:solidFill>
                  <a:srgbClr val="252525"/>
                </a:solidFill>
                <a:latin typeface="Verdana"/>
                <a:cs typeface="Verdana"/>
              </a:rPr>
              <a:t>Task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2698" y="844676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Times New Roman"/>
                <a:cs typeface="Times New Roman"/>
              </a:rPr>
              <a:t>33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9344" y="1419605"/>
            <a:ext cx="346900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mbria"/>
                <a:cs typeface="Cambria"/>
              </a:rPr>
              <a:t>Binary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Number −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(110101)</a:t>
            </a:r>
            <a:r>
              <a:rPr sz="2175" spc="-7" baseline="-21072" dirty="0">
                <a:latin typeface="Cambria"/>
                <a:cs typeface="Cambria"/>
              </a:rPr>
              <a:t>2</a:t>
            </a:r>
            <a:r>
              <a:rPr sz="2200" spc="-5" dirty="0">
                <a:latin typeface="Cambria"/>
                <a:cs typeface="Cambria"/>
              </a:rPr>
              <a:t>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617" y="646557"/>
            <a:ext cx="4046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Class</a:t>
            </a:r>
            <a:r>
              <a:rPr spc="-260" dirty="0"/>
              <a:t> </a:t>
            </a:r>
            <a:r>
              <a:rPr spc="-300" dirty="0"/>
              <a:t>Task</a:t>
            </a:r>
            <a:r>
              <a:rPr spc="-260" dirty="0"/>
              <a:t> </a:t>
            </a:r>
            <a:r>
              <a:rPr spc="-270" dirty="0"/>
              <a:t>S</a:t>
            </a:r>
            <a:r>
              <a:rPr spc="-250" dirty="0"/>
              <a:t>o</a:t>
            </a:r>
            <a:r>
              <a:rPr spc="-130" dirty="0"/>
              <a:t>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761" y="797432"/>
            <a:ext cx="309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Arial MT"/>
                <a:cs typeface="Arial MT"/>
              </a:rPr>
              <a:t>34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219" y="2281427"/>
            <a:ext cx="7219188" cy="231800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193" y="795908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35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65187" y="2341562"/>
          <a:ext cx="7602855" cy="3456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1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6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677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65" dirty="0">
                          <a:latin typeface="Verdana"/>
                          <a:cs typeface="Verdana"/>
                        </a:rPr>
                        <a:t>Step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50" dirty="0">
                          <a:latin typeface="Verdana"/>
                          <a:cs typeface="Verdana"/>
                        </a:rPr>
                        <a:t>Octal</a:t>
                      </a:r>
                      <a:r>
                        <a:rPr sz="18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Number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Dec</a:t>
                      </a:r>
                      <a:r>
                        <a:rPr sz="1800" spc="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mal</a:t>
                      </a:r>
                      <a:r>
                        <a:rPr sz="18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Numb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6901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25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30" dirty="0">
                          <a:latin typeface="Verdana"/>
                          <a:cs typeface="Verdana"/>
                        </a:rPr>
                        <a:t>((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8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×</a:t>
                      </a:r>
                      <a:r>
                        <a:rPr sz="18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8</a:t>
                      </a:r>
                      <a:r>
                        <a:rPr sz="1800" spc="-7" baseline="5324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8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sz="18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5</a:t>
                      </a:r>
                      <a:r>
                        <a:rPr sz="18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×</a:t>
                      </a:r>
                      <a:r>
                        <a:rPr sz="18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8</a:t>
                      </a:r>
                      <a:r>
                        <a:rPr sz="1800" spc="-7" baseline="53240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))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25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4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6</a:t>
                      </a:r>
                      <a:r>
                        <a:rPr sz="18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sz="18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5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01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25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21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17904" y="1285189"/>
            <a:ext cx="3545204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mbria"/>
                <a:cs typeface="Cambria"/>
              </a:rPr>
              <a:t>Octal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Number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−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(25)</a:t>
            </a:r>
            <a:r>
              <a:rPr sz="2175" spc="-7" baseline="-24904" dirty="0">
                <a:latin typeface="Cambria"/>
                <a:cs typeface="Cambria"/>
              </a:rPr>
              <a:t>8</a:t>
            </a:r>
            <a:endParaRPr sz="2175" baseline="-24904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  <a:spcBef>
                <a:spcPts val="2165"/>
              </a:spcBef>
            </a:pPr>
            <a:r>
              <a:rPr sz="2200" b="1" spc="-10" dirty="0">
                <a:latin typeface="Cambria"/>
                <a:cs typeface="Cambria"/>
              </a:rPr>
              <a:t>Step</a:t>
            </a:r>
            <a:r>
              <a:rPr sz="2200" b="1" spc="-2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1</a:t>
            </a:r>
            <a:r>
              <a:rPr sz="2200" b="1" spc="-10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− </a:t>
            </a:r>
            <a:r>
              <a:rPr sz="2200" b="1" spc="-30" dirty="0">
                <a:latin typeface="Cambria"/>
                <a:cs typeface="Cambria"/>
              </a:rPr>
              <a:t>Convert</a:t>
            </a:r>
            <a:r>
              <a:rPr sz="2200" b="1" spc="-5" dirty="0">
                <a:latin typeface="Cambria"/>
                <a:cs typeface="Cambria"/>
              </a:rPr>
              <a:t> </a:t>
            </a:r>
            <a:r>
              <a:rPr sz="2200" b="1" spc="-15" dirty="0">
                <a:latin typeface="Cambria"/>
                <a:cs typeface="Cambria"/>
              </a:rPr>
              <a:t>to</a:t>
            </a:r>
            <a:r>
              <a:rPr sz="2200" b="1" spc="-20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Decimal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8917" y="5940044"/>
            <a:ext cx="5036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Oc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spc="-15" dirty="0">
                <a:latin typeface="Arial MT"/>
                <a:cs typeface="Arial MT"/>
              </a:rPr>
              <a:t>u</a:t>
            </a:r>
            <a:r>
              <a:rPr sz="1800" spc="-5" dirty="0">
                <a:latin typeface="Arial MT"/>
                <a:cs typeface="Arial MT"/>
              </a:rPr>
              <a:t>mb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750" dirty="0">
                <a:latin typeface="Arial MT"/>
                <a:cs typeface="Arial MT"/>
              </a:rPr>
              <a:t>−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</a:t>
            </a:r>
            <a:r>
              <a:rPr sz="1800" spc="-10" dirty="0">
                <a:latin typeface="Arial MT"/>
                <a:cs typeface="Arial MT"/>
              </a:rPr>
              <a:t>25</a:t>
            </a:r>
            <a:r>
              <a:rPr sz="1800" dirty="0">
                <a:latin typeface="Arial MT"/>
                <a:cs typeface="Arial MT"/>
              </a:rPr>
              <a:t>)</a:t>
            </a:r>
            <a:r>
              <a:rPr sz="1800" spc="-7" baseline="-25462" dirty="0">
                <a:latin typeface="Arial MT"/>
                <a:cs typeface="Arial MT"/>
              </a:rPr>
              <a:t>8</a:t>
            </a:r>
            <a:r>
              <a:rPr sz="1800" spc="240" baseline="-2546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cim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spc="-15" dirty="0">
                <a:latin typeface="Arial MT"/>
                <a:cs typeface="Arial MT"/>
              </a:rPr>
              <a:t>u</a:t>
            </a:r>
            <a:r>
              <a:rPr sz="1800" spc="-5" dirty="0">
                <a:latin typeface="Arial MT"/>
                <a:cs typeface="Arial MT"/>
              </a:rPr>
              <a:t>mb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750" dirty="0">
                <a:latin typeface="Arial MT"/>
                <a:cs typeface="Arial MT"/>
              </a:rPr>
              <a:t>−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</a:t>
            </a:r>
            <a:r>
              <a:rPr sz="1800" spc="-10" dirty="0">
                <a:latin typeface="Arial MT"/>
                <a:cs typeface="Arial MT"/>
              </a:rPr>
              <a:t>21</a:t>
            </a:r>
            <a:r>
              <a:rPr sz="1800" dirty="0">
                <a:latin typeface="Arial MT"/>
                <a:cs typeface="Arial MT"/>
              </a:rPr>
              <a:t>)</a:t>
            </a:r>
            <a:r>
              <a:rPr sz="1800" spc="-7" baseline="-25462" dirty="0">
                <a:latin typeface="Arial MT"/>
                <a:cs typeface="Arial MT"/>
              </a:rPr>
              <a:t>10</a:t>
            </a:r>
            <a:endParaRPr sz="1800" baseline="-25462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49069" y="384124"/>
            <a:ext cx="2921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mbria"/>
                <a:cs typeface="Cambria"/>
              </a:rPr>
              <a:t>Octal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to</a:t>
            </a:r>
            <a:r>
              <a:rPr spc="-5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Binary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193" y="795908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36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90625" y="2627312"/>
          <a:ext cx="6578600" cy="257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0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0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65" dirty="0">
                          <a:latin typeface="Verdana"/>
                          <a:cs typeface="Verdana"/>
                        </a:rPr>
                        <a:t>Step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5" dirty="0">
                          <a:latin typeface="Verdana"/>
                          <a:cs typeface="Verdana"/>
                        </a:rPr>
                        <a:t>Operation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100" dirty="0">
                          <a:latin typeface="Verdana"/>
                          <a:cs typeface="Verdana"/>
                        </a:rPr>
                        <a:t>Result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Remainder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46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8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8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846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5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846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44625" y="1519809"/>
            <a:ext cx="6446520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Cambria"/>
                <a:cs typeface="Cambria"/>
              </a:rPr>
              <a:t>Step</a:t>
            </a:r>
            <a:r>
              <a:rPr sz="2200" b="1" spc="-20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2</a:t>
            </a:r>
            <a:r>
              <a:rPr sz="2200" b="1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− </a:t>
            </a:r>
            <a:r>
              <a:rPr sz="2200" b="1" spc="-30" dirty="0">
                <a:latin typeface="Cambria"/>
                <a:cs typeface="Cambria"/>
              </a:rPr>
              <a:t>Convert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Decimal </a:t>
            </a:r>
            <a:r>
              <a:rPr sz="2200" b="1" spc="-15" dirty="0">
                <a:latin typeface="Cambria"/>
                <a:cs typeface="Cambria"/>
              </a:rPr>
              <a:t>to</a:t>
            </a:r>
            <a:r>
              <a:rPr sz="2200" b="1" spc="-10" dirty="0">
                <a:latin typeface="Cambria"/>
                <a:cs typeface="Cambria"/>
              </a:rPr>
              <a:t> Binary</a:t>
            </a:r>
            <a:endParaRPr sz="22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2160"/>
              </a:spcBef>
            </a:pPr>
            <a:r>
              <a:rPr sz="2200" spc="-5" dirty="0">
                <a:latin typeface="Cambria"/>
                <a:cs typeface="Cambria"/>
              </a:rPr>
              <a:t>Decimal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Number</a:t>
            </a:r>
            <a:r>
              <a:rPr sz="2200" spc="49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(21)</a:t>
            </a:r>
            <a:r>
              <a:rPr sz="2175" baseline="-24904" dirty="0">
                <a:latin typeface="Cambria"/>
                <a:cs typeface="Cambria"/>
              </a:rPr>
              <a:t>10</a:t>
            </a:r>
            <a:r>
              <a:rPr sz="2175" spc="240" baseline="-24904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=</a:t>
            </a:r>
            <a:r>
              <a:rPr sz="2200" spc="-10" dirty="0">
                <a:latin typeface="Cambria"/>
                <a:cs typeface="Cambria"/>
              </a:rPr>
              <a:t> Binary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Number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− (10101)</a:t>
            </a:r>
            <a:r>
              <a:rPr sz="2175" spc="-7" baseline="-24904" dirty="0">
                <a:latin typeface="Cambria"/>
                <a:cs typeface="Cambria"/>
              </a:rPr>
              <a:t>2</a:t>
            </a:r>
            <a:endParaRPr sz="2175" baseline="-24904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6644" y="5684011"/>
            <a:ext cx="56876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mbria"/>
                <a:cs typeface="Cambria"/>
              </a:rPr>
              <a:t>Octal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Number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(25)</a:t>
            </a:r>
            <a:r>
              <a:rPr sz="2175" spc="-7" baseline="-24904" dirty="0">
                <a:latin typeface="Cambria"/>
                <a:cs typeface="Cambria"/>
              </a:rPr>
              <a:t>8</a:t>
            </a:r>
            <a:r>
              <a:rPr sz="2175" spc="240" baseline="-24904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= Binary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Number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(10101)</a:t>
            </a:r>
            <a:r>
              <a:rPr sz="2175" spc="-15" baseline="-24904" dirty="0">
                <a:latin typeface="Cambria"/>
                <a:cs typeface="Cambria"/>
              </a:rPr>
              <a:t>2</a:t>
            </a:r>
            <a:endParaRPr sz="2175" baseline="-24904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47291" y="519429"/>
            <a:ext cx="4382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mbria"/>
                <a:cs typeface="Cambria"/>
              </a:rPr>
              <a:t>Octal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to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Binary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(Cont.)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2019" y="301574"/>
            <a:ext cx="59334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mbria"/>
                <a:cs typeface="Cambria"/>
              </a:rPr>
              <a:t>Direct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Method: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Binary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to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Octal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8237" y="3889438"/>
          <a:ext cx="6804659" cy="1716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2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59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65" dirty="0">
                          <a:latin typeface="Verdana"/>
                          <a:cs typeface="Verdana"/>
                        </a:rPr>
                        <a:t>Step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ry</a:t>
                      </a:r>
                      <a:r>
                        <a:rPr sz="18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Numb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50" dirty="0">
                          <a:latin typeface="Verdana"/>
                          <a:cs typeface="Verdana"/>
                        </a:rPr>
                        <a:t>Octal</a:t>
                      </a:r>
                      <a:r>
                        <a:rPr sz="18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Number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9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10101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01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sz="18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101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10101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436245" algn="l"/>
                        </a:tabLst>
                      </a:pPr>
                      <a:r>
                        <a:rPr sz="1800" spc="-150" dirty="0">
                          <a:latin typeface="Verdana"/>
                          <a:cs typeface="Verdana"/>
                        </a:rPr>
                        <a:t>2	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9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10101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25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23493" y="656438"/>
            <a:ext cx="8034020" cy="320167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0"/>
              </a:spcBef>
            </a:pPr>
            <a:r>
              <a:rPr sz="2000" spc="5" dirty="0">
                <a:latin typeface="Times New Roman"/>
                <a:cs typeface="Times New Roman"/>
              </a:rPr>
              <a:t>37</a:t>
            </a:r>
            <a:endParaRPr sz="2000">
              <a:latin typeface="Times New Roman"/>
              <a:cs typeface="Times New Roman"/>
            </a:endParaRPr>
          </a:p>
          <a:p>
            <a:pPr marL="373380" marR="30480">
              <a:lnSpc>
                <a:spcPct val="100000"/>
              </a:lnSpc>
              <a:spcBef>
                <a:spcPts val="1315"/>
              </a:spcBef>
              <a:buSzPct val="95833"/>
              <a:buFont typeface="Cambria"/>
              <a:buChar char="•"/>
              <a:tabLst>
                <a:tab pos="509905" algn="l"/>
                <a:tab pos="1250950" algn="l"/>
                <a:tab pos="1565275" algn="l"/>
                <a:tab pos="1868170" algn="l"/>
                <a:tab pos="2837815" algn="l"/>
                <a:tab pos="3392804" algn="l"/>
                <a:tab pos="4373880" algn="l"/>
                <a:tab pos="5231130" algn="l"/>
                <a:tab pos="5882005" algn="l"/>
                <a:tab pos="6917055" algn="l"/>
                <a:tab pos="7305675" algn="l"/>
              </a:tabLst>
            </a:pPr>
            <a:r>
              <a:rPr sz="2400" b="1" spc="-5" dirty="0">
                <a:latin typeface="Cambria"/>
                <a:cs typeface="Cambria"/>
              </a:rPr>
              <a:t>S</a:t>
            </a:r>
            <a:r>
              <a:rPr sz="2400" b="1" spc="-35" dirty="0">
                <a:latin typeface="Cambria"/>
                <a:cs typeface="Cambria"/>
              </a:rPr>
              <a:t>t</a:t>
            </a:r>
            <a:r>
              <a:rPr sz="2400" b="1" dirty="0">
                <a:latin typeface="Cambria"/>
                <a:cs typeface="Cambria"/>
              </a:rPr>
              <a:t>ep	1	</a:t>
            </a:r>
            <a:r>
              <a:rPr sz="2400" dirty="0">
                <a:latin typeface="Cambria"/>
                <a:cs typeface="Cambria"/>
              </a:rPr>
              <a:t>−	</a:t>
            </a:r>
            <a:r>
              <a:rPr sz="2400" spc="-20" dirty="0">
                <a:latin typeface="Cambria"/>
                <a:cs typeface="Cambria"/>
              </a:rPr>
              <a:t>D</a:t>
            </a:r>
            <a:r>
              <a:rPr sz="2400" spc="-45" dirty="0">
                <a:latin typeface="Cambria"/>
                <a:cs typeface="Cambria"/>
              </a:rPr>
              <a:t>i</a:t>
            </a:r>
            <a:r>
              <a:rPr sz="2400" spc="-10" dirty="0">
                <a:latin typeface="Cambria"/>
                <a:cs typeface="Cambria"/>
              </a:rPr>
              <a:t>v</a:t>
            </a:r>
            <a:r>
              <a:rPr sz="2400" dirty="0">
                <a:latin typeface="Cambria"/>
                <a:cs typeface="Cambria"/>
              </a:rPr>
              <a:t>ide	</a:t>
            </a:r>
            <a:r>
              <a:rPr sz="2400" spc="-5" dirty="0">
                <a:latin typeface="Cambria"/>
                <a:cs typeface="Cambria"/>
              </a:rPr>
              <a:t>th</a:t>
            </a:r>
            <a:r>
              <a:rPr sz="2400" dirty="0">
                <a:latin typeface="Cambria"/>
                <a:cs typeface="Cambria"/>
              </a:rPr>
              <a:t>e	</a:t>
            </a:r>
            <a:r>
              <a:rPr sz="2400" spc="-20" dirty="0">
                <a:latin typeface="Cambria"/>
                <a:cs typeface="Cambria"/>
              </a:rPr>
              <a:t>b</a:t>
            </a:r>
            <a:r>
              <a:rPr sz="2400" dirty="0">
                <a:latin typeface="Cambria"/>
                <a:cs typeface="Cambria"/>
              </a:rPr>
              <a:t>i</a:t>
            </a:r>
            <a:r>
              <a:rPr sz="2400" spc="5" dirty="0">
                <a:latin typeface="Cambria"/>
                <a:cs typeface="Cambria"/>
              </a:rPr>
              <a:t>n</a:t>
            </a:r>
            <a:r>
              <a:rPr sz="2400" spc="-10" dirty="0">
                <a:latin typeface="Cambria"/>
                <a:cs typeface="Cambria"/>
              </a:rPr>
              <a:t>a</a:t>
            </a:r>
            <a:r>
              <a:rPr sz="2400" dirty="0">
                <a:latin typeface="Cambria"/>
                <a:cs typeface="Cambria"/>
              </a:rPr>
              <a:t>ry	d</a:t>
            </a:r>
            <a:r>
              <a:rPr sz="2400" spc="5" dirty="0">
                <a:latin typeface="Cambria"/>
                <a:cs typeface="Cambria"/>
              </a:rPr>
              <a:t>i</a:t>
            </a:r>
            <a:r>
              <a:rPr sz="2400" spc="-5" dirty="0">
                <a:latin typeface="Cambria"/>
                <a:cs typeface="Cambria"/>
              </a:rPr>
              <a:t>gi</a:t>
            </a:r>
            <a:r>
              <a:rPr sz="2400" dirty="0">
                <a:latin typeface="Cambria"/>
                <a:cs typeface="Cambria"/>
              </a:rPr>
              <a:t>ts	in</a:t>
            </a:r>
            <a:r>
              <a:rPr sz="2400" spc="-25" dirty="0">
                <a:latin typeface="Cambria"/>
                <a:cs typeface="Cambria"/>
              </a:rPr>
              <a:t>t</a:t>
            </a:r>
            <a:r>
              <a:rPr sz="2400" dirty="0">
                <a:latin typeface="Cambria"/>
                <a:cs typeface="Cambria"/>
              </a:rPr>
              <a:t>o	</a:t>
            </a:r>
            <a:r>
              <a:rPr sz="2400" spc="-10" dirty="0">
                <a:latin typeface="Cambria"/>
                <a:cs typeface="Cambria"/>
              </a:rPr>
              <a:t>g</a:t>
            </a:r>
            <a:r>
              <a:rPr sz="2400" spc="-35" dirty="0">
                <a:latin typeface="Cambria"/>
                <a:cs typeface="Cambria"/>
              </a:rPr>
              <a:t>r</a:t>
            </a:r>
            <a:r>
              <a:rPr sz="2400" dirty="0">
                <a:latin typeface="Cambria"/>
                <a:cs typeface="Cambria"/>
              </a:rPr>
              <a:t>o</a:t>
            </a:r>
            <a:r>
              <a:rPr sz="2400" spc="-10" dirty="0">
                <a:latin typeface="Cambria"/>
                <a:cs typeface="Cambria"/>
              </a:rPr>
              <a:t>u</a:t>
            </a:r>
            <a:r>
              <a:rPr sz="2400" spc="-5" dirty="0">
                <a:latin typeface="Cambria"/>
                <a:cs typeface="Cambria"/>
              </a:rPr>
              <a:t>p</a:t>
            </a:r>
            <a:r>
              <a:rPr sz="2400" dirty="0">
                <a:latin typeface="Cambria"/>
                <a:cs typeface="Cambria"/>
              </a:rPr>
              <a:t>s	</a:t>
            </a:r>
            <a:r>
              <a:rPr sz="2400" spc="-5" dirty="0">
                <a:latin typeface="Cambria"/>
                <a:cs typeface="Cambria"/>
              </a:rPr>
              <a:t>o</a:t>
            </a:r>
            <a:r>
              <a:rPr sz="2400" dirty="0">
                <a:latin typeface="Cambria"/>
                <a:cs typeface="Cambria"/>
              </a:rPr>
              <a:t>f	</a:t>
            </a:r>
            <a:r>
              <a:rPr sz="2400" spc="-5" dirty="0">
                <a:latin typeface="Cambria"/>
                <a:cs typeface="Cambria"/>
              </a:rPr>
              <a:t>th</a:t>
            </a:r>
            <a:r>
              <a:rPr sz="2400" spc="-35" dirty="0">
                <a:latin typeface="Cambria"/>
                <a:cs typeface="Cambria"/>
              </a:rPr>
              <a:t>r</a:t>
            </a:r>
            <a:r>
              <a:rPr sz="2400" spc="-10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e  (starting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from </a:t>
            </a: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right).</a:t>
            </a:r>
            <a:endParaRPr sz="2400">
              <a:latin typeface="Cambria"/>
              <a:cs typeface="Cambria"/>
            </a:endParaRPr>
          </a:p>
          <a:p>
            <a:pPr marL="373380" marR="30480">
              <a:lnSpc>
                <a:spcPct val="100000"/>
              </a:lnSpc>
              <a:buSzPct val="95833"/>
              <a:buFont typeface="Cambria"/>
              <a:buChar char="•"/>
              <a:tabLst>
                <a:tab pos="509905" algn="l"/>
              </a:tabLst>
            </a:pPr>
            <a:r>
              <a:rPr sz="2400" b="1" spc="-10" dirty="0">
                <a:latin typeface="Cambria"/>
                <a:cs typeface="Cambria"/>
              </a:rPr>
              <a:t>Step</a:t>
            </a:r>
            <a:r>
              <a:rPr sz="2400" b="1" spc="9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2</a:t>
            </a:r>
            <a:r>
              <a:rPr sz="2400" b="1" spc="8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−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Convert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each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group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three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binary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digits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to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one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octal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digit.</a:t>
            </a:r>
            <a:endParaRPr sz="2400">
              <a:latin typeface="Cambria"/>
              <a:cs typeface="Cambria"/>
            </a:endParaRPr>
          </a:p>
          <a:p>
            <a:pPr marL="373380">
              <a:lnSpc>
                <a:spcPct val="100000"/>
              </a:lnSpc>
              <a:spcBef>
                <a:spcPts val="2190"/>
              </a:spcBef>
            </a:pPr>
            <a:r>
              <a:rPr sz="1800" b="1" spc="-20" dirty="0">
                <a:solidFill>
                  <a:srgbClr val="FF0000"/>
                </a:solidFill>
                <a:latin typeface="Tahoma"/>
                <a:cs typeface="Tahoma"/>
              </a:rPr>
              <a:t>Example</a:t>
            </a:r>
            <a:endParaRPr sz="1800">
              <a:latin typeface="Tahoma"/>
              <a:cs typeface="Tahoma"/>
            </a:endParaRPr>
          </a:p>
          <a:p>
            <a:pPr marL="373380" marR="4444365">
              <a:lnSpc>
                <a:spcPct val="100000"/>
              </a:lnSpc>
            </a:pPr>
            <a:r>
              <a:rPr sz="1800" spc="-245" dirty="0">
                <a:latin typeface="Verdana"/>
                <a:cs typeface="Verdana"/>
              </a:rPr>
              <a:t>B</a:t>
            </a:r>
            <a:r>
              <a:rPr sz="1800" spc="-80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65" dirty="0">
                <a:latin typeface="Verdana"/>
                <a:cs typeface="Verdana"/>
              </a:rPr>
              <a:t>ry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Numb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229" dirty="0">
                <a:latin typeface="Verdana"/>
                <a:cs typeface="Verdana"/>
              </a:rPr>
              <a:t>r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−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(</a:t>
            </a:r>
            <a:r>
              <a:rPr sz="1800" spc="-150" dirty="0">
                <a:latin typeface="Verdana"/>
                <a:cs typeface="Verdana"/>
              </a:rPr>
              <a:t>10101</a:t>
            </a:r>
            <a:r>
              <a:rPr sz="1800" spc="-175" dirty="0">
                <a:latin typeface="Verdana"/>
                <a:cs typeface="Verdana"/>
              </a:rPr>
              <a:t>)</a:t>
            </a:r>
            <a:r>
              <a:rPr sz="1800" spc="-104" baseline="-25462" dirty="0">
                <a:latin typeface="Verdana"/>
                <a:cs typeface="Verdana"/>
              </a:rPr>
              <a:t>2  </a:t>
            </a:r>
            <a:r>
              <a:rPr sz="1800" spc="90" dirty="0">
                <a:latin typeface="Verdana"/>
                <a:cs typeface="Verdana"/>
              </a:rPr>
              <a:t>Ca</a:t>
            </a:r>
            <a:r>
              <a:rPr sz="1800" spc="40" dirty="0">
                <a:latin typeface="Verdana"/>
                <a:cs typeface="Verdana"/>
              </a:rPr>
              <a:t>l</a:t>
            </a:r>
            <a:r>
              <a:rPr sz="1800" spc="15" dirty="0">
                <a:latin typeface="Verdana"/>
                <a:cs typeface="Verdana"/>
              </a:rPr>
              <a:t>cu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85" dirty="0">
                <a:latin typeface="Verdana"/>
                <a:cs typeface="Verdana"/>
              </a:rPr>
              <a:t>g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Oc</a:t>
            </a:r>
            <a:r>
              <a:rPr sz="1800" spc="45" dirty="0">
                <a:latin typeface="Verdana"/>
                <a:cs typeface="Verdana"/>
              </a:rPr>
              <a:t>t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E</a:t>
            </a:r>
            <a:r>
              <a:rPr sz="1800" spc="-45" dirty="0">
                <a:latin typeface="Verdana"/>
                <a:cs typeface="Verdana"/>
              </a:rPr>
              <a:t>q</a:t>
            </a:r>
            <a:r>
              <a:rPr sz="1800" spc="-125" dirty="0">
                <a:latin typeface="Verdana"/>
                <a:cs typeface="Verdana"/>
              </a:rPr>
              <a:t>u</a:t>
            </a:r>
            <a:r>
              <a:rPr sz="1800" spc="-35" dirty="0">
                <a:latin typeface="Verdana"/>
                <a:cs typeface="Verdana"/>
              </a:rPr>
              <a:t>i</a:t>
            </a:r>
            <a:r>
              <a:rPr sz="1800" spc="-50" dirty="0">
                <a:latin typeface="Verdana"/>
                <a:cs typeface="Verdana"/>
              </a:rPr>
              <a:t>v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00" dirty="0"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6644" y="5763869"/>
            <a:ext cx="57505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mbria"/>
                <a:cs typeface="Cambria"/>
              </a:rPr>
              <a:t>Binary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Number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(10101)</a:t>
            </a:r>
            <a:r>
              <a:rPr sz="2175" spc="-7" baseline="-24904" dirty="0">
                <a:latin typeface="Cambria"/>
                <a:cs typeface="Cambria"/>
              </a:rPr>
              <a:t>2</a:t>
            </a:r>
            <a:r>
              <a:rPr sz="2175" spc="240" baseline="-24904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=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Octal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Number</a:t>
            </a:r>
            <a:r>
              <a:rPr sz="2200" spc="49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(25)</a:t>
            </a:r>
            <a:r>
              <a:rPr sz="2175" spc="-7" baseline="-24904" dirty="0">
                <a:latin typeface="Cambria"/>
                <a:cs typeface="Cambria"/>
              </a:rPr>
              <a:t>8</a:t>
            </a:r>
            <a:endParaRPr sz="2175" baseline="-24904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0994" y="417957"/>
            <a:ext cx="5930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mbria"/>
                <a:cs typeface="Cambria"/>
              </a:rPr>
              <a:t>Direct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Method: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Octal</a:t>
            </a:r>
            <a:r>
              <a:rPr spc="-20" dirty="0">
                <a:latin typeface="Cambria"/>
                <a:cs typeface="Cambria"/>
              </a:rPr>
              <a:t> to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Binary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193" y="795908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38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8237" y="3806888"/>
          <a:ext cx="7380605" cy="1716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0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9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59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65" dirty="0">
                          <a:latin typeface="Verdana"/>
                          <a:cs typeface="Verdana"/>
                        </a:rPr>
                        <a:t>Step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50" dirty="0">
                          <a:latin typeface="Verdana"/>
                          <a:cs typeface="Verdana"/>
                        </a:rPr>
                        <a:t>Octal</a:t>
                      </a:r>
                      <a:r>
                        <a:rPr sz="18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Number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ry</a:t>
                      </a:r>
                      <a:r>
                        <a:rPr sz="18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Numb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9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25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5"/>
                        </a:spcBef>
                        <a:tabLst>
                          <a:tab pos="755015" algn="l"/>
                        </a:tabLst>
                      </a:pPr>
                      <a:r>
                        <a:rPr sz="1800" spc="-150" dirty="0">
                          <a:latin typeface="Verdana"/>
                          <a:cs typeface="Verdana"/>
                        </a:rPr>
                        <a:t>2	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25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712470" algn="l"/>
                        </a:tabLst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010	101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9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25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010101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05204" y="1230884"/>
            <a:ext cx="7361555" cy="2589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  <a:buSzPct val="95833"/>
              <a:buFont typeface="Cambria"/>
              <a:buChar char="•"/>
              <a:tabLst>
                <a:tab pos="173990" algn="l"/>
              </a:tabLst>
            </a:pPr>
            <a:r>
              <a:rPr sz="2400" b="1" spc="-10" dirty="0">
                <a:latin typeface="Cambria"/>
                <a:cs typeface="Cambria"/>
              </a:rPr>
              <a:t>Step</a:t>
            </a:r>
            <a:r>
              <a:rPr sz="2400" b="1" spc="41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1</a:t>
            </a:r>
            <a:r>
              <a:rPr sz="2400" b="1" spc="40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−</a:t>
            </a:r>
            <a:r>
              <a:rPr sz="2400" spc="409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Convert</a:t>
            </a:r>
            <a:r>
              <a:rPr sz="2400" spc="4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each</a:t>
            </a:r>
            <a:r>
              <a:rPr sz="2400" spc="40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octal</a:t>
            </a:r>
            <a:r>
              <a:rPr sz="2400" spc="409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digit</a:t>
            </a:r>
            <a:r>
              <a:rPr sz="2400" spc="40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to</a:t>
            </a:r>
            <a:r>
              <a:rPr sz="2400" spc="409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4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3</a:t>
            </a:r>
            <a:r>
              <a:rPr sz="2400" spc="40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digit</a:t>
            </a:r>
            <a:r>
              <a:rPr sz="2400" spc="4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binary </a:t>
            </a:r>
            <a:r>
              <a:rPr sz="2400" spc="-509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number.</a:t>
            </a:r>
            <a:endParaRPr sz="2400">
              <a:latin typeface="Cambria"/>
              <a:cs typeface="Cambria"/>
            </a:endParaRPr>
          </a:p>
          <a:p>
            <a:pPr marL="38100" marR="30480">
              <a:lnSpc>
                <a:spcPct val="100000"/>
              </a:lnSpc>
              <a:buSzPct val="95833"/>
              <a:buFont typeface="Cambria"/>
              <a:buChar char="•"/>
              <a:tabLst>
                <a:tab pos="173990" algn="l"/>
              </a:tabLst>
            </a:pPr>
            <a:r>
              <a:rPr sz="2400" b="1" spc="-10" dirty="0">
                <a:latin typeface="Cambria"/>
                <a:cs typeface="Cambria"/>
              </a:rPr>
              <a:t>Step</a:t>
            </a:r>
            <a:r>
              <a:rPr sz="2400" b="1" spc="14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2</a:t>
            </a:r>
            <a:r>
              <a:rPr sz="2400" b="1" spc="1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−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Combine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all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the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resulting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binary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groups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(of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3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digits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each) into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 </a:t>
            </a:r>
            <a:r>
              <a:rPr sz="2400" spc="-5" dirty="0">
                <a:latin typeface="Cambria"/>
                <a:cs typeface="Cambria"/>
              </a:rPr>
              <a:t>single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binary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number.</a:t>
            </a:r>
            <a:endParaRPr sz="24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2185"/>
              </a:spcBef>
            </a:pPr>
            <a:r>
              <a:rPr sz="1800" b="1" spc="-20" dirty="0">
                <a:solidFill>
                  <a:srgbClr val="FF0000"/>
                </a:solidFill>
                <a:latin typeface="Tahoma"/>
                <a:cs typeface="Tahoma"/>
              </a:rPr>
              <a:t>Example</a:t>
            </a:r>
            <a:endParaRPr sz="18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</a:pPr>
            <a:r>
              <a:rPr sz="1800" spc="135" dirty="0">
                <a:latin typeface="Verdana"/>
                <a:cs typeface="Verdana"/>
              </a:rPr>
              <a:t>O</a:t>
            </a:r>
            <a:r>
              <a:rPr sz="1800" spc="70" dirty="0">
                <a:latin typeface="Verdana"/>
                <a:cs typeface="Verdana"/>
              </a:rPr>
              <a:t>c</a:t>
            </a:r>
            <a:r>
              <a:rPr sz="1800" spc="40" dirty="0">
                <a:latin typeface="Verdana"/>
                <a:cs typeface="Verdana"/>
              </a:rPr>
              <a:t>t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l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Nu</a:t>
            </a:r>
            <a:r>
              <a:rPr sz="1800" spc="50" dirty="0">
                <a:latin typeface="Verdana"/>
                <a:cs typeface="Verdana"/>
              </a:rPr>
              <a:t>mb</a:t>
            </a:r>
            <a:r>
              <a:rPr sz="1800" spc="20" dirty="0">
                <a:latin typeface="Verdana"/>
                <a:cs typeface="Verdana"/>
              </a:rPr>
              <a:t>e</a:t>
            </a:r>
            <a:r>
              <a:rPr sz="1800" spc="-229" dirty="0">
                <a:latin typeface="Verdana"/>
                <a:cs typeface="Verdana"/>
              </a:rPr>
              <a:t>r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−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95" dirty="0">
                <a:latin typeface="Verdana"/>
                <a:cs typeface="Verdana"/>
              </a:rPr>
              <a:t>(</a:t>
            </a:r>
            <a:r>
              <a:rPr sz="1800" spc="-155" dirty="0">
                <a:latin typeface="Verdana"/>
                <a:cs typeface="Verdana"/>
              </a:rPr>
              <a:t>2</a:t>
            </a:r>
            <a:r>
              <a:rPr sz="1800" spc="-145" dirty="0">
                <a:latin typeface="Verdana"/>
                <a:cs typeface="Verdana"/>
              </a:rPr>
              <a:t>5</a:t>
            </a:r>
            <a:r>
              <a:rPr sz="1800" spc="-185" dirty="0">
                <a:latin typeface="Verdana"/>
                <a:cs typeface="Verdana"/>
              </a:rPr>
              <a:t>)</a:t>
            </a:r>
            <a:r>
              <a:rPr sz="1800" spc="-150" baseline="-25462" dirty="0">
                <a:latin typeface="Verdana"/>
                <a:cs typeface="Verdana"/>
              </a:rPr>
              <a:t>8</a:t>
            </a:r>
            <a:endParaRPr sz="1800" baseline="-25462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</a:pPr>
            <a:r>
              <a:rPr sz="1800" spc="90" dirty="0">
                <a:latin typeface="Verdana"/>
                <a:cs typeface="Verdana"/>
              </a:rPr>
              <a:t>Ca</a:t>
            </a:r>
            <a:r>
              <a:rPr sz="1800" spc="40" dirty="0">
                <a:latin typeface="Verdana"/>
                <a:cs typeface="Verdana"/>
              </a:rPr>
              <a:t>l</a:t>
            </a:r>
            <a:r>
              <a:rPr sz="1800" spc="15" dirty="0">
                <a:latin typeface="Verdana"/>
                <a:cs typeface="Verdana"/>
              </a:rPr>
              <a:t>cu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85" dirty="0">
                <a:latin typeface="Verdana"/>
                <a:cs typeface="Verdana"/>
              </a:rPr>
              <a:t>g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245" dirty="0">
                <a:latin typeface="Verdana"/>
                <a:cs typeface="Verdana"/>
              </a:rPr>
              <a:t>B</a:t>
            </a:r>
            <a:r>
              <a:rPr sz="1800" spc="-80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65" dirty="0">
                <a:latin typeface="Verdana"/>
                <a:cs typeface="Verdana"/>
              </a:rPr>
              <a:t>ry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E</a:t>
            </a:r>
            <a:r>
              <a:rPr sz="1800" spc="-45" dirty="0">
                <a:latin typeface="Verdana"/>
                <a:cs typeface="Verdana"/>
              </a:rPr>
              <a:t>q</a:t>
            </a:r>
            <a:r>
              <a:rPr sz="1800" spc="-125" dirty="0">
                <a:latin typeface="Verdana"/>
                <a:cs typeface="Verdana"/>
              </a:rPr>
              <a:t>u</a:t>
            </a:r>
            <a:r>
              <a:rPr sz="1800" spc="-35" dirty="0">
                <a:latin typeface="Verdana"/>
                <a:cs typeface="Verdana"/>
              </a:rPr>
              <a:t>i</a:t>
            </a:r>
            <a:r>
              <a:rPr sz="1800" spc="-50" dirty="0">
                <a:latin typeface="Verdana"/>
                <a:cs typeface="Verdana"/>
              </a:rPr>
              <a:t>v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00" dirty="0">
                <a:latin typeface="Verdana"/>
                <a:cs typeface="Verdana"/>
              </a:rPr>
              <a:t>t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−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0072" y="5805017"/>
            <a:ext cx="5902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mbria"/>
                <a:cs typeface="Cambria"/>
              </a:rPr>
              <a:t>Binary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Number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(25)</a:t>
            </a:r>
            <a:r>
              <a:rPr sz="2175" spc="-7" baseline="-24904" dirty="0">
                <a:latin typeface="Cambria"/>
                <a:cs typeface="Cambria"/>
              </a:rPr>
              <a:t>8</a:t>
            </a:r>
            <a:r>
              <a:rPr sz="2175" spc="240" baseline="-24904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=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Octal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Number</a:t>
            </a:r>
            <a:r>
              <a:rPr sz="2200" spc="49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(010101)</a:t>
            </a:r>
            <a:r>
              <a:rPr sz="2175" spc="-7" baseline="-24904" dirty="0">
                <a:latin typeface="Cambria"/>
                <a:cs typeface="Cambria"/>
              </a:rPr>
              <a:t>2</a:t>
            </a:r>
            <a:endParaRPr sz="2175" baseline="-24904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2941" y="632205"/>
            <a:ext cx="2832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mbria"/>
                <a:cs typeface="Cambria"/>
              </a:rPr>
              <a:t>Analog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4514" y="795908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9015" y="1724405"/>
            <a:ext cx="7946390" cy="307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235" algn="l"/>
              </a:tabLst>
            </a:pPr>
            <a:r>
              <a:rPr sz="2500" spc="-5" dirty="0">
                <a:latin typeface="Cambria"/>
                <a:cs typeface="Cambria"/>
              </a:rPr>
              <a:t>These </a:t>
            </a:r>
            <a:r>
              <a:rPr sz="2500" spc="-10" dirty="0">
                <a:latin typeface="Cambria"/>
                <a:cs typeface="Cambria"/>
              </a:rPr>
              <a:t>are </a:t>
            </a:r>
            <a:r>
              <a:rPr sz="2500" spc="-15" dirty="0">
                <a:latin typeface="Cambria"/>
                <a:cs typeface="Cambria"/>
              </a:rPr>
              <a:t>usually </a:t>
            </a:r>
            <a:r>
              <a:rPr sz="2500" spc="-5" dirty="0">
                <a:latin typeface="Cambria"/>
                <a:cs typeface="Cambria"/>
              </a:rPr>
              <a:t>older electronic gadgets </a:t>
            </a:r>
            <a:r>
              <a:rPr sz="2500" spc="-10" dirty="0">
                <a:latin typeface="Cambria"/>
                <a:cs typeface="Cambria"/>
              </a:rPr>
              <a:t>(introduced </a:t>
            </a:r>
            <a:r>
              <a:rPr sz="2500" spc="-5" dirty="0">
                <a:latin typeface="Cambria"/>
                <a:cs typeface="Cambria"/>
              </a:rPr>
              <a:t> </a:t>
            </a:r>
            <a:r>
              <a:rPr sz="2500" spc="-20" dirty="0">
                <a:latin typeface="Cambria"/>
                <a:cs typeface="Cambria"/>
              </a:rPr>
              <a:t>before</a:t>
            </a:r>
            <a:r>
              <a:rPr sz="2500" spc="30" dirty="0">
                <a:latin typeface="Cambria"/>
                <a:cs typeface="Cambria"/>
              </a:rPr>
              <a:t> </a:t>
            </a:r>
            <a:r>
              <a:rPr sz="2500" spc="-10" dirty="0">
                <a:latin typeface="Cambria"/>
                <a:cs typeface="Cambria"/>
              </a:rPr>
              <a:t>the</a:t>
            </a:r>
            <a:r>
              <a:rPr sz="2500" spc="20" dirty="0">
                <a:latin typeface="Cambria"/>
                <a:cs typeface="Cambria"/>
              </a:rPr>
              <a:t> </a:t>
            </a:r>
            <a:r>
              <a:rPr sz="2500" spc="-10" dirty="0">
                <a:latin typeface="Cambria"/>
                <a:cs typeface="Cambria"/>
              </a:rPr>
              <a:t>mid</a:t>
            </a:r>
            <a:r>
              <a:rPr sz="2500" dirty="0">
                <a:latin typeface="Cambria"/>
                <a:cs typeface="Cambria"/>
              </a:rPr>
              <a:t> </a:t>
            </a:r>
            <a:r>
              <a:rPr sz="2500" spc="-10" dirty="0">
                <a:latin typeface="Cambria"/>
                <a:cs typeface="Cambria"/>
              </a:rPr>
              <a:t>1990’s).</a:t>
            </a:r>
            <a:endParaRPr sz="2500">
              <a:latin typeface="Cambria"/>
              <a:cs typeface="Cambria"/>
            </a:endParaRPr>
          </a:p>
          <a:p>
            <a:pPr marL="355600" marR="5080" indent="-343535" algn="just">
              <a:lnSpc>
                <a:spcPct val="100000"/>
              </a:lnSpc>
              <a:buFont typeface="Arial MT"/>
              <a:buChar char="•"/>
              <a:tabLst>
                <a:tab pos="356235" algn="l"/>
              </a:tabLst>
            </a:pPr>
            <a:r>
              <a:rPr sz="2500" spc="-5" dirty="0">
                <a:latin typeface="Cambria"/>
                <a:cs typeface="Cambria"/>
              </a:rPr>
              <a:t>A </a:t>
            </a:r>
            <a:r>
              <a:rPr sz="2500" spc="-10" dirty="0">
                <a:latin typeface="Cambria"/>
                <a:cs typeface="Cambria"/>
              </a:rPr>
              <a:t>good </a:t>
            </a:r>
            <a:r>
              <a:rPr sz="2500" spc="-15" dirty="0">
                <a:latin typeface="Cambria"/>
                <a:cs typeface="Cambria"/>
              </a:rPr>
              <a:t>example </a:t>
            </a:r>
            <a:r>
              <a:rPr sz="2500" dirty="0">
                <a:latin typeface="Cambria"/>
                <a:cs typeface="Cambria"/>
              </a:rPr>
              <a:t>of </a:t>
            </a:r>
            <a:r>
              <a:rPr sz="2500" spc="5" dirty="0">
                <a:latin typeface="Cambria"/>
                <a:cs typeface="Cambria"/>
              </a:rPr>
              <a:t>an </a:t>
            </a:r>
            <a:r>
              <a:rPr sz="2500" spc="-5" dirty="0">
                <a:latin typeface="Cambria"/>
                <a:cs typeface="Cambria"/>
              </a:rPr>
              <a:t>analog signal is the loud-speaker </a:t>
            </a:r>
            <a:r>
              <a:rPr sz="2500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of a </a:t>
            </a:r>
            <a:r>
              <a:rPr sz="2500" spc="-10" dirty="0">
                <a:latin typeface="Cambria"/>
                <a:cs typeface="Cambria"/>
              </a:rPr>
              <a:t>stereo system. When </a:t>
            </a:r>
            <a:r>
              <a:rPr sz="2500" spc="-5" dirty="0">
                <a:latin typeface="Cambria"/>
                <a:cs typeface="Cambria"/>
              </a:rPr>
              <a:t>the </a:t>
            </a:r>
            <a:r>
              <a:rPr sz="2500" spc="-10" dirty="0">
                <a:latin typeface="Cambria"/>
                <a:cs typeface="Cambria"/>
              </a:rPr>
              <a:t>volume </a:t>
            </a:r>
            <a:r>
              <a:rPr sz="2500" dirty="0">
                <a:latin typeface="Cambria"/>
                <a:cs typeface="Cambria"/>
              </a:rPr>
              <a:t>is </a:t>
            </a:r>
            <a:r>
              <a:rPr sz="2500" spc="-5" dirty="0">
                <a:latin typeface="Cambria"/>
                <a:cs typeface="Cambria"/>
              </a:rPr>
              <a:t>turned up the </a:t>
            </a:r>
            <a:r>
              <a:rPr sz="2500" dirty="0">
                <a:latin typeface="Cambria"/>
                <a:cs typeface="Cambria"/>
              </a:rPr>
              <a:t> </a:t>
            </a:r>
            <a:r>
              <a:rPr sz="2500" spc="-10" dirty="0">
                <a:latin typeface="Cambria"/>
                <a:cs typeface="Cambria"/>
              </a:rPr>
              <a:t>sound</a:t>
            </a:r>
            <a:r>
              <a:rPr sz="2500" spc="20" dirty="0">
                <a:latin typeface="Cambria"/>
                <a:cs typeface="Cambria"/>
              </a:rPr>
              <a:t> </a:t>
            </a:r>
            <a:r>
              <a:rPr sz="2500" spc="-10" dirty="0">
                <a:latin typeface="Cambria"/>
                <a:cs typeface="Cambria"/>
              </a:rPr>
              <a:t>increases</a:t>
            </a:r>
            <a:r>
              <a:rPr sz="2500" spc="45" dirty="0">
                <a:latin typeface="Cambria"/>
                <a:cs typeface="Cambria"/>
              </a:rPr>
              <a:t> </a:t>
            </a:r>
            <a:r>
              <a:rPr sz="2500" spc="-25" dirty="0">
                <a:latin typeface="Cambria"/>
                <a:cs typeface="Cambria"/>
              </a:rPr>
              <a:t>slowly</a:t>
            </a:r>
            <a:r>
              <a:rPr sz="2500" spc="25" dirty="0">
                <a:latin typeface="Cambria"/>
                <a:cs typeface="Cambria"/>
              </a:rPr>
              <a:t> </a:t>
            </a:r>
            <a:r>
              <a:rPr sz="2500" spc="-10" dirty="0">
                <a:latin typeface="Cambria"/>
                <a:cs typeface="Cambria"/>
              </a:rPr>
              <a:t>and</a:t>
            </a:r>
            <a:r>
              <a:rPr sz="2500" spc="10" dirty="0">
                <a:latin typeface="Cambria"/>
                <a:cs typeface="Cambria"/>
              </a:rPr>
              <a:t> </a:t>
            </a:r>
            <a:r>
              <a:rPr sz="2500" spc="-30" dirty="0">
                <a:latin typeface="Cambria"/>
                <a:cs typeface="Cambria"/>
              </a:rPr>
              <a:t>constantly.</a:t>
            </a:r>
            <a:endParaRPr sz="2500">
              <a:latin typeface="Cambria"/>
              <a:cs typeface="Cambria"/>
            </a:endParaRPr>
          </a:p>
          <a:p>
            <a:pPr marL="355600" marR="5080" indent="-343535" algn="just">
              <a:lnSpc>
                <a:spcPct val="100000"/>
              </a:lnSpc>
              <a:buFont typeface="Arial MT"/>
              <a:buChar char="•"/>
              <a:tabLst>
                <a:tab pos="356235" algn="l"/>
                <a:tab pos="2396490" algn="l"/>
                <a:tab pos="3394710" algn="l"/>
                <a:tab pos="5028565" algn="l"/>
              </a:tabLst>
            </a:pPr>
            <a:r>
              <a:rPr sz="2500" spc="-10" dirty="0">
                <a:latin typeface="Cambria"/>
                <a:cs typeface="Cambria"/>
              </a:rPr>
              <a:t>Examples	of	</a:t>
            </a:r>
            <a:r>
              <a:rPr sz="2500" spc="-5" dirty="0">
                <a:latin typeface="Cambria"/>
                <a:cs typeface="Cambria"/>
              </a:rPr>
              <a:t>analog	</a:t>
            </a:r>
            <a:r>
              <a:rPr sz="2500" spc="-15" dirty="0">
                <a:latin typeface="Cambria"/>
                <a:cs typeface="Cambria"/>
              </a:rPr>
              <a:t>systems</a:t>
            </a:r>
            <a:r>
              <a:rPr sz="2500" spc="785" dirty="0">
                <a:latin typeface="Cambria"/>
                <a:cs typeface="Cambria"/>
              </a:rPr>
              <a:t> </a:t>
            </a:r>
            <a:r>
              <a:rPr sz="2500" spc="790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include; </a:t>
            </a:r>
            <a:r>
              <a:rPr sz="2500" spc="-540" dirty="0">
                <a:latin typeface="Cambria"/>
                <a:cs typeface="Cambria"/>
              </a:rPr>
              <a:t> </a:t>
            </a:r>
            <a:r>
              <a:rPr sz="2500" spc="-10" dirty="0">
                <a:latin typeface="Cambria"/>
                <a:cs typeface="Cambria"/>
              </a:rPr>
              <a:t>Old radios, </a:t>
            </a:r>
            <a:r>
              <a:rPr sz="2500" spc="-5" dirty="0">
                <a:latin typeface="Cambria"/>
                <a:cs typeface="Cambria"/>
              </a:rPr>
              <a:t>megaphones and the </a:t>
            </a:r>
            <a:r>
              <a:rPr sz="2500" spc="-15" dirty="0">
                <a:latin typeface="Cambria"/>
                <a:cs typeface="Cambria"/>
              </a:rPr>
              <a:t>volume </a:t>
            </a:r>
            <a:r>
              <a:rPr sz="2500" spc="-10" dirty="0">
                <a:latin typeface="Cambria"/>
                <a:cs typeface="Cambria"/>
              </a:rPr>
              <a:t>control </a:t>
            </a:r>
            <a:r>
              <a:rPr sz="2500" dirty="0">
                <a:latin typeface="Cambria"/>
                <a:cs typeface="Cambria"/>
              </a:rPr>
              <a:t>on </a:t>
            </a:r>
            <a:r>
              <a:rPr sz="2500" spc="-5" dirty="0">
                <a:latin typeface="Cambria"/>
                <a:cs typeface="Cambria"/>
              </a:rPr>
              <a:t>old </a:t>
            </a:r>
            <a:r>
              <a:rPr sz="2500" dirty="0">
                <a:latin typeface="Cambria"/>
                <a:cs typeface="Cambria"/>
              </a:rPr>
              <a:t> </a:t>
            </a:r>
            <a:r>
              <a:rPr sz="2500" spc="-10" dirty="0">
                <a:latin typeface="Cambria"/>
                <a:cs typeface="Cambria"/>
              </a:rPr>
              <a:t>telephone</a:t>
            </a:r>
            <a:r>
              <a:rPr sz="2500" spc="40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hand</a:t>
            </a:r>
            <a:r>
              <a:rPr sz="2500" dirty="0">
                <a:latin typeface="Cambria"/>
                <a:cs typeface="Cambria"/>
              </a:rPr>
              <a:t> </a:t>
            </a:r>
            <a:r>
              <a:rPr sz="2500" spc="-55" dirty="0">
                <a:latin typeface="Cambria"/>
                <a:cs typeface="Cambria"/>
              </a:rPr>
              <a:t>sets</a:t>
            </a:r>
            <a:r>
              <a:rPr sz="2500" spc="-55" dirty="0">
                <a:latin typeface="Verdana"/>
                <a:cs typeface="Verdana"/>
              </a:rPr>
              <a:t>.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8211" y="4869179"/>
            <a:ext cx="4847844" cy="166725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469" y="533780"/>
            <a:ext cx="7439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mbria"/>
                <a:cs typeface="Cambria"/>
              </a:rPr>
              <a:t>Direct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method: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Binary </a:t>
            </a:r>
            <a:r>
              <a:rPr spc="-20" dirty="0">
                <a:latin typeface="Cambria"/>
                <a:cs typeface="Cambria"/>
              </a:rPr>
              <a:t>to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Hexadecimal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193" y="795908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39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8237" y="4184713"/>
          <a:ext cx="7329805" cy="1716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3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59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65" dirty="0">
                          <a:latin typeface="Verdana"/>
                          <a:cs typeface="Verdana"/>
                        </a:rPr>
                        <a:t>Step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ry</a:t>
                      </a:r>
                      <a:r>
                        <a:rPr sz="18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Numb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10" dirty="0">
                          <a:latin typeface="Verdana"/>
                          <a:cs typeface="Verdana"/>
                        </a:rPr>
                        <a:t>Hexadecimal</a:t>
                      </a:r>
                      <a:r>
                        <a:rPr sz="18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Number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9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10101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000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0101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10101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50" dirty="0">
                          <a:latin typeface="Verdana"/>
                          <a:cs typeface="Verdana"/>
                        </a:rPr>
                        <a:t>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9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10101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17778" y="1415541"/>
            <a:ext cx="7935595" cy="237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1115">
              <a:lnSpc>
                <a:spcPct val="100000"/>
              </a:lnSpc>
              <a:spcBef>
                <a:spcPts val="100"/>
              </a:spcBef>
              <a:buSzPct val="95833"/>
              <a:buFont typeface="Cambria"/>
              <a:buChar char="•"/>
              <a:tabLst>
                <a:tab pos="173990" algn="l"/>
                <a:tab pos="953769" algn="l"/>
                <a:tab pos="1305560" algn="l"/>
                <a:tab pos="1645920" algn="l"/>
                <a:tab pos="2654935" algn="l"/>
                <a:tab pos="3247390" algn="l"/>
                <a:tab pos="4270375" algn="l"/>
                <a:tab pos="5163820" algn="l"/>
                <a:tab pos="5852795" algn="l"/>
                <a:tab pos="6925309" algn="l"/>
                <a:tab pos="7352030" algn="l"/>
              </a:tabLst>
            </a:pPr>
            <a:r>
              <a:rPr sz="2400" b="1" spc="-5" dirty="0">
                <a:latin typeface="Cambria"/>
                <a:cs typeface="Cambria"/>
              </a:rPr>
              <a:t>S</a:t>
            </a:r>
            <a:r>
              <a:rPr sz="2400" b="1" spc="-35" dirty="0">
                <a:latin typeface="Cambria"/>
                <a:cs typeface="Cambria"/>
              </a:rPr>
              <a:t>t</a:t>
            </a:r>
            <a:r>
              <a:rPr sz="2400" b="1" dirty="0">
                <a:latin typeface="Cambria"/>
                <a:cs typeface="Cambria"/>
              </a:rPr>
              <a:t>ep	1	</a:t>
            </a:r>
            <a:r>
              <a:rPr sz="2400" dirty="0">
                <a:latin typeface="Cambria"/>
                <a:cs typeface="Cambria"/>
              </a:rPr>
              <a:t>−	D</a:t>
            </a:r>
            <a:r>
              <a:rPr sz="2400" spc="-50" dirty="0">
                <a:latin typeface="Cambria"/>
                <a:cs typeface="Cambria"/>
              </a:rPr>
              <a:t>i</a:t>
            </a:r>
            <a:r>
              <a:rPr sz="2400" dirty="0">
                <a:latin typeface="Cambria"/>
                <a:cs typeface="Cambria"/>
              </a:rPr>
              <a:t>vide	</a:t>
            </a:r>
            <a:r>
              <a:rPr sz="2400" spc="-5" dirty="0">
                <a:latin typeface="Cambria"/>
                <a:cs typeface="Cambria"/>
              </a:rPr>
              <a:t>th</a:t>
            </a:r>
            <a:r>
              <a:rPr sz="2400" dirty="0">
                <a:latin typeface="Cambria"/>
                <a:cs typeface="Cambria"/>
              </a:rPr>
              <a:t>e	</a:t>
            </a:r>
            <a:r>
              <a:rPr sz="2400" spc="-5" dirty="0">
                <a:latin typeface="Cambria"/>
                <a:cs typeface="Cambria"/>
              </a:rPr>
              <a:t>binar</a:t>
            </a:r>
            <a:r>
              <a:rPr sz="2400" dirty="0">
                <a:latin typeface="Cambria"/>
                <a:cs typeface="Cambria"/>
              </a:rPr>
              <a:t>y	</a:t>
            </a:r>
            <a:r>
              <a:rPr sz="2400" spc="-15" dirty="0">
                <a:latin typeface="Cambria"/>
                <a:cs typeface="Cambria"/>
              </a:rPr>
              <a:t>d</a:t>
            </a:r>
            <a:r>
              <a:rPr sz="2400" dirty="0">
                <a:latin typeface="Cambria"/>
                <a:cs typeface="Cambria"/>
              </a:rPr>
              <a:t>igits	i</a:t>
            </a:r>
            <a:r>
              <a:rPr sz="2400" spc="5" dirty="0">
                <a:latin typeface="Cambria"/>
                <a:cs typeface="Cambria"/>
              </a:rPr>
              <a:t>n</a:t>
            </a:r>
            <a:r>
              <a:rPr sz="2400" spc="-25" dirty="0">
                <a:latin typeface="Cambria"/>
                <a:cs typeface="Cambria"/>
              </a:rPr>
              <a:t>t</a:t>
            </a:r>
            <a:r>
              <a:rPr sz="2400" dirty="0">
                <a:latin typeface="Cambria"/>
                <a:cs typeface="Cambria"/>
              </a:rPr>
              <a:t>o	</a:t>
            </a:r>
            <a:r>
              <a:rPr sz="2400" spc="-10" dirty="0">
                <a:latin typeface="Cambria"/>
                <a:cs typeface="Cambria"/>
              </a:rPr>
              <a:t>g</a:t>
            </a:r>
            <a:r>
              <a:rPr sz="2400" spc="-35" dirty="0">
                <a:latin typeface="Cambria"/>
                <a:cs typeface="Cambria"/>
              </a:rPr>
              <a:t>r</a:t>
            </a:r>
            <a:r>
              <a:rPr sz="2400" dirty="0">
                <a:latin typeface="Cambria"/>
                <a:cs typeface="Cambria"/>
              </a:rPr>
              <a:t>o</a:t>
            </a:r>
            <a:r>
              <a:rPr sz="2400" spc="-10" dirty="0">
                <a:latin typeface="Cambria"/>
                <a:cs typeface="Cambria"/>
              </a:rPr>
              <a:t>u</a:t>
            </a:r>
            <a:r>
              <a:rPr sz="2400" spc="-5" dirty="0">
                <a:latin typeface="Cambria"/>
                <a:cs typeface="Cambria"/>
              </a:rPr>
              <a:t>p</a:t>
            </a:r>
            <a:r>
              <a:rPr sz="2400" dirty="0">
                <a:latin typeface="Cambria"/>
                <a:cs typeface="Cambria"/>
              </a:rPr>
              <a:t>s	</a:t>
            </a:r>
            <a:r>
              <a:rPr sz="2400" spc="-5" dirty="0">
                <a:latin typeface="Cambria"/>
                <a:cs typeface="Cambria"/>
              </a:rPr>
              <a:t>o</a:t>
            </a:r>
            <a:r>
              <a:rPr sz="2400" dirty="0">
                <a:latin typeface="Cambria"/>
                <a:cs typeface="Cambria"/>
              </a:rPr>
              <a:t>f	</a:t>
            </a:r>
            <a:r>
              <a:rPr sz="2400" spc="-35" dirty="0">
                <a:latin typeface="Cambria"/>
                <a:cs typeface="Cambria"/>
              </a:rPr>
              <a:t>f</a:t>
            </a:r>
            <a:r>
              <a:rPr sz="2400" dirty="0">
                <a:latin typeface="Cambria"/>
                <a:cs typeface="Cambria"/>
              </a:rPr>
              <a:t>o</a:t>
            </a:r>
            <a:r>
              <a:rPr sz="2400" spc="-10" dirty="0">
                <a:latin typeface="Cambria"/>
                <a:cs typeface="Cambria"/>
              </a:rPr>
              <a:t>u</a:t>
            </a:r>
            <a:r>
              <a:rPr sz="2400" dirty="0">
                <a:latin typeface="Cambria"/>
                <a:cs typeface="Cambria"/>
              </a:rPr>
              <a:t>r  (starting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from</a:t>
            </a:r>
            <a:r>
              <a:rPr sz="2400" spc="-5" dirty="0">
                <a:latin typeface="Cambria"/>
                <a:cs typeface="Cambria"/>
              </a:rPr>
              <a:t> the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right).</a:t>
            </a:r>
            <a:endParaRPr sz="2400">
              <a:latin typeface="Cambria"/>
              <a:cs typeface="Cambria"/>
            </a:endParaRPr>
          </a:p>
          <a:p>
            <a:pPr marL="38100" marR="30480">
              <a:lnSpc>
                <a:spcPct val="100000"/>
              </a:lnSpc>
              <a:buSzPct val="95833"/>
              <a:buFont typeface="Cambria"/>
              <a:buChar char="•"/>
              <a:tabLst>
                <a:tab pos="173990" algn="l"/>
              </a:tabLst>
            </a:pPr>
            <a:r>
              <a:rPr sz="2400" b="1" spc="-10" dirty="0">
                <a:latin typeface="Cambria"/>
                <a:cs typeface="Cambria"/>
              </a:rPr>
              <a:t>Step</a:t>
            </a:r>
            <a:r>
              <a:rPr sz="2400" b="1" spc="36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2</a:t>
            </a:r>
            <a:r>
              <a:rPr sz="2400" b="1" spc="36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−</a:t>
            </a:r>
            <a:r>
              <a:rPr sz="2400" spc="37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Convert</a:t>
            </a:r>
            <a:r>
              <a:rPr sz="2400" spc="36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each</a:t>
            </a:r>
            <a:r>
              <a:rPr sz="2400" spc="36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group</a:t>
            </a:r>
            <a:r>
              <a:rPr sz="2400" spc="36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37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four</a:t>
            </a:r>
            <a:r>
              <a:rPr sz="2400" spc="37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binary</a:t>
            </a:r>
            <a:r>
              <a:rPr sz="2400" spc="36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digits</a:t>
            </a:r>
            <a:r>
              <a:rPr sz="2400" spc="36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to</a:t>
            </a:r>
            <a:r>
              <a:rPr sz="2400" spc="36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one </a:t>
            </a:r>
            <a:r>
              <a:rPr sz="2400" spc="-509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hexadecimal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symbol.</a:t>
            </a:r>
            <a:endParaRPr sz="2400">
              <a:latin typeface="Cambria"/>
              <a:cs typeface="Cambria"/>
            </a:endParaRPr>
          </a:p>
          <a:p>
            <a:pPr marL="38100">
              <a:lnSpc>
                <a:spcPts val="2145"/>
              </a:lnSpc>
              <a:spcBef>
                <a:spcPts val="2185"/>
              </a:spcBef>
            </a:pPr>
            <a:r>
              <a:rPr sz="1800" b="1" spc="-20" dirty="0">
                <a:solidFill>
                  <a:srgbClr val="FF0000"/>
                </a:solidFill>
                <a:latin typeface="Tahoma"/>
                <a:cs typeface="Tahoma"/>
              </a:rPr>
              <a:t>Example</a:t>
            </a:r>
            <a:endParaRPr sz="1800">
              <a:latin typeface="Tahoma"/>
              <a:cs typeface="Tahoma"/>
            </a:endParaRPr>
          </a:p>
          <a:p>
            <a:pPr marL="38100">
              <a:lnSpc>
                <a:spcPts val="2625"/>
              </a:lnSpc>
            </a:pPr>
            <a:r>
              <a:rPr sz="2200" spc="-5" dirty="0">
                <a:latin typeface="Cambria"/>
                <a:cs typeface="Cambria"/>
              </a:rPr>
              <a:t>Binary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Number −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(10101)</a:t>
            </a:r>
            <a:r>
              <a:rPr sz="2175" spc="-15" baseline="-24904" dirty="0">
                <a:latin typeface="Cambria"/>
                <a:cs typeface="Cambria"/>
              </a:rPr>
              <a:t>2</a:t>
            </a:r>
            <a:endParaRPr sz="2175" baseline="-24904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1069" y="5963818"/>
            <a:ext cx="6771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mbria"/>
                <a:cs typeface="Cambria"/>
              </a:rPr>
              <a:t>Binary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Number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(10101)</a:t>
            </a:r>
            <a:r>
              <a:rPr sz="2175" spc="-7" baseline="-24904" dirty="0">
                <a:latin typeface="Cambria"/>
                <a:cs typeface="Cambria"/>
              </a:rPr>
              <a:t>2</a:t>
            </a:r>
            <a:r>
              <a:rPr sz="2175" spc="254" baseline="-24904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=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Hexadecimal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Number</a:t>
            </a:r>
            <a:r>
              <a:rPr sz="2200" spc="50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(15)</a:t>
            </a:r>
            <a:r>
              <a:rPr sz="2175" baseline="-24904" dirty="0">
                <a:latin typeface="Cambria"/>
                <a:cs typeface="Cambria"/>
              </a:rPr>
              <a:t>16</a:t>
            </a:r>
            <a:endParaRPr sz="2175" baseline="-24904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5066" y="349758"/>
            <a:ext cx="7437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mbria"/>
                <a:cs typeface="Cambria"/>
              </a:rPr>
              <a:t>Direct </a:t>
            </a:r>
            <a:r>
              <a:rPr dirty="0">
                <a:latin typeface="Cambria"/>
                <a:cs typeface="Cambria"/>
              </a:rPr>
              <a:t>Method: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Hexadecimal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to </a:t>
            </a:r>
            <a:r>
              <a:rPr spc="-10" dirty="0">
                <a:latin typeface="Cambria"/>
                <a:cs typeface="Cambria"/>
              </a:rPr>
              <a:t>Binary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193" y="795908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44575" y="3943286"/>
          <a:ext cx="7673975" cy="2150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8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65" dirty="0">
                          <a:latin typeface="Verdana"/>
                          <a:cs typeface="Verdana"/>
                        </a:rPr>
                        <a:t>Step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10" dirty="0">
                          <a:latin typeface="Verdana"/>
                          <a:cs typeface="Verdana"/>
                        </a:rPr>
                        <a:t>Hexadecimal</a:t>
                      </a:r>
                      <a:r>
                        <a:rPr sz="18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Number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ry</a:t>
                      </a:r>
                      <a:r>
                        <a:rPr sz="18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Numb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931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5"/>
                        </a:spcBef>
                        <a:tabLst>
                          <a:tab pos="881380" algn="l"/>
                        </a:tabLst>
                      </a:pPr>
                      <a:r>
                        <a:rPr sz="1800" spc="-150" dirty="0">
                          <a:latin typeface="Verdana"/>
                          <a:cs typeface="Verdana"/>
                        </a:rPr>
                        <a:t>1	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804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755015" algn="l"/>
                        </a:tabLst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0001	0101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558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00010101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17904" y="1055878"/>
            <a:ext cx="7757159" cy="268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 algn="just">
              <a:lnSpc>
                <a:spcPct val="100000"/>
              </a:lnSpc>
              <a:spcBef>
                <a:spcPts val="100"/>
              </a:spcBef>
              <a:buSzPct val="95833"/>
              <a:buFont typeface="Cambria"/>
              <a:buChar char="•"/>
              <a:tabLst>
                <a:tab pos="161290" algn="l"/>
              </a:tabLst>
            </a:pPr>
            <a:r>
              <a:rPr sz="2400" b="1" spc="-10" dirty="0">
                <a:latin typeface="Cambria"/>
                <a:cs typeface="Cambria"/>
              </a:rPr>
              <a:t>Step </a:t>
            </a:r>
            <a:r>
              <a:rPr sz="2400" b="1" dirty="0">
                <a:latin typeface="Cambria"/>
                <a:cs typeface="Cambria"/>
              </a:rPr>
              <a:t>1 </a:t>
            </a:r>
            <a:r>
              <a:rPr sz="2400" dirty="0">
                <a:latin typeface="Cambria"/>
                <a:cs typeface="Cambria"/>
              </a:rPr>
              <a:t>− </a:t>
            </a:r>
            <a:r>
              <a:rPr sz="2400" spc="-15" dirty="0">
                <a:latin typeface="Cambria"/>
                <a:cs typeface="Cambria"/>
              </a:rPr>
              <a:t>Convert </a:t>
            </a:r>
            <a:r>
              <a:rPr sz="2400" dirty="0">
                <a:latin typeface="Cambria"/>
                <a:cs typeface="Cambria"/>
              </a:rPr>
              <a:t>each </a:t>
            </a:r>
            <a:r>
              <a:rPr sz="2400" spc="-5" dirty="0">
                <a:latin typeface="Cambria"/>
                <a:cs typeface="Cambria"/>
              </a:rPr>
              <a:t>hexadecimal </a:t>
            </a:r>
            <a:r>
              <a:rPr sz="2400" dirty="0">
                <a:latin typeface="Cambria"/>
                <a:cs typeface="Cambria"/>
              </a:rPr>
              <a:t>digit </a:t>
            </a:r>
            <a:r>
              <a:rPr sz="2400" spc="-15" dirty="0">
                <a:latin typeface="Cambria"/>
                <a:cs typeface="Cambria"/>
              </a:rPr>
              <a:t>to </a:t>
            </a:r>
            <a:r>
              <a:rPr sz="2400" dirty="0">
                <a:latin typeface="Cambria"/>
                <a:cs typeface="Cambria"/>
              </a:rPr>
              <a:t>a 4 digit </a:t>
            </a:r>
            <a:r>
              <a:rPr sz="2400" spc="-10" dirty="0">
                <a:latin typeface="Cambria"/>
                <a:cs typeface="Cambria"/>
              </a:rPr>
              <a:t>binary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number (the </a:t>
            </a:r>
            <a:r>
              <a:rPr sz="2400" spc="-10" dirty="0">
                <a:latin typeface="Cambria"/>
                <a:cs typeface="Cambria"/>
              </a:rPr>
              <a:t>hexadecimal </a:t>
            </a:r>
            <a:r>
              <a:rPr sz="2400" dirty="0">
                <a:latin typeface="Cambria"/>
                <a:cs typeface="Cambria"/>
              </a:rPr>
              <a:t>digits </a:t>
            </a:r>
            <a:r>
              <a:rPr sz="2400" spc="-20" dirty="0">
                <a:latin typeface="Cambria"/>
                <a:cs typeface="Cambria"/>
              </a:rPr>
              <a:t>may </a:t>
            </a:r>
            <a:r>
              <a:rPr sz="2400" spc="-5" dirty="0">
                <a:latin typeface="Cambria"/>
                <a:cs typeface="Cambria"/>
              </a:rPr>
              <a:t>be </a:t>
            </a:r>
            <a:r>
              <a:rPr sz="2400" spc="-10" dirty="0">
                <a:latin typeface="Cambria"/>
                <a:cs typeface="Cambria"/>
              </a:rPr>
              <a:t>treated </a:t>
            </a:r>
            <a:r>
              <a:rPr sz="2400" dirty="0">
                <a:latin typeface="Cambria"/>
                <a:cs typeface="Cambria"/>
              </a:rPr>
              <a:t>as decimal 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for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this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conversion).</a:t>
            </a:r>
            <a:endParaRPr sz="2400">
              <a:latin typeface="Cambria"/>
              <a:cs typeface="Cambria"/>
            </a:endParaRPr>
          </a:p>
          <a:p>
            <a:pPr marL="25400" marR="19050" algn="just">
              <a:lnSpc>
                <a:spcPct val="100000"/>
              </a:lnSpc>
              <a:buSzPct val="95833"/>
              <a:buFont typeface="Cambria"/>
              <a:buChar char="•"/>
              <a:tabLst>
                <a:tab pos="161290" algn="l"/>
              </a:tabLst>
            </a:pPr>
            <a:r>
              <a:rPr sz="2400" b="1" spc="-10" dirty="0">
                <a:latin typeface="Cambria"/>
                <a:cs typeface="Cambria"/>
              </a:rPr>
              <a:t>Step </a:t>
            </a:r>
            <a:r>
              <a:rPr sz="2400" b="1" dirty="0">
                <a:latin typeface="Cambria"/>
                <a:cs typeface="Cambria"/>
              </a:rPr>
              <a:t>2 </a:t>
            </a:r>
            <a:r>
              <a:rPr sz="2400" dirty="0">
                <a:latin typeface="Cambria"/>
                <a:cs typeface="Cambria"/>
              </a:rPr>
              <a:t>− </a:t>
            </a:r>
            <a:r>
              <a:rPr sz="2400" spc="-5" dirty="0">
                <a:latin typeface="Cambria"/>
                <a:cs typeface="Cambria"/>
              </a:rPr>
              <a:t>Combine all the resulting binary </a:t>
            </a:r>
            <a:r>
              <a:rPr sz="2400" spc="-10" dirty="0">
                <a:latin typeface="Cambria"/>
                <a:cs typeface="Cambria"/>
              </a:rPr>
              <a:t>groups </a:t>
            </a:r>
            <a:r>
              <a:rPr sz="2400" spc="-5" dirty="0">
                <a:latin typeface="Cambria"/>
                <a:cs typeface="Cambria"/>
              </a:rPr>
              <a:t>(of </a:t>
            </a:r>
            <a:r>
              <a:rPr sz="2400" dirty="0">
                <a:latin typeface="Cambria"/>
                <a:cs typeface="Cambria"/>
              </a:rPr>
              <a:t>4 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digits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each) into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 </a:t>
            </a:r>
            <a:r>
              <a:rPr sz="2400" spc="-5" dirty="0">
                <a:latin typeface="Cambria"/>
                <a:cs typeface="Cambria"/>
              </a:rPr>
              <a:t>single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binary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number.</a:t>
            </a:r>
            <a:endParaRPr sz="240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  <a:spcBef>
                <a:spcPts val="2185"/>
              </a:spcBef>
            </a:pPr>
            <a:r>
              <a:rPr sz="1800" b="1" spc="-40" dirty="0">
                <a:solidFill>
                  <a:srgbClr val="FF0000"/>
                </a:solidFill>
                <a:latin typeface="Tahoma"/>
                <a:cs typeface="Tahoma"/>
              </a:rPr>
              <a:t>Example:</a:t>
            </a:r>
            <a:r>
              <a:rPr sz="18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10" dirty="0">
                <a:latin typeface="Verdana"/>
                <a:cs typeface="Verdana"/>
              </a:rPr>
              <a:t>Hexadecimal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Number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−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(15)</a:t>
            </a:r>
            <a:r>
              <a:rPr sz="1800" spc="-225" baseline="-25462" dirty="0">
                <a:latin typeface="Verdana"/>
                <a:cs typeface="Verdana"/>
              </a:rPr>
              <a:t>16</a:t>
            </a:r>
            <a:endParaRPr sz="1800" baseline="-25462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</a:pPr>
            <a:r>
              <a:rPr sz="1800" spc="90" dirty="0">
                <a:latin typeface="Verdana"/>
                <a:cs typeface="Verdana"/>
              </a:rPr>
              <a:t>Ca</a:t>
            </a:r>
            <a:r>
              <a:rPr sz="1800" spc="40" dirty="0">
                <a:latin typeface="Verdana"/>
                <a:cs typeface="Verdana"/>
              </a:rPr>
              <a:t>l</a:t>
            </a:r>
            <a:r>
              <a:rPr sz="1800" spc="15" dirty="0">
                <a:latin typeface="Verdana"/>
                <a:cs typeface="Verdana"/>
              </a:rPr>
              <a:t>cu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85" dirty="0">
                <a:latin typeface="Verdana"/>
                <a:cs typeface="Verdana"/>
              </a:rPr>
              <a:t>g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245" dirty="0">
                <a:latin typeface="Verdana"/>
                <a:cs typeface="Verdana"/>
              </a:rPr>
              <a:t>B</a:t>
            </a:r>
            <a:r>
              <a:rPr sz="1800" spc="-80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65" dirty="0">
                <a:latin typeface="Verdana"/>
                <a:cs typeface="Verdana"/>
              </a:rPr>
              <a:t>ry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E</a:t>
            </a:r>
            <a:r>
              <a:rPr sz="1800" spc="-45" dirty="0">
                <a:latin typeface="Verdana"/>
                <a:cs typeface="Verdana"/>
              </a:rPr>
              <a:t>q</a:t>
            </a:r>
            <a:r>
              <a:rPr sz="1800" spc="-125" dirty="0">
                <a:latin typeface="Verdana"/>
                <a:cs typeface="Verdana"/>
              </a:rPr>
              <a:t>u</a:t>
            </a:r>
            <a:r>
              <a:rPr sz="1800" spc="-35" dirty="0">
                <a:latin typeface="Verdana"/>
                <a:cs typeface="Verdana"/>
              </a:rPr>
              <a:t>i</a:t>
            </a:r>
            <a:r>
              <a:rPr sz="1800" spc="-50" dirty="0">
                <a:latin typeface="Verdana"/>
                <a:cs typeface="Verdana"/>
              </a:rPr>
              <a:t>v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00" dirty="0"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2766" y="6114694"/>
            <a:ext cx="67703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mbria"/>
                <a:cs typeface="Cambria"/>
              </a:rPr>
              <a:t>Hexadecimal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Number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(15)</a:t>
            </a:r>
            <a:r>
              <a:rPr sz="2175" baseline="-24904" dirty="0">
                <a:latin typeface="Cambria"/>
                <a:cs typeface="Cambria"/>
              </a:rPr>
              <a:t>16</a:t>
            </a:r>
            <a:r>
              <a:rPr sz="2175" spc="225" baseline="-24904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=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Binary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Number</a:t>
            </a:r>
            <a:r>
              <a:rPr sz="2200" spc="49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(10101)</a:t>
            </a:r>
            <a:r>
              <a:rPr sz="2175" spc="-7" baseline="-24904" dirty="0">
                <a:latin typeface="Cambria"/>
                <a:cs typeface="Cambria"/>
              </a:rPr>
              <a:t>2</a:t>
            </a:r>
            <a:endParaRPr sz="2175" baseline="-24904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642" y="533780"/>
            <a:ext cx="4122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Cambria"/>
                <a:cs typeface="Cambria"/>
              </a:rPr>
              <a:t>Hexadecimal</a:t>
            </a:r>
            <a:r>
              <a:rPr spc="-20" dirty="0">
                <a:latin typeface="Cambria"/>
                <a:cs typeface="Cambria"/>
              </a:rPr>
              <a:t> to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Octal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193" y="795908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41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4750" y="5029200"/>
            <a:ext cx="7772400" cy="1828800"/>
          </a:xfrm>
          <a:custGeom>
            <a:avLst/>
            <a:gdLst/>
            <a:ahLst/>
            <a:cxnLst/>
            <a:rect l="l" t="t" r="r" b="b"/>
            <a:pathLst>
              <a:path w="7772400" h="1828800">
                <a:moveTo>
                  <a:pt x="7772400" y="0"/>
                </a:moveTo>
                <a:lnTo>
                  <a:pt x="7772400" y="0"/>
                </a:lnTo>
                <a:lnTo>
                  <a:pt x="0" y="0"/>
                </a:lnTo>
                <a:lnTo>
                  <a:pt x="0" y="640080"/>
                </a:lnTo>
                <a:lnTo>
                  <a:pt x="0" y="1828800"/>
                </a:lnTo>
                <a:lnTo>
                  <a:pt x="1295400" y="1828800"/>
                </a:lnTo>
                <a:lnTo>
                  <a:pt x="2590800" y="1828800"/>
                </a:lnTo>
                <a:lnTo>
                  <a:pt x="3886200" y="1828800"/>
                </a:lnTo>
                <a:lnTo>
                  <a:pt x="5181600" y="1828800"/>
                </a:lnTo>
                <a:lnTo>
                  <a:pt x="6477000" y="1828800"/>
                </a:lnTo>
                <a:lnTo>
                  <a:pt x="7772400" y="1828800"/>
                </a:lnTo>
                <a:lnTo>
                  <a:pt x="7772400" y="640080"/>
                </a:lnTo>
                <a:lnTo>
                  <a:pt x="777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39444" y="5069590"/>
          <a:ext cx="7743825" cy="1744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4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800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20" dirty="0">
                          <a:latin typeface="Verdana"/>
                          <a:cs typeface="Verdana"/>
                        </a:rPr>
                        <a:t>Hexadeci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mal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=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90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90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90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90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60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ry</a:t>
                      </a:r>
                      <a:r>
                        <a:rPr sz="18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=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800" spc="-150" dirty="0">
                          <a:latin typeface="Verdana"/>
                          <a:cs typeface="Verdana"/>
                        </a:rPr>
                        <a:t>1010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393700">
                        <a:lnSpc>
                          <a:spcPct val="100000"/>
                        </a:lnSpc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0010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394335">
                        <a:lnSpc>
                          <a:spcPct val="100000"/>
                        </a:lnSpc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1101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394335">
                        <a:lnSpc>
                          <a:spcPct val="100000"/>
                        </a:lnSpc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1110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4335" marR="1193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385" dirty="0">
                          <a:latin typeface="Verdana"/>
                          <a:cs typeface="Verdana"/>
                        </a:rPr>
                        <a:t>= </a:t>
                      </a:r>
                      <a:r>
                        <a:rPr sz="1800" spc="-3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10100010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394335">
                        <a:lnSpc>
                          <a:spcPct val="100000"/>
                        </a:lnSpc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11011110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394335">
                        <a:lnSpc>
                          <a:spcPts val="2095"/>
                        </a:lnSpc>
                      </a:pPr>
                      <a:r>
                        <a:rPr sz="1800" spc="-45" dirty="0">
                          <a:latin typeface="Verdana"/>
                          <a:cs typeface="Verdana"/>
                        </a:rPr>
                        <a:t>binary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22044" y="1201039"/>
            <a:ext cx="7647305" cy="3714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2A2A"/>
                </a:solidFill>
                <a:latin typeface="Cambria"/>
                <a:cs typeface="Cambria"/>
              </a:rPr>
              <a:t>When</a:t>
            </a:r>
            <a:r>
              <a:rPr sz="240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2A2A2A"/>
                </a:solidFill>
                <a:latin typeface="Cambria"/>
                <a:cs typeface="Cambria"/>
              </a:rPr>
              <a:t>converting</a:t>
            </a:r>
            <a:r>
              <a:rPr sz="2400" spc="-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2A2A2A"/>
                </a:solidFill>
                <a:latin typeface="Cambria"/>
                <a:cs typeface="Cambria"/>
              </a:rPr>
              <a:t>from</a:t>
            </a:r>
            <a:r>
              <a:rPr sz="2400" spc="-10" dirty="0">
                <a:solidFill>
                  <a:srgbClr val="2A2A2A"/>
                </a:solidFill>
                <a:latin typeface="Cambria"/>
                <a:cs typeface="Cambria"/>
              </a:rPr>
              <a:t> hexadecimal</a:t>
            </a:r>
            <a:r>
              <a:rPr sz="2400" spc="-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2A2A2A"/>
                </a:solidFill>
                <a:latin typeface="Cambria"/>
                <a:cs typeface="Cambria"/>
              </a:rPr>
              <a:t>to</a:t>
            </a:r>
            <a:r>
              <a:rPr sz="2400" spc="-1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A2A2A"/>
                </a:solidFill>
                <a:latin typeface="Cambria"/>
                <a:cs typeface="Cambria"/>
              </a:rPr>
              <a:t>octal,</a:t>
            </a:r>
            <a:r>
              <a:rPr sz="2400" spc="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A2A2A"/>
                </a:solidFill>
                <a:latin typeface="Cambria"/>
                <a:cs typeface="Cambria"/>
              </a:rPr>
              <a:t>it</a:t>
            </a:r>
            <a:r>
              <a:rPr sz="2400" spc="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A2A2A"/>
                </a:solidFill>
                <a:latin typeface="Cambria"/>
                <a:cs typeface="Cambria"/>
              </a:rPr>
              <a:t>is</a:t>
            </a:r>
            <a:r>
              <a:rPr sz="2400" spc="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2A2A2A"/>
                </a:solidFill>
                <a:latin typeface="Cambria"/>
                <a:cs typeface="Cambria"/>
              </a:rPr>
              <a:t>often </a:t>
            </a:r>
            <a:r>
              <a:rPr sz="2400" spc="-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A2A2A"/>
                </a:solidFill>
                <a:latin typeface="Cambria"/>
                <a:cs typeface="Cambria"/>
              </a:rPr>
              <a:t>easier </a:t>
            </a:r>
            <a:r>
              <a:rPr sz="2400" spc="-15" dirty="0">
                <a:solidFill>
                  <a:srgbClr val="2A2A2A"/>
                </a:solidFill>
                <a:latin typeface="Cambria"/>
                <a:cs typeface="Cambria"/>
              </a:rPr>
              <a:t>to </a:t>
            </a:r>
            <a:r>
              <a:rPr sz="2400" spc="-10" dirty="0">
                <a:solidFill>
                  <a:srgbClr val="2A2A2A"/>
                </a:solidFill>
                <a:latin typeface="Cambria"/>
                <a:cs typeface="Cambria"/>
              </a:rPr>
              <a:t>first </a:t>
            </a:r>
            <a:r>
              <a:rPr sz="2400" spc="-15" dirty="0">
                <a:solidFill>
                  <a:srgbClr val="2A2A2A"/>
                </a:solidFill>
                <a:latin typeface="Cambria"/>
                <a:cs typeface="Cambria"/>
              </a:rPr>
              <a:t>convert </a:t>
            </a:r>
            <a:r>
              <a:rPr sz="2400" spc="-5" dirty="0">
                <a:solidFill>
                  <a:srgbClr val="2A2A2A"/>
                </a:solidFill>
                <a:latin typeface="Cambria"/>
                <a:cs typeface="Cambria"/>
              </a:rPr>
              <a:t>the </a:t>
            </a:r>
            <a:r>
              <a:rPr sz="2400" spc="-10" dirty="0">
                <a:solidFill>
                  <a:srgbClr val="2A2A2A"/>
                </a:solidFill>
                <a:latin typeface="Cambria"/>
                <a:cs typeface="Cambria"/>
              </a:rPr>
              <a:t>hexadecimal </a:t>
            </a:r>
            <a:r>
              <a:rPr sz="2400" spc="-5" dirty="0">
                <a:solidFill>
                  <a:srgbClr val="2A2A2A"/>
                </a:solidFill>
                <a:latin typeface="Cambria"/>
                <a:cs typeface="Cambria"/>
              </a:rPr>
              <a:t>number into </a:t>
            </a:r>
            <a:r>
              <a:rPr sz="2400" spc="-10" dirty="0">
                <a:solidFill>
                  <a:srgbClr val="2A2A2A"/>
                </a:solidFill>
                <a:latin typeface="Cambria"/>
                <a:cs typeface="Cambria"/>
              </a:rPr>
              <a:t>binary </a:t>
            </a:r>
            <a:r>
              <a:rPr sz="2400" spc="-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A2A2A"/>
                </a:solidFill>
                <a:latin typeface="Cambria"/>
                <a:cs typeface="Cambria"/>
              </a:rPr>
              <a:t>and</a:t>
            </a:r>
            <a:r>
              <a:rPr sz="2400" spc="-5" dirty="0">
                <a:solidFill>
                  <a:srgbClr val="2A2A2A"/>
                </a:solidFill>
                <a:latin typeface="Cambria"/>
                <a:cs typeface="Cambria"/>
              </a:rPr>
              <a:t> then </a:t>
            </a:r>
            <a:r>
              <a:rPr sz="2400" spc="-10" dirty="0">
                <a:solidFill>
                  <a:srgbClr val="2A2A2A"/>
                </a:solidFill>
                <a:latin typeface="Cambria"/>
                <a:cs typeface="Cambria"/>
              </a:rPr>
              <a:t>from</a:t>
            </a:r>
            <a:r>
              <a:rPr sz="2400" spc="-2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A2A2A"/>
                </a:solidFill>
                <a:latin typeface="Cambria"/>
                <a:cs typeface="Cambria"/>
              </a:rPr>
              <a:t>binary</a:t>
            </a:r>
            <a:r>
              <a:rPr sz="2400" spc="-1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A2A2A"/>
                </a:solidFill>
                <a:latin typeface="Cambria"/>
                <a:cs typeface="Cambria"/>
              </a:rPr>
              <a:t>into</a:t>
            </a:r>
            <a:r>
              <a:rPr sz="2400" spc="-2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A2A2A"/>
                </a:solidFill>
                <a:latin typeface="Cambria"/>
                <a:cs typeface="Cambria"/>
              </a:rPr>
              <a:t>octal.</a:t>
            </a:r>
            <a:endParaRPr sz="2400">
              <a:latin typeface="Cambria"/>
              <a:cs typeface="Cambria"/>
            </a:endParaRPr>
          </a:p>
          <a:p>
            <a:pPr marL="79375" algn="just">
              <a:lnSpc>
                <a:spcPct val="100000"/>
              </a:lnSpc>
              <a:spcBef>
                <a:spcPts val="2160"/>
              </a:spcBef>
            </a:pPr>
            <a:r>
              <a:rPr sz="2400" spc="-35" dirty="0">
                <a:solidFill>
                  <a:srgbClr val="FF0000"/>
                </a:solidFill>
                <a:latin typeface="Cambria"/>
                <a:cs typeface="Cambria"/>
              </a:rPr>
              <a:t>For</a:t>
            </a:r>
            <a:r>
              <a:rPr sz="2400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example</a:t>
            </a:r>
            <a:r>
              <a:rPr sz="2400" spc="-10" dirty="0">
                <a:solidFill>
                  <a:srgbClr val="2A2A2A"/>
                </a:solidFill>
                <a:latin typeface="Cambria"/>
                <a:cs typeface="Cambria"/>
              </a:rPr>
              <a:t>,</a:t>
            </a:r>
            <a:r>
              <a:rPr sz="2400" spc="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400" b="1" spc="-20" dirty="0">
                <a:solidFill>
                  <a:srgbClr val="A65F12"/>
                </a:solidFill>
                <a:latin typeface="Cambria"/>
                <a:cs typeface="Cambria"/>
              </a:rPr>
              <a:t>to </a:t>
            </a:r>
            <a:r>
              <a:rPr sz="2400" b="1" spc="-25" dirty="0">
                <a:solidFill>
                  <a:srgbClr val="A65F12"/>
                </a:solidFill>
                <a:latin typeface="Cambria"/>
                <a:cs typeface="Cambria"/>
              </a:rPr>
              <a:t>convert</a:t>
            </a:r>
            <a:r>
              <a:rPr sz="2400" b="1" spc="-5" dirty="0">
                <a:solidFill>
                  <a:srgbClr val="A65F12"/>
                </a:solidFill>
                <a:latin typeface="Cambria"/>
                <a:cs typeface="Cambria"/>
              </a:rPr>
              <a:t> A2DE</a:t>
            </a:r>
            <a:r>
              <a:rPr sz="2400" b="1" spc="-10" dirty="0">
                <a:solidFill>
                  <a:srgbClr val="A65F12"/>
                </a:solidFill>
                <a:latin typeface="Cambria"/>
                <a:cs typeface="Cambria"/>
              </a:rPr>
              <a:t> </a:t>
            </a:r>
            <a:r>
              <a:rPr sz="2400" b="1" spc="-20" dirty="0">
                <a:solidFill>
                  <a:srgbClr val="A65F12"/>
                </a:solidFill>
                <a:latin typeface="Cambria"/>
                <a:cs typeface="Cambria"/>
              </a:rPr>
              <a:t>hex</a:t>
            </a:r>
            <a:r>
              <a:rPr sz="2400" b="1" dirty="0">
                <a:solidFill>
                  <a:srgbClr val="A65F12"/>
                </a:solidFill>
                <a:latin typeface="Cambria"/>
                <a:cs typeface="Cambria"/>
              </a:rPr>
              <a:t> </a:t>
            </a:r>
            <a:r>
              <a:rPr sz="2400" b="1" spc="-15" dirty="0">
                <a:solidFill>
                  <a:srgbClr val="A65F12"/>
                </a:solidFill>
                <a:latin typeface="Cambria"/>
                <a:cs typeface="Cambria"/>
              </a:rPr>
              <a:t>into</a:t>
            </a:r>
            <a:r>
              <a:rPr sz="2400" b="1" spc="-20" dirty="0">
                <a:solidFill>
                  <a:srgbClr val="A65F12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A65F12"/>
                </a:solidFill>
                <a:latin typeface="Cambria"/>
                <a:cs typeface="Cambria"/>
              </a:rPr>
              <a:t>octal:</a:t>
            </a:r>
            <a:endParaRPr sz="2400">
              <a:latin typeface="Cambria"/>
              <a:cs typeface="Cambria"/>
            </a:endParaRPr>
          </a:p>
          <a:p>
            <a:pPr marL="12700" marR="139065" algn="just">
              <a:lnSpc>
                <a:spcPct val="100000"/>
              </a:lnSpc>
              <a:spcBef>
                <a:spcPts val="2160"/>
              </a:spcBef>
            </a:pP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Add leading </a:t>
            </a:r>
            <a:r>
              <a:rPr sz="2200" spc="-15" dirty="0">
                <a:solidFill>
                  <a:srgbClr val="2A2A2A"/>
                </a:solidFill>
                <a:latin typeface="Cambria"/>
                <a:cs typeface="Cambria"/>
              </a:rPr>
              <a:t>zeros </a:t>
            </a:r>
            <a:r>
              <a:rPr sz="2200" spc="-5" dirty="0">
                <a:solidFill>
                  <a:srgbClr val="2A2A2A"/>
                </a:solidFill>
                <a:latin typeface="Cambria"/>
                <a:cs typeface="Cambria"/>
              </a:rPr>
              <a:t>or </a:t>
            </a:r>
            <a:r>
              <a:rPr sz="2200" spc="-30" dirty="0">
                <a:solidFill>
                  <a:srgbClr val="2A2A2A"/>
                </a:solidFill>
                <a:latin typeface="Cambria"/>
                <a:cs typeface="Cambria"/>
              </a:rPr>
              <a:t>remove </a:t>
            </a: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leading </a:t>
            </a:r>
            <a:r>
              <a:rPr sz="2200" spc="-15" dirty="0">
                <a:solidFill>
                  <a:srgbClr val="2A2A2A"/>
                </a:solidFill>
                <a:latin typeface="Cambria"/>
                <a:cs typeface="Cambria"/>
              </a:rPr>
              <a:t>zeros to group </a:t>
            </a: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into </a:t>
            </a:r>
            <a:r>
              <a:rPr sz="2200" spc="-5" dirty="0">
                <a:solidFill>
                  <a:srgbClr val="2A2A2A"/>
                </a:solidFill>
                <a:latin typeface="Cambria"/>
                <a:cs typeface="Cambria"/>
              </a:rPr>
              <a:t>sets of </a:t>
            </a:r>
            <a:r>
              <a:rPr sz="220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solidFill>
                  <a:srgbClr val="2A2A2A"/>
                </a:solidFill>
                <a:latin typeface="Cambria"/>
                <a:cs typeface="Cambria"/>
              </a:rPr>
              <a:t>three</a:t>
            </a:r>
            <a:r>
              <a:rPr sz="2200" spc="1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binary</a:t>
            </a:r>
            <a:r>
              <a:rPr sz="2200" spc="1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2A2A2A"/>
                </a:solidFill>
                <a:latin typeface="Cambria"/>
                <a:cs typeface="Cambria"/>
              </a:rPr>
              <a:t>digits.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25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Binary:</a:t>
            </a:r>
            <a:r>
              <a:rPr sz="2200" spc="1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1010001011011110</a:t>
            </a:r>
            <a:r>
              <a:rPr sz="2200" spc="1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2A2A2A"/>
                </a:solidFill>
                <a:latin typeface="Cambria"/>
                <a:cs typeface="Cambria"/>
              </a:rPr>
              <a:t>=</a:t>
            </a:r>
            <a:r>
              <a:rPr sz="2200" spc="1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001</a:t>
            </a:r>
            <a:r>
              <a:rPr sz="220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2A2A2A"/>
                </a:solidFill>
                <a:latin typeface="Cambria"/>
                <a:cs typeface="Cambria"/>
              </a:rPr>
              <a:t>010</a:t>
            </a:r>
            <a:r>
              <a:rPr sz="220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001</a:t>
            </a:r>
            <a:r>
              <a:rPr sz="220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2A2A2A"/>
                </a:solidFill>
                <a:latin typeface="Cambria"/>
                <a:cs typeface="Cambria"/>
              </a:rPr>
              <a:t>011</a:t>
            </a:r>
            <a:r>
              <a:rPr sz="220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011</a:t>
            </a:r>
            <a:r>
              <a:rPr sz="220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110</a:t>
            </a:r>
            <a:endParaRPr sz="22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200" spc="-5" dirty="0">
                <a:solidFill>
                  <a:srgbClr val="2A2A2A"/>
                </a:solidFill>
                <a:latin typeface="Cambria"/>
                <a:cs typeface="Cambria"/>
              </a:rPr>
              <a:t>Then,</a:t>
            </a:r>
            <a:r>
              <a:rPr sz="220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2A2A2A"/>
                </a:solidFill>
                <a:latin typeface="Cambria"/>
                <a:cs typeface="Cambria"/>
              </a:rPr>
              <a:t>look</a:t>
            </a: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 up</a:t>
            </a:r>
            <a:r>
              <a:rPr sz="220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2A2A2A"/>
                </a:solidFill>
                <a:latin typeface="Cambria"/>
                <a:cs typeface="Cambria"/>
              </a:rPr>
              <a:t>each</a:t>
            </a:r>
            <a:r>
              <a:rPr sz="2200" spc="1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group</a:t>
            </a:r>
            <a:r>
              <a:rPr sz="2200" spc="1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2A2A2A"/>
                </a:solidFill>
                <a:latin typeface="Cambria"/>
                <a:cs typeface="Cambria"/>
              </a:rPr>
              <a:t>in</a:t>
            </a: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2A2A2A"/>
                </a:solidFill>
                <a:latin typeface="Cambria"/>
                <a:cs typeface="Cambria"/>
              </a:rPr>
              <a:t>a</a:t>
            </a:r>
            <a:r>
              <a:rPr sz="220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table: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617" y="646557"/>
            <a:ext cx="1257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193" y="795908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42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69950" y="3282924"/>
          <a:ext cx="7772400" cy="1595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1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023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11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spc="-95" dirty="0">
                          <a:latin typeface="Verdana"/>
                          <a:cs typeface="Verdana"/>
                        </a:rPr>
                        <a:t>Binary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=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22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001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9939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010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9939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001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9939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011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9939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011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9939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110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9939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800" spc="50" dirty="0">
                          <a:latin typeface="Verdana"/>
                          <a:cs typeface="Verdana"/>
                        </a:rPr>
                        <a:t>Octal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=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7907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2959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2959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2959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2275" marR="11048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385" dirty="0">
                          <a:latin typeface="Verdana"/>
                          <a:cs typeface="Verdana"/>
                        </a:rPr>
                        <a:t>= </a:t>
                      </a:r>
                      <a:r>
                        <a:rPr sz="1800" spc="-3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121336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422275">
                        <a:lnSpc>
                          <a:spcPct val="100000"/>
                        </a:lnSpc>
                      </a:pPr>
                      <a:r>
                        <a:rPr sz="1800" spc="40" dirty="0">
                          <a:latin typeface="Verdana"/>
                          <a:cs typeface="Verdana"/>
                        </a:rPr>
                        <a:t>octal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43000" y="1481137"/>
          <a:ext cx="7200900" cy="159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9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9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972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Binary: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000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001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010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011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100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101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110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111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2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Octal: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0383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0383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038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038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038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038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038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038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7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038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420494" y="5118557"/>
            <a:ext cx="659384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60" dirty="0">
                <a:solidFill>
                  <a:srgbClr val="2A2A2A"/>
                </a:solidFill>
                <a:latin typeface="Verdana"/>
                <a:cs typeface="Verdana"/>
              </a:rPr>
              <a:t>T</a:t>
            </a:r>
            <a:r>
              <a:rPr sz="1800" spc="-50" dirty="0">
                <a:solidFill>
                  <a:srgbClr val="2A2A2A"/>
                </a:solidFill>
                <a:latin typeface="Verdana"/>
                <a:cs typeface="Verdana"/>
              </a:rPr>
              <a:t>h</a:t>
            </a:r>
            <a:r>
              <a:rPr sz="1800" spc="-60" dirty="0">
                <a:solidFill>
                  <a:srgbClr val="2A2A2A"/>
                </a:solidFill>
                <a:latin typeface="Verdana"/>
                <a:cs typeface="Verdana"/>
              </a:rPr>
              <a:t>r</a:t>
            </a:r>
            <a:r>
              <a:rPr sz="1800" spc="-95" dirty="0">
                <a:solidFill>
                  <a:srgbClr val="2A2A2A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2A2A2A"/>
                </a:solidFill>
                <a:latin typeface="Verdana"/>
                <a:cs typeface="Verdana"/>
              </a:rPr>
              <a:t>ugh</a:t>
            </a:r>
            <a:r>
              <a:rPr sz="1800" spc="-120" dirty="0">
                <a:solidFill>
                  <a:srgbClr val="2A2A2A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2A2A2A"/>
                </a:solidFill>
                <a:latin typeface="Verdana"/>
                <a:cs typeface="Verdana"/>
              </a:rPr>
              <a:t>a</a:t>
            </a:r>
            <a:r>
              <a:rPr sz="1800" spc="-145" dirty="0">
                <a:solidFill>
                  <a:srgbClr val="2A2A2A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2A2A2A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2A2A2A"/>
                </a:solidFill>
                <a:latin typeface="Verdana"/>
                <a:cs typeface="Verdana"/>
              </a:rPr>
              <a:t>w</a:t>
            </a:r>
            <a:r>
              <a:rPr sz="1800" spc="85" dirty="0">
                <a:solidFill>
                  <a:srgbClr val="2A2A2A"/>
                </a:solidFill>
                <a:latin typeface="Verdana"/>
                <a:cs typeface="Verdana"/>
              </a:rPr>
              <a:t>o</a:t>
            </a:r>
            <a:r>
              <a:rPr sz="1800" spc="-220" dirty="0">
                <a:solidFill>
                  <a:srgbClr val="2A2A2A"/>
                </a:solidFill>
                <a:latin typeface="Verdana"/>
                <a:cs typeface="Verdana"/>
              </a:rPr>
              <a:t>-</a:t>
            </a:r>
            <a:r>
              <a:rPr sz="1800" spc="-80" dirty="0">
                <a:solidFill>
                  <a:srgbClr val="2A2A2A"/>
                </a:solidFill>
                <a:latin typeface="Verdana"/>
                <a:cs typeface="Verdana"/>
              </a:rPr>
              <a:t>st</a:t>
            </a:r>
            <a:r>
              <a:rPr sz="1800" spc="-105" dirty="0">
                <a:solidFill>
                  <a:srgbClr val="2A2A2A"/>
                </a:solidFill>
                <a:latin typeface="Verdana"/>
                <a:cs typeface="Verdana"/>
              </a:rPr>
              <a:t>e</a:t>
            </a:r>
            <a:r>
              <a:rPr sz="1800" spc="105" dirty="0">
                <a:solidFill>
                  <a:srgbClr val="2A2A2A"/>
                </a:solidFill>
                <a:latin typeface="Verdana"/>
                <a:cs typeface="Verdana"/>
              </a:rPr>
              <a:t>p</a:t>
            </a:r>
            <a:r>
              <a:rPr sz="1800" spc="-80" dirty="0">
                <a:solidFill>
                  <a:srgbClr val="2A2A2A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2A2A2A"/>
                </a:solidFill>
                <a:latin typeface="Verdana"/>
                <a:cs typeface="Verdana"/>
              </a:rPr>
              <a:t>c</a:t>
            </a:r>
            <a:r>
              <a:rPr sz="1800" spc="160" dirty="0">
                <a:solidFill>
                  <a:srgbClr val="2A2A2A"/>
                </a:solidFill>
                <a:latin typeface="Verdana"/>
                <a:cs typeface="Verdana"/>
              </a:rPr>
              <a:t>o</a:t>
            </a:r>
            <a:r>
              <a:rPr sz="1800" spc="-50" dirty="0">
                <a:solidFill>
                  <a:srgbClr val="2A2A2A"/>
                </a:solidFill>
                <a:latin typeface="Verdana"/>
                <a:cs typeface="Verdana"/>
              </a:rPr>
              <a:t>n</a:t>
            </a:r>
            <a:r>
              <a:rPr sz="1800" spc="-55" dirty="0">
                <a:solidFill>
                  <a:srgbClr val="2A2A2A"/>
                </a:solidFill>
                <a:latin typeface="Verdana"/>
                <a:cs typeface="Verdana"/>
              </a:rPr>
              <a:t>v</a:t>
            </a:r>
            <a:r>
              <a:rPr sz="1800" spc="85" dirty="0">
                <a:solidFill>
                  <a:srgbClr val="2A2A2A"/>
                </a:solidFill>
                <a:latin typeface="Verdana"/>
                <a:cs typeface="Verdana"/>
              </a:rPr>
              <a:t>e</a:t>
            </a:r>
            <a:r>
              <a:rPr sz="1800" spc="-210" dirty="0">
                <a:solidFill>
                  <a:srgbClr val="2A2A2A"/>
                </a:solidFill>
                <a:latin typeface="Verdana"/>
                <a:cs typeface="Verdana"/>
              </a:rPr>
              <a:t>r</a:t>
            </a:r>
            <a:r>
              <a:rPr sz="1800" spc="-265" dirty="0">
                <a:solidFill>
                  <a:srgbClr val="2A2A2A"/>
                </a:solidFill>
                <a:latin typeface="Verdana"/>
                <a:cs typeface="Verdana"/>
              </a:rPr>
              <a:t>s</a:t>
            </a:r>
            <a:r>
              <a:rPr sz="1800" spc="-114" dirty="0">
                <a:solidFill>
                  <a:srgbClr val="2A2A2A"/>
                </a:solidFill>
                <a:latin typeface="Verdana"/>
                <a:cs typeface="Verdana"/>
              </a:rPr>
              <a:t>i</a:t>
            </a:r>
            <a:r>
              <a:rPr sz="1800" spc="20" dirty="0">
                <a:solidFill>
                  <a:srgbClr val="2A2A2A"/>
                </a:solidFill>
                <a:latin typeface="Verdana"/>
                <a:cs typeface="Verdana"/>
              </a:rPr>
              <a:t>on</a:t>
            </a:r>
            <a:r>
              <a:rPr sz="1800" spc="-170" dirty="0">
                <a:solidFill>
                  <a:srgbClr val="2A2A2A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2A2A2A"/>
                </a:solidFill>
                <a:latin typeface="Verdana"/>
                <a:cs typeface="Verdana"/>
              </a:rPr>
              <a:t>p</a:t>
            </a:r>
            <a:r>
              <a:rPr sz="1800" spc="-60" dirty="0">
                <a:solidFill>
                  <a:srgbClr val="2A2A2A"/>
                </a:solidFill>
                <a:latin typeface="Verdana"/>
                <a:cs typeface="Verdana"/>
              </a:rPr>
              <a:t>r</a:t>
            </a:r>
            <a:r>
              <a:rPr sz="1800" spc="170" dirty="0">
                <a:solidFill>
                  <a:srgbClr val="2A2A2A"/>
                </a:solidFill>
                <a:latin typeface="Verdana"/>
                <a:cs typeface="Verdana"/>
              </a:rPr>
              <a:t>o</a:t>
            </a:r>
            <a:r>
              <a:rPr sz="1800" spc="135" dirty="0">
                <a:solidFill>
                  <a:srgbClr val="2A2A2A"/>
                </a:solidFill>
                <a:latin typeface="Verdana"/>
                <a:cs typeface="Verdana"/>
              </a:rPr>
              <a:t>c</a:t>
            </a:r>
            <a:r>
              <a:rPr sz="1800" spc="85" dirty="0">
                <a:solidFill>
                  <a:srgbClr val="2A2A2A"/>
                </a:solidFill>
                <a:latin typeface="Verdana"/>
                <a:cs typeface="Verdana"/>
              </a:rPr>
              <a:t>e</a:t>
            </a:r>
            <a:r>
              <a:rPr sz="1800" spc="-245" dirty="0">
                <a:solidFill>
                  <a:srgbClr val="2A2A2A"/>
                </a:solidFill>
                <a:latin typeface="Verdana"/>
                <a:cs typeface="Verdana"/>
              </a:rPr>
              <a:t>s</a:t>
            </a:r>
            <a:r>
              <a:rPr sz="1800" spc="-250" dirty="0">
                <a:solidFill>
                  <a:srgbClr val="2A2A2A"/>
                </a:solidFill>
                <a:latin typeface="Verdana"/>
                <a:cs typeface="Verdana"/>
              </a:rPr>
              <a:t>s</a:t>
            </a:r>
            <a:r>
              <a:rPr sz="1800" spc="-160" dirty="0">
                <a:solidFill>
                  <a:srgbClr val="2A2A2A"/>
                </a:solidFill>
                <a:latin typeface="Verdana"/>
                <a:cs typeface="Verdana"/>
              </a:rPr>
              <a:t>,</a:t>
            </a:r>
            <a:r>
              <a:rPr sz="1800" spc="-114" dirty="0">
                <a:solidFill>
                  <a:srgbClr val="2A2A2A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2A2A2A"/>
                </a:solidFill>
                <a:latin typeface="Verdana"/>
                <a:cs typeface="Verdana"/>
              </a:rPr>
              <a:t>h</a:t>
            </a:r>
            <a:r>
              <a:rPr sz="1800" spc="85" dirty="0">
                <a:solidFill>
                  <a:srgbClr val="2A2A2A"/>
                </a:solidFill>
                <a:latin typeface="Verdana"/>
                <a:cs typeface="Verdana"/>
              </a:rPr>
              <a:t>e</a:t>
            </a:r>
            <a:r>
              <a:rPr sz="1800" spc="-25" dirty="0">
                <a:solidFill>
                  <a:srgbClr val="2A2A2A"/>
                </a:solidFill>
                <a:latin typeface="Verdana"/>
                <a:cs typeface="Verdana"/>
              </a:rPr>
              <a:t>x</a:t>
            </a:r>
            <a:r>
              <a:rPr sz="1800" spc="-40" dirty="0">
                <a:solidFill>
                  <a:srgbClr val="2A2A2A"/>
                </a:solidFill>
                <a:latin typeface="Verdana"/>
                <a:cs typeface="Verdana"/>
              </a:rPr>
              <a:t>a</a:t>
            </a:r>
            <a:r>
              <a:rPr sz="1800" spc="100" dirty="0">
                <a:solidFill>
                  <a:srgbClr val="2A2A2A"/>
                </a:solidFill>
                <a:latin typeface="Verdana"/>
                <a:cs typeface="Verdana"/>
              </a:rPr>
              <a:t>d</a:t>
            </a:r>
            <a:r>
              <a:rPr sz="1800" spc="90" dirty="0">
                <a:solidFill>
                  <a:srgbClr val="2A2A2A"/>
                </a:solidFill>
                <a:latin typeface="Verdana"/>
                <a:cs typeface="Verdana"/>
              </a:rPr>
              <a:t>e</a:t>
            </a:r>
            <a:r>
              <a:rPr sz="1800" spc="60" dirty="0">
                <a:solidFill>
                  <a:srgbClr val="2A2A2A"/>
                </a:solidFill>
                <a:latin typeface="Verdana"/>
                <a:cs typeface="Verdana"/>
              </a:rPr>
              <a:t>c</a:t>
            </a:r>
            <a:r>
              <a:rPr sz="1800" spc="45" dirty="0">
                <a:solidFill>
                  <a:srgbClr val="2A2A2A"/>
                </a:solidFill>
                <a:latin typeface="Verdana"/>
                <a:cs typeface="Verdana"/>
              </a:rPr>
              <a:t>i</a:t>
            </a:r>
            <a:r>
              <a:rPr sz="1800" spc="55" dirty="0">
                <a:solidFill>
                  <a:srgbClr val="2A2A2A"/>
                </a:solidFill>
                <a:latin typeface="Verdana"/>
                <a:cs typeface="Verdana"/>
              </a:rPr>
              <a:t>m</a:t>
            </a:r>
            <a:r>
              <a:rPr sz="1800" spc="20" dirty="0">
                <a:solidFill>
                  <a:srgbClr val="2A2A2A"/>
                </a:solidFill>
                <a:latin typeface="Verdana"/>
                <a:cs typeface="Verdana"/>
              </a:rPr>
              <a:t>a</a:t>
            </a:r>
            <a:r>
              <a:rPr sz="1800" spc="-135" dirty="0">
                <a:solidFill>
                  <a:srgbClr val="2A2A2A"/>
                </a:solidFill>
                <a:latin typeface="Verdana"/>
                <a:cs typeface="Verdana"/>
              </a:rPr>
              <a:t>l</a:t>
            </a:r>
            <a:r>
              <a:rPr sz="1800" spc="-120" dirty="0">
                <a:solidFill>
                  <a:srgbClr val="2A2A2A"/>
                </a:solidFill>
                <a:latin typeface="Verdana"/>
                <a:cs typeface="Verdana"/>
              </a:rPr>
              <a:t> </a:t>
            </a:r>
            <a:r>
              <a:rPr sz="1800" spc="120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800" spc="-130" dirty="0">
                <a:solidFill>
                  <a:srgbClr val="FF0000"/>
                </a:solidFill>
                <a:latin typeface="Verdana"/>
                <a:cs typeface="Verdana"/>
              </a:rPr>
              <a:t>2DE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85" dirty="0">
                <a:solidFill>
                  <a:srgbClr val="2A2A2A"/>
                </a:solidFill>
                <a:latin typeface="Verdana"/>
                <a:cs typeface="Verdana"/>
              </a:rPr>
              <a:t>e</a:t>
            </a:r>
            <a:r>
              <a:rPr sz="1800" spc="25" dirty="0">
                <a:solidFill>
                  <a:srgbClr val="2A2A2A"/>
                </a:solidFill>
                <a:latin typeface="Verdana"/>
                <a:cs typeface="Verdana"/>
              </a:rPr>
              <a:t>q</a:t>
            </a:r>
            <a:r>
              <a:rPr sz="1800" spc="20" dirty="0">
                <a:solidFill>
                  <a:srgbClr val="2A2A2A"/>
                </a:solidFill>
                <a:latin typeface="Verdana"/>
                <a:cs typeface="Verdana"/>
              </a:rPr>
              <a:t>u</a:t>
            </a:r>
            <a:r>
              <a:rPr sz="1800" spc="135" dirty="0">
                <a:solidFill>
                  <a:srgbClr val="2A2A2A"/>
                </a:solidFill>
                <a:latin typeface="Verdana"/>
                <a:cs typeface="Verdana"/>
              </a:rPr>
              <a:t>a</a:t>
            </a:r>
            <a:r>
              <a:rPr sz="1800" spc="-125" dirty="0">
                <a:solidFill>
                  <a:srgbClr val="2A2A2A"/>
                </a:solidFill>
                <a:latin typeface="Verdana"/>
                <a:cs typeface="Verdana"/>
              </a:rPr>
              <a:t>l</a:t>
            </a:r>
            <a:r>
              <a:rPr sz="1800" spc="-240" dirty="0">
                <a:solidFill>
                  <a:srgbClr val="2A2A2A"/>
                </a:solidFill>
                <a:latin typeface="Verdana"/>
                <a:cs typeface="Verdana"/>
              </a:rPr>
              <a:t>s</a:t>
            </a:r>
            <a:r>
              <a:rPr sz="1800" spc="-125" dirty="0">
                <a:solidFill>
                  <a:srgbClr val="2A2A2A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2A2A2A"/>
                </a:solidFill>
                <a:latin typeface="Verdana"/>
                <a:cs typeface="Verdana"/>
              </a:rPr>
              <a:t>b</a:t>
            </a:r>
            <a:r>
              <a:rPr sz="1800" spc="5" dirty="0">
                <a:solidFill>
                  <a:srgbClr val="2A2A2A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2A2A2A"/>
                </a:solidFill>
                <a:latin typeface="Verdana"/>
                <a:cs typeface="Verdana"/>
              </a:rPr>
              <a:t>n</a:t>
            </a:r>
            <a:r>
              <a:rPr sz="1800" spc="135" dirty="0">
                <a:solidFill>
                  <a:srgbClr val="2A2A2A"/>
                </a:solidFill>
                <a:latin typeface="Verdana"/>
                <a:cs typeface="Verdana"/>
              </a:rPr>
              <a:t>a</a:t>
            </a:r>
            <a:r>
              <a:rPr sz="1800" spc="-165" dirty="0">
                <a:solidFill>
                  <a:srgbClr val="2A2A2A"/>
                </a:solidFill>
                <a:latin typeface="Verdana"/>
                <a:cs typeface="Verdana"/>
              </a:rPr>
              <a:t>ry</a:t>
            </a:r>
            <a:r>
              <a:rPr sz="1800" spc="-145" dirty="0">
                <a:solidFill>
                  <a:srgbClr val="2A2A2A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A65F12"/>
                </a:solidFill>
                <a:latin typeface="Verdana"/>
                <a:cs typeface="Verdana"/>
              </a:rPr>
              <a:t>101000101101111</a:t>
            </a:r>
            <a:r>
              <a:rPr sz="1800" spc="-150" dirty="0">
                <a:solidFill>
                  <a:srgbClr val="A65F12"/>
                </a:solidFill>
                <a:latin typeface="Verdana"/>
                <a:cs typeface="Verdana"/>
              </a:rPr>
              <a:t>0</a:t>
            </a:r>
            <a:r>
              <a:rPr sz="1800" spc="-70" dirty="0">
                <a:solidFill>
                  <a:srgbClr val="A65F12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2A2A2A"/>
                </a:solidFill>
                <a:latin typeface="Verdana"/>
                <a:cs typeface="Verdana"/>
              </a:rPr>
              <a:t>e</a:t>
            </a:r>
            <a:r>
              <a:rPr sz="1800" spc="25" dirty="0">
                <a:solidFill>
                  <a:srgbClr val="2A2A2A"/>
                </a:solidFill>
                <a:latin typeface="Verdana"/>
                <a:cs typeface="Verdana"/>
              </a:rPr>
              <a:t>q</a:t>
            </a:r>
            <a:r>
              <a:rPr sz="1800" spc="20" dirty="0">
                <a:solidFill>
                  <a:srgbClr val="2A2A2A"/>
                </a:solidFill>
                <a:latin typeface="Verdana"/>
                <a:cs typeface="Verdana"/>
              </a:rPr>
              <a:t>u</a:t>
            </a:r>
            <a:r>
              <a:rPr sz="1800" spc="135" dirty="0">
                <a:solidFill>
                  <a:srgbClr val="2A2A2A"/>
                </a:solidFill>
                <a:latin typeface="Verdana"/>
                <a:cs typeface="Verdana"/>
              </a:rPr>
              <a:t>a</a:t>
            </a:r>
            <a:r>
              <a:rPr sz="1800" spc="-125" dirty="0">
                <a:solidFill>
                  <a:srgbClr val="2A2A2A"/>
                </a:solidFill>
                <a:latin typeface="Verdana"/>
                <a:cs typeface="Verdana"/>
              </a:rPr>
              <a:t>l</a:t>
            </a:r>
            <a:r>
              <a:rPr sz="1800" spc="-240" dirty="0">
                <a:solidFill>
                  <a:srgbClr val="2A2A2A"/>
                </a:solidFill>
                <a:latin typeface="Verdana"/>
                <a:cs typeface="Verdana"/>
              </a:rPr>
              <a:t>s</a:t>
            </a:r>
            <a:r>
              <a:rPr sz="1800" spc="-125" dirty="0">
                <a:solidFill>
                  <a:srgbClr val="2A2A2A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2A2A2A"/>
                </a:solidFill>
                <a:latin typeface="Verdana"/>
                <a:cs typeface="Verdana"/>
              </a:rPr>
              <a:t>oc</a:t>
            </a:r>
            <a:r>
              <a:rPr sz="1800" spc="40" dirty="0">
                <a:solidFill>
                  <a:srgbClr val="2A2A2A"/>
                </a:solidFill>
                <a:latin typeface="Verdana"/>
                <a:cs typeface="Verdana"/>
              </a:rPr>
              <a:t>t</a:t>
            </a:r>
            <a:r>
              <a:rPr sz="1800" spc="135" dirty="0">
                <a:solidFill>
                  <a:srgbClr val="2A2A2A"/>
                </a:solidFill>
                <a:latin typeface="Verdana"/>
                <a:cs typeface="Verdana"/>
              </a:rPr>
              <a:t>a</a:t>
            </a:r>
            <a:r>
              <a:rPr sz="1800" spc="-135" dirty="0">
                <a:solidFill>
                  <a:srgbClr val="2A2A2A"/>
                </a:solidFill>
                <a:latin typeface="Verdana"/>
                <a:cs typeface="Verdana"/>
              </a:rPr>
              <a:t>l</a:t>
            </a:r>
            <a:r>
              <a:rPr sz="1800" spc="-130" dirty="0">
                <a:solidFill>
                  <a:srgbClr val="2A2A2A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0000"/>
                </a:solidFill>
                <a:latin typeface="Verdana"/>
                <a:cs typeface="Verdana"/>
              </a:rPr>
              <a:t>12133</a:t>
            </a:r>
            <a:r>
              <a:rPr sz="1800" spc="-150" dirty="0">
                <a:solidFill>
                  <a:srgbClr val="FF0000"/>
                </a:solidFill>
                <a:latin typeface="Verdana"/>
                <a:cs typeface="Verdana"/>
              </a:rPr>
              <a:t>6</a:t>
            </a:r>
            <a:r>
              <a:rPr sz="1800" spc="-160" dirty="0">
                <a:solidFill>
                  <a:srgbClr val="2A2A2A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6741" y="533780"/>
            <a:ext cx="4121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mbria"/>
                <a:cs typeface="Cambria"/>
              </a:rPr>
              <a:t>Octal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to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Hexadecimal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193" y="795908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43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85800" y="5586412"/>
          <a:ext cx="7772400" cy="1006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9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3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  <a:tabLst>
                          <a:tab pos="843915" algn="l"/>
                        </a:tabLst>
                      </a:pPr>
                      <a:r>
                        <a:rPr sz="1800" spc="50" dirty="0">
                          <a:latin typeface="Verdana"/>
                          <a:cs typeface="Verdana"/>
                        </a:rPr>
                        <a:t>Octal	</a:t>
                      </a:r>
                      <a:r>
                        <a:rPr sz="1800" spc="-385" dirty="0">
                          <a:latin typeface="Verdana"/>
                          <a:cs typeface="Verdana"/>
                        </a:rPr>
                        <a:t>=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ry</a:t>
                      </a:r>
                      <a:r>
                        <a:rPr sz="18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=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16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011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16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100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16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101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16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=</a:t>
                      </a:r>
                      <a:r>
                        <a:rPr sz="18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0111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0101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587375">
                        <a:lnSpc>
                          <a:spcPct val="100000"/>
                        </a:lnSpc>
                      </a:pPr>
                      <a:r>
                        <a:rPr sz="1800" spc="-45" dirty="0">
                          <a:latin typeface="Verdana"/>
                          <a:cs typeface="Verdana"/>
                        </a:rPr>
                        <a:t>binary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83716" y="1390903"/>
            <a:ext cx="7616190" cy="407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2A2A"/>
                </a:solidFill>
                <a:latin typeface="Cambria"/>
                <a:cs typeface="Cambria"/>
              </a:rPr>
              <a:t>When</a:t>
            </a:r>
            <a:r>
              <a:rPr sz="240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2A2A2A"/>
                </a:solidFill>
                <a:latin typeface="Cambria"/>
                <a:cs typeface="Cambria"/>
              </a:rPr>
              <a:t>converting</a:t>
            </a:r>
            <a:r>
              <a:rPr sz="2400" spc="-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2A2A2A"/>
                </a:solidFill>
                <a:latin typeface="Cambria"/>
                <a:cs typeface="Cambria"/>
              </a:rPr>
              <a:t>from</a:t>
            </a:r>
            <a:r>
              <a:rPr sz="2400" spc="-1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A2A2A"/>
                </a:solidFill>
                <a:latin typeface="Cambria"/>
                <a:cs typeface="Cambria"/>
              </a:rPr>
              <a:t>octal</a:t>
            </a:r>
            <a:r>
              <a:rPr sz="2400" spc="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2A2A2A"/>
                </a:solidFill>
                <a:latin typeface="Cambria"/>
                <a:cs typeface="Cambria"/>
              </a:rPr>
              <a:t>to</a:t>
            </a:r>
            <a:r>
              <a:rPr sz="2400" spc="-1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A2A2A"/>
                </a:solidFill>
                <a:latin typeface="Cambria"/>
                <a:cs typeface="Cambria"/>
              </a:rPr>
              <a:t>hexadecimal,</a:t>
            </a:r>
            <a:r>
              <a:rPr sz="2400" dirty="0">
                <a:solidFill>
                  <a:srgbClr val="2A2A2A"/>
                </a:solidFill>
                <a:latin typeface="Cambria"/>
                <a:cs typeface="Cambria"/>
              </a:rPr>
              <a:t> it</a:t>
            </a:r>
            <a:r>
              <a:rPr sz="2400" spc="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A2A2A"/>
                </a:solidFill>
                <a:latin typeface="Cambria"/>
                <a:cs typeface="Cambria"/>
              </a:rPr>
              <a:t>is</a:t>
            </a:r>
            <a:r>
              <a:rPr sz="2400" spc="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A2A2A"/>
                </a:solidFill>
                <a:latin typeface="Cambria"/>
                <a:cs typeface="Cambria"/>
              </a:rPr>
              <a:t>often </a:t>
            </a:r>
            <a:r>
              <a:rPr sz="2400" dirty="0">
                <a:solidFill>
                  <a:srgbClr val="2A2A2A"/>
                </a:solidFill>
                <a:latin typeface="Cambria"/>
                <a:cs typeface="Cambria"/>
              </a:rPr>
              <a:t> easier </a:t>
            </a:r>
            <a:r>
              <a:rPr sz="2400" spc="-15" dirty="0">
                <a:solidFill>
                  <a:srgbClr val="2A2A2A"/>
                </a:solidFill>
                <a:latin typeface="Cambria"/>
                <a:cs typeface="Cambria"/>
              </a:rPr>
              <a:t>to </a:t>
            </a:r>
            <a:r>
              <a:rPr sz="2400" spc="-5" dirty="0">
                <a:solidFill>
                  <a:srgbClr val="2A2A2A"/>
                </a:solidFill>
                <a:latin typeface="Cambria"/>
                <a:cs typeface="Cambria"/>
              </a:rPr>
              <a:t>first </a:t>
            </a:r>
            <a:r>
              <a:rPr sz="2400" spc="-15" dirty="0">
                <a:solidFill>
                  <a:srgbClr val="2A2A2A"/>
                </a:solidFill>
                <a:latin typeface="Cambria"/>
                <a:cs typeface="Cambria"/>
              </a:rPr>
              <a:t>convert </a:t>
            </a:r>
            <a:r>
              <a:rPr sz="2400" spc="-5" dirty="0">
                <a:solidFill>
                  <a:srgbClr val="2A2A2A"/>
                </a:solidFill>
                <a:latin typeface="Cambria"/>
                <a:cs typeface="Cambria"/>
              </a:rPr>
              <a:t>the </a:t>
            </a:r>
            <a:r>
              <a:rPr sz="2400" dirty="0">
                <a:solidFill>
                  <a:srgbClr val="2A2A2A"/>
                </a:solidFill>
                <a:latin typeface="Cambria"/>
                <a:cs typeface="Cambria"/>
              </a:rPr>
              <a:t>octal </a:t>
            </a:r>
            <a:r>
              <a:rPr sz="2400" spc="-5" dirty="0">
                <a:solidFill>
                  <a:srgbClr val="2A2A2A"/>
                </a:solidFill>
                <a:latin typeface="Cambria"/>
                <a:cs typeface="Cambria"/>
              </a:rPr>
              <a:t>number </a:t>
            </a:r>
            <a:r>
              <a:rPr sz="2400" spc="-10" dirty="0">
                <a:solidFill>
                  <a:srgbClr val="2A2A2A"/>
                </a:solidFill>
                <a:latin typeface="Cambria"/>
                <a:cs typeface="Cambria"/>
              </a:rPr>
              <a:t>into </a:t>
            </a:r>
            <a:r>
              <a:rPr sz="2400" spc="-5" dirty="0">
                <a:solidFill>
                  <a:srgbClr val="2A2A2A"/>
                </a:solidFill>
                <a:latin typeface="Cambria"/>
                <a:cs typeface="Cambria"/>
              </a:rPr>
              <a:t>binary </a:t>
            </a:r>
            <a:r>
              <a:rPr sz="2400" spc="-10" dirty="0">
                <a:solidFill>
                  <a:srgbClr val="2A2A2A"/>
                </a:solidFill>
                <a:latin typeface="Cambria"/>
                <a:cs typeface="Cambria"/>
              </a:rPr>
              <a:t>and </a:t>
            </a:r>
            <a:r>
              <a:rPr sz="2400" spc="-5" dirty="0">
                <a:solidFill>
                  <a:srgbClr val="2A2A2A"/>
                </a:solidFill>
                <a:latin typeface="Cambria"/>
                <a:cs typeface="Cambria"/>
              </a:rPr>
              <a:t> then</a:t>
            </a:r>
            <a:r>
              <a:rPr sz="2400" spc="-10" dirty="0">
                <a:solidFill>
                  <a:srgbClr val="2A2A2A"/>
                </a:solidFill>
                <a:latin typeface="Cambria"/>
                <a:cs typeface="Cambria"/>
              </a:rPr>
              <a:t> from</a:t>
            </a:r>
            <a:r>
              <a:rPr sz="2400" spc="-5" dirty="0">
                <a:solidFill>
                  <a:srgbClr val="2A2A2A"/>
                </a:solidFill>
                <a:latin typeface="Cambria"/>
                <a:cs typeface="Cambria"/>
              </a:rPr>
              <a:t> binary</a:t>
            </a:r>
            <a:r>
              <a:rPr sz="2400" spc="-1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A2A2A"/>
                </a:solidFill>
                <a:latin typeface="Cambria"/>
                <a:cs typeface="Cambria"/>
              </a:rPr>
              <a:t>into</a:t>
            </a:r>
            <a:r>
              <a:rPr sz="2400" spc="-2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2A2A2A"/>
                </a:solidFill>
                <a:latin typeface="Cambria"/>
                <a:cs typeface="Cambria"/>
              </a:rPr>
              <a:t>hexadecimal.</a:t>
            </a:r>
            <a:endParaRPr sz="24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2155"/>
              </a:spcBef>
            </a:pPr>
            <a:r>
              <a:rPr sz="2200" b="1" spc="-45" dirty="0">
                <a:solidFill>
                  <a:srgbClr val="FF0000"/>
                </a:solidFill>
                <a:latin typeface="Cambria"/>
                <a:cs typeface="Cambria"/>
              </a:rPr>
              <a:t>For</a:t>
            </a:r>
            <a:r>
              <a:rPr sz="2200" b="1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b="1" spc="-20" dirty="0">
                <a:solidFill>
                  <a:srgbClr val="FF0000"/>
                </a:solidFill>
                <a:latin typeface="Cambria"/>
                <a:cs typeface="Cambria"/>
              </a:rPr>
              <a:t>example,</a:t>
            </a:r>
            <a:r>
              <a:rPr sz="2200" b="1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solidFill>
                  <a:srgbClr val="A65F12"/>
                </a:solidFill>
                <a:latin typeface="Cambria"/>
                <a:cs typeface="Cambria"/>
              </a:rPr>
              <a:t>to</a:t>
            </a:r>
            <a:r>
              <a:rPr sz="2200" spc="15" dirty="0">
                <a:solidFill>
                  <a:srgbClr val="A65F12"/>
                </a:solidFill>
                <a:latin typeface="Cambria"/>
                <a:cs typeface="Cambria"/>
              </a:rPr>
              <a:t> </a:t>
            </a:r>
            <a:r>
              <a:rPr sz="2200" spc="-20" dirty="0">
                <a:solidFill>
                  <a:srgbClr val="A65F12"/>
                </a:solidFill>
                <a:latin typeface="Cambria"/>
                <a:cs typeface="Cambria"/>
              </a:rPr>
              <a:t>convert</a:t>
            </a:r>
            <a:r>
              <a:rPr sz="2200" spc="30" dirty="0">
                <a:solidFill>
                  <a:srgbClr val="A65F12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A65F12"/>
                </a:solidFill>
                <a:latin typeface="Cambria"/>
                <a:cs typeface="Cambria"/>
              </a:rPr>
              <a:t>345</a:t>
            </a:r>
            <a:r>
              <a:rPr sz="2200" spc="-5" dirty="0">
                <a:solidFill>
                  <a:srgbClr val="A65F12"/>
                </a:solidFill>
                <a:latin typeface="Cambria"/>
                <a:cs typeface="Cambria"/>
              </a:rPr>
              <a:t> octal</a:t>
            </a:r>
            <a:r>
              <a:rPr sz="2200" spc="15" dirty="0">
                <a:solidFill>
                  <a:srgbClr val="A65F12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A65F12"/>
                </a:solidFill>
                <a:latin typeface="Cambria"/>
                <a:cs typeface="Cambria"/>
              </a:rPr>
              <a:t>into</a:t>
            </a:r>
            <a:r>
              <a:rPr sz="2200" dirty="0">
                <a:solidFill>
                  <a:srgbClr val="A65F12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solidFill>
                  <a:srgbClr val="A65F12"/>
                </a:solidFill>
                <a:latin typeface="Cambria"/>
                <a:cs typeface="Cambria"/>
              </a:rPr>
              <a:t>hex: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Cambria"/>
              <a:cs typeface="Cambria"/>
            </a:endParaRPr>
          </a:p>
          <a:p>
            <a:pPr marL="12700" marR="163195" algn="just">
              <a:lnSpc>
                <a:spcPct val="100000"/>
              </a:lnSpc>
            </a:pPr>
            <a:r>
              <a:rPr sz="2200" spc="-15" dirty="0">
                <a:solidFill>
                  <a:srgbClr val="2A2A2A"/>
                </a:solidFill>
                <a:latin typeface="Cambria"/>
                <a:cs typeface="Cambria"/>
              </a:rPr>
              <a:t>Drop </a:t>
            </a:r>
            <a:r>
              <a:rPr sz="2200" spc="-25" dirty="0">
                <a:solidFill>
                  <a:srgbClr val="2A2A2A"/>
                </a:solidFill>
                <a:latin typeface="Cambria"/>
                <a:cs typeface="Cambria"/>
              </a:rPr>
              <a:t>any </a:t>
            </a: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leading </a:t>
            </a:r>
            <a:r>
              <a:rPr sz="2200" spc="-15" dirty="0">
                <a:solidFill>
                  <a:srgbClr val="2A2A2A"/>
                </a:solidFill>
                <a:latin typeface="Cambria"/>
                <a:cs typeface="Cambria"/>
              </a:rPr>
              <a:t>zeros </a:t>
            </a:r>
            <a:r>
              <a:rPr sz="2200" spc="-5" dirty="0">
                <a:solidFill>
                  <a:srgbClr val="2A2A2A"/>
                </a:solidFill>
                <a:latin typeface="Cambria"/>
                <a:cs typeface="Cambria"/>
              </a:rPr>
              <a:t>or </a:t>
            </a: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pad </a:t>
            </a:r>
            <a:r>
              <a:rPr sz="2200" spc="-5" dirty="0">
                <a:solidFill>
                  <a:srgbClr val="2A2A2A"/>
                </a:solidFill>
                <a:latin typeface="Cambria"/>
                <a:cs typeface="Cambria"/>
              </a:rPr>
              <a:t>with </a:t>
            </a: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leading </a:t>
            </a:r>
            <a:r>
              <a:rPr sz="2200" spc="-15" dirty="0">
                <a:solidFill>
                  <a:srgbClr val="2A2A2A"/>
                </a:solidFill>
                <a:latin typeface="Cambria"/>
                <a:cs typeface="Cambria"/>
              </a:rPr>
              <a:t>zeros to </a:t>
            </a: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get groups </a:t>
            </a:r>
            <a:r>
              <a:rPr sz="2200" spc="-47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2A2A2A"/>
                </a:solidFill>
                <a:latin typeface="Cambria"/>
                <a:cs typeface="Cambria"/>
              </a:rPr>
              <a:t>of</a:t>
            </a: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 four</a:t>
            </a:r>
            <a:r>
              <a:rPr sz="2200" spc="-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binary</a:t>
            </a:r>
            <a:r>
              <a:rPr sz="2200" spc="2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2A2A2A"/>
                </a:solidFill>
                <a:latin typeface="Cambria"/>
                <a:cs typeface="Cambria"/>
              </a:rPr>
              <a:t>digits</a:t>
            </a:r>
            <a:r>
              <a:rPr sz="2200" spc="1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2A2A2A"/>
                </a:solidFill>
                <a:latin typeface="Cambria"/>
                <a:cs typeface="Cambria"/>
              </a:rPr>
              <a:t>(bits):</a:t>
            </a:r>
            <a:endParaRPr sz="22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Binary</a:t>
            </a:r>
            <a:r>
              <a:rPr sz="2200" spc="3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011100101</a:t>
            </a:r>
            <a:r>
              <a:rPr sz="2200" spc="-5" dirty="0">
                <a:solidFill>
                  <a:srgbClr val="2A2A2A"/>
                </a:solidFill>
                <a:latin typeface="Cambria"/>
                <a:cs typeface="Cambria"/>
              </a:rPr>
              <a:t> =</a:t>
            </a: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 1110</a:t>
            </a:r>
            <a:r>
              <a:rPr sz="2200" spc="-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0101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2A2A2A"/>
                </a:solidFill>
                <a:latin typeface="Cambria"/>
                <a:cs typeface="Cambria"/>
              </a:rPr>
              <a:t>Then,</a:t>
            </a:r>
            <a:r>
              <a:rPr sz="2200" spc="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2A2A2A"/>
                </a:solidFill>
                <a:latin typeface="Cambria"/>
                <a:cs typeface="Cambria"/>
              </a:rPr>
              <a:t>look </a:t>
            </a: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up</a:t>
            </a:r>
            <a:r>
              <a:rPr sz="2200" spc="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2A2A2A"/>
                </a:solidFill>
                <a:latin typeface="Cambria"/>
                <a:cs typeface="Cambria"/>
              </a:rPr>
              <a:t>the</a:t>
            </a:r>
            <a:r>
              <a:rPr sz="2200" spc="1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groups</a:t>
            </a:r>
            <a:r>
              <a:rPr sz="2200" spc="1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2A2A2A"/>
                </a:solidFill>
                <a:latin typeface="Cambria"/>
                <a:cs typeface="Cambria"/>
              </a:rPr>
              <a:t>in a</a:t>
            </a:r>
            <a:r>
              <a:rPr sz="2200" spc="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2A2A2A"/>
                </a:solidFill>
                <a:latin typeface="Cambria"/>
                <a:cs typeface="Cambria"/>
              </a:rPr>
              <a:t>table</a:t>
            </a:r>
            <a:r>
              <a:rPr sz="2200" spc="1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solidFill>
                  <a:srgbClr val="2A2A2A"/>
                </a:solidFill>
                <a:latin typeface="Cambria"/>
                <a:cs typeface="Cambria"/>
              </a:rPr>
              <a:t>to</a:t>
            </a:r>
            <a:r>
              <a:rPr sz="220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20" dirty="0">
                <a:solidFill>
                  <a:srgbClr val="2A2A2A"/>
                </a:solidFill>
                <a:latin typeface="Cambria"/>
                <a:cs typeface="Cambria"/>
              </a:rPr>
              <a:t>convert</a:t>
            </a:r>
            <a:r>
              <a:rPr sz="2200" spc="3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solidFill>
                  <a:srgbClr val="2A2A2A"/>
                </a:solidFill>
                <a:latin typeface="Cambria"/>
                <a:cs typeface="Cambria"/>
              </a:rPr>
              <a:t>to</a:t>
            </a:r>
            <a:r>
              <a:rPr sz="2200" spc="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solidFill>
                  <a:srgbClr val="2A2A2A"/>
                </a:solidFill>
                <a:latin typeface="Cambria"/>
                <a:cs typeface="Cambria"/>
              </a:rPr>
              <a:t>hexadecimal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2A2A2A"/>
                </a:solidFill>
                <a:latin typeface="Cambria"/>
                <a:cs typeface="Cambria"/>
              </a:rPr>
              <a:t>digits.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617" y="646557"/>
            <a:ext cx="1257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193" y="795908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44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9637" y="2995612"/>
          <a:ext cx="7558405" cy="1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88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6013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Binary: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50" dirty="0">
                          <a:latin typeface="Verdana"/>
                          <a:cs typeface="Verdana"/>
                        </a:rPr>
                        <a:t>0000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0001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0010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0011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0100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0101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0110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0111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461">
                <a:tc>
                  <a:txBody>
                    <a:bodyPr/>
                    <a:lstStyle/>
                    <a:p>
                      <a:pPr marL="95885" marR="1143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Hexad 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: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7907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790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790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790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790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790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790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7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790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09637" y="4341812"/>
          <a:ext cx="7558405" cy="1290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8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6141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Binary: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1000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1001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1010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1011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1100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1101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1110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1111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971">
                <a:tc>
                  <a:txBody>
                    <a:bodyPr/>
                    <a:lstStyle/>
                    <a:p>
                      <a:pPr marL="95885" marR="1339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Hexad </a:t>
                      </a:r>
                      <a:r>
                        <a:rPr sz="1800" spc="-6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mal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: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8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9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914400" y="5886450"/>
            <a:ext cx="7772400" cy="732155"/>
          </a:xfrm>
          <a:custGeom>
            <a:avLst/>
            <a:gdLst/>
            <a:ahLst/>
            <a:cxnLst/>
            <a:rect l="l" t="t" r="r" b="b"/>
            <a:pathLst>
              <a:path w="7772400" h="732154">
                <a:moveTo>
                  <a:pt x="7772400" y="0"/>
                </a:moveTo>
                <a:lnTo>
                  <a:pt x="5829300" y="0"/>
                </a:lnTo>
                <a:lnTo>
                  <a:pt x="3886200" y="0"/>
                </a:lnTo>
                <a:lnTo>
                  <a:pt x="1943100" y="0"/>
                </a:lnTo>
                <a:lnTo>
                  <a:pt x="0" y="0"/>
                </a:lnTo>
                <a:lnTo>
                  <a:pt x="0" y="365925"/>
                </a:lnTo>
                <a:lnTo>
                  <a:pt x="0" y="731837"/>
                </a:lnTo>
                <a:lnTo>
                  <a:pt x="1943100" y="731837"/>
                </a:lnTo>
                <a:lnTo>
                  <a:pt x="3886200" y="731837"/>
                </a:lnTo>
                <a:lnTo>
                  <a:pt x="5829300" y="731837"/>
                </a:lnTo>
                <a:lnTo>
                  <a:pt x="7772400" y="731837"/>
                </a:lnTo>
                <a:lnTo>
                  <a:pt x="7772400" y="365925"/>
                </a:lnTo>
                <a:lnTo>
                  <a:pt x="777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444" y="1809368"/>
            <a:ext cx="73863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solidFill>
                  <a:srgbClr val="2A2A2A"/>
                </a:solidFill>
                <a:latin typeface="Cambria"/>
                <a:cs typeface="Cambria"/>
              </a:rPr>
              <a:t>Therefore,</a:t>
            </a:r>
            <a:r>
              <a:rPr sz="2200" spc="25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through</a:t>
            </a:r>
            <a:r>
              <a:rPr sz="2200" spc="26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2A2A2A"/>
                </a:solidFill>
                <a:latin typeface="Cambria"/>
                <a:cs typeface="Cambria"/>
              </a:rPr>
              <a:t>a</a:t>
            </a:r>
            <a:r>
              <a:rPr sz="2200" spc="24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two-step</a:t>
            </a:r>
            <a:r>
              <a:rPr sz="2200" spc="24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conversion</a:t>
            </a:r>
            <a:r>
              <a:rPr sz="2200" spc="254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2A2A2A"/>
                </a:solidFill>
                <a:latin typeface="Cambria"/>
                <a:cs typeface="Cambria"/>
              </a:rPr>
              <a:t>process,</a:t>
            </a:r>
            <a:r>
              <a:rPr sz="2200" spc="26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2A2A2A"/>
                </a:solidFill>
                <a:latin typeface="Cambria"/>
                <a:cs typeface="Cambria"/>
              </a:rPr>
              <a:t>octal</a:t>
            </a:r>
            <a:r>
              <a:rPr sz="2200" spc="24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345 </a:t>
            </a:r>
            <a:r>
              <a:rPr sz="2200" spc="-47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2A2A2A"/>
                </a:solidFill>
                <a:latin typeface="Cambria"/>
                <a:cs typeface="Cambria"/>
              </a:rPr>
              <a:t>equals</a:t>
            </a:r>
            <a:r>
              <a:rPr sz="2200" spc="2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binary</a:t>
            </a:r>
            <a:r>
              <a:rPr sz="2200" spc="1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011100101</a:t>
            </a:r>
            <a:r>
              <a:rPr sz="2200" spc="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2A2A2A"/>
                </a:solidFill>
                <a:latin typeface="Cambria"/>
                <a:cs typeface="Cambria"/>
              </a:rPr>
              <a:t>equals</a:t>
            </a:r>
            <a:r>
              <a:rPr sz="2200" spc="2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hexadecimal</a:t>
            </a:r>
            <a:r>
              <a:rPr sz="2200" spc="1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2A2A2A"/>
                </a:solidFill>
                <a:latin typeface="Cambria"/>
                <a:cs typeface="Cambria"/>
              </a:rPr>
              <a:t>E5.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617" y="646557"/>
            <a:ext cx="4423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One’s</a:t>
            </a:r>
            <a:r>
              <a:rPr spc="-270" dirty="0"/>
              <a:t> </a:t>
            </a:r>
            <a:r>
              <a:rPr spc="35" dirty="0"/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761" y="797432"/>
            <a:ext cx="309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Arial MT"/>
                <a:cs typeface="Arial MT"/>
              </a:rPr>
              <a:t>45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5819" y="2208657"/>
            <a:ext cx="464883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252525"/>
                </a:solidFill>
                <a:latin typeface="Cambria"/>
                <a:cs typeface="Cambria"/>
              </a:rPr>
              <a:t>Take</a:t>
            </a:r>
            <a:r>
              <a:rPr sz="2400" spc="-2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52525"/>
                </a:solidFill>
                <a:latin typeface="Cambria"/>
                <a:cs typeface="Cambria"/>
              </a:rPr>
              <a:t>one’s</a:t>
            </a:r>
            <a:r>
              <a:rPr sz="2400" spc="-1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mbria"/>
                <a:cs typeface="Cambria"/>
              </a:rPr>
              <a:t>complement</a:t>
            </a:r>
            <a:r>
              <a:rPr sz="2400" spc="1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52525"/>
                </a:solidFill>
                <a:latin typeface="Cambria"/>
                <a:cs typeface="Cambria"/>
              </a:rPr>
              <a:t>of</a:t>
            </a:r>
            <a:r>
              <a:rPr sz="2400" spc="-2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52525"/>
                </a:solidFill>
                <a:latin typeface="Cambria"/>
                <a:cs typeface="Cambria"/>
              </a:rPr>
              <a:t>1010110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800">
              <a:latin typeface="Cambria"/>
              <a:cs typeface="Cambria"/>
            </a:endParaRPr>
          </a:p>
          <a:p>
            <a:pPr marL="79375">
              <a:lnSpc>
                <a:spcPct val="100000"/>
              </a:lnSpc>
              <a:spcBef>
                <a:spcPts val="2480"/>
              </a:spcBef>
            </a:pPr>
            <a:r>
              <a:rPr sz="2400" spc="-5" dirty="0">
                <a:solidFill>
                  <a:srgbClr val="252525"/>
                </a:solidFill>
                <a:latin typeface="Cambria"/>
                <a:cs typeface="Cambria"/>
              </a:rPr>
              <a:t>1111111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252525"/>
                </a:solidFill>
                <a:latin typeface="Cambria"/>
                <a:cs typeface="Cambria"/>
              </a:rPr>
              <a:t>-1010110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252525"/>
                </a:solidFill>
                <a:latin typeface="Cambria"/>
                <a:cs typeface="Cambria"/>
              </a:rPr>
              <a:t>Answer</a:t>
            </a:r>
            <a:r>
              <a:rPr sz="2400" spc="-3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mbria"/>
                <a:cs typeface="Cambria"/>
              </a:rPr>
              <a:t>???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617" y="646557"/>
            <a:ext cx="4246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Two</a:t>
            </a:r>
            <a:r>
              <a:rPr spc="-30" dirty="0"/>
              <a:t>’</a:t>
            </a:r>
            <a:r>
              <a:rPr spc="-480" dirty="0"/>
              <a:t>s</a:t>
            </a:r>
            <a:r>
              <a:rPr spc="-260" dirty="0"/>
              <a:t> </a:t>
            </a:r>
            <a:r>
              <a:rPr spc="130" dirty="0"/>
              <a:t>co</a:t>
            </a:r>
            <a:r>
              <a:rPr spc="215" dirty="0"/>
              <a:t>m</a:t>
            </a:r>
            <a:r>
              <a:rPr spc="-20" dirty="0"/>
              <a:t>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761" y="797432"/>
            <a:ext cx="309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Arial MT"/>
                <a:cs typeface="Arial MT"/>
              </a:rPr>
              <a:t>46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6267" y="1930349"/>
            <a:ext cx="46558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Cambria"/>
                <a:cs typeface="Cambria"/>
              </a:rPr>
              <a:t>Take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two’s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complement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1010110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6267" y="3393770"/>
            <a:ext cx="12814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mbria"/>
                <a:cs typeface="Cambria"/>
              </a:rPr>
              <a:t>Answer??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7019" y="441705"/>
            <a:ext cx="2755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mbria"/>
                <a:cs typeface="Cambria"/>
              </a:rPr>
              <a:t>Digital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4514" y="795908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192" y="1446656"/>
            <a:ext cx="7537450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SzPct val="72000"/>
              <a:buFont typeface="Arial MT"/>
              <a:buChar char="•"/>
              <a:tabLst>
                <a:tab pos="364490" algn="l"/>
                <a:tab pos="365125" algn="l"/>
              </a:tabLst>
            </a:pPr>
            <a:r>
              <a:rPr dirty="0"/>
              <a:t>	</a:t>
            </a:r>
            <a:r>
              <a:rPr sz="2500" spc="-5" dirty="0">
                <a:latin typeface="Cambria"/>
                <a:cs typeface="Cambria"/>
              </a:rPr>
              <a:t>Modern</a:t>
            </a:r>
            <a:r>
              <a:rPr sz="2500" spc="325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electronic</a:t>
            </a:r>
            <a:r>
              <a:rPr sz="2500" spc="315" dirty="0">
                <a:latin typeface="Cambria"/>
                <a:cs typeface="Cambria"/>
              </a:rPr>
              <a:t> </a:t>
            </a:r>
            <a:r>
              <a:rPr sz="2500" spc="-10" dirty="0">
                <a:latin typeface="Cambria"/>
                <a:cs typeface="Cambria"/>
              </a:rPr>
              <a:t>products</a:t>
            </a:r>
            <a:r>
              <a:rPr sz="2500" spc="315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such</a:t>
            </a:r>
            <a:r>
              <a:rPr sz="2500" spc="305" dirty="0">
                <a:latin typeface="Cambria"/>
                <a:cs typeface="Cambria"/>
              </a:rPr>
              <a:t> </a:t>
            </a:r>
            <a:r>
              <a:rPr sz="2500" dirty="0">
                <a:latin typeface="Cambria"/>
                <a:cs typeface="Cambria"/>
              </a:rPr>
              <a:t>as</a:t>
            </a:r>
            <a:r>
              <a:rPr sz="2500" spc="305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computers</a:t>
            </a:r>
            <a:r>
              <a:rPr sz="2500" spc="305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and </a:t>
            </a:r>
            <a:r>
              <a:rPr sz="2500" spc="-535" dirty="0">
                <a:latin typeface="Cambria"/>
                <a:cs typeface="Cambria"/>
              </a:rPr>
              <a:t> </a:t>
            </a:r>
            <a:r>
              <a:rPr sz="2500" spc="-10" dirty="0">
                <a:latin typeface="Cambria"/>
                <a:cs typeface="Cambria"/>
              </a:rPr>
              <a:t>mobile</a:t>
            </a:r>
            <a:r>
              <a:rPr sz="2500" dirty="0">
                <a:latin typeface="Cambria"/>
                <a:cs typeface="Cambria"/>
              </a:rPr>
              <a:t> </a:t>
            </a:r>
            <a:r>
              <a:rPr sz="2500" spc="-10" dirty="0">
                <a:latin typeface="Cambria"/>
                <a:cs typeface="Cambria"/>
              </a:rPr>
              <a:t>phones</a:t>
            </a:r>
            <a:r>
              <a:rPr sz="2500" spc="15" dirty="0">
                <a:latin typeface="Cambria"/>
                <a:cs typeface="Cambria"/>
              </a:rPr>
              <a:t> </a:t>
            </a:r>
            <a:r>
              <a:rPr sz="2500" spc="-10" dirty="0">
                <a:latin typeface="Cambria"/>
                <a:cs typeface="Cambria"/>
              </a:rPr>
              <a:t>depend</a:t>
            </a:r>
            <a:r>
              <a:rPr sz="2500" spc="45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on</a:t>
            </a:r>
            <a:r>
              <a:rPr sz="2500" spc="10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digital</a:t>
            </a:r>
            <a:r>
              <a:rPr sz="2500" spc="15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signals.</a:t>
            </a:r>
            <a:endParaRPr sz="2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255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mbria"/>
                <a:cs typeface="Cambria"/>
              </a:rPr>
              <a:t>The</a:t>
            </a:r>
            <a:r>
              <a:rPr sz="2500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signal</a:t>
            </a:r>
            <a:r>
              <a:rPr sz="2500" spc="15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is</a:t>
            </a:r>
            <a:r>
              <a:rPr sz="2500" spc="5" dirty="0">
                <a:latin typeface="Cambria"/>
                <a:cs typeface="Cambria"/>
              </a:rPr>
              <a:t> </a:t>
            </a:r>
            <a:r>
              <a:rPr sz="2500" spc="-10" dirty="0">
                <a:latin typeface="Cambria"/>
                <a:cs typeface="Cambria"/>
              </a:rPr>
              <a:t>sent</a:t>
            </a:r>
            <a:r>
              <a:rPr sz="2500" spc="30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as</a:t>
            </a:r>
            <a:r>
              <a:rPr sz="2500" spc="5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a</a:t>
            </a:r>
            <a:r>
              <a:rPr sz="2500" spc="5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series</a:t>
            </a:r>
            <a:r>
              <a:rPr sz="2500" spc="30" dirty="0">
                <a:latin typeface="Cambria"/>
                <a:cs typeface="Cambria"/>
              </a:rPr>
              <a:t> </a:t>
            </a:r>
            <a:r>
              <a:rPr sz="2500" spc="-10" dirty="0">
                <a:latin typeface="Cambria"/>
                <a:cs typeface="Cambria"/>
              </a:rPr>
              <a:t>of</a:t>
            </a:r>
            <a:r>
              <a:rPr sz="2500" spc="10" dirty="0">
                <a:latin typeface="Cambria"/>
                <a:cs typeface="Cambria"/>
              </a:rPr>
              <a:t> </a:t>
            </a:r>
            <a:r>
              <a:rPr sz="2500" spc="-25" dirty="0">
                <a:latin typeface="Cambria"/>
                <a:cs typeface="Cambria"/>
              </a:rPr>
              <a:t>‘on’</a:t>
            </a:r>
            <a:r>
              <a:rPr sz="2500" spc="10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and</a:t>
            </a:r>
            <a:r>
              <a:rPr sz="2500" spc="15" dirty="0">
                <a:latin typeface="Cambria"/>
                <a:cs typeface="Cambria"/>
              </a:rPr>
              <a:t> </a:t>
            </a:r>
            <a:r>
              <a:rPr sz="2500" spc="35" dirty="0">
                <a:latin typeface="Cambria"/>
                <a:cs typeface="Cambria"/>
              </a:rPr>
              <a:t>‘off’</a:t>
            </a:r>
            <a:r>
              <a:rPr sz="2500" spc="15" dirty="0">
                <a:latin typeface="Cambria"/>
                <a:cs typeface="Cambria"/>
              </a:rPr>
              <a:t> </a:t>
            </a:r>
            <a:r>
              <a:rPr sz="2500" spc="-10" dirty="0">
                <a:latin typeface="Cambria"/>
                <a:cs typeface="Cambria"/>
              </a:rPr>
              <a:t>pulses.</a:t>
            </a:r>
            <a:endParaRPr sz="2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255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mbria"/>
                <a:cs typeface="Cambria"/>
              </a:rPr>
              <a:t>The</a:t>
            </a:r>
            <a:r>
              <a:rPr sz="2500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signal</a:t>
            </a:r>
            <a:r>
              <a:rPr sz="2500" spc="15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is</a:t>
            </a:r>
            <a:r>
              <a:rPr sz="2500" spc="5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either</a:t>
            </a:r>
            <a:r>
              <a:rPr sz="2500" spc="25" dirty="0">
                <a:latin typeface="Cambria"/>
                <a:cs typeface="Cambria"/>
              </a:rPr>
              <a:t> </a:t>
            </a:r>
            <a:r>
              <a:rPr sz="2500" spc="-10" dirty="0">
                <a:latin typeface="Cambria"/>
                <a:cs typeface="Cambria"/>
              </a:rPr>
              <a:t>present</a:t>
            </a:r>
            <a:r>
              <a:rPr sz="2500" spc="35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or</a:t>
            </a:r>
            <a:r>
              <a:rPr sz="2500" spc="10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it</a:t>
            </a:r>
            <a:r>
              <a:rPr sz="2500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is</a:t>
            </a:r>
            <a:r>
              <a:rPr sz="2500" spc="5" dirty="0">
                <a:latin typeface="Cambria"/>
                <a:cs typeface="Cambria"/>
              </a:rPr>
              <a:t> </a:t>
            </a:r>
            <a:r>
              <a:rPr sz="2500" dirty="0">
                <a:latin typeface="Cambria"/>
                <a:cs typeface="Cambria"/>
              </a:rPr>
              <a:t>not.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617" y="646557"/>
            <a:ext cx="6519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Advanta</a:t>
            </a:r>
            <a:r>
              <a:rPr spc="105" dirty="0"/>
              <a:t>g</a:t>
            </a:r>
            <a:r>
              <a:rPr spc="-145" dirty="0"/>
              <a:t>es</a:t>
            </a:r>
            <a:r>
              <a:rPr spc="-270" dirty="0"/>
              <a:t> </a:t>
            </a:r>
            <a:r>
              <a:rPr spc="15" dirty="0"/>
              <a:t>of</a:t>
            </a:r>
            <a:r>
              <a:rPr spc="-270" dirty="0"/>
              <a:t> </a:t>
            </a:r>
            <a:r>
              <a:rPr spc="-65" dirty="0"/>
              <a:t>Digit</a:t>
            </a:r>
            <a:r>
              <a:rPr spc="-70" dirty="0"/>
              <a:t>a</a:t>
            </a:r>
            <a:r>
              <a:rPr spc="-270" dirty="0"/>
              <a:t>l</a:t>
            </a:r>
            <a:r>
              <a:rPr spc="-254" dirty="0"/>
              <a:t> 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798" y="797432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Arial MT"/>
                <a:cs typeface="Arial MT"/>
              </a:rPr>
              <a:t>5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683" y="2244851"/>
            <a:ext cx="8385047" cy="38252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Digita</a:t>
            </a:r>
            <a:r>
              <a:rPr spc="-55" dirty="0"/>
              <a:t>l</a:t>
            </a:r>
            <a:r>
              <a:rPr spc="-250" dirty="0"/>
              <a:t> </a:t>
            </a:r>
            <a:r>
              <a:rPr spc="-15" dirty="0"/>
              <a:t>to</a:t>
            </a:r>
            <a:r>
              <a:rPr spc="-270" dirty="0"/>
              <a:t> </a:t>
            </a:r>
            <a:r>
              <a:rPr spc="80" dirty="0"/>
              <a:t>Analog</a:t>
            </a:r>
            <a:r>
              <a:rPr spc="-245" dirty="0"/>
              <a:t> </a:t>
            </a:r>
            <a:r>
              <a:rPr spc="-28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798" y="797432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Arial MT"/>
                <a:cs typeface="Arial MT"/>
              </a:rPr>
              <a:t>6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008630"/>
            <a:ext cx="7813548" cy="48493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Analog</a:t>
            </a:r>
            <a:r>
              <a:rPr spc="-254" dirty="0"/>
              <a:t> </a:t>
            </a:r>
            <a:r>
              <a:rPr spc="-15" dirty="0"/>
              <a:t>to</a:t>
            </a:r>
            <a:r>
              <a:rPr spc="-270" dirty="0"/>
              <a:t> </a:t>
            </a:r>
            <a:r>
              <a:rPr spc="-140" dirty="0"/>
              <a:t>Digi</a:t>
            </a:r>
            <a:r>
              <a:rPr spc="-105" dirty="0"/>
              <a:t>t</a:t>
            </a:r>
            <a:r>
              <a:rPr spc="15" dirty="0"/>
              <a:t>a</a:t>
            </a:r>
            <a:r>
              <a:rPr spc="5" dirty="0"/>
              <a:t>l</a:t>
            </a:r>
            <a:r>
              <a:rPr spc="-250" dirty="0"/>
              <a:t> </a:t>
            </a:r>
            <a:r>
              <a:rPr spc="-28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798" y="797432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Arial MT"/>
                <a:cs typeface="Arial MT"/>
              </a:rPr>
              <a:t>7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0" y="2508504"/>
            <a:ext cx="7592568" cy="38298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617" y="646557"/>
            <a:ext cx="50095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Binar</a:t>
            </a:r>
            <a:r>
              <a:rPr spc="-204" dirty="0"/>
              <a:t>y</a:t>
            </a:r>
            <a:r>
              <a:rPr spc="-270" dirty="0"/>
              <a:t> </a:t>
            </a:r>
            <a:r>
              <a:rPr spc="-190" dirty="0"/>
              <a:t>Digit</a:t>
            </a:r>
            <a:r>
              <a:rPr spc="-210" dirty="0"/>
              <a:t>s</a:t>
            </a:r>
            <a:r>
              <a:rPr spc="-245" dirty="0"/>
              <a:t> </a:t>
            </a:r>
            <a:r>
              <a:rPr spc="140" dirty="0"/>
              <a:t>an</a:t>
            </a:r>
            <a:r>
              <a:rPr spc="145" dirty="0"/>
              <a:t>d</a:t>
            </a:r>
            <a:r>
              <a:rPr spc="-270" dirty="0"/>
              <a:t> </a:t>
            </a:r>
            <a:r>
              <a:rPr spc="-340" dirty="0"/>
              <a:t>L</a:t>
            </a:r>
            <a:r>
              <a:rPr spc="120" dirty="0"/>
              <a:t>ogic  </a:t>
            </a:r>
            <a:r>
              <a:rPr spc="-140" dirty="0"/>
              <a:t>Levels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798" y="797432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Arial MT"/>
                <a:cs typeface="Arial MT"/>
              </a:rPr>
              <a:t>8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0" y="2316479"/>
            <a:ext cx="7239000" cy="37536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1793</Words>
  <Application>Microsoft Office PowerPoint</Application>
  <PresentationFormat>On-screen Show (4:3)</PresentationFormat>
  <Paragraphs>547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 MT</vt:lpstr>
      <vt:lpstr>Calibri</vt:lpstr>
      <vt:lpstr>Cambria</vt:lpstr>
      <vt:lpstr>Tahoma</vt:lpstr>
      <vt:lpstr>Times New Roman</vt:lpstr>
      <vt:lpstr>Verdana</vt:lpstr>
      <vt:lpstr>Office Theme</vt:lpstr>
      <vt:lpstr>Digital Logic Design</vt:lpstr>
      <vt:lpstr>Grading Policy</vt:lpstr>
      <vt:lpstr>Digital Systems</vt:lpstr>
      <vt:lpstr>Analog signals</vt:lpstr>
      <vt:lpstr>Digital signals</vt:lpstr>
      <vt:lpstr>Advantages of Digital System</vt:lpstr>
      <vt:lpstr>Digital to Analog Systems</vt:lpstr>
      <vt:lpstr>Analog to Digital Systems</vt:lpstr>
      <vt:lpstr>Binary Digits and Logic  Levels</vt:lpstr>
      <vt:lpstr>Digital Waveform</vt:lpstr>
      <vt:lpstr>Digital Waveform (cont.)</vt:lpstr>
      <vt:lpstr>Periodic Pulse Waveforms</vt:lpstr>
      <vt:lpstr>Timing Diagrams</vt:lpstr>
      <vt:lpstr>Logic Gates</vt:lpstr>
      <vt:lpstr>Logic Gates</vt:lpstr>
      <vt:lpstr>Cont.</vt:lpstr>
      <vt:lpstr>Cont.</vt:lpstr>
      <vt:lpstr>Binary Arithmetic Operations</vt:lpstr>
      <vt:lpstr>Binary Multiplication</vt:lpstr>
      <vt:lpstr>Number System</vt:lpstr>
      <vt:lpstr>20 Binary Number System</vt:lpstr>
      <vt:lpstr>Octal Number System</vt:lpstr>
      <vt:lpstr>Decimal Number System</vt:lpstr>
      <vt:lpstr>Hexadecimal Numbers</vt:lpstr>
      <vt:lpstr>Number System Conversion Table</vt:lpstr>
      <vt:lpstr>Decimal to Other Base System</vt:lpstr>
      <vt:lpstr>Example</vt:lpstr>
      <vt:lpstr>Cont.</vt:lpstr>
      <vt:lpstr>Example 2</vt:lpstr>
      <vt:lpstr>PowerPoint Presentation</vt:lpstr>
      <vt:lpstr>Class Task Solution</vt:lpstr>
      <vt:lpstr>Binary to Decimal</vt:lpstr>
      <vt:lpstr>PowerPoint Presentation</vt:lpstr>
      <vt:lpstr>PowerPoint Presentation</vt:lpstr>
      <vt:lpstr>Class Task Solution</vt:lpstr>
      <vt:lpstr>Octal to Binary</vt:lpstr>
      <vt:lpstr>Octal to Binary (Cont.)</vt:lpstr>
      <vt:lpstr>Direct Method: Binary to Octal</vt:lpstr>
      <vt:lpstr>Direct Method: Octal to Binary</vt:lpstr>
      <vt:lpstr>Direct method: Binary to Hexadecimal</vt:lpstr>
      <vt:lpstr>Direct Method: Hexadecimal to Binary</vt:lpstr>
      <vt:lpstr>Hexadecimal to Octal</vt:lpstr>
      <vt:lpstr>Cont.</vt:lpstr>
      <vt:lpstr>Octal to Hexadecimal</vt:lpstr>
      <vt:lpstr>Cont.</vt:lpstr>
      <vt:lpstr>One’s Complement</vt:lpstr>
      <vt:lpstr>Two’s complement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Architecture</dc:title>
  <dc:subject>Lecture #1</dc:subject>
  <dc:creator>Aunsia Khan</dc:creator>
  <cp:lastModifiedBy>Nasir Ali</cp:lastModifiedBy>
  <cp:revision>1</cp:revision>
  <dcterms:created xsi:type="dcterms:W3CDTF">2022-10-03T07:56:47Z</dcterms:created>
  <dcterms:modified xsi:type="dcterms:W3CDTF">2022-10-06T08:26:32Z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2022-10-03T00:00:00Z</vt:filetime>
  </property>
</Properties>
</file>