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8" r:id="rId2"/>
    <p:sldId id="256" r:id="rId3"/>
    <p:sldId id="258"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265" autoAdjust="0"/>
  </p:normalViewPr>
  <p:slideViewPr>
    <p:cSldViewPr>
      <p:cViewPr varScale="1">
        <p:scale>
          <a:sx n="66" d="100"/>
          <a:sy n="66" d="100"/>
        </p:scale>
        <p:origin x="15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A00ECD-A6BF-4112-A701-81629C2AEE6F}" type="datetimeFigureOut">
              <a:rPr lang="en-US" smtClean="0"/>
              <a:pPr/>
              <a:t>7/1/2022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084C74-B5E2-4685-B787-C7FC75C67639}" type="slidenum">
              <a:rPr lang="en-US" smtClean="0"/>
              <a:pPr/>
              <a:t>‹#›</a:t>
            </a:fld>
            <a:endParaRPr lang="en-US"/>
          </a:p>
        </p:txBody>
      </p:sp>
    </p:spTree>
    <p:extLst>
      <p:ext uri="{BB962C8B-B14F-4D97-AF65-F5344CB8AC3E}">
        <p14:creationId xmlns:p14="http://schemas.microsoft.com/office/powerpoint/2010/main" val="1642959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we find </a:t>
            </a:r>
            <a:r>
              <a:rPr lang="en-US" smtClean="0"/>
              <a:t>the Cartesian </a:t>
            </a:r>
            <a:r>
              <a:rPr lang="en-US" dirty="0" smtClean="0"/>
              <a:t>product between two sets then it means its</a:t>
            </a:r>
            <a:r>
              <a:rPr lang="en-US" baseline="0" dirty="0" smtClean="0"/>
              <a:t> relation</a:t>
            </a:r>
            <a:endParaRPr lang="en-US" dirty="0"/>
          </a:p>
        </p:txBody>
      </p:sp>
      <p:sp>
        <p:nvSpPr>
          <p:cNvPr id="4" name="Slide Number Placeholder 3"/>
          <p:cNvSpPr>
            <a:spLocks noGrp="1"/>
          </p:cNvSpPr>
          <p:nvPr>
            <p:ph type="sldNum" sz="quarter" idx="10"/>
          </p:nvPr>
        </p:nvSpPr>
        <p:spPr/>
        <p:txBody>
          <a:bodyPr/>
          <a:lstStyle/>
          <a:p>
            <a:fld id="{79084C74-B5E2-4685-B787-C7FC75C67639}" type="slidenum">
              <a:rPr lang="en-US" smtClean="0"/>
              <a:pPr/>
              <a:t>3</a:t>
            </a:fld>
            <a:endParaRPr lang="en-US"/>
          </a:p>
        </p:txBody>
      </p:sp>
    </p:spTree>
    <p:extLst>
      <p:ext uri="{BB962C8B-B14F-4D97-AF65-F5344CB8AC3E}">
        <p14:creationId xmlns:p14="http://schemas.microsoft.com/office/powerpoint/2010/main" val="883044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R1</a:t>
            </a:r>
          </a:p>
          <a:p>
            <a:r>
              <a:rPr lang="en-US" sz="1200" b="0" i="0" u="none" strike="noStrike" kern="1200" baseline="0" dirty="0">
                <a:solidFill>
                  <a:schemeClr val="tx1"/>
                </a:solidFill>
                <a:latin typeface="+mn-lt"/>
                <a:ea typeface="+mn-ea"/>
                <a:cs typeface="+mn-cs"/>
              </a:rPr>
              <a:t>is reflexive, since (a, a) ∈R1 for all a ∈A.</a:t>
            </a:r>
          </a:p>
          <a:p>
            <a:r>
              <a:rPr lang="en-US" sz="1200" b="0" i="0" u="none" strike="noStrike" kern="1200" baseline="0" dirty="0">
                <a:solidFill>
                  <a:schemeClr val="tx1"/>
                </a:solidFill>
                <a:latin typeface="+mn-lt"/>
                <a:ea typeface="+mn-ea"/>
                <a:cs typeface="+mn-cs"/>
              </a:rPr>
              <a:t>R2</a:t>
            </a:r>
          </a:p>
          <a:p>
            <a:r>
              <a:rPr lang="en-US" sz="1200" b="0" i="0" u="none" strike="noStrike" kern="1200" baseline="0" dirty="0">
                <a:solidFill>
                  <a:schemeClr val="tx1"/>
                </a:solidFill>
                <a:latin typeface="+mn-lt"/>
                <a:ea typeface="+mn-ea"/>
                <a:cs typeface="+mn-cs"/>
              </a:rPr>
              <a:t>is not reflexive, because (4, 4) ∉R2.</a:t>
            </a:r>
          </a:p>
          <a:p>
            <a:r>
              <a:rPr lang="en-US" sz="1200" b="0" i="0" u="none" strike="noStrike" kern="1200" baseline="0" dirty="0">
                <a:solidFill>
                  <a:schemeClr val="tx1"/>
                </a:solidFill>
                <a:latin typeface="+mn-lt"/>
                <a:ea typeface="+mn-ea"/>
                <a:cs typeface="+mn-cs"/>
              </a:rPr>
              <a:t>R3</a:t>
            </a:r>
          </a:p>
          <a:p>
            <a:r>
              <a:rPr lang="en-US" sz="1200" b="0" i="0" u="none" strike="noStrike" kern="1200" baseline="0" dirty="0">
                <a:solidFill>
                  <a:schemeClr val="tx1"/>
                </a:solidFill>
                <a:latin typeface="+mn-lt"/>
                <a:ea typeface="+mn-ea"/>
                <a:cs typeface="+mn-cs"/>
              </a:rPr>
              <a:t>is reflexive, since (a, a) ∈R3 for all a ∈A</a:t>
            </a:r>
            <a:r>
              <a:rPr lang="en-US" sz="1200" b="0" i="0" u="none" strike="noStrike" kern="1200" baseline="0" dirty="0" smtClean="0">
                <a:solidFill>
                  <a:schemeClr val="tx1"/>
                </a:solidFill>
                <a:latin typeface="+mn-lt"/>
                <a:ea typeface="+mn-ea"/>
                <a:cs typeface="+mn-cs"/>
              </a:rPr>
              <a:t>.{  the rest relation may exist but itself relation must exist}</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R4</a:t>
            </a:r>
          </a:p>
          <a:p>
            <a:r>
              <a:rPr lang="en-US" sz="1200" b="0" i="0" u="none" strike="noStrike" kern="1200" baseline="0" dirty="0">
                <a:solidFill>
                  <a:schemeClr val="tx1"/>
                </a:solidFill>
                <a:latin typeface="+mn-lt"/>
                <a:ea typeface="+mn-ea"/>
                <a:cs typeface="+mn-cs"/>
              </a:rPr>
              <a:t>is not reflexive, because (1, 1) ∉R4, (3, 3) ∉R4</a:t>
            </a:r>
            <a:endParaRPr lang="en-US" dirty="0"/>
          </a:p>
        </p:txBody>
      </p:sp>
      <p:sp>
        <p:nvSpPr>
          <p:cNvPr id="4" name="Slide Number Placeholder 3"/>
          <p:cNvSpPr>
            <a:spLocks noGrp="1"/>
          </p:cNvSpPr>
          <p:nvPr>
            <p:ph type="sldNum" sz="quarter" idx="10"/>
          </p:nvPr>
        </p:nvSpPr>
        <p:spPr/>
        <p:txBody>
          <a:bodyPr/>
          <a:lstStyle/>
          <a:p>
            <a:fld id="{79084C74-B5E2-4685-B787-C7FC75C67639}" type="slidenum">
              <a:rPr lang="en-US" smtClean="0"/>
              <a:pPr/>
              <a:t>6</a:t>
            </a:fld>
            <a:endParaRPr lang="en-US"/>
          </a:p>
        </p:txBody>
      </p:sp>
    </p:spTree>
    <p:extLst>
      <p:ext uri="{BB962C8B-B14F-4D97-AF65-F5344CB8AC3E}">
        <p14:creationId xmlns:p14="http://schemas.microsoft.com/office/powerpoint/2010/main" val="439724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in diagonal of a matrix</a:t>
            </a:r>
            <a:endParaRPr lang="en-US" dirty="0"/>
          </a:p>
        </p:txBody>
      </p:sp>
      <p:sp>
        <p:nvSpPr>
          <p:cNvPr id="4" name="Slide Number Placeholder 3"/>
          <p:cNvSpPr>
            <a:spLocks noGrp="1"/>
          </p:cNvSpPr>
          <p:nvPr>
            <p:ph type="sldNum" sz="quarter" idx="10"/>
          </p:nvPr>
        </p:nvSpPr>
        <p:spPr/>
        <p:txBody>
          <a:bodyPr/>
          <a:lstStyle/>
          <a:p>
            <a:fld id="{79084C74-B5E2-4685-B787-C7FC75C67639}" type="slidenum">
              <a:rPr lang="en-US" smtClean="0"/>
              <a:pPr/>
              <a:t>10</a:t>
            </a:fld>
            <a:endParaRPr lang="en-US"/>
          </a:p>
        </p:txBody>
      </p:sp>
    </p:spTree>
    <p:extLst>
      <p:ext uri="{BB962C8B-B14F-4D97-AF65-F5344CB8AC3E}">
        <p14:creationId xmlns:p14="http://schemas.microsoft.com/office/powerpoint/2010/main" val="1967775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 reflexive</a:t>
            </a:r>
            <a:r>
              <a:rPr lang="en-US" baseline="0" dirty="0" smtClean="0"/>
              <a:t> are symmetric relation</a:t>
            </a:r>
            <a:endParaRPr lang="en-US" dirty="0"/>
          </a:p>
        </p:txBody>
      </p:sp>
      <p:sp>
        <p:nvSpPr>
          <p:cNvPr id="4" name="Slide Number Placeholder 3"/>
          <p:cNvSpPr>
            <a:spLocks noGrp="1"/>
          </p:cNvSpPr>
          <p:nvPr>
            <p:ph type="sldNum" sz="quarter" idx="10"/>
          </p:nvPr>
        </p:nvSpPr>
        <p:spPr/>
        <p:txBody>
          <a:bodyPr/>
          <a:lstStyle/>
          <a:p>
            <a:fld id="{79084C74-B5E2-4685-B787-C7FC75C67639}" type="slidenum">
              <a:rPr lang="en-US" smtClean="0"/>
              <a:pPr/>
              <a:t>15</a:t>
            </a:fld>
            <a:endParaRPr lang="en-US"/>
          </a:p>
        </p:txBody>
      </p:sp>
    </p:spTree>
    <p:extLst>
      <p:ext uri="{BB962C8B-B14F-4D97-AF65-F5344CB8AC3E}">
        <p14:creationId xmlns:p14="http://schemas.microsoft.com/office/powerpoint/2010/main" val="3814197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813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9471A61D-A203-40E7-9DF4-BFE6A8ECD0D0}" type="slidenum">
              <a:rPr lang="en-US" altLang="en-US" sz="1200" smtClean="0">
                <a:latin typeface="Arial" panose="020B0604020202020204" pitchFamily="34" charset="0"/>
              </a:rPr>
              <a:pPr/>
              <a:t>23</a:t>
            </a:fld>
            <a:endParaRPr lang="en-US" altLang="en-US" sz="1200">
              <a:latin typeface="Arial" panose="020B0604020202020204" pitchFamily="34" charset="0"/>
            </a:endParaRPr>
          </a:p>
        </p:txBody>
      </p:sp>
    </p:spTree>
    <p:extLst>
      <p:ext uri="{BB962C8B-B14F-4D97-AF65-F5344CB8AC3E}">
        <p14:creationId xmlns:p14="http://schemas.microsoft.com/office/powerpoint/2010/main" val="3838099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295400"/>
            <a:ext cx="5044440" cy="1679682"/>
          </a:xfrm>
        </p:spPr>
        <p:txBody>
          <a:bodyPr/>
          <a:lstStyle/>
          <a:p>
            <a:pPr algn="ctr"/>
            <a:r>
              <a:rPr lang="en-US" dirty="0"/>
              <a:t>Discrete Structures</a:t>
            </a:r>
          </a:p>
        </p:txBody>
      </p:sp>
      <p:sp>
        <p:nvSpPr>
          <p:cNvPr id="4" name="Subtitle 3"/>
          <p:cNvSpPr>
            <a:spLocks noGrp="1"/>
          </p:cNvSpPr>
          <p:nvPr>
            <p:ph type="subTitle" idx="1"/>
          </p:nvPr>
        </p:nvSpPr>
        <p:spPr>
          <a:xfrm>
            <a:off x="2514600" y="3124200"/>
            <a:ext cx="4191863" cy="1752600"/>
          </a:xfrm>
        </p:spPr>
        <p:txBody>
          <a:bodyPr>
            <a:normAutofit fontScale="92500" lnSpcReduction="20000"/>
          </a:bodyPr>
          <a:lstStyle/>
          <a:p>
            <a:pPr algn="ctr"/>
            <a:r>
              <a:rPr lang="en-US" sz="2800" dirty="0"/>
              <a:t>Instructor: Zubaria Asma</a:t>
            </a:r>
          </a:p>
          <a:p>
            <a:pPr algn="ctr"/>
            <a:r>
              <a:rPr lang="en-US" sz="2800" dirty="0"/>
              <a:t>Course Code:  CS-335</a:t>
            </a:r>
          </a:p>
          <a:p>
            <a:pPr algn="ctr"/>
            <a:r>
              <a:rPr lang="en-US" sz="2800" dirty="0"/>
              <a:t>Credit Hours:  3(3-0)</a:t>
            </a:r>
          </a:p>
          <a:p>
            <a:pPr algn="ctr"/>
            <a:r>
              <a:rPr lang="en-US" sz="2800" dirty="0"/>
              <a:t>Lecture # 18</a:t>
            </a:r>
            <a:endParaRPr lang="en-GB" sz="2800" dirty="0"/>
          </a:p>
          <a:p>
            <a:pPr algn="ctr"/>
            <a:endParaRPr lang="en-US" sz="2800" dirty="0"/>
          </a:p>
        </p:txBody>
      </p:sp>
    </p:spTree>
    <p:extLst>
      <p:ext uri="{BB962C8B-B14F-4D97-AF65-F5344CB8AC3E}">
        <p14:creationId xmlns:p14="http://schemas.microsoft.com/office/powerpoint/2010/main" val="3093455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p>
        </p:txBody>
      </p:sp>
      <p:sp>
        <p:nvSpPr>
          <p:cNvPr id="3" name="Content Placeholder 2"/>
          <p:cNvSpPr>
            <a:spLocks noGrp="1"/>
          </p:cNvSpPr>
          <p:nvPr>
            <p:ph idx="1"/>
          </p:nvPr>
        </p:nvSpPr>
        <p:spPr/>
        <p:txBody>
          <a:bodyPr/>
          <a:lstStyle/>
          <a:p>
            <a:r>
              <a:rPr lang="en-US" dirty="0"/>
              <a:t>The relation R = {(1,1), (1,3), (2,2), (3,2), (3,3)} on A = {1,2,3} represented by the following matrix M, is reflexive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429000"/>
            <a:ext cx="3071429" cy="2490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75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SYMMETRIC RELATION</a:t>
            </a:r>
            <a:endParaRPr lang="en-US" dirty="0"/>
          </a:p>
        </p:txBody>
      </p:sp>
      <p:sp>
        <p:nvSpPr>
          <p:cNvPr id="3" name="Content Placeholder 2"/>
          <p:cNvSpPr>
            <a:spLocks noGrp="1"/>
          </p:cNvSpPr>
          <p:nvPr>
            <p:ph idx="1"/>
          </p:nvPr>
        </p:nvSpPr>
        <p:spPr/>
        <p:txBody>
          <a:bodyPr/>
          <a:lstStyle/>
          <a:p>
            <a:r>
              <a:rPr lang="en-US" dirty="0"/>
              <a:t>Let R be a relation on a set A. R is </a:t>
            </a:r>
            <a:r>
              <a:rPr lang="en-US" b="1" dirty="0"/>
              <a:t>symmetric</a:t>
            </a:r>
            <a:r>
              <a:rPr lang="en-US" dirty="0"/>
              <a:t> if, and only if, for all a, b ∈ A, if (a, b)∈R, then (b, a) ∈R. That is, if </a:t>
            </a:r>
            <a:r>
              <a:rPr lang="en-US" dirty="0" err="1">
                <a:solidFill>
                  <a:srgbClr val="FF0000"/>
                </a:solidFill>
              </a:rPr>
              <a:t>aRb</a:t>
            </a:r>
            <a:r>
              <a:rPr lang="en-US" dirty="0"/>
              <a:t> then </a:t>
            </a:r>
            <a:r>
              <a:rPr lang="en-US" dirty="0" err="1">
                <a:solidFill>
                  <a:srgbClr val="FF0000"/>
                </a:solidFill>
              </a:rPr>
              <a:t>bRa</a:t>
            </a:r>
            <a:endParaRPr lang="en-US" dirty="0"/>
          </a:p>
          <a:p>
            <a:r>
              <a:rPr lang="en-US" dirty="0"/>
              <a:t>Remarks:</a:t>
            </a:r>
          </a:p>
          <a:p>
            <a:pPr lvl="1"/>
            <a:r>
              <a:rPr lang="en-US" dirty="0"/>
              <a:t>R is not symmetric </a:t>
            </a:r>
            <a:r>
              <a:rPr lang="en-US" dirty="0" err="1"/>
              <a:t>iff</a:t>
            </a:r>
            <a:r>
              <a:rPr lang="en-US" dirty="0"/>
              <a:t> there are elements </a:t>
            </a:r>
            <a:r>
              <a:rPr lang="en-US" i="1" dirty="0"/>
              <a:t>a </a:t>
            </a:r>
            <a:r>
              <a:rPr lang="en-US" dirty="0"/>
              <a:t>and </a:t>
            </a:r>
            <a:r>
              <a:rPr lang="en-US" i="1" dirty="0"/>
              <a:t>b </a:t>
            </a:r>
            <a:r>
              <a:rPr lang="en-US" dirty="0"/>
              <a:t>in A such that (a, b) ∈R, but (b, a) ∉R.</a:t>
            </a:r>
          </a:p>
        </p:txBody>
      </p:sp>
    </p:spTree>
    <p:extLst>
      <p:ext uri="{BB962C8B-B14F-4D97-AF65-F5344CB8AC3E}">
        <p14:creationId xmlns:p14="http://schemas.microsoft.com/office/powerpoint/2010/main" val="313609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r>
              <a:rPr lang="en-US" dirty="0"/>
              <a:t>Let A = {1, 2, 3, 4} and define relations R1, R2, R3, and R4 on A as follows</a:t>
            </a:r>
          </a:p>
          <a:p>
            <a:r>
              <a:rPr lang="en-US" dirty="0"/>
              <a:t>R1 = {(1, 1), (1, 3), (2, 4), (3, 1), (4,2)}</a:t>
            </a:r>
          </a:p>
          <a:p>
            <a:r>
              <a:rPr lang="en-US" dirty="0"/>
              <a:t>R2 = {(1, 1), (2, 2), (3, 3), (4, 4)}</a:t>
            </a:r>
          </a:p>
          <a:p>
            <a:r>
              <a:rPr lang="en-US" dirty="0"/>
              <a:t>R3 = {(2, 2), (2, 3), (3, 4)}</a:t>
            </a:r>
          </a:p>
          <a:p>
            <a:r>
              <a:rPr lang="en-US" dirty="0"/>
              <a:t>R4 = {(1, 1), (2, 2), (3, 3), (4, 3), (4, 4)}</a:t>
            </a:r>
          </a:p>
        </p:txBody>
      </p:sp>
    </p:spTree>
    <p:extLst>
      <p:ext uri="{BB962C8B-B14F-4D97-AF65-F5344CB8AC3E}">
        <p14:creationId xmlns:p14="http://schemas.microsoft.com/office/powerpoint/2010/main" val="3771121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normAutofit fontScale="92500"/>
          </a:bodyPr>
          <a:lstStyle/>
          <a:p>
            <a:r>
              <a:rPr lang="en-US" dirty="0"/>
              <a:t>Then R1 is symmetric because for every order pair (a, b) in R1 also have (b, a) in R1. For example, we have (1, 3) in R1 then we have (3, 1) in R1. </a:t>
            </a:r>
          </a:p>
          <a:p>
            <a:r>
              <a:rPr lang="en-US" dirty="0"/>
              <a:t>R2 is also symmetric. We say it is vacuously true.</a:t>
            </a:r>
          </a:p>
          <a:p>
            <a:r>
              <a:rPr lang="en-US" dirty="0"/>
              <a:t>R3 is not symmetric, because (2,3) ∈ R3 but (3,2) ∉ R3.</a:t>
            </a:r>
          </a:p>
          <a:p>
            <a:r>
              <a:rPr lang="en-US" dirty="0"/>
              <a:t>R4 is not symmetric because (4,3) ∈ R4 but (3,4) ∉ R4.</a:t>
            </a:r>
          </a:p>
        </p:txBody>
      </p:sp>
    </p:spTree>
    <p:extLst>
      <p:ext uri="{BB962C8B-B14F-4D97-AF65-F5344CB8AC3E}">
        <p14:creationId xmlns:p14="http://schemas.microsoft.com/office/powerpoint/2010/main" val="381264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DIRECTED GRAPH OF A SYMMETRIC RELATION</a:t>
            </a:r>
            <a:endParaRPr lang="en-US" sz="3200" dirty="0"/>
          </a:p>
        </p:txBody>
      </p:sp>
      <p:sp>
        <p:nvSpPr>
          <p:cNvPr id="3" name="Content Placeholder 2"/>
          <p:cNvSpPr>
            <a:spLocks noGrp="1"/>
          </p:cNvSpPr>
          <p:nvPr>
            <p:ph idx="1"/>
          </p:nvPr>
        </p:nvSpPr>
        <p:spPr/>
        <p:txBody>
          <a:bodyPr/>
          <a:lstStyle/>
          <a:p>
            <a:r>
              <a:rPr lang="en-US" dirty="0"/>
              <a:t>For a symmetric directed graph whenever there is an arrow going from one point of the graph to a second, there is an arrow going from the second point back to the first.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581400"/>
            <a:ext cx="3866621"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678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a:t>
            </a:r>
          </a:p>
        </p:txBody>
      </p:sp>
      <p:sp>
        <p:nvSpPr>
          <p:cNvPr id="3" name="Content Placeholder 2"/>
          <p:cNvSpPr>
            <a:spLocks noGrp="1"/>
          </p:cNvSpPr>
          <p:nvPr>
            <p:ph idx="1"/>
          </p:nvPr>
        </p:nvSpPr>
        <p:spPr/>
        <p:txBody>
          <a:bodyPr/>
          <a:lstStyle/>
          <a:p>
            <a:r>
              <a:rPr lang="en-US" dirty="0"/>
              <a:t>R1 = {(1, 1), (2, 2), (3, 3), (4, 4)}</a:t>
            </a:r>
          </a:p>
          <a:p>
            <a:r>
              <a:rPr lang="en-US" dirty="0"/>
              <a:t>R2 = {(2, 2), (2, 3), (3, 4)}</a:t>
            </a:r>
          </a:p>
          <a:p>
            <a:r>
              <a:rPr lang="en-US" dirty="0"/>
              <a:t>R3 = {(1, 1), (2, 2), (3, 3), (4, 3), (4, 4)}</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191000"/>
            <a:ext cx="754380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0037"/>
            <a:ext cx="2438400" cy="236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027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fade">
                                      <p:cBhvr>
                                        <p:cTn id="13"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MATRIX REPRESENTATION OF A SYMMETRIC RELATION</a:t>
            </a:r>
            <a:endParaRPr lang="en-US" sz="2800" dirty="0"/>
          </a:p>
        </p:txBody>
      </p:sp>
      <p:sp>
        <p:nvSpPr>
          <p:cNvPr id="3" name="Content Placeholder 2"/>
          <p:cNvSpPr>
            <a:spLocks noGrp="1"/>
          </p:cNvSpPr>
          <p:nvPr>
            <p:ph idx="1"/>
          </p:nvPr>
        </p:nvSpPr>
        <p:spPr/>
        <p:txBody>
          <a:bodyPr/>
          <a:lstStyle/>
          <a:p>
            <a:r>
              <a:rPr lang="en-US" dirty="0"/>
              <a:t>Let A = {a1, a2, …, an}.</a:t>
            </a:r>
          </a:p>
          <a:p>
            <a:r>
              <a:rPr lang="en-US" dirty="0"/>
              <a:t>The relation R on A is symmetric if and only if for all </a:t>
            </a:r>
            <a:r>
              <a:rPr lang="en-US" dirty="0" err="1"/>
              <a:t>ai</a:t>
            </a:r>
            <a:r>
              <a:rPr lang="en-US" dirty="0"/>
              <a:t>, </a:t>
            </a:r>
            <a:r>
              <a:rPr lang="en-US" dirty="0" err="1"/>
              <a:t>aj</a:t>
            </a:r>
            <a:r>
              <a:rPr lang="en-US" dirty="0"/>
              <a:t> ∈ A, if (</a:t>
            </a:r>
            <a:r>
              <a:rPr lang="en-US" dirty="0" err="1"/>
              <a:t>ai</a:t>
            </a:r>
            <a:r>
              <a:rPr lang="en-US" dirty="0"/>
              <a:t>, </a:t>
            </a:r>
            <a:r>
              <a:rPr lang="en-US" dirty="0" err="1"/>
              <a:t>aj</a:t>
            </a:r>
            <a:r>
              <a:rPr lang="en-US" dirty="0"/>
              <a:t>) ∈R then (</a:t>
            </a:r>
            <a:r>
              <a:rPr lang="en-US" dirty="0" err="1"/>
              <a:t>aj</a:t>
            </a:r>
            <a:r>
              <a:rPr lang="en-US" dirty="0"/>
              <a:t>, </a:t>
            </a:r>
            <a:r>
              <a:rPr lang="en-US" dirty="0" err="1"/>
              <a:t>ai</a:t>
            </a:r>
            <a:r>
              <a:rPr lang="en-US" dirty="0"/>
              <a:t>)∈R</a:t>
            </a:r>
          </a:p>
          <a:p>
            <a:r>
              <a:rPr lang="en-US" dirty="0"/>
              <a:t>Accordingly, R is symmetric if the elements in the </a:t>
            </a:r>
            <a:r>
              <a:rPr lang="en-US" dirty="0" err="1"/>
              <a:t>ith</a:t>
            </a:r>
            <a:r>
              <a:rPr lang="en-US" dirty="0"/>
              <a:t> row are the same as the elements in the </a:t>
            </a:r>
            <a:r>
              <a:rPr lang="en-US" dirty="0" err="1"/>
              <a:t>ith</a:t>
            </a:r>
            <a:r>
              <a:rPr lang="en-US" dirty="0"/>
              <a:t> column of the matrix M representing R.</a:t>
            </a:r>
          </a:p>
          <a:p>
            <a:r>
              <a:rPr lang="en-US" dirty="0"/>
              <a:t>More precisely, M is a symmetric matrix i.e.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5488323"/>
            <a:ext cx="1066800" cy="550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3030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relation R = {(1,3), (2,2), (3,1), (3,3)} on </a:t>
            </a:r>
          </a:p>
          <a:p>
            <a:pPr marL="0" indent="0">
              <a:buNone/>
            </a:pPr>
            <a:r>
              <a:rPr lang="en-US" dirty="0"/>
              <a:t>  A = {1,2,3} represented by the following matrix M is symmetric</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429000"/>
            <a:ext cx="3071304" cy="293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824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TRANSITIVE RELATION</a:t>
            </a:r>
            <a:endParaRPr lang="en-US" dirty="0"/>
          </a:p>
        </p:txBody>
      </p:sp>
      <p:sp>
        <p:nvSpPr>
          <p:cNvPr id="3" name="Content Placeholder 2"/>
          <p:cNvSpPr>
            <a:spLocks noGrp="1"/>
          </p:cNvSpPr>
          <p:nvPr>
            <p:ph idx="1"/>
          </p:nvPr>
        </p:nvSpPr>
        <p:spPr/>
        <p:txBody>
          <a:bodyPr>
            <a:normAutofit lnSpcReduction="10000"/>
          </a:bodyPr>
          <a:lstStyle/>
          <a:p>
            <a:r>
              <a:rPr lang="en-US" dirty="0"/>
              <a:t>Let R be a relation on a set A. R is transitive if and only if for all a, b, c ∈A, if (a, b) ∈R and (b, c) ∈R then (a, c) ∈R.</a:t>
            </a:r>
          </a:p>
          <a:p>
            <a:r>
              <a:rPr lang="en-US" dirty="0"/>
              <a:t>That is, if </a:t>
            </a:r>
            <a:r>
              <a:rPr lang="en-US" dirty="0" err="1"/>
              <a:t>aRb</a:t>
            </a:r>
            <a:r>
              <a:rPr lang="en-US" dirty="0"/>
              <a:t> and </a:t>
            </a:r>
            <a:r>
              <a:rPr lang="en-US" dirty="0" err="1"/>
              <a:t>bRc</a:t>
            </a:r>
            <a:r>
              <a:rPr lang="en-US" dirty="0"/>
              <a:t> then </a:t>
            </a:r>
            <a:r>
              <a:rPr lang="en-US" dirty="0" err="1"/>
              <a:t>aRc</a:t>
            </a:r>
            <a:r>
              <a:rPr lang="en-US" dirty="0"/>
              <a:t>.</a:t>
            </a:r>
          </a:p>
          <a:p>
            <a:r>
              <a:rPr lang="en-US" dirty="0"/>
              <a:t>In words, if any one element is related to a second and that second element is related to a third, then the first is related to the third</a:t>
            </a:r>
          </a:p>
          <a:p>
            <a:r>
              <a:rPr lang="en-US" b="1" dirty="0"/>
              <a:t>Note</a:t>
            </a:r>
            <a:r>
              <a:rPr lang="en-US" dirty="0"/>
              <a:t>: The “first”, “second” and “third” elements need not to be distinct</a:t>
            </a:r>
          </a:p>
        </p:txBody>
      </p:sp>
    </p:spTree>
    <p:extLst>
      <p:ext uri="{BB962C8B-B14F-4D97-AF65-F5344CB8AC3E}">
        <p14:creationId xmlns:p14="http://schemas.microsoft.com/office/powerpoint/2010/main" val="3401121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371600"/>
            <a:ext cx="8229600" cy="5181600"/>
          </a:xfrm>
        </p:spPr>
        <p:txBody>
          <a:bodyPr>
            <a:normAutofit/>
          </a:bodyPr>
          <a:lstStyle/>
          <a:p>
            <a:r>
              <a:rPr lang="pt-BR" sz="4300" b="1" dirty="0"/>
              <a:t>Idenify transitive relation:</a:t>
            </a:r>
          </a:p>
          <a:p>
            <a:r>
              <a:rPr lang="pt-BR" dirty="0"/>
              <a:t>R1 = {(1, 1), (1, 2), (1, 3), (2, 3)}</a:t>
            </a:r>
          </a:p>
          <a:p>
            <a:r>
              <a:rPr lang="pt-BR" dirty="0"/>
              <a:t>R2 = {(1, 2), (1, 4), (2, 3), (3, 4)}</a:t>
            </a:r>
          </a:p>
          <a:p>
            <a:r>
              <a:rPr lang="pt-BR" dirty="0"/>
              <a:t>R3 = {(2, 1), (2, 4), (2, 3), (3,4)}</a:t>
            </a:r>
          </a:p>
          <a:p>
            <a:r>
              <a:rPr lang="en-US" dirty="0"/>
              <a:t>R1 is transitive.</a:t>
            </a:r>
          </a:p>
          <a:p>
            <a:r>
              <a:rPr lang="en-US" dirty="0"/>
              <a:t>R2 is not transitive since (1,2) and (2,3) ∈ R2 but (1,3) ∉ R2.</a:t>
            </a:r>
          </a:p>
          <a:p>
            <a:r>
              <a:rPr lang="en-US" dirty="0"/>
              <a:t>R3 is transitive.</a:t>
            </a:r>
          </a:p>
        </p:txBody>
      </p:sp>
    </p:spTree>
    <p:extLst>
      <p:ext uri="{BB962C8B-B14F-4D97-AF65-F5344CB8AC3E}">
        <p14:creationId xmlns:p14="http://schemas.microsoft.com/office/powerpoint/2010/main" val="1353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Relation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43806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DIRECTED GRAPH OF A TRANSITIVE RELATION</a:t>
            </a:r>
            <a:endParaRPr lang="en-US" sz="3200" dirty="0"/>
          </a:p>
        </p:txBody>
      </p:sp>
      <p:sp>
        <p:nvSpPr>
          <p:cNvPr id="3" name="Content Placeholder 2"/>
          <p:cNvSpPr>
            <a:spLocks noGrp="1"/>
          </p:cNvSpPr>
          <p:nvPr>
            <p:ph idx="1"/>
          </p:nvPr>
        </p:nvSpPr>
        <p:spPr>
          <a:xfrm>
            <a:off x="457200" y="1828800"/>
            <a:ext cx="8229600" cy="4297363"/>
          </a:xfrm>
        </p:spPr>
        <p:txBody>
          <a:bodyPr/>
          <a:lstStyle/>
          <a:p>
            <a:r>
              <a:rPr lang="en-US" dirty="0"/>
              <a:t>For a transitive directed graph, whenever there is an arrow going from one point to the second, and from the second to the third, there is an arrow going directly from the first to the third</a:t>
            </a:r>
          </a:p>
        </p:txBody>
      </p:sp>
    </p:spTree>
    <p:extLst>
      <p:ext uri="{BB962C8B-B14F-4D97-AF65-F5344CB8AC3E}">
        <p14:creationId xmlns:p14="http://schemas.microsoft.com/office/powerpoint/2010/main" val="263856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Let A = {1, 2, 3, 4} and define relations R1, R2 and R3 on A by the directed graphs:</a:t>
            </a:r>
          </a:p>
          <a:p>
            <a:r>
              <a:rPr lang="en-US" dirty="0"/>
              <a:t>R1 = {(1, 1), (1, 2), (1, 3), (2, 3)}</a:t>
            </a:r>
          </a:p>
          <a:p>
            <a:r>
              <a:rPr lang="en-US" dirty="0"/>
              <a:t>R2 = {(1, 2), (1, 4), (2, 3), (3, 4)}</a:t>
            </a:r>
          </a:p>
          <a:p>
            <a:r>
              <a:rPr lang="en-US" dirty="0"/>
              <a:t>R3 = {(2, 1), (2, 4), (2, 3), (3,4)}</a:t>
            </a:r>
          </a:p>
        </p:txBody>
      </p:sp>
    </p:spTree>
    <p:extLst>
      <p:ext uri="{BB962C8B-B14F-4D97-AF65-F5344CB8AC3E}">
        <p14:creationId xmlns:p14="http://schemas.microsoft.com/office/powerpoint/2010/main" val="2210088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132"/>
            <a:ext cx="7391400" cy="320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133" y="3124200"/>
            <a:ext cx="32004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596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1"/>
                                        </p:tgtEl>
                                        <p:attrNameLst>
                                          <p:attrName>style.visibility</p:attrName>
                                        </p:attrNameLst>
                                      </p:cBhvr>
                                      <p:to>
                                        <p:strVal val="visible"/>
                                      </p:to>
                                    </p:set>
                                    <p:anim calcmode="lin" valueType="num">
                                      <p:cBhvr additive="base">
                                        <p:cTn id="13" dur="500" fill="hold"/>
                                        <p:tgtEl>
                                          <p:spTgt spid="7171"/>
                                        </p:tgtEl>
                                        <p:attrNameLst>
                                          <p:attrName>ppt_x</p:attrName>
                                        </p:attrNameLst>
                                      </p:cBhvr>
                                      <p:tavLst>
                                        <p:tav tm="0">
                                          <p:val>
                                            <p:strVal val="#ppt_x"/>
                                          </p:val>
                                        </p:tav>
                                        <p:tav tm="100000">
                                          <p:val>
                                            <p:strVal val="#ppt_x"/>
                                          </p:val>
                                        </p:tav>
                                      </p:tavLst>
                                    </p:anim>
                                    <p:anim calcmode="lin" valueType="num">
                                      <p:cBhvr additive="base">
                                        <p:cTn id="14"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314450" y="2286000"/>
            <a:ext cx="5291138" cy="1050925"/>
          </a:xfrm>
        </p:spPr>
        <p:txBody>
          <a:bodyPr rtlCol="0">
            <a:noAutofit/>
          </a:bodyPr>
          <a:lstStyle/>
          <a:p>
            <a:pPr defTabSz="342905">
              <a:defRPr/>
            </a:pPr>
            <a:r>
              <a:rPr lang="en-GB" sz="5400" b="1" dirty="0">
                <a:solidFill>
                  <a:schemeClr val="tx1">
                    <a:lumMod val="95000"/>
                  </a:schemeClr>
                </a:solidFill>
              </a:rPr>
              <a:t>THANK YOU</a:t>
            </a:r>
          </a:p>
        </p:txBody>
      </p:sp>
      <p:sp>
        <p:nvSpPr>
          <p:cNvPr id="4" name="Slide Number Placeholder 3"/>
          <p:cNvSpPr>
            <a:spLocks noGrp="1"/>
          </p:cNvSpPr>
          <p:nvPr>
            <p:ph type="sldNum" sz="quarter" idx="4294967295"/>
          </p:nvPr>
        </p:nvSpPr>
        <p:spPr>
          <a:xfrm>
            <a:off x="7620000" y="18288"/>
            <a:ext cx="1066800" cy="329184"/>
          </a:xfrm>
          <a:prstGeom prst="rect">
            <a:avLst/>
          </a:prstGeom>
        </p:spPr>
        <p:txBody>
          <a:bodyPr/>
          <a:lstStyle/>
          <a:p>
            <a:pPr>
              <a:defRPr/>
            </a:pPr>
            <a:fld id="{7BB8265E-F24A-4B61-AB08-519983A1A22B}" type="slidenum">
              <a:rPr lang="en-US"/>
              <a:pPr>
                <a:defRPr/>
              </a:pPr>
              <a:t>23</a:t>
            </a:fld>
            <a:endParaRPr lang="en-US"/>
          </a:p>
        </p:txBody>
      </p:sp>
      <p:pic>
        <p:nvPicPr>
          <p:cNvPr id="47108" name="Picture 1"/>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97425" y="3086100"/>
            <a:ext cx="2544763"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717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a:t>
            </a:r>
            <a:endParaRPr lang="en-US" dirty="0"/>
          </a:p>
        </p:txBody>
      </p:sp>
      <p:sp>
        <p:nvSpPr>
          <p:cNvPr id="3" name="Content Placeholder 2"/>
          <p:cNvSpPr>
            <a:spLocks noGrp="1"/>
          </p:cNvSpPr>
          <p:nvPr>
            <p:ph sz="quarter" idx="1"/>
          </p:nvPr>
        </p:nvSpPr>
        <p:spPr>
          <a:xfrm>
            <a:off x="457200" y="1600200"/>
            <a:ext cx="8229600" cy="5029200"/>
          </a:xfrm>
        </p:spPr>
        <p:txBody>
          <a:bodyPr>
            <a:normAutofit fontScale="85000" lnSpcReduction="20000"/>
          </a:bodyPr>
          <a:lstStyle/>
          <a:p>
            <a:r>
              <a:rPr lang="en-US" dirty="0"/>
              <a:t>Let A and B be sets. The binary relation R from A to B is a subset of A × B. When (a, b) ∈R, we say ‘a’ is related to ‘b’ by R, written </a:t>
            </a:r>
            <a:r>
              <a:rPr lang="en-US" b="1" dirty="0" err="1">
                <a:solidFill>
                  <a:srgbClr val="FF0000"/>
                </a:solidFill>
              </a:rPr>
              <a:t>aRb</a:t>
            </a:r>
            <a:r>
              <a:rPr lang="en-US" dirty="0"/>
              <a:t>. Otherwise, if (a, b) ∉R, we write a </a:t>
            </a:r>
            <a:r>
              <a:rPr lang="en-US" strike="sngStrike" dirty="0"/>
              <a:t>R</a:t>
            </a:r>
            <a:r>
              <a:rPr lang="en-US" dirty="0"/>
              <a:t> b.</a:t>
            </a:r>
          </a:p>
          <a:p>
            <a:r>
              <a:rPr lang="en-US" dirty="0"/>
              <a:t>Let A = {1, 2}, B = {1, 2, 3}</a:t>
            </a:r>
          </a:p>
          <a:p>
            <a:r>
              <a:rPr lang="en-US" dirty="0"/>
              <a:t>Then A × B = {(1, 1), (1, 2), (1, 3), (2, 1), (2, 2), (2, 3)}</a:t>
            </a:r>
          </a:p>
          <a:p>
            <a:pPr marL="0" indent="0">
              <a:buNone/>
            </a:pPr>
            <a:r>
              <a:rPr lang="en-US" dirty="0"/>
              <a:t>Let R1={(1,1), (1, 3), (2, 2)}</a:t>
            </a:r>
          </a:p>
          <a:p>
            <a:pPr marL="0" indent="0">
              <a:buNone/>
            </a:pPr>
            <a:r>
              <a:rPr lang="en-US" dirty="0"/>
              <a:t>       R2={(1, 2), (2, 1), (2, 2), (2, 3)}</a:t>
            </a:r>
          </a:p>
          <a:p>
            <a:pPr marL="0" indent="0">
              <a:buNone/>
            </a:pPr>
            <a:r>
              <a:rPr lang="en-US" dirty="0"/>
              <a:t>      R3={(1, 1)}</a:t>
            </a:r>
          </a:p>
          <a:p>
            <a:pPr marL="0" indent="0">
              <a:buNone/>
            </a:pPr>
            <a:r>
              <a:rPr lang="en-US" dirty="0"/>
              <a:t>       R4= A × B</a:t>
            </a:r>
          </a:p>
          <a:p>
            <a:pPr marL="0" indent="0">
              <a:buNone/>
            </a:pPr>
            <a:r>
              <a:rPr lang="en-US" dirty="0"/>
              <a:t>       R5= </a:t>
            </a:r>
            <a:r>
              <a:rPr lang="en-US" dirty="0" smtClean="0"/>
              <a:t>∅ </a:t>
            </a:r>
            <a:r>
              <a:rPr lang="en-US" sz="2400" dirty="0" smtClean="0">
                <a:solidFill>
                  <a:srgbClr val="FF0000"/>
                </a:solidFill>
              </a:rPr>
              <a:t>if relation does not exist</a:t>
            </a:r>
            <a:endParaRPr lang="en-US" dirty="0">
              <a:solidFill>
                <a:srgbClr val="FF0000"/>
              </a:solidFill>
            </a:endParaRPr>
          </a:p>
          <a:p>
            <a:pPr marL="0" indent="0">
              <a:buNone/>
            </a:pPr>
            <a:r>
              <a:rPr lang="en-US" dirty="0"/>
              <a:t>All being subsets of A × B are relations from A to B.</a:t>
            </a:r>
          </a:p>
        </p:txBody>
      </p:sp>
    </p:spTree>
    <p:extLst>
      <p:ext uri="{BB962C8B-B14F-4D97-AF65-F5344CB8AC3E}">
        <p14:creationId xmlns:p14="http://schemas.microsoft.com/office/powerpoint/2010/main" val="1079994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Relation- </a:t>
            </a:r>
            <a:r>
              <a:rPr lang="en-US" dirty="0">
                <a:solidFill>
                  <a:srgbClr val="FF0000"/>
                </a:solidFill>
              </a:rPr>
              <a:t>Reflexive Relation</a:t>
            </a:r>
          </a:p>
        </p:txBody>
      </p:sp>
      <p:sp>
        <p:nvSpPr>
          <p:cNvPr id="3" name="Content Placeholder 2"/>
          <p:cNvSpPr>
            <a:spLocks noGrp="1"/>
          </p:cNvSpPr>
          <p:nvPr>
            <p:ph idx="1"/>
          </p:nvPr>
        </p:nvSpPr>
        <p:spPr>
          <a:xfrm>
            <a:off x="457200" y="1600200"/>
            <a:ext cx="8458200" cy="4525963"/>
          </a:xfrm>
        </p:spPr>
        <p:txBody>
          <a:bodyPr/>
          <a:lstStyle/>
          <a:p>
            <a:r>
              <a:rPr lang="en-US" dirty="0"/>
              <a:t>Let R be a relation on a set A</a:t>
            </a:r>
          </a:p>
          <a:p>
            <a:r>
              <a:rPr lang="en-US" dirty="0"/>
              <a:t>R is reflexive if and only if, for all a ∈ A, (a, a) ∈R or equivalently </a:t>
            </a:r>
            <a:r>
              <a:rPr lang="en-US" dirty="0" err="1">
                <a:solidFill>
                  <a:srgbClr val="FF0000"/>
                </a:solidFill>
              </a:rPr>
              <a:t>aRa</a:t>
            </a:r>
            <a:endParaRPr lang="en-US" dirty="0"/>
          </a:p>
          <a:p>
            <a:r>
              <a:rPr lang="en-US" dirty="0"/>
              <a:t>Each element of A is related to itself</a:t>
            </a:r>
          </a:p>
        </p:txBody>
      </p:sp>
    </p:spTree>
    <p:extLst>
      <p:ext uri="{BB962C8B-B14F-4D97-AF65-F5344CB8AC3E}">
        <p14:creationId xmlns:p14="http://schemas.microsoft.com/office/powerpoint/2010/main" val="3521207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Remarks</a:t>
            </a:r>
          </a:p>
        </p:txBody>
      </p:sp>
      <p:sp>
        <p:nvSpPr>
          <p:cNvPr id="3" name="Content Placeholder 2"/>
          <p:cNvSpPr>
            <a:spLocks noGrp="1"/>
          </p:cNvSpPr>
          <p:nvPr>
            <p:ph idx="1"/>
          </p:nvPr>
        </p:nvSpPr>
        <p:spPr/>
        <p:txBody>
          <a:bodyPr/>
          <a:lstStyle/>
          <a:p>
            <a:endParaRPr lang="en-US" dirty="0"/>
          </a:p>
          <a:p>
            <a:r>
              <a:rPr lang="en-US" dirty="0"/>
              <a:t>R is not reflexive </a:t>
            </a:r>
            <a:r>
              <a:rPr lang="en-US" dirty="0" err="1"/>
              <a:t>iff</a:t>
            </a:r>
            <a:r>
              <a:rPr lang="en-US" dirty="0"/>
              <a:t> there is an element “a” in A such that (a, a) ∉R. That is, some element “a” of A is not related to itself</a:t>
            </a:r>
          </a:p>
        </p:txBody>
      </p:sp>
    </p:spTree>
    <p:extLst>
      <p:ext uri="{BB962C8B-B14F-4D97-AF65-F5344CB8AC3E}">
        <p14:creationId xmlns:p14="http://schemas.microsoft.com/office/powerpoint/2010/main" val="292059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Let A = {1, 2, 3, 4} and define relations R1, R2, R3, R4 on A as follows:</a:t>
            </a:r>
          </a:p>
          <a:p>
            <a:pPr lvl="1"/>
            <a:r>
              <a:rPr lang="pt-BR" dirty="0"/>
              <a:t>R1 = {(1, 1), (3, 3), (2, 2), (4, 4)}</a:t>
            </a:r>
          </a:p>
          <a:p>
            <a:pPr lvl="1"/>
            <a:r>
              <a:rPr lang="pt-BR" dirty="0"/>
              <a:t>R2 = {(1, 1), (1, 4), (2, 2), (3, 3), (4, 3)}</a:t>
            </a:r>
          </a:p>
          <a:p>
            <a:pPr lvl="1"/>
            <a:r>
              <a:rPr lang="pt-BR" dirty="0"/>
              <a:t>R3 = {(1, 1), (1, 2), (2, 1), (2, 2), (3, 3), (4, 4)}</a:t>
            </a:r>
          </a:p>
          <a:p>
            <a:pPr lvl="1"/>
            <a:r>
              <a:rPr lang="pt-BR" dirty="0"/>
              <a:t>R4 = {(1, 3), (2, 2), (2, 4), (3, 1), (4, 4)}</a:t>
            </a:r>
            <a:endParaRPr lang="en-US" dirty="0"/>
          </a:p>
          <a:p>
            <a:r>
              <a:rPr lang="pt-BR" dirty="0">
                <a:solidFill>
                  <a:srgbClr val="FF0000"/>
                </a:solidFill>
              </a:rPr>
              <a:t>Identify which relation is reflexive?</a:t>
            </a:r>
          </a:p>
        </p:txBody>
      </p:sp>
    </p:spTree>
    <p:extLst>
      <p:ext uri="{BB962C8B-B14F-4D97-AF65-F5344CB8AC3E}">
        <p14:creationId xmlns:p14="http://schemas.microsoft.com/office/powerpoint/2010/main" val="367666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DIRECTED GRAPH OF A REFLEXIVE RELATION</a:t>
            </a:r>
            <a:endParaRPr lang="en-US" sz="3200"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a:t>The directed graph of every reflexive relation includes an arrow from every point to the point itself (i.e., a loop)</a:t>
            </a:r>
          </a:p>
          <a:p>
            <a:r>
              <a:rPr lang="en-US" b="1" dirty="0"/>
              <a:t>Example:</a:t>
            </a:r>
            <a:r>
              <a:rPr lang="en-US" dirty="0"/>
              <a:t> Draw directed graph of following relations</a:t>
            </a:r>
          </a:p>
          <a:p>
            <a:r>
              <a:rPr lang="en-US" dirty="0"/>
              <a:t>R1 = {(1, 1), (3, 3), (2, 2), (4, 4)}</a:t>
            </a:r>
          </a:p>
          <a:p>
            <a:r>
              <a:rPr lang="en-US" dirty="0"/>
              <a:t>R2 = {(1, 1), (1, 4), (2, 2), (3, 3), (4, 3)}</a:t>
            </a:r>
          </a:p>
          <a:p>
            <a:r>
              <a:rPr lang="en-US" dirty="0"/>
              <a:t>R3 = {(1, 1), (1, 2), (2, 1), (2, 2), (3, 3), (4, 4)}</a:t>
            </a:r>
          </a:p>
          <a:p>
            <a:r>
              <a:rPr lang="en-US" dirty="0"/>
              <a:t>R4 = {(1, 3), (2, 2), (2, 4), (3, 1), (4, 4)}</a:t>
            </a:r>
          </a:p>
        </p:txBody>
      </p:sp>
    </p:spTree>
    <p:extLst>
      <p:ext uri="{BB962C8B-B14F-4D97-AF65-F5344CB8AC3E}">
        <p14:creationId xmlns:p14="http://schemas.microsoft.com/office/powerpoint/2010/main" val="3502123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4638"/>
            <a:ext cx="2840784"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5971" y="300038"/>
            <a:ext cx="29718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059" y="3429000"/>
            <a:ext cx="245745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3733801"/>
            <a:ext cx="2667000" cy="2297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647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500" fill="hold"/>
                                        <p:tgtEl>
                                          <p:spTgt spid="1027"/>
                                        </p:tgtEl>
                                        <p:attrNameLst>
                                          <p:attrName>ppt_x</p:attrName>
                                        </p:attrNameLst>
                                      </p:cBhvr>
                                      <p:tavLst>
                                        <p:tav tm="0">
                                          <p:val>
                                            <p:strVal val="#ppt_x"/>
                                          </p:val>
                                        </p:tav>
                                        <p:tav tm="100000">
                                          <p:val>
                                            <p:strVal val="#ppt_x"/>
                                          </p:val>
                                        </p:tav>
                                      </p:tavLst>
                                    </p:anim>
                                    <p:anim calcmode="lin" valueType="num">
                                      <p:cBhvr additive="base">
                                        <p:cTn id="1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additive="base">
                                        <p:cTn id="19" dur="500" fill="hold"/>
                                        <p:tgtEl>
                                          <p:spTgt spid="1028"/>
                                        </p:tgtEl>
                                        <p:attrNameLst>
                                          <p:attrName>ppt_x</p:attrName>
                                        </p:attrNameLst>
                                      </p:cBhvr>
                                      <p:tavLst>
                                        <p:tav tm="0">
                                          <p:val>
                                            <p:strVal val="#ppt_x"/>
                                          </p:val>
                                        </p:tav>
                                        <p:tav tm="100000">
                                          <p:val>
                                            <p:strVal val="#ppt_x"/>
                                          </p:val>
                                        </p:tav>
                                      </p:tavLst>
                                    </p:anim>
                                    <p:anim calcmode="lin" valueType="num">
                                      <p:cBhvr additive="base">
                                        <p:cTn id="20"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9"/>
                                        </p:tgtEl>
                                        <p:attrNameLst>
                                          <p:attrName>style.visibility</p:attrName>
                                        </p:attrNameLst>
                                      </p:cBhvr>
                                      <p:to>
                                        <p:strVal val="visible"/>
                                      </p:to>
                                    </p:set>
                                    <p:anim calcmode="lin" valueType="num">
                                      <p:cBhvr additive="base">
                                        <p:cTn id="25" dur="500" fill="hold"/>
                                        <p:tgtEl>
                                          <p:spTgt spid="1029"/>
                                        </p:tgtEl>
                                        <p:attrNameLst>
                                          <p:attrName>ppt_x</p:attrName>
                                        </p:attrNameLst>
                                      </p:cBhvr>
                                      <p:tavLst>
                                        <p:tav tm="0">
                                          <p:val>
                                            <p:strVal val="#ppt_x"/>
                                          </p:val>
                                        </p:tav>
                                        <p:tav tm="100000">
                                          <p:val>
                                            <p:strVal val="#ppt_x"/>
                                          </p:val>
                                        </p:tav>
                                      </p:tavLst>
                                    </p:anim>
                                    <p:anim calcmode="lin" valueType="num">
                                      <p:cBhvr additive="base">
                                        <p:cTn id="26"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MATRIX REPRESENTATION OF A REFLEXIVE RELATION</a:t>
            </a:r>
            <a:endParaRPr lang="en-US" sz="2800" dirty="0"/>
          </a:p>
        </p:txBody>
      </p:sp>
      <p:sp>
        <p:nvSpPr>
          <p:cNvPr id="3" name="Content Placeholder 2"/>
          <p:cNvSpPr>
            <a:spLocks noGrp="1"/>
          </p:cNvSpPr>
          <p:nvPr>
            <p:ph idx="1"/>
          </p:nvPr>
        </p:nvSpPr>
        <p:spPr/>
        <p:txBody>
          <a:bodyPr/>
          <a:lstStyle/>
          <a:p>
            <a:endParaRPr lang="en-US" dirty="0"/>
          </a:p>
          <a:p>
            <a:r>
              <a:rPr lang="en-US" dirty="0"/>
              <a:t>Let A = {a1, a2, …, an}. </a:t>
            </a:r>
          </a:p>
          <a:p>
            <a:r>
              <a:rPr lang="en-US" dirty="0"/>
              <a:t>A Relation R on A is reflexive if and only if </a:t>
            </a:r>
            <a:r>
              <a:rPr lang="it-IT" dirty="0"/>
              <a:t>(ai, aj) ∈R ∀ i=1,2, …,n</a:t>
            </a:r>
          </a:p>
          <a:p>
            <a:r>
              <a:rPr lang="en-US" dirty="0"/>
              <a:t>Accordingly, R is </a:t>
            </a:r>
            <a:r>
              <a:rPr lang="en-US" b="1" dirty="0"/>
              <a:t>reflexive </a:t>
            </a:r>
            <a:r>
              <a:rPr lang="en-US" dirty="0"/>
              <a:t>if all the elements on the </a:t>
            </a:r>
            <a:r>
              <a:rPr lang="en-US" b="1" dirty="0"/>
              <a:t>main diagonal </a:t>
            </a:r>
            <a:r>
              <a:rPr lang="en-US" dirty="0"/>
              <a:t>of the matrix </a:t>
            </a:r>
            <a:r>
              <a:rPr lang="en-US" b="1" dirty="0"/>
              <a:t>M </a:t>
            </a:r>
            <a:r>
              <a:rPr lang="en-US" dirty="0"/>
              <a:t>representing R are equal to 1</a:t>
            </a:r>
          </a:p>
        </p:txBody>
      </p:sp>
    </p:spTree>
    <p:extLst>
      <p:ext uri="{BB962C8B-B14F-4D97-AF65-F5344CB8AC3E}">
        <p14:creationId xmlns:p14="http://schemas.microsoft.com/office/powerpoint/2010/main" val="1353794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1682</Words>
  <Application>Microsoft Office PowerPoint</Application>
  <PresentationFormat>On-screen Show (4:3)</PresentationFormat>
  <Paragraphs>110</Paragraphs>
  <Slides>23</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Discrete Structures</vt:lpstr>
      <vt:lpstr>Types of Relation</vt:lpstr>
      <vt:lpstr>RELATION</vt:lpstr>
      <vt:lpstr>Types of Relation- Reflexive Relation</vt:lpstr>
      <vt:lpstr>Remarks</vt:lpstr>
      <vt:lpstr>Example</vt:lpstr>
      <vt:lpstr>DIRECTED GRAPH OF A REFLEXIVE RELATION</vt:lpstr>
      <vt:lpstr>G         </vt:lpstr>
      <vt:lpstr>MATRIX REPRESENTATION OF A REFLEXIVE RELATION</vt:lpstr>
      <vt:lpstr>Example</vt:lpstr>
      <vt:lpstr>SYMMETRIC RELATION</vt:lpstr>
      <vt:lpstr>Example</vt:lpstr>
      <vt:lpstr>Solution</vt:lpstr>
      <vt:lpstr>DIRECTED GRAPH OF A SYMMETRIC RELATION</vt:lpstr>
      <vt:lpstr>Directed Graph</vt:lpstr>
      <vt:lpstr>MATRIX REPRESENTATION OF A SYMMETRIC RELATION</vt:lpstr>
      <vt:lpstr>PowerPoint Presentation</vt:lpstr>
      <vt:lpstr>TRANSITIVE RELATION</vt:lpstr>
      <vt:lpstr>Example</vt:lpstr>
      <vt:lpstr>DIRECTED GRAPH OF A TRANSITIVE RELATION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Relation</dc:title>
  <dc:creator>Sobia</dc:creator>
  <cp:lastModifiedBy>DELL</cp:lastModifiedBy>
  <cp:revision>51</cp:revision>
  <dcterms:created xsi:type="dcterms:W3CDTF">2006-08-16T00:00:00Z</dcterms:created>
  <dcterms:modified xsi:type="dcterms:W3CDTF">2022-07-01T18:03:29Z</dcterms:modified>
</cp:coreProperties>
</file>