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3" r:id="rId2"/>
    <p:sldId id="296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9" r:id="rId18"/>
    <p:sldId id="290" r:id="rId19"/>
    <p:sldId id="291" r:id="rId20"/>
    <p:sldId id="292" r:id="rId21"/>
    <p:sldId id="293" r:id="rId22"/>
    <p:sldId id="294" r:id="rId23"/>
    <p:sldId id="295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362" autoAdjust="0"/>
  </p:normalViewPr>
  <p:slideViewPr>
    <p:cSldViewPr>
      <p:cViewPr varScale="1">
        <p:scale>
          <a:sx n="77" d="100"/>
          <a:sy n="77" d="100"/>
        </p:scale>
        <p:origin x="-17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27F5-9782-4472-B728-515A77BEF74D}" type="datetimeFigureOut">
              <a:rPr lang="en-GB" smtClean="0"/>
              <a:pPr/>
              <a:t>13/09/2021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80AF-779A-40DB-B390-E106382D89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342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contain all possible values that ‘x’ contain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71A61D-A203-40E7-9DF4-BFE6A8ECD0D0}" type="slidenum">
              <a:rPr lang="en-US" altLang="en-US" sz="1200" smtClean="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63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 these are function,</a:t>
            </a:r>
          </a:p>
          <a:p>
            <a:r>
              <a:rPr lang="en-US" dirty="0" smtClean="0"/>
              <a:t>For range</a:t>
            </a:r>
            <a:r>
              <a:rPr lang="en-US" baseline="0" dirty="0" smtClean="0"/>
              <a:t> we have to check co-domain value for f we have a range(1,6)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Distint</a:t>
            </a:r>
            <a:r>
              <a:rPr lang="en-US" dirty="0" smtClean="0"/>
              <a:t> point of domain with distinct point of co-domain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 is injective but</a:t>
            </a:r>
            <a:r>
              <a:rPr lang="en-US" baseline="0" dirty="0" smtClean="0"/>
              <a:t> g is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the one to one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Co-domain each element</a:t>
            </a:r>
            <a:r>
              <a:rPr lang="en-US" baseline="0" dirty="0" smtClean="0"/>
              <a:t> must be fully covered by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 is the on To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one to one and On To </a:t>
            </a:r>
            <a:r>
              <a:rPr lang="en-US" dirty="0" err="1" smtClean="0"/>
              <a:t>fuction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5400"/>
            <a:ext cx="5044440" cy="1679682"/>
          </a:xfrm>
        </p:spPr>
        <p:txBody>
          <a:bodyPr/>
          <a:lstStyle/>
          <a:p>
            <a:pPr algn="ctr"/>
            <a:r>
              <a:rPr lang="en-US" dirty="0"/>
              <a:t>Discrete Structures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67000" y="3657600"/>
            <a:ext cx="4191863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dirty="0"/>
              <a:t>Instructor</a:t>
            </a:r>
            <a:r>
              <a:rPr lang="en-US" sz="2800"/>
              <a:t>: Zubaria Asma</a:t>
            </a:r>
            <a:endParaRPr lang="en-US" sz="2800" dirty="0"/>
          </a:p>
          <a:p>
            <a:pPr algn="ctr"/>
            <a:r>
              <a:rPr lang="en-US" sz="2800" dirty="0"/>
              <a:t>Course Code:  CS-335</a:t>
            </a:r>
          </a:p>
          <a:p>
            <a:pPr algn="ctr"/>
            <a:r>
              <a:rPr lang="en-US" sz="2800" dirty="0"/>
              <a:t>Credit Hours:  3(3-0)</a:t>
            </a:r>
          </a:p>
          <a:p>
            <a:pPr algn="ctr"/>
            <a:r>
              <a:rPr lang="en-US" sz="2800" dirty="0"/>
              <a:t>Lecture # 16 &amp; 17</a:t>
            </a:r>
            <a:endParaRPr lang="en-GB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1967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INJECTIVE or ONE-TO-ONE FUNCTION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arrow diagrams define one-to-one functions?</a:t>
            </a:r>
          </a:p>
          <a:p>
            <a:endParaRPr lang="en-GB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485489"/>
            <a:ext cx="842127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323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INJECTIVE or ONE-TO-ONE FUNCTION -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 is clearly one-to-one function, because no two different elements of X are mapped onto the same element of Y.</a:t>
            </a:r>
          </a:p>
          <a:p>
            <a:r>
              <a:rPr lang="en-US" dirty="0"/>
              <a:t>g is not one-to-one because the elements a and c are mapped onto the same </a:t>
            </a:r>
            <a:r>
              <a:rPr lang="en-GB" dirty="0"/>
              <a:t>element 2 of Y.</a:t>
            </a:r>
          </a:p>
        </p:txBody>
      </p:sp>
    </p:spTree>
    <p:extLst>
      <p:ext uri="{BB962C8B-B14F-4D97-AF65-F5344CB8AC3E}">
        <p14:creationId xmlns:p14="http://schemas.microsoft.com/office/powerpoint/2010/main" xmlns="" val="154701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INJECTIVE or ONE-TO-ONE FUNCTION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all one-to-one functions from X = {a, b} to Y = {u, v}?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dirty="0"/>
              <a:t>There are two one-to-one functions from X to Y defined by the arrow diagrams.</a:t>
            </a:r>
          </a:p>
          <a:p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652" y="3841974"/>
            <a:ext cx="7106695" cy="28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00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INJECTIVE or ONE-TO-ONE FUNCTION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How many one-to-one functions are there from a set with three elements to a set with four elements.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3752875"/>
            <a:ext cx="5287113" cy="272107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493" y="3200400"/>
            <a:ext cx="6476220" cy="5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25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INJECTIVE or ONE-TO-ONE FUNCTION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x1 may be mapped to any of the 4 elements of Y. Then x2 may be mapped to any of the remaining 3 elements of Y &amp; finally x3 may be mapped to any of the remaining 2 </a:t>
            </a:r>
            <a:r>
              <a:rPr lang="en-GB" dirty="0"/>
              <a:t>elements of Y.</a:t>
            </a:r>
          </a:p>
          <a:p>
            <a:r>
              <a:rPr lang="en-US" dirty="0"/>
              <a:t>Hence, total no. of one-to-one functions from X to Y are </a:t>
            </a:r>
            <a:r>
              <a:rPr lang="en-GB" dirty="0"/>
              <a:t>4 × 3 × 2 = 24</a:t>
            </a:r>
          </a:p>
        </p:txBody>
      </p:sp>
    </p:spTree>
    <p:extLst>
      <p:ext uri="{BB962C8B-B14F-4D97-AF65-F5344CB8AC3E}">
        <p14:creationId xmlns:p14="http://schemas.microsoft.com/office/powerpoint/2010/main" xmlns="" val="26482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INJECTIVE or ONE-TO-ONE FUNCTION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many one-to-one functions are there from a set with three elements to a set with two </a:t>
            </a:r>
            <a:r>
              <a:rPr lang="en-GB" dirty="0"/>
              <a:t>elements.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dirty="0"/>
              <a:t>Let X = {x 1, x 2, x 3} and Y = {y 1, y 2}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3930316"/>
            <a:ext cx="4075682" cy="25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48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INJECTIVE or ONE-TO-ONE FUNCTION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elements in X could be mapped to the two elements in Y separately. But there is no new element in Y to which the third element in X could be mapped. </a:t>
            </a:r>
          </a:p>
          <a:p>
            <a:r>
              <a:rPr lang="en-US" dirty="0"/>
              <a:t>Accordingly </a:t>
            </a:r>
            <a:r>
              <a:rPr lang="en-US"/>
              <a:t>there is no </a:t>
            </a:r>
            <a:r>
              <a:rPr lang="en-US" dirty="0"/>
              <a:t>one-to-one function from a set with three elements to a set with two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1604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of the relations define functions from X = {2,4,5} to Y={1,2,4,6}.</a:t>
            </a:r>
          </a:p>
          <a:p>
            <a:pPr lvl="1"/>
            <a:r>
              <a:rPr lang="en-US" dirty="0"/>
              <a:t>R1 = {(2,4), (4,1)}</a:t>
            </a:r>
          </a:p>
          <a:p>
            <a:pPr lvl="1"/>
            <a:r>
              <a:rPr lang="pt-BR" dirty="0"/>
              <a:t>R2 = {(2,4), (4,1), (4,2), (5,6)}</a:t>
            </a:r>
          </a:p>
          <a:p>
            <a:pPr lvl="1"/>
            <a:r>
              <a:rPr lang="pt-BR" dirty="0"/>
              <a:t>R3 = {(2,4), (4,1), (5,6)}</a:t>
            </a:r>
          </a:p>
          <a:p>
            <a:r>
              <a:rPr lang="en-US" dirty="0"/>
              <a:t>R1 is not a function, because 5 ∈X does not appear as the first element in any ordered pair in R1.</a:t>
            </a:r>
          </a:p>
          <a:p>
            <a:r>
              <a:rPr lang="en-US" dirty="0"/>
              <a:t>R2 is not a function, because the ordered pairs (4,1) and (4,2) have the same first element but different second elements.</a:t>
            </a:r>
          </a:p>
          <a:p>
            <a:r>
              <a:rPr lang="en-US" dirty="0"/>
              <a:t>R3 defines a function because it satisfy both the conditions of the function that is every element of X is the first element of some order pair and there is no pair which has the same first order pair but different second order pair.</a:t>
            </a:r>
          </a:p>
        </p:txBody>
      </p:sp>
    </p:spTree>
    <p:extLst>
      <p:ext uri="{BB962C8B-B14F-4D97-AF65-F5344CB8AC3E}">
        <p14:creationId xmlns:p14="http://schemas.microsoft.com/office/powerpoint/2010/main" xmlns="" val="5848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SURJECTIVE FUNCTION or ONTO FUNCTION: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542871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f: X→Y be a function. f is surjective or onto if, and only if, "∀ </a:t>
            </a:r>
            <a:r>
              <a:rPr lang="en-US" dirty="0" err="1"/>
              <a:t>y∈Y</a:t>
            </a:r>
            <a:r>
              <a:rPr lang="en-US" dirty="0"/>
              <a:t>, ∃ </a:t>
            </a:r>
            <a:r>
              <a:rPr lang="en-US" dirty="0" err="1"/>
              <a:t>x∈X</a:t>
            </a:r>
            <a:r>
              <a:rPr lang="en-US" dirty="0"/>
              <a:t> such that</a:t>
            </a:r>
          </a:p>
          <a:p>
            <a:r>
              <a:rPr lang="en-GB" dirty="0"/>
              <a:t>f(x) = y.</a:t>
            </a:r>
          </a:p>
          <a:p>
            <a:r>
              <a:rPr lang="en-US" dirty="0"/>
              <a:t>That is, f is onto if every element of its co-domain is the image of some element(s) of its domain i.e., co-domain of f = range of f</a:t>
            </a:r>
            <a:endParaRPr lang="en-GB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3429000"/>
            <a:ext cx="4024576" cy="2777667"/>
          </a:xfrm>
        </p:spPr>
      </p:pic>
    </p:spTree>
    <p:extLst>
      <p:ext uri="{BB962C8B-B14F-4D97-AF65-F5344CB8AC3E}">
        <p14:creationId xmlns:p14="http://schemas.microsoft.com/office/powerpoint/2010/main" xmlns="" val="20208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SURJECTIVE FUNCTION or ONTO FUNCTION: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319" y="2037436"/>
            <a:ext cx="7239000" cy="45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357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SURJECTIVE FUNCTION or ONTO FUNCTION: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NewRomanPSMT"/>
              </a:rPr>
              <a:t>f is not onto because 3 </a:t>
            </a:r>
            <a:r>
              <a:rPr lang="en-US" dirty="0">
                <a:latin typeface="SymbolMT"/>
              </a:rPr>
              <a:t>≠ </a:t>
            </a:r>
            <a:r>
              <a:rPr lang="en-US" dirty="0">
                <a:latin typeface="TimesNewRomanPSMT"/>
              </a:rPr>
              <a:t>f(x) for any x in X. g is clearly onto because each</a:t>
            </a:r>
          </a:p>
          <a:p>
            <a:r>
              <a:rPr lang="en-US" dirty="0">
                <a:latin typeface="TimesNewRomanPSMT"/>
              </a:rPr>
              <a:t>element of Y equals g(x) for some x in X.</a:t>
            </a:r>
          </a:p>
          <a:p>
            <a:r>
              <a:rPr lang="en-GB" dirty="0">
                <a:latin typeface="TimesNewRomanPSMT"/>
              </a:rPr>
              <a:t>as 1 = g(c);,2 = g(d);3 = g(a) = g(b)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169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BIJECTIVE FUNCTION</a:t>
            </a:r>
            <a:br>
              <a:rPr lang="en-GB" b="1" dirty="0"/>
            </a:br>
            <a:r>
              <a:rPr lang="en-GB" b="1" dirty="0"/>
              <a:t>or</a:t>
            </a:r>
            <a:br>
              <a:rPr lang="en-GB" b="1" dirty="0"/>
            </a:br>
            <a:r>
              <a:rPr lang="en-GB" b="1" dirty="0"/>
              <a:t>ONE-TO-ONE CORRESPONDENCE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542871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function f: X→Y that is both one-to-one (injective) and onto (surjective) is called a bijective function or a one-to-one correspondence.</a:t>
            </a: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2667000"/>
            <a:ext cx="3981953" cy="22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178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BIJECTIVE FUNCTION</a:t>
            </a:r>
            <a:br>
              <a:rPr lang="en-GB" b="1" dirty="0"/>
            </a:br>
            <a:r>
              <a:rPr lang="en-GB" b="1" dirty="0"/>
              <a:t>or</a:t>
            </a:r>
            <a:br>
              <a:rPr lang="en-GB" b="1" dirty="0"/>
            </a:br>
            <a:r>
              <a:rPr lang="en-GB" b="1" dirty="0"/>
              <a:t>ONE-TO-ONE CORRESPONDENCE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1" y="1600200"/>
            <a:ext cx="7239000" cy="47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093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CONSTANT FUNCTION: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676400"/>
            <a:ext cx="8394942" cy="47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193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14450" y="2343150"/>
            <a:ext cx="5291138" cy="1050925"/>
          </a:xfrm>
        </p:spPr>
        <p:txBody>
          <a:bodyPr rtlCol="0">
            <a:noAutofit/>
          </a:bodyPr>
          <a:lstStyle/>
          <a:p>
            <a:pPr defTabSz="342905">
              <a:defRPr/>
            </a:pPr>
            <a:r>
              <a:rPr lang="en-GB" sz="5400" b="1" dirty="0">
                <a:solidFill>
                  <a:schemeClr val="tx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B8265E-F24A-4B61-AB08-519983A1A22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7425" y="3086100"/>
            <a:ext cx="25447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11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Determine the range of the functions f, g, h from X = {2,4,5} to Y = {1,2,4,6} defined as: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8891" y="2362201"/>
            <a:ext cx="4275118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5105400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>
                <a:latin typeface="TimesNewRomanPSMT"/>
              </a:rPr>
              <a:t>2</a:t>
            </a:r>
            <a:r>
              <a:rPr lang="nn-NO" dirty="0">
                <a:latin typeface="TimesNewRomanPSMT"/>
              </a:rPr>
              <a:t>. g = {(2,6), (4,2), (5,1)}</a:t>
            </a:r>
          </a:p>
          <a:p>
            <a:endParaRPr lang="nn-NO" dirty="0">
              <a:latin typeface="TimesNewRomanPSMT"/>
            </a:endParaRPr>
          </a:p>
          <a:p>
            <a:r>
              <a:rPr lang="pt-BR" b="1" dirty="0">
                <a:latin typeface="TimesNewRomanPSMT"/>
              </a:rPr>
              <a:t>3. </a:t>
            </a:r>
            <a:r>
              <a:rPr lang="pt-BR" dirty="0" smtClean="0">
                <a:latin typeface="TimesNewRomanPSMT"/>
              </a:rPr>
              <a:t>h(2 ) </a:t>
            </a:r>
            <a:r>
              <a:rPr lang="pt-BR" sz="1400" dirty="0" smtClean="0">
                <a:solidFill>
                  <a:srgbClr val="FF0000"/>
                </a:solidFill>
                <a:latin typeface="TimesNewRomanPSMT"/>
              </a:rPr>
              <a:t>shows x value</a:t>
            </a:r>
            <a:r>
              <a:rPr lang="pt-BR" sz="1400" dirty="0" smtClean="0">
                <a:latin typeface="TimesNewRomanPSMT"/>
              </a:rPr>
              <a:t> </a:t>
            </a:r>
            <a:r>
              <a:rPr lang="pt-BR" dirty="0">
                <a:latin typeface="TimesNewRomanPSMT"/>
              </a:rPr>
              <a:t>= </a:t>
            </a:r>
            <a:r>
              <a:rPr lang="pt-BR" dirty="0" smtClean="0">
                <a:latin typeface="TimesNewRomanPSMT"/>
              </a:rPr>
              <a:t>4</a:t>
            </a:r>
            <a:r>
              <a:rPr lang="pt-BR" dirty="0" smtClean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pt-BR" sz="1400" dirty="0" smtClean="0">
                <a:solidFill>
                  <a:srgbClr val="FF0000"/>
                </a:solidFill>
                <a:latin typeface="TimesNewRomanPSMT"/>
              </a:rPr>
              <a:t>shows </a:t>
            </a:r>
            <a:r>
              <a:rPr lang="pt-BR" sz="1400" dirty="0" smtClean="0">
                <a:solidFill>
                  <a:srgbClr val="FF0000"/>
                </a:solidFill>
                <a:latin typeface="TimesNewRomanPSMT"/>
              </a:rPr>
              <a:t>y </a:t>
            </a:r>
            <a:r>
              <a:rPr lang="pt-BR" sz="1400" dirty="0" smtClean="0">
                <a:solidFill>
                  <a:srgbClr val="FF0000"/>
                </a:solidFill>
                <a:latin typeface="TimesNewRomanPSMT"/>
              </a:rPr>
              <a:t>value</a:t>
            </a:r>
            <a:r>
              <a:rPr lang="pt-BR" sz="1400" dirty="0" smtClean="0">
                <a:latin typeface="TimesNewRomanPSMT"/>
              </a:rPr>
              <a:t> </a:t>
            </a:r>
            <a:r>
              <a:rPr lang="pt-BR" dirty="0" smtClean="0">
                <a:latin typeface="TimesNewRomanPSMT"/>
              </a:rPr>
              <a:t>, </a:t>
            </a:r>
            <a:r>
              <a:rPr lang="pt-BR" dirty="0">
                <a:latin typeface="TimesNewRomanPSMT"/>
              </a:rPr>
              <a:t>h (4) = 4, h(5)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907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Range of f = {1, 6}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Range of g = {1, 2, 6}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Range of h = {1, 4}</a:t>
            </a:r>
          </a:p>
        </p:txBody>
      </p:sp>
    </p:spTree>
    <p:extLst>
      <p:ext uri="{BB962C8B-B14F-4D97-AF65-F5344CB8AC3E}">
        <p14:creationId xmlns:p14="http://schemas.microsoft.com/office/powerpoint/2010/main" xmlns="" val="7416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all functions from X = {</a:t>
            </a:r>
            <a:r>
              <a:rPr lang="en-US" dirty="0" err="1"/>
              <a:t>a,b</a:t>
            </a:r>
            <a:r>
              <a:rPr lang="en-US" dirty="0"/>
              <a:t>} to Y = {</a:t>
            </a:r>
            <a:r>
              <a:rPr lang="en-US" dirty="0" err="1"/>
              <a:t>u,v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401292"/>
            <a:ext cx="6019800" cy="424043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07693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four binary relations from X = {</a:t>
            </a:r>
            <a:r>
              <a:rPr lang="en-US" dirty="0" err="1"/>
              <a:t>a,b</a:t>
            </a:r>
            <a:r>
              <a:rPr lang="en-US" dirty="0"/>
              <a:t>}to Y = {</a:t>
            </a:r>
            <a:r>
              <a:rPr lang="en-US" dirty="0" err="1"/>
              <a:t>u,v</a:t>
            </a:r>
            <a:r>
              <a:rPr lang="en-US" dirty="0"/>
              <a:t>}that are </a:t>
            </a:r>
            <a:r>
              <a:rPr lang="en-US" dirty="0">
                <a:solidFill>
                  <a:srgbClr val="FF0000"/>
                </a:solidFill>
              </a:rPr>
              <a:t>not functions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2515573"/>
            <a:ext cx="4724400" cy="4109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527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INJECTIVE or ONE-TO-ONE FUNCTION</a:t>
            </a:r>
          </a:p>
          <a:p>
            <a:r>
              <a:rPr lang="en-US" b="1" dirty="0"/>
              <a:t>SURJECTIVE FUNCTION or ONTO FUNCTION</a:t>
            </a:r>
          </a:p>
          <a:p>
            <a:r>
              <a:rPr lang="en-GB" b="1" dirty="0"/>
              <a:t>BIJECTIVE FUNCTION OR ONE-TO-ONE CORRESPONDENCE</a:t>
            </a:r>
          </a:p>
          <a:p>
            <a:r>
              <a:rPr lang="en-GB" b="1" dirty="0"/>
              <a:t>CONSTANT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84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INJECTIVE or ONE-TO-ONE FUNCTION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5602" y="2695079"/>
            <a:ext cx="4810796" cy="3553321"/>
          </a:xfrm>
        </p:spPr>
      </p:pic>
      <p:sp>
        <p:nvSpPr>
          <p:cNvPr id="3" name="Rectangle 2"/>
          <p:cNvSpPr/>
          <p:nvPr/>
        </p:nvSpPr>
        <p:spPr>
          <a:xfrm>
            <a:off x="533400" y="1542871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Let f: X </a:t>
            </a:r>
            <a:r>
              <a:rPr lang="en-US" dirty="0">
                <a:latin typeface="SymbolMT"/>
              </a:rPr>
              <a:t>→</a:t>
            </a:r>
            <a:r>
              <a:rPr lang="en-US" dirty="0">
                <a:latin typeface="TimesNewRomanPSMT"/>
              </a:rPr>
              <a:t>Y be a function. f is injective or one-to-one if, and only if, </a:t>
            </a:r>
            <a:r>
              <a:rPr lang="en-US" dirty="0">
                <a:latin typeface="SymbolMT"/>
              </a:rPr>
              <a:t>∀ </a:t>
            </a:r>
            <a:r>
              <a:rPr lang="en-US" dirty="0">
                <a:latin typeface="TimesNewRomanPSMT"/>
              </a:rPr>
              <a:t>x</a:t>
            </a:r>
            <a:r>
              <a:rPr lang="en-US" sz="800" dirty="0">
                <a:latin typeface="TimesNewRomanPSMT"/>
              </a:rPr>
              <a:t>1</a:t>
            </a:r>
            <a:r>
              <a:rPr lang="en-US" dirty="0">
                <a:latin typeface="TimesNewRomanPSMT"/>
              </a:rPr>
              <a:t>, x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X,</a:t>
            </a:r>
          </a:p>
          <a:p>
            <a:r>
              <a:rPr lang="en-US" dirty="0">
                <a:latin typeface="TimesNewRomanPSMT"/>
              </a:rPr>
              <a:t>if x</a:t>
            </a:r>
            <a:r>
              <a:rPr lang="en-US" sz="800" dirty="0">
                <a:latin typeface="TimesNewRomanPSMT"/>
              </a:rPr>
              <a:t>1 </a:t>
            </a:r>
            <a:r>
              <a:rPr lang="en-US" dirty="0">
                <a:latin typeface="SymbolMT"/>
              </a:rPr>
              <a:t>≠ </a:t>
            </a:r>
            <a:r>
              <a:rPr lang="en-US" dirty="0">
                <a:latin typeface="TimesNewRomanPSMT"/>
              </a:rPr>
              <a:t>x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then f(x1) </a:t>
            </a:r>
            <a:r>
              <a:rPr lang="en-US" dirty="0">
                <a:latin typeface="SymbolMT"/>
              </a:rPr>
              <a:t>≠ </a:t>
            </a:r>
            <a:r>
              <a:rPr lang="en-US" dirty="0">
                <a:latin typeface="TimesNewRomanPSMT"/>
              </a:rPr>
              <a:t>f(x2)That is, f is one-to-one if it maps distinct</a:t>
            </a:r>
          </a:p>
          <a:p>
            <a:r>
              <a:rPr lang="en-US" dirty="0">
                <a:latin typeface="TimesNewRomanPSMT"/>
              </a:rPr>
              <a:t>points of the domain into the distinct points of the co-domain.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5620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Non INJECTIVE </a:t>
            </a:r>
            <a:r>
              <a:rPr lang="en-GB" b="1" dirty="0"/>
              <a:t>or ONE-TO-ONE FUNCTION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917" y="1295400"/>
            <a:ext cx="7174165" cy="2665582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4495800"/>
            <a:ext cx="545858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349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</TotalTime>
  <Words>964</Words>
  <Application>Microsoft Office PowerPoint</Application>
  <PresentationFormat>On-screen Show (4:3)</PresentationFormat>
  <Paragraphs>93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Discrete Structures</vt:lpstr>
      <vt:lpstr>Slide 2</vt:lpstr>
      <vt:lpstr>EXERCISE</vt:lpstr>
      <vt:lpstr>EXERCISE - SOLUTION</vt:lpstr>
      <vt:lpstr>EXERCISE</vt:lpstr>
      <vt:lpstr>EXERCISE</vt:lpstr>
      <vt:lpstr>TYPES OF FUNCTIONS</vt:lpstr>
      <vt:lpstr>INJECTIVE or ONE-TO-ONE FUNCTION</vt:lpstr>
      <vt:lpstr>Non INJECTIVE or ONE-TO-ONE FUNCTION</vt:lpstr>
      <vt:lpstr>INJECTIVE or ONE-TO-ONE FUNCTION - EXAMPLE</vt:lpstr>
      <vt:lpstr>INJECTIVE or ONE-TO-ONE FUNCTION - SOLUTION</vt:lpstr>
      <vt:lpstr>INJECTIVE or ONE-TO-ONE FUNCTION - EXAMPLE</vt:lpstr>
      <vt:lpstr>INJECTIVE or ONE-TO-ONE FUNCTION - EXAMPLE</vt:lpstr>
      <vt:lpstr>INJECTIVE or ONE-TO-ONE FUNCTION - EXAMPLE</vt:lpstr>
      <vt:lpstr>INJECTIVE or ONE-TO-ONE FUNCTION - EXAMPLE</vt:lpstr>
      <vt:lpstr>INJECTIVE or ONE-TO-ONE FUNCTION - EXAMPLE</vt:lpstr>
      <vt:lpstr>example</vt:lpstr>
      <vt:lpstr>SURJECTIVE FUNCTION or ONTO FUNCTION:</vt:lpstr>
      <vt:lpstr>SURJECTIVE FUNCTION or ONTO FUNCTION:</vt:lpstr>
      <vt:lpstr>SURJECTIVE FUNCTION or ONTO FUNCTION:</vt:lpstr>
      <vt:lpstr>BIJECTIVE FUNCTION or ONE-TO-ONE CORRESPONDENCE</vt:lpstr>
      <vt:lpstr>BIJECTIVE FUNCTION or ONE-TO-ONE CORRESPONDENCE</vt:lpstr>
      <vt:lpstr>CONSTANT FUNCTION: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Sobia</dc:creator>
  <cp:lastModifiedBy>asif</cp:lastModifiedBy>
  <cp:revision>87</cp:revision>
  <dcterms:created xsi:type="dcterms:W3CDTF">2006-08-16T00:00:00Z</dcterms:created>
  <dcterms:modified xsi:type="dcterms:W3CDTF">2021-09-13T09:28:37Z</dcterms:modified>
</cp:coreProperties>
</file>