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73" r:id="rId2"/>
    <p:sldId id="280" r:id="rId3"/>
    <p:sldId id="281" r:id="rId4"/>
    <p:sldId id="282" r:id="rId5"/>
    <p:sldId id="283" r:id="rId6"/>
    <p:sldId id="285" r:id="rId7"/>
    <p:sldId id="286" r:id="rId8"/>
    <p:sldId id="284" r:id="rId9"/>
    <p:sldId id="287" r:id="rId10"/>
    <p:sldId id="292" r:id="rId11"/>
    <p:sldId id="288" r:id="rId12"/>
    <p:sldId id="293" r:id="rId13"/>
    <p:sldId id="291" r:id="rId14"/>
    <p:sldId id="290" r:id="rId15"/>
    <p:sldId id="294" r:id="rId16"/>
    <p:sldId id="297" r:id="rId17"/>
    <p:sldId id="295" r:id="rId18"/>
    <p:sldId id="298" r:id="rId19"/>
    <p:sldId id="299" r:id="rId20"/>
    <p:sldId id="300" r:id="rId21"/>
    <p:sldId id="296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974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F27F5-9782-4472-B728-515A77BEF74D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280AF-779A-40DB-B390-E106382D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26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9471A61D-A203-40E7-9DF4-BFE6A8ECD0D0}" type="slidenum">
              <a:rPr lang="en-US" altLang="en-US" sz="1200" smtClean="0">
                <a:latin typeface="Arial" panose="020B0604020202020204" pitchFamily="34" charset="0"/>
              </a:rPr>
              <a:pPr/>
              <a:t>22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630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7" Type="http://schemas.openxmlformats.org/officeDocument/2006/relationships/image" Target="../media/image14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tmp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tmp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295400"/>
            <a:ext cx="5044440" cy="1679682"/>
          </a:xfrm>
        </p:spPr>
        <p:txBody>
          <a:bodyPr/>
          <a:lstStyle/>
          <a:p>
            <a:pPr algn="ctr"/>
            <a:r>
              <a:rPr lang="en-US" dirty="0"/>
              <a:t>Discrete Structures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667000" y="3657600"/>
            <a:ext cx="4191863" cy="17526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2800" dirty="0"/>
              <a:t>Instructor</a:t>
            </a:r>
            <a:r>
              <a:rPr lang="en-US" sz="2800"/>
              <a:t>: Zubaria Asma</a:t>
            </a:r>
            <a:endParaRPr lang="en-US" sz="2800" dirty="0"/>
          </a:p>
          <a:p>
            <a:pPr algn="ctr"/>
            <a:r>
              <a:rPr lang="en-US" sz="2800" dirty="0"/>
              <a:t>Course Code:  CS-335</a:t>
            </a:r>
          </a:p>
          <a:p>
            <a:pPr algn="ctr"/>
            <a:r>
              <a:rPr lang="en-US" sz="2800" dirty="0"/>
              <a:t>Credit Hours:  3(3-0)</a:t>
            </a:r>
          </a:p>
          <a:p>
            <a:pPr algn="ctr"/>
            <a:r>
              <a:rPr lang="en-US" sz="2800" dirty="0"/>
              <a:t>Lecture # 23</a:t>
            </a:r>
            <a:endParaRPr lang="en-GB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967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SOLUTION: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v1 is incident with edges e1, e2 and e7</a:t>
            </a:r>
          </a:p>
          <a:p>
            <a:pPr marL="0" indent="0">
              <a:buNone/>
            </a:pPr>
            <a:r>
              <a:rPr lang="en-US" dirty="0"/>
              <a:t>(ii) vertices adjacent to v3 are v1 and v2</a:t>
            </a:r>
          </a:p>
          <a:p>
            <a:pPr marL="0" indent="0">
              <a:buNone/>
            </a:pPr>
            <a:r>
              <a:rPr lang="en-US" dirty="0"/>
              <a:t>(iii) loops are e1 and e3</a:t>
            </a:r>
          </a:p>
          <a:p>
            <a:pPr marL="0" indent="0">
              <a:buNone/>
            </a:pPr>
            <a:r>
              <a:rPr lang="en-US" dirty="0"/>
              <a:t>(iv) only edges e4 and e5 are parallel</a:t>
            </a:r>
          </a:p>
          <a:p>
            <a:pPr marL="0" indent="0">
              <a:buNone/>
            </a:pPr>
            <a:r>
              <a:rPr lang="en-US" dirty="0"/>
              <a:t>(v) The only isolated vertex is v4 in this Graph.</a:t>
            </a:r>
            <a:endParaRPr lang="en-GB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056410"/>
            <a:ext cx="3124200" cy="251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92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DRAWING PICTURE FOR A GRAPH: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Draw picture of Graph H having vertex set {v1, v2, v3, v4, v5} and edge set {e1, e2, e3, e4} </a:t>
            </a:r>
            <a:r>
              <a:rPr lang="en-GB" dirty="0"/>
              <a:t>with edge endpoint function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048000"/>
            <a:ext cx="3505200" cy="287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8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DRAWING PICTURE FOR A GRAPH:</a:t>
            </a:r>
            <a:endParaRPr lang="en-GB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6400"/>
            <a:ext cx="6324600" cy="4743451"/>
          </a:xfrm>
        </p:spPr>
      </p:pic>
    </p:spTree>
    <p:extLst>
      <p:ext uri="{BB962C8B-B14F-4D97-AF65-F5344CB8AC3E}">
        <p14:creationId xmlns:p14="http://schemas.microsoft.com/office/powerpoint/2010/main" val="3215891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SIMPLE GRAPH: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56" y="1676400"/>
            <a:ext cx="7870688" cy="3733800"/>
          </a:xfrm>
        </p:spPr>
      </p:pic>
    </p:spTree>
    <p:extLst>
      <p:ext uri="{BB962C8B-B14F-4D97-AF65-F5344CB8AC3E}">
        <p14:creationId xmlns:p14="http://schemas.microsoft.com/office/powerpoint/2010/main" val="459317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74638"/>
            <a:ext cx="8619669" cy="3154362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276377"/>
            <a:ext cx="1991003" cy="160042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314471"/>
            <a:ext cx="1600423" cy="1638529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352800"/>
            <a:ext cx="1876687" cy="1486107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478416"/>
            <a:ext cx="2457793" cy="1733792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945" y="5116897"/>
            <a:ext cx="1952898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9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DEGREE OF A VERTEX: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G be a graph and </a:t>
            </a:r>
            <a:r>
              <a:rPr lang="en-US" b="1" i="1" dirty="0"/>
              <a:t>v </a:t>
            </a:r>
            <a:r>
              <a:rPr lang="en-US" dirty="0"/>
              <a:t>a vertex of G. The degree of </a:t>
            </a:r>
            <a:r>
              <a:rPr lang="en-US" b="1" i="1" dirty="0"/>
              <a:t>v</a:t>
            </a:r>
            <a:r>
              <a:rPr lang="en-US" dirty="0"/>
              <a:t>, denoted </a:t>
            </a:r>
            <a:r>
              <a:rPr lang="en-US" b="1" dirty="0" err="1"/>
              <a:t>deg</a:t>
            </a:r>
            <a:r>
              <a:rPr lang="en-US" b="1" dirty="0"/>
              <a:t>(</a:t>
            </a:r>
            <a:r>
              <a:rPr lang="en-US" b="1" i="1" dirty="0"/>
              <a:t>v</a:t>
            </a:r>
            <a:r>
              <a:rPr lang="en-US" b="1" dirty="0"/>
              <a:t>), </a:t>
            </a:r>
            <a:r>
              <a:rPr lang="en-US" dirty="0"/>
              <a:t>equals the number of edges that are incident on </a:t>
            </a:r>
            <a:r>
              <a:rPr lang="en-US" b="1" i="1" dirty="0"/>
              <a:t>v</a:t>
            </a:r>
            <a:r>
              <a:rPr lang="en-US" dirty="0"/>
              <a:t>, with an edge that is a loop counted twice.</a:t>
            </a:r>
          </a:p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)The total degree </a:t>
            </a:r>
            <a:r>
              <a:rPr lang="en-US" dirty="0"/>
              <a:t>of G is the sum of the degrees of all the vertices of G.</a:t>
            </a:r>
          </a:p>
          <a:p>
            <a:pPr marL="0" indent="0">
              <a:buNone/>
            </a:pPr>
            <a:r>
              <a:rPr lang="en-US" b="1" dirty="0"/>
              <a:t>(ii) </a:t>
            </a:r>
            <a:r>
              <a:rPr lang="en-US" dirty="0"/>
              <a:t>The </a:t>
            </a:r>
            <a:r>
              <a:rPr lang="en-US" b="1" dirty="0"/>
              <a:t>degree </a:t>
            </a:r>
            <a:r>
              <a:rPr lang="en-US" dirty="0"/>
              <a:t>of a loop is counted twice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057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DEGREE OF A VERTEX: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EXAMPLE: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1200"/>
            <a:ext cx="2590800" cy="3058313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33493"/>
            <a:ext cx="5791200" cy="183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2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COMPLETE GRAPH: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complete graph on n vertices is a simple graph in which each vertex is connected to every other vertex and is denoted by </a:t>
            </a:r>
            <a:r>
              <a:rPr lang="en-US" dirty="0" err="1"/>
              <a:t>Kn</a:t>
            </a:r>
            <a:r>
              <a:rPr lang="en-US" dirty="0"/>
              <a:t> (</a:t>
            </a:r>
            <a:r>
              <a:rPr lang="en-US" dirty="0" err="1"/>
              <a:t>Kn</a:t>
            </a:r>
            <a:r>
              <a:rPr lang="en-US" dirty="0"/>
              <a:t> means that there are n vertices).</a:t>
            </a:r>
          </a:p>
          <a:p>
            <a:r>
              <a:rPr lang="en-US" dirty="0"/>
              <a:t>The following are complete graphs K1, K2,K3, K4 and K5.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5029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COMPLETE GRAPH:</a:t>
            </a:r>
            <a:endParaRPr lang="en-GB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1066800" cy="1710560"/>
          </a:xfr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981200"/>
            <a:ext cx="2228959" cy="1019341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810023"/>
            <a:ext cx="2314696" cy="1500737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749352"/>
            <a:ext cx="2438400" cy="1965648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88" y="3504196"/>
            <a:ext cx="2248012" cy="256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88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REGULAR GRAPH: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graph G is regular of degree k or k-regular if every vertex of G has degree k.</a:t>
            </a:r>
          </a:p>
          <a:p>
            <a:r>
              <a:rPr lang="en-US" dirty="0"/>
              <a:t>In other words, a graph is regular if every vertex has the same degree.</a:t>
            </a:r>
          </a:p>
        </p:txBody>
      </p:sp>
    </p:spTree>
    <p:extLst>
      <p:ext uri="{BB962C8B-B14F-4D97-AF65-F5344CB8AC3E}">
        <p14:creationId xmlns:p14="http://schemas.microsoft.com/office/powerpoint/2010/main" val="347097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47800" y="2590800"/>
            <a:ext cx="5852884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INTRODUCTION </a:t>
            </a:r>
          </a:p>
          <a:p>
            <a:pPr algn="ctr"/>
            <a:r>
              <a:rPr lang="en-GB" sz="4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TO </a:t>
            </a:r>
          </a:p>
          <a:p>
            <a:pPr algn="ctr"/>
            <a:r>
              <a:rPr lang="en-GB" sz="4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GRAPHS</a:t>
            </a:r>
            <a:endParaRPr lang="en-US" sz="4800" b="1" dirty="0">
              <a:ln w="0"/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6715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REGULAR GRAPH:</a:t>
            </a:r>
            <a:endParaRPr lang="en-GB" dirty="0"/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905000"/>
            <a:ext cx="7935979" cy="3810000"/>
          </a:xfrm>
        </p:spPr>
      </p:pic>
    </p:spTree>
    <p:extLst>
      <p:ext uri="{BB962C8B-B14F-4D97-AF65-F5344CB8AC3E}">
        <p14:creationId xmlns:p14="http://schemas.microsoft.com/office/powerpoint/2010/main" val="961783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90" y="990600"/>
            <a:ext cx="8348098" cy="4144962"/>
          </a:xfrm>
        </p:spPr>
      </p:pic>
    </p:spTree>
    <p:extLst>
      <p:ext uri="{BB962C8B-B14F-4D97-AF65-F5344CB8AC3E}">
        <p14:creationId xmlns:p14="http://schemas.microsoft.com/office/powerpoint/2010/main" val="3640788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314450" y="2343150"/>
            <a:ext cx="5291138" cy="1050925"/>
          </a:xfrm>
        </p:spPr>
        <p:txBody>
          <a:bodyPr rtlCol="0">
            <a:noAutofit/>
          </a:bodyPr>
          <a:lstStyle/>
          <a:p>
            <a:pPr defTabSz="342905">
              <a:defRPr/>
            </a:pPr>
            <a:r>
              <a:rPr lang="en-GB" sz="5400" b="1" dirty="0">
                <a:solidFill>
                  <a:schemeClr val="tx1">
                    <a:lumMod val="95000"/>
                  </a:schemeClr>
                </a:solidFill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B8265E-F24A-4B61-AB08-519983A1A22B}" type="slidenum">
              <a:rPr lang="en-US"/>
              <a:pPr>
                <a:defRPr/>
              </a:pPr>
              <a:t>22</a:t>
            </a:fld>
            <a:endParaRPr lang="en-US"/>
          </a:p>
        </p:txBody>
      </p:sp>
      <p:pic>
        <p:nvPicPr>
          <p:cNvPr id="47108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425" y="3086100"/>
            <a:ext cx="2544763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11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 TO GRAPHS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Graph theory plays an important role in several areas of computer </a:t>
            </a:r>
            <a:r>
              <a:rPr lang="en-GB" dirty="0"/>
              <a:t>science such as:</a:t>
            </a:r>
          </a:p>
          <a:p>
            <a:r>
              <a:rPr lang="en-US" dirty="0"/>
              <a:t>Switching theory and logical design</a:t>
            </a:r>
          </a:p>
          <a:p>
            <a:r>
              <a:rPr lang="en-GB" dirty="0"/>
              <a:t>Artificial intelligence</a:t>
            </a:r>
          </a:p>
          <a:p>
            <a:r>
              <a:rPr lang="en-GB" dirty="0"/>
              <a:t>Formal languages</a:t>
            </a:r>
          </a:p>
          <a:p>
            <a:r>
              <a:rPr lang="en-GB" dirty="0"/>
              <a:t>Computer graphics</a:t>
            </a:r>
          </a:p>
          <a:p>
            <a:r>
              <a:rPr lang="en-GB" dirty="0"/>
              <a:t>Operating systems</a:t>
            </a:r>
          </a:p>
          <a:p>
            <a:r>
              <a:rPr lang="en-GB" dirty="0"/>
              <a:t>Compiler writing</a:t>
            </a:r>
          </a:p>
          <a:p>
            <a:r>
              <a:rPr lang="en-GB" dirty="0"/>
              <a:t>Information organization and retrieval.</a:t>
            </a:r>
          </a:p>
        </p:txBody>
      </p:sp>
    </p:spTree>
    <p:extLst>
      <p:ext uri="{BB962C8B-B14F-4D97-AF65-F5344CB8AC3E}">
        <p14:creationId xmlns:p14="http://schemas.microsoft.com/office/powerpoint/2010/main" val="153023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GRAPH: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graph is a non-empty set of points called vertices and a set of line segments joining</a:t>
            </a:r>
          </a:p>
          <a:p>
            <a:pPr marL="0" indent="0">
              <a:buNone/>
            </a:pPr>
            <a:r>
              <a:rPr lang="en-US" dirty="0"/>
              <a:t>pairs of vertices called edges.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Formally, a graph G consists of two finite sets: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A set V=V(G) of vertices (or points or nodes)</a:t>
            </a:r>
          </a:p>
          <a:p>
            <a:pPr marL="0" indent="0">
              <a:buNone/>
            </a:pPr>
            <a:r>
              <a:rPr lang="en-US" dirty="0"/>
              <a:t>(ii)A set E=E(G) of edges; where each edge corresponds to a pair of vertices.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26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GRAPH: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691" y="1524000"/>
            <a:ext cx="4824618" cy="2576252"/>
          </a:xfrm>
        </p:spPr>
      </p:pic>
      <p:sp>
        <p:nvSpPr>
          <p:cNvPr id="5" name="Rectangle 4"/>
          <p:cNvSpPr/>
          <p:nvPr/>
        </p:nvSpPr>
        <p:spPr>
          <a:xfrm>
            <a:off x="1219200" y="44196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TimesNewRomanPSMT"/>
              </a:rPr>
              <a:t>The graph G with</a:t>
            </a:r>
          </a:p>
          <a:p>
            <a:r>
              <a:rPr lang="en-US" dirty="0">
                <a:latin typeface="TimesNewRomanPSMT"/>
              </a:rPr>
              <a:t>V(G) = {v</a:t>
            </a:r>
            <a:r>
              <a:rPr lang="en-US" sz="800" dirty="0">
                <a:latin typeface="TimesNewRomanPSMT"/>
              </a:rPr>
              <a:t>1</a:t>
            </a:r>
            <a:r>
              <a:rPr lang="en-US" dirty="0">
                <a:latin typeface="TimesNewRomanPSMT"/>
              </a:rPr>
              <a:t>, v</a:t>
            </a:r>
            <a:r>
              <a:rPr lang="en-US" sz="800" dirty="0">
                <a:latin typeface="TimesNewRomanPSMT"/>
              </a:rPr>
              <a:t>2</a:t>
            </a:r>
            <a:r>
              <a:rPr lang="en-US" dirty="0">
                <a:latin typeface="TimesNewRomanPSMT"/>
              </a:rPr>
              <a:t>, v</a:t>
            </a:r>
            <a:r>
              <a:rPr lang="en-US" sz="800" dirty="0">
                <a:latin typeface="TimesNewRomanPSMT"/>
              </a:rPr>
              <a:t>3</a:t>
            </a:r>
            <a:r>
              <a:rPr lang="en-US" dirty="0">
                <a:latin typeface="TimesNewRomanPSMT"/>
              </a:rPr>
              <a:t>, v</a:t>
            </a:r>
            <a:r>
              <a:rPr lang="en-US" sz="800" dirty="0">
                <a:latin typeface="TimesNewRomanPSMT"/>
              </a:rPr>
              <a:t>4</a:t>
            </a:r>
            <a:r>
              <a:rPr lang="en-US" dirty="0">
                <a:latin typeface="TimesNewRomanPSMT"/>
              </a:rPr>
              <a:t>, v</a:t>
            </a:r>
            <a:r>
              <a:rPr lang="en-US" sz="800" dirty="0">
                <a:latin typeface="TimesNewRomanPSMT"/>
              </a:rPr>
              <a:t>5</a:t>
            </a:r>
            <a:r>
              <a:rPr lang="en-US" dirty="0">
                <a:latin typeface="TimesNewRomanPSMT"/>
              </a:rPr>
              <a:t>} and</a:t>
            </a:r>
          </a:p>
          <a:p>
            <a:r>
              <a:rPr lang="en-GB" dirty="0">
                <a:latin typeface="TimesNewRomanPSMT"/>
              </a:rPr>
              <a:t>E(G) = {e</a:t>
            </a:r>
            <a:r>
              <a:rPr lang="en-GB" sz="800" dirty="0">
                <a:latin typeface="TimesNewRomanPSMT"/>
              </a:rPr>
              <a:t>1</a:t>
            </a:r>
            <a:r>
              <a:rPr lang="en-GB" dirty="0">
                <a:latin typeface="TimesNewRomanPSMT"/>
              </a:rPr>
              <a:t>, e</a:t>
            </a:r>
            <a:r>
              <a:rPr lang="en-GB" sz="800" dirty="0">
                <a:latin typeface="TimesNewRomanPSMT"/>
              </a:rPr>
              <a:t>2</a:t>
            </a:r>
            <a:r>
              <a:rPr lang="en-GB" dirty="0">
                <a:latin typeface="TimesNewRomanPSMT"/>
              </a:rPr>
              <a:t>, e</a:t>
            </a:r>
            <a:r>
              <a:rPr lang="en-GB" sz="800" dirty="0">
                <a:latin typeface="TimesNewRomanPSMT"/>
              </a:rPr>
              <a:t>3</a:t>
            </a:r>
            <a:r>
              <a:rPr lang="en-GB" dirty="0">
                <a:latin typeface="TimesNewRomanPSMT"/>
              </a:rPr>
              <a:t>, e</a:t>
            </a:r>
            <a:r>
              <a:rPr lang="en-GB" sz="800" dirty="0">
                <a:latin typeface="TimesNewRomanPSMT"/>
              </a:rPr>
              <a:t>4</a:t>
            </a:r>
            <a:r>
              <a:rPr lang="en-GB" dirty="0">
                <a:latin typeface="TimesNewRomanPSMT"/>
              </a:rPr>
              <a:t>, e</a:t>
            </a:r>
            <a:r>
              <a:rPr lang="en-GB" sz="800" dirty="0">
                <a:latin typeface="TimesNewRomanPSMT"/>
              </a:rPr>
              <a:t>5</a:t>
            </a:r>
            <a:r>
              <a:rPr lang="en-GB" dirty="0">
                <a:latin typeface="TimesNewRomanPSMT"/>
              </a:rPr>
              <a:t>, e</a:t>
            </a:r>
            <a:r>
              <a:rPr lang="en-GB" sz="800" dirty="0">
                <a:latin typeface="TimesNewRomanPSMT"/>
              </a:rPr>
              <a:t>6</a:t>
            </a:r>
            <a:r>
              <a:rPr lang="en-GB" dirty="0">
                <a:latin typeface="TimesNewRomanPSMT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66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SOME TERMINOLOGY: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600200"/>
            <a:ext cx="7467600" cy="4873752"/>
          </a:xfrm>
        </p:spPr>
        <p:txBody>
          <a:bodyPr/>
          <a:lstStyle/>
          <a:p>
            <a:pPr algn="just"/>
            <a:r>
              <a:rPr lang="en-US" dirty="0"/>
              <a:t>An edge connects either one or two vertices called its </a:t>
            </a:r>
            <a:r>
              <a:rPr lang="en-US" b="1" dirty="0"/>
              <a:t>endpoints </a:t>
            </a:r>
            <a:r>
              <a:rPr lang="en-US" dirty="0"/>
              <a:t>(edge e1 connects vertices v1 and v2 described as {v1, v2} </a:t>
            </a:r>
            <a:r>
              <a:rPr lang="en-US" dirty="0" err="1"/>
              <a:t>i.e</a:t>
            </a:r>
            <a:r>
              <a:rPr lang="en-US" dirty="0"/>
              <a:t> v1 and v2 are the endpoints of an edge e1).</a:t>
            </a:r>
          </a:p>
          <a:p>
            <a:pPr algn="just"/>
            <a:r>
              <a:rPr lang="en-US" dirty="0"/>
              <a:t>An edge with just one endpoint is called a </a:t>
            </a:r>
            <a:r>
              <a:rPr lang="en-US" b="1" dirty="0"/>
              <a:t>loop</a:t>
            </a:r>
            <a:r>
              <a:rPr lang="en-US" dirty="0"/>
              <a:t>. Thus a loop is an edge that connects a vertex to itself (e.g., edge e6 makes a loop as it has only one endpoint v3).</a:t>
            </a:r>
          </a:p>
          <a:p>
            <a:pPr algn="just"/>
            <a:r>
              <a:rPr lang="en-US" dirty="0"/>
              <a:t>Two vertices that are connected by an edge are called </a:t>
            </a:r>
            <a:r>
              <a:rPr lang="en-US" b="1" dirty="0"/>
              <a:t>adjacent</a:t>
            </a:r>
            <a:r>
              <a:rPr lang="en-US" dirty="0"/>
              <a:t>; and a vertex that is an endpoint of a loop is said to be adjacent to itself.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74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SOME TERMINOLOGY: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600200"/>
            <a:ext cx="7467600" cy="4873752"/>
          </a:xfrm>
        </p:spPr>
        <p:txBody>
          <a:bodyPr/>
          <a:lstStyle/>
          <a:p>
            <a:r>
              <a:rPr lang="en-US" dirty="0"/>
              <a:t>An edge is said to be </a:t>
            </a:r>
            <a:r>
              <a:rPr lang="en-US" b="1" dirty="0"/>
              <a:t>incident </a:t>
            </a:r>
            <a:r>
              <a:rPr lang="en-US" dirty="0"/>
              <a:t>on each of its endpoints(i.e. e1 is incident on v1 and v2 ).</a:t>
            </a:r>
          </a:p>
          <a:p>
            <a:r>
              <a:rPr lang="en-US" dirty="0"/>
              <a:t>A vertex on which no edges are incident is called </a:t>
            </a:r>
            <a:r>
              <a:rPr lang="en-US" b="1" dirty="0"/>
              <a:t>isolated </a:t>
            </a:r>
            <a:r>
              <a:rPr lang="en-US" dirty="0"/>
              <a:t>(e.g., v5)</a:t>
            </a:r>
          </a:p>
          <a:p>
            <a:r>
              <a:rPr lang="en-US" dirty="0"/>
              <a:t>Two distinct edges with the same set of end points are said to be </a:t>
            </a:r>
            <a:r>
              <a:rPr lang="en-US" b="1" dirty="0"/>
              <a:t>parallel </a:t>
            </a:r>
            <a:r>
              <a:rPr lang="en-US" dirty="0"/>
              <a:t>(i.e. e2 &amp; e3).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06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EXAMPLE: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99441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Define the following graph formally by specifying its vertex set, its edge set, and a table giving the edge endpoint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277388"/>
            <a:ext cx="2366763" cy="1447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338347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</a:rPr>
              <a:t>SOLUTION:</a:t>
            </a:r>
          </a:p>
          <a:p>
            <a:r>
              <a:rPr lang="nn-NO" dirty="0">
                <a:latin typeface="TimesNewRomanPSMT"/>
              </a:rPr>
              <a:t>Vertex Set = {v</a:t>
            </a:r>
            <a:r>
              <a:rPr lang="nn-NO" sz="800" dirty="0">
                <a:latin typeface="TimesNewRomanPSMT"/>
              </a:rPr>
              <a:t>1</a:t>
            </a:r>
            <a:r>
              <a:rPr lang="nn-NO" dirty="0">
                <a:latin typeface="TimesNewRomanPSMT"/>
              </a:rPr>
              <a:t>, v</a:t>
            </a:r>
            <a:r>
              <a:rPr lang="nn-NO" sz="800" dirty="0">
                <a:latin typeface="TimesNewRomanPSMT"/>
              </a:rPr>
              <a:t>2</a:t>
            </a:r>
            <a:r>
              <a:rPr lang="nn-NO" dirty="0">
                <a:latin typeface="TimesNewRomanPSMT"/>
              </a:rPr>
              <a:t>, v</a:t>
            </a:r>
            <a:r>
              <a:rPr lang="nn-NO" sz="800" dirty="0">
                <a:latin typeface="TimesNewRomanPSMT"/>
              </a:rPr>
              <a:t>3</a:t>
            </a:r>
            <a:r>
              <a:rPr lang="nn-NO" dirty="0">
                <a:latin typeface="TimesNewRomanPSMT"/>
              </a:rPr>
              <a:t>, v</a:t>
            </a:r>
            <a:r>
              <a:rPr lang="nn-NO" sz="800" dirty="0">
                <a:latin typeface="TimesNewRomanPSMT"/>
              </a:rPr>
              <a:t>4</a:t>
            </a:r>
            <a:r>
              <a:rPr lang="nn-NO" dirty="0">
                <a:latin typeface="TimesNewRomanPSMT"/>
              </a:rPr>
              <a:t>}</a:t>
            </a:r>
          </a:p>
          <a:p>
            <a:r>
              <a:rPr lang="en-GB" dirty="0">
                <a:latin typeface="TimesNewRomanPSMT"/>
              </a:rPr>
              <a:t>Edge Set = {e</a:t>
            </a:r>
            <a:r>
              <a:rPr lang="en-GB" sz="800" dirty="0">
                <a:latin typeface="TimesNewRomanPSMT"/>
              </a:rPr>
              <a:t>1</a:t>
            </a:r>
            <a:r>
              <a:rPr lang="en-GB" dirty="0">
                <a:latin typeface="TimesNewRomanPSMT"/>
              </a:rPr>
              <a:t>, e</a:t>
            </a:r>
            <a:r>
              <a:rPr lang="en-GB" sz="800" dirty="0">
                <a:latin typeface="TimesNewRomanPSMT"/>
              </a:rPr>
              <a:t>2</a:t>
            </a:r>
            <a:r>
              <a:rPr lang="en-GB" dirty="0">
                <a:latin typeface="TimesNewRomanPSMT"/>
              </a:rPr>
              <a:t>, e</a:t>
            </a:r>
            <a:r>
              <a:rPr lang="en-GB" sz="800" dirty="0">
                <a:latin typeface="TimesNewRomanPSMT"/>
              </a:rPr>
              <a:t>3</a:t>
            </a:r>
            <a:r>
              <a:rPr lang="en-GB" dirty="0">
                <a:latin typeface="TimesNewRomanPSMT"/>
              </a:rPr>
              <a:t>}</a:t>
            </a:r>
          </a:p>
          <a:p>
            <a:r>
              <a:rPr lang="en-GB" dirty="0">
                <a:latin typeface="TimesNewRomanPSMT"/>
              </a:rPr>
              <a:t>Edge - endpoint function is:</a:t>
            </a:r>
            <a:endParaRPr lang="en-GB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703295"/>
            <a:ext cx="2057400" cy="197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0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the graph shown below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find all edges that are incident on v1;</a:t>
            </a:r>
          </a:p>
          <a:p>
            <a:pPr marL="0" indent="0">
              <a:buNone/>
            </a:pPr>
            <a:r>
              <a:rPr lang="en-US" dirty="0"/>
              <a:t>(ii)find all vertices that are adjacent to v3;</a:t>
            </a:r>
          </a:p>
          <a:p>
            <a:pPr marL="0" indent="0">
              <a:buNone/>
            </a:pPr>
            <a:r>
              <a:rPr lang="en-GB" dirty="0"/>
              <a:t>(iii)find all loops;</a:t>
            </a:r>
          </a:p>
          <a:p>
            <a:pPr marL="0" indent="0">
              <a:buNone/>
            </a:pPr>
            <a:r>
              <a:rPr lang="en-GB" dirty="0"/>
              <a:t>(iv)find all parallel edges;</a:t>
            </a:r>
          </a:p>
          <a:p>
            <a:pPr marL="0" indent="0">
              <a:buNone/>
            </a:pPr>
            <a:r>
              <a:rPr lang="en-GB" dirty="0"/>
              <a:t>(v)find all isolated vertices;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429000"/>
            <a:ext cx="3124200" cy="251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43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821</TotalTime>
  <Words>769</Words>
  <Application>Microsoft Office PowerPoint</Application>
  <PresentationFormat>On-screen Show (4:3)</PresentationFormat>
  <Paragraphs>77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Century Schoolbook</vt:lpstr>
      <vt:lpstr>Times New Roman</vt:lpstr>
      <vt:lpstr>TimesNewRomanPSMT</vt:lpstr>
      <vt:lpstr>Wingdings</vt:lpstr>
      <vt:lpstr>Wingdings 2</vt:lpstr>
      <vt:lpstr>Oriel</vt:lpstr>
      <vt:lpstr>Discrete Structures</vt:lpstr>
      <vt:lpstr>PowerPoint Presentation</vt:lpstr>
      <vt:lpstr>INTRODUCTION TO GRAPHS</vt:lpstr>
      <vt:lpstr>GRAPH:</vt:lpstr>
      <vt:lpstr>GRAPH:</vt:lpstr>
      <vt:lpstr>SOME TERMINOLOGY:</vt:lpstr>
      <vt:lpstr>SOME TERMINOLOGY:</vt:lpstr>
      <vt:lpstr>EXAMPLE:</vt:lpstr>
      <vt:lpstr>EXAMPLE:</vt:lpstr>
      <vt:lpstr>SOLUTION:</vt:lpstr>
      <vt:lpstr>DRAWING PICTURE FOR A GRAPH:</vt:lpstr>
      <vt:lpstr>DRAWING PICTURE FOR A GRAPH:</vt:lpstr>
      <vt:lpstr>SIMPLE GRAPH:</vt:lpstr>
      <vt:lpstr>PowerPoint Presentation</vt:lpstr>
      <vt:lpstr>DEGREE OF A VERTEX:</vt:lpstr>
      <vt:lpstr>DEGREE OF A VERTEX:</vt:lpstr>
      <vt:lpstr>COMPLETE GRAPH:</vt:lpstr>
      <vt:lpstr>COMPLETE GRAPH:</vt:lpstr>
      <vt:lpstr>REGULAR GRAPH:</vt:lpstr>
      <vt:lpstr>REGULAR GRAPH: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Sobia</dc:creator>
  <cp:lastModifiedBy>Zubaria Asif</cp:lastModifiedBy>
  <cp:revision>283</cp:revision>
  <dcterms:created xsi:type="dcterms:W3CDTF">2006-08-16T00:00:00Z</dcterms:created>
  <dcterms:modified xsi:type="dcterms:W3CDTF">2018-06-08T04:08:09Z</dcterms:modified>
</cp:coreProperties>
</file>