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3" r:id="rId2"/>
    <p:sldId id="280" r:id="rId3"/>
    <p:sldId id="281" r:id="rId4"/>
    <p:sldId id="282" r:id="rId5"/>
    <p:sldId id="301" r:id="rId6"/>
    <p:sldId id="302" r:id="rId7"/>
    <p:sldId id="310" r:id="rId8"/>
    <p:sldId id="311" r:id="rId9"/>
    <p:sldId id="312" r:id="rId10"/>
    <p:sldId id="318" r:id="rId11"/>
    <p:sldId id="319" r:id="rId12"/>
    <p:sldId id="320" r:id="rId13"/>
    <p:sldId id="326" r:id="rId14"/>
    <p:sldId id="327" r:id="rId15"/>
    <p:sldId id="328" r:id="rId16"/>
    <p:sldId id="329" r:id="rId17"/>
    <p:sldId id="330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974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F27F5-9782-4472-B728-515A77BEF74D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280AF-779A-40DB-B390-E106382D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26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9471A61D-A203-40E7-9DF4-BFE6A8ECD0D0}" type="slidenum">
              <a:rPr lang="en-US" altLang="en-US" sz="1200" smtClean="0">
                <a:latin typeface="Arial" panose="020B0604020202020204" pitchFamily="34" charset="0"/>
              </a:rPr>
              <a:pPr/>
              <a:t>18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630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rect_proof" TargetMode="External"/><Relationship Id="rId2" Type="http://schemas.openxmlformats.org/officeDocument/2006/relationships/hyperlink" Target="https://en.wikipedia.org/wiki/Mathematical_proo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Natural_number" TargetMode="External"/><Relationship Id="rId4" Type="http://schemas.openxmlformats.org/officeDocument/2006/relationships/hyperlink" Target="https://en.wikipedia.org/wiki/Well-order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295400"/>
            <a:ext cx="5044440" cy="1679682"/>
          </a:xfrm>
        </p:spPr>
        <p:txBody>
          <a:bodyPr/>
          <a:lstStyle/>
          <a:p>
            <a:pPr algn="ctr"/>
            <a:r>
              <a:rPr lang="en-US" dirty="0"/>
              <a:t>Discrete Structures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667000" y="3657600"/>
            <a:ext cx="4191863" cy="17526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2800" dirty="0"/>
              <a:t>Instructor</a:t>
            </a:r>
            <a:r>
              <a:rPr lang="en-US" sz="2800"/>
              <a:t>: Zubaria Asma</a:t>
            </a:r>
            <a:endParaRPr lang="en-US" sz="2800" dirty="0"/>
          </a:p>
          <a:p>
            <a:pPr algn="ctr"/>
            <a:r>
              <a:rPr lang="en-US" sz="2800" dirty="0"/>
              <a:t>Course Code:  CS-335</a:t>
            </a:r>
          </a:p>
          <a:p>
            <a:pPr algn="ctr"/>
            <a:r>
              <a:rPr lang="en-US" sz="2800" dirty="0"/>
              <a:t>Credit Hours:  3(3-0)</a:t>
            </a:r>
          </a:p>
          <a:p>
            <a:pPr algn="ctr"/>
            <a:r>
              <a:rPr lang="en-US" sz="2800" dirty="0"/>
              <a:t>Lecture # 24</a:t>
            </a:r>
            <a:endParaRPr lang="en-GB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967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"/>
            <a:ext cx="7158473" cy="2950821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38" y="3429000"/>
            <a:ext cx="5467596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26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38200"/>
            <a:ext cx="832601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34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"/>
            <a:ext cx="5791541" cy="621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35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66800"/>
            <a:ext cx="815453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74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04800"/>
            <a:ext cx="7381567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72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4800"/>
            <a:ext cx="7906149" cy="512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25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7630590" cy="347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43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2400"/>
            <a:ext cx="6591699" cy="658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13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314450" y="2343150"/>
            <a:ext cx="5291138" cy="1050925"/>
          </a:xfrm>
        </p:spPr>
        <p:txBody>
          <a:bodyPr rtlCol="0">
            <a:noAutofit/>
          </a:bodyPr>
          <a:lstStyle/>
          <a:p>
            <a:pPr defTabSz="342905">
              <a:defRPr/>
            </a:pPr>
            <a:r>
              <a:rPr lang="en-GB" sz="5400" b="1" dirty="0">
                <a:solidFill>
                  <a:schemeClr val="tx1">
                    <a:lumMod val="95000"/>
                  </a:schemeClr>
                </a:solidFill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B8265E-F24A-4B61-AB08-519983A1A22B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47108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425" y="3086100"/>
            <a:ext cx="2544763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11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073769" y="2590800"/>
            <a:ext cx="460094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Mathematical</a:t>
            </a:r>
          </a:p>
          <a:p>
            <a:pPr algn="ctr"/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Induction</a:t>
            </a:r>
            <a:endParaRPr lang="en-GB" sz="4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71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806" y="152400"/>
            <a:ext cx="7467600" cy="655638"/>
          </a:xfrm>
        </p:spPr>
        <p:txBody>
          <a:bodyPr/>
          <a:lstStyle/>
          <a:p>
            <a:r>
              <a:rPr lang="en-GB" b="1" dirty="0"/>
              <a:t>INTRODUCTION TO GRAPHS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7467600" cy="54833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Mathematical induction is a </a:t>
            </a:r>
            <a:r>
              <a:rPr lang="en-US" dirty="0">
                <a:hlinkClick r:id="rId2" tooltip="Mathematical proof"/>
              </a:rPr>
              <a:t>mathematical proof</a:t>
            </a:r>
            <a:r>
              <a:rPr lang="en-US" dirty="0"/>
              <a:t> technique, a form of </a:t>
            </a:r>
            <a:r>
              <a:rPr lang="en-US" dirty="0">
                <a:hlinkClick r:id="rId3" tooltip="Direct proof"/>
              </a:rPr>
              <a:t>direct proof</a:t>
            </a:r>
            <a:r>
              <a:rPr lang="en-US" dirty="0"/>
              <a:t>, usually done in two steps. It is used to prove a given statement about any </a:t>
            </a:r>
            <a:r>
              <a:rPr lang="en-US" dirty="0">
                <a:hlinkClick r:id="rId4" tooltip="Well-ordered"/>
              </a:rPr>
              <a:t>well-ordered</a:t>
            </a:r>
            <a:r>
              <a:rPr lang="en-US" dirty="0"/>
              <a:t> set. Most commonly, the well-ordered set is the set of </a:t>
            </a:r>
            <a:r>
              <a:rPr lang="en-US" dirty="0">
                <a:hlinkClick r:id="rId5" tooltip="Natural number"/>
              </a:rPr>
              <a:t>natural numbers</a:t>
            </a:r>
            <a:r>
              <a:rPr lang="en-US" dirty="0"/>
              <a:t>. The first step, called the base case or basis, proves that the theorem is true for the number one.</a:t>
            </a:r>
          </a:p>
          <a:p>
            <a:pPr marL="0" indent="0">
              <a:buNone/>
            </a:pPr>
            <a:r>
              <a:rPr lang="en-US" dirty="0"/>
              <a:t> The second step, called the inductive step, proves that, if the theorem is true for a given number, then it is also true for the next number.</a:t>
            </a:r>
          </a:p>
          <a:p>
            <a:pPr marL="0" indent="0">
              <a:buNone/>
            </a:pPr>
            <a:r>
              <a:rPr lang="en-US" dirty="0"/>
              <a:t> These two steps establish the theorem for all natural numbers. The fact that these two steps prove that a theorem is true in an infinite number of cases is called the </a:t>
            </a:r>
            <a:r>
              <a:rPr lang="en-US" i="1" dirty="0"/>
              <a:t>Principle of mathematical induction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23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PRINCIPLE OF MATHEMATICAL INDUCTION: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P(n) be a propositional function defined for all positive integers n. P(n) is true for every positive integer n if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24200"/>
            <a:ext cx="773011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6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6324600" cy="1635871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27" y="2362200"/>
            <a:ext cx="833553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5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7476896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7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0600"/>
            <a:ext cx="839269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9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62000"/>
            <a:ext cx="821358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46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81000"/>
            <a:ext cx="8090898" cy="534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59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923</TotalTime>
  <Words>62</Words>
  <Application>Microsoft Office PowerPoint</Application>
  <PresentationFormat>On-screen Show (4:3)</PresentationFormat>
  <Paragraphs>16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Schoolbook</vt:lpstr>
      <vt:lpstr>Wingdings</vt:lpstr>
      <vt:lpstr>Wingdings 2</vt:lpstr>
      <vt:lpstr>Oriel</vt:lpstr>
      <vt:lpstr>Discrete Structures</vt:lpstr>
      <vt:lpstr>PowerPoint Presentation</vt:lpstr>
      <vt:lpstr>INTRODUCTION TO GRAPHS</vt:lpstr>
      <vt:lpstr>PRINCIPLE OF MATHEMATICAL INDUCTION: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Sobia</dc:creator>
  <cp:lastModifiedBy>Zubaria Asif</cp:lastModifiedBy>
  <cp:revision>316</cp:revision>
  <dcterms:created xsi:type="dcterms:W3CDTF">2006-08-16T00:00:00Z</dcterms:created>
  <dcterms:modified xsi:type="dcterms:W3CDTF">2018-06-21T09:24:55Z</dcterms:modified>
</cp:coreProperties>
</file>