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5" r:id="rId13"/>
    <p:sldId id="276" r:id="rId14"/>
    <p:sldId id="277" r:id="rId15"/>
    <p:sldId id="278" r:id="rId16"/>
    <p:sldId id="279" r:id="rId17"/>
    <p:sldId id="280" r:id="rId18"/>
    <p:sldId id="264" r:id="rId19"/>
    <p:sldId id="274" r:id="rId20"/>
    <p:sldId id="281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ainbell.com/tutorials/XML/TOC_Using_XML_Schema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-insta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tc.org/" TargetMode="External"/><Relationship Id="rId2" Type="http://schemas.openxmlformats.org/officeDocument/2006/relationships/hyperlink" Target="http://www.sportsm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/>
              <a:t>A comprehensive revision from</a:t>
            </a:r>
          </a:p>
          <a:p>
            <a:r>
              <a:rPr lang="en-US" sz="2400" dirty="0" smtClean="0">
                <a:hlinkClick r:id="rId2"/>
              </a:rPr>
              <a:t>http://www.brainbell.com/tutorials/XML/TOC_Using_XML_Schema.htm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Following are some examples</a:t>
            </a:r>
          </a:p>
          <a:p>
            <a:r>
              <a:rPr lang="en-US" dirty="0" smtClean="0"/>
              <a:t>they don't reveal the relationship between elements and attributes, which is critical in any XSD document.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8956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 smtClean="0"/>
              <a:t>xsd:element</a:t>
            </a:r>
            <a:r>
              <a:rPr lang="en-US" sz="2400" dirty="0" smtClean="0"/>
              <a:t> name="name" type="</a:t>
            </a:r>
            <a:r>
              <a:rPr lang="en-US" sz="2400" dirty="0" err="1" smtClean="0"/>
              <a:t>xsd:string</a:t>
            </a:r>
            <a:r>
              <a:rPr lang="en-US" sz="2400" dirty="0" smtClean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xsd:element</a:t>
            </a:r>
            <a:r>
              <a:rPr lang="en-US" sz="2400" dirty="0" smtClean="0"/>
              <a:t> name="title" type="</a:t>
            </a:r>
            <a:r>
              <a:rPr lang="en-US" sz="2400" dirty="0" err="1" smtClean="0"/>
              <a:t>xsd:string</a:t>
            </a:r>
            <a:r>
              <a:rPr lang="en-US" sz="2400" dirty="0" smtClean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xsd:element</a:t>
            </a:r>
            <a:r>
              <a:rPr lang="en-US" sz="2400" dirty="0" smtClean="0"/>
              <a:t> name="occupation" type="</a:t>
            </a:r>
            <a:r>
              <a:rPr lang="en-US" sz="2400" dirty="0" err="1" smtClean="0"/>
              <a:t>xsd:string</a:t>
            </a:r>
            <a:r>
              <a:rPr lang="en-US" sz="2400" dirty="0" smtClean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xsd:attribute</a:t>
            </a:r>
            <a:r>
              <a:rPr lang="en-US" sz="2400" dirty="0" smtClean="0"/>
              <a:t> name="</a:t>
            </a:r>
            <a:r>
              <a:rPr lang="en-US" sz="2400" dirty="0" err="1" smtClean="0"/>
              <a:t>birthdate</a:t>
            </a:r>
            <a:r>
              <a:rPr lang="en-US" sz="2400" dirty="0" smtClean="0"/>
              <a:t>" type="</a:t>
            </a:r>
            <a:r>
              <a:rPr lang="en-US" sz="2400" dirty="0" err="1" smtClean="0"/>
              <a:t>xsd:date</a:t>
            </a:r>
            <a:r>
              <a:rPr lang="en-US" sz="2400" dirty="0" smtClean="0"/>
              <a:t>"/&gt;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xsd:attribute</a:t>
            </a:r>
            <a:r>
              <a:rPr lang="en-US" sz="2400" dirty="0" smtClean="0"/>
              <a:t> name="weight" type="</a:t>
            </a:r>
            <a:r>
              <a:rPr lang="en-US" sz="2400" dirty="0" err="1" smtClean="0"/>
              <a:t>xsd:integer</a:t>
            </a:r>
            <a:r>
              <a:rPr lang="en-US" sz="2400" dirty="0" smtClean="0"/>
              <a:t>"/&gt;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5029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don't reveal the relationship between elements and attributes, which is critical in any XSD document.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These relationships are established by complex data types, which are capable of detailing the content models of elements.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739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xsd:element</a:t>
            </a:r>
            <a:r>
              <a:rPr lang="en-US" dirty="0" smtClean="0"/>
              <a:t> name="person"&gt;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xsd:complexType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xsd:element</a:t>
            </a:r>
            <a:r>
              <a:rPr lang="en-US" dirty="0" smtClean="0"/>
              <a:t> name="name" type="</a:t>
            </a:r>
            <a:r>
              <a:rPr lang="en-US" dirty="0" err="1" smtClean="0"/>
              <a:t>xsd:string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xsd:element</a:t>
            </a:r>
            <a:r>
              <a:rPr lang="en-US" dirty="0" smtClean="0"/>
              <a:t> name="title" type="</a:t>
            </a:r>
            <a:r>
              <a:rPr lang="en-US" dirty="0" err="1" smtClean="0"/>
              <a:t>xsd:string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xsd:element</a:t>
            </a:r>
            <a:r>
              <a:rPr lang="en-US" dirty="0" smtClean="0"/>
              <a:t> name="occupation" type="</a:t>
            </a:r>
            <a:r>
              <a:rPr lang="en-US" dirty="0" err="1" smtClean="0"/>
              <a:t>xsd:string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&lt;/</a:t>
            </a:r>
            <a:r>
              <a:rPr lang="en-US" dirty="0" err="1" smtClean="0"/>
              <a:t>xsd:sequence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xsd:attribute</a:t>
            </a:r>
            <a:r>
              <a:rPr lang="en-US" dirty="0" smtClean="0"/>
              <a:t> name="</a:t>
            </a:r>
            <a:r>
              <a:rPr lang="en-US" dirty="0" err="1" smtClean="0"/>
              <a:t>birthdate</a:t>
            </a:r>
            <a:r>
              <a:rPr lang="en-US" dirty="0" smtClean="0"/>
              <a:t>" type="</a:t>
            </a:r>
            <a:r>
              <a:rPr lang="en-US" dirty="0" err="1" smtClean="0"/>
              <a:t>xsd:date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  &lt;</a:t>
            </a:r>
            <a:r>
              <a:rPr lang="en-US" dirty="0" err="1" smtClean="0"/>
              <a:t>xsd:attribute</a:t>
            </a:r>
            <a:r>
              <a:rPr lang="en-US" dirty="0" smtClean="0"/>
              <a:t> name="weight" type="</a:t>
            </a:r>
            <a:r>
              <a:rPr lang="en-US" dirty="0" err="1" smtClean="0"/>
              <a:t>xsd:integer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xsd:complexType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xsd:element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5000" y="510367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&lt;person </a:t>
            </a:r>
            <a:r>
              <a:rPr lang="en-US" dirty="0" err="1" smtClean="0"/>
              <a:t>birthdate</a:t>
            </a:r>
            <a:r>
              <a:rPr lang="en-US" dirty="0" smtClean="0"/>
              <a:t>="1969-10-28" weight="160"&gt;</a:t>
            </a:r>
          </a:p>
          <a:p>
            <a:r>
              <a:rPr lang="en-US" dirty="0" smtClean="0"/>
              <a:t>  &lt;name&gt;Milton James&lt;/name&gt;</a:t>
            </a:r>
          </a:p>
          <a:p>
            <a:r>
              <a:rPr lang="en-US" dirty="0" smtClean="0"/>
              <a:t>  &lt;title&gt;Mr.&lt;/title&gt;</a:t>
            </a:r>
          </a:p>
          <a:p>
            <a:r>
              <a:rPr lang="en-US" dirty="0" smtClean="0"/>
              <a:t>  &lt;occupation&gt;mayor&lt;/occupation&gt;</a:t>
            </a:r>
          </a:p>
          <a:p>
            <a:r>
              <a:rPr lang="en-US" dirty="0" smtClean="0"/>
              <a:t>&lt;/person&gt;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The prefix </a:t>
            </a:r>
            <a:r>
              <a:rPr lang="en-US" dirty="0" err="1" smtClean="0"/>
              <a:t>xsd</a:t>
            </a:r>
            <a:r>
              <a:rPr lang="en-US" dirty="0" smtClean="0"/>
              <a:t> is used with the XSD schema as a means of referencing elements and attributes that are used to construct schemas for your own custom markup languages.</a:t>
            </a:r>
          </a:p>
          <a:p>
            <a:r>
              <a:rPr lang="en-US" dirty="0" smtClean="0"/>
              <a:t> referencing the schema of a schema document,</a:t>
            </a:r>
          </a:p>
          <a:p>
            <a:r>
              <a:rPr lang="en-US" dirty="0" smtClean="0"/>
              <a:t>namespace declaration for the example schema </a:t>
            </a:r>
            <a:r>
              <a:rPr lang="en-US" dirty="0" smtClean="0"/>
              <a:t>may be</a:t>
            </a:r>
            <a:r>
              <a:rPr lang="en-US" dirty="0" smtClean="0"/>
              <a:t> </a:t>
            </a:r>
            <a:r>
              <a:rPr lang="en-US" dirty="0" smtClean="0"/>
              <a:t>as:</a:t>
            </a:r>
          </a:p>
          <a:p>
            <a:r>
              <a:rPr lang="en-US" i="1" dirty="0" smtClean="0"/>
              <a:t>&lt;</a:t>
            </a:r>
            <a:r>
              <a:rPr lang="en-US" i="1" dirty="0" err="1" smtClean="0"/>
              <a:t>xsd:schema</a:t>
            </a:r>
            <a:r>
              <a:rPr lang="en-US" i="1" dirty="0" smtClean="0"/>
              <a:t> </a:t>
            </a:r>
            <a:r>
              <a:rPr lang="en-US" i="1" dirty="0" err="1" smtClean="0"/>
              <a:t>xmlns:xsd</a:t>
            </a:r>
            <a:r>
              <a:rPr lang="en-US" i="1" dirty="0" smtClean="0"/>
              <a:t>="http://www.w3.org/2001/XMLSchema"&gt;</a:t>
            </a:r>
          </a:p>
          <a:p>
            <a:r>
              <a:rPr lang="en-US" dirty="0" smtClean="0"/>
              <a:t>this prefix could be named anything you want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namespaces also play an important role in documents that rely on an XSD schema for validation</a:t>
            </a:r>
          </a:p>
          <a:p>
            <a:r>
              <a:rPr lang="en-US" dirty="0" smtClean="0"/>
              <a:t>to identify the physical schema document for a document, you must use a special attribute and assign the location of the schema document to it.</a:t>
            </a:r>
          </a:p>
          <a:p>
            <a:r>
              <a:rPr lang="en-US" i="1" dirty="0" err="1" smtClean="0"/>
              <a:t>schemaLocation</a:t>
            </a:r>
            <a:r>
              <a:rPr lang="en-US" dirty="0" smtClean="0"/>
              <a:t> Locates a schema and its associated namespace</a:t>
            </a:r>
          </a:p>
          <a:p>
            <a:r>
              <a:rPr lang="en-US" i="1" dirty="0" err="1" smtClean="0"/>
              <a:t>noNamespaceSchemaLocation</a:t>
            </a:r>
            <a:r>
              <a:rPr lang="en-US" dirty="0" smtClean="0"/>
              <a:t> Locates a schema with no namespace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attributes are standard attributes that are located in a namespace named </a:t>
            </a:r>
            <a:r>
              <a:rPr lang="en-US" i="1" dirty="0" smtClean="0">
                <a:hlinkClick r:id="rId2"/>
              </a:rPr>
              <a:t>http://www.w3.org/2001/XMLSchema-instance</a:t>
            </a:r>
            <a:endParaRPr lang="en-US" i="1" dirty="0" smtClean="0"/>
          </a:p>
          <a:p>
            <a:r>
              <a:rPr lang="en-US" dirty="0" smtClean="0"/>
              <a:t>In order to properly reference either of these attributes, you must first explicitly declare the namespace in which they are located.</a:t>
            </a:r>
          </a:p>
          <a:p>
            <a:r>
              <a:rPr lang="en-US" dirty="0" smtClean="0"/>
              <a:t>It is standard to use the </a:t>
            </a:r>
            <a:r>
              <a:rPr lang="en-US" b="1" i="1" dirty="0" err="1" smtClean="0"/>
              <a:t>xsi</a:t>
            </a:r>
            <a:r>
              <a:rPr lang="en-US" dirty="0" smtClean="0"/>
              <a:t> prefix for this namespace,</a:t>
            </a:r>
          </a:p>
          <a:p>
            <a:r>
              <a:rPr lang="en-US" i="1" dirty="0" err="1" smtClean="0"/>
              <a:t>xmlns:xsi</a:t>
            </a:r>
            <a:r>
              <a:rPr lang="en-US" i="1" dirty="0" smtClean="0"/>
              <a:t>="http://www.w3.org/2001/XMLSchema-instance"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With this namespace declared, you can now use one of the schema location attributes to reference the physical schema document.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19147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trainlog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xsi:noNamespaceSchemaLocation</a:t>
            </a:r>
            <a:r>
              <a:rPr lang="en-US" dirty="0" smtClean="0"/>
              <a:t>="etml.xsd"&gt;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1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you don't care about associating the ETML schema with a namespace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600200"/>
          </a:xfrm>
        </p:spPr>
        <p:txBody>
          <a:bodyPr/>
          <a:lstStyle/>
          <a:p>
            <a:r>
              <a:rPr lang="en-US" dirty="0" smtClean="0"/>
              <a:t>If, however, you wanted to associate it with a namespace, you would use the </a:t>
            </a:r>
            <a:r>
              <a:rPr lang="en-US" dirty="0" err="1" smtClean="0"/>
              <a:t>schemaLocation</a:t>
            </a:r>
            <a:r>
              <a:rPr lang="en-US" dirty="0" smtClean="0"/>
              <a:t> attribute instead: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2004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trainlog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</a:t>
            </a:r>
            <a:r>
              <a:rPr lang="en-US" dirty="0" smtClean="0"/>
              <a:t>www.xyz.com/ns/etml etml.xsd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196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in the </a:t>
            </a:r>
            <a:r>
              <a:rPr lang="en-US" sz="2400" b="1" i="1" dirty="0" err="1" smtClean="0"/>
              <a:t>schemaLocation</a:t>
            </a:r>
            <a:r>
              <a:rPr lang="en-US" sz="2400" dirty="0" smtClean="0"/>
              <a:t> attribute that two pieces of information are provided: the namespace for the schema and the location of the schema document. The </a:t>
            </a:r>
            <a:r>
              <a:rPr lang="en-US" sz="2400" b="1" i="1" dirty="0" err="1" smtClean="0"/>
              <a:t>schemaLocation</a:t>
            </a:r>
            <a:r>
              <a:rPr lang="en-US" sz="2400" dirty="0" smtClean="0"/>
              <a:t> attribute is useful whenever you are working with a schema and you want to associate it with a namespace.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r>
              <a:rPr lang="en-US" dirty="0" smtClean="0"/>
              <a:t>The code on previous slide doesn't actually establish a schema prefix for the ETML document</a:t>
            </a:r>
          </a:p>
          <a:p>
            <a:r>
              <a:rPr lang="en-US" dirty="0" smtClean="0"/>
              <a:t>To establish prefix for the ETML tags and attributes,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4419600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trainlog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xmlns:etml</a:t>
            </a:r>
            <a:r>
              <a:rPr lang="en-US" dirty="0" smtClean="0"/>
              <a:t>="http://www.xyz.com/ns/etml"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xsi:schemaLocation</a:t>
            </a:r>
            <a:r>
              <a:rPr lang="en-US" dirty="0" smtClean="0"/>
              <a:t>="http://www.xyz.com/ns/etml etml.xsd"&gt;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seen that how a schema is used to establish a markup language that in turn is used to create XML documents</a:t>
            </a:r>
          </a:p>
          <a:p>
            <a:r>
              <a:rPr lang="en-US" dirty="0" smtClean="0"/>
              <a:t>how a schema is actually associated with such documents</a:t>
            </a:r>
          </a:p>
          <a:p>
            <a:r>
              <a:rPr lang="en-US" dirty="0" smtClean="0"/>
              <a:t>To associate a schema with an XML document for validation purposes, you set </a:t>
            </a:r>
            <a:r>
              <a:rPr lang="en-US" b="1" dirty="0" err="1" smtClean="0"/>
              <a:t>xmlns</a:t>
            </a:r>
            <a:r>
              <a:rPr lang="en-US" dirty="0" smtClean="0"/>
              <a:t> attribute of the root element to the location of the schema document.</a:t>
            </a:r>
          </a:p>
          <a:p>
            <a:r>
              <a:rPr lang="en-US" dirty="0" smtClean="0"/>
              <a:t>However, in order to use this attribute you must first declare the namespace to which it belongs.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915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trainlog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xmlns:xsi</a:t>
            </a:r>
            <a:r>
              <a:rPr lang="en-US" dirty="0" smtClean="0"/>
              <a:t>="http://www.w3.org/2001/XMLSchema-instance"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xsi:noNamespaceSchemaLocation</a:t>
            </a:r>
            <a:r>
              <a:rPr lang="en-US" dirty="0" smtClean="0"/>
              <a:t>="etml.xsd"&gt;</a:t>
            </a:r>
          </a:p>
          <a:p>
            <a:r>
              <a:rPr lang="en-US" dirty="0" smtClean="0"/>
              <a:t> 	 &lt;session date="2005-11-19" type="running" </a:t>
            </a:r>
            <a:r>
              <a:rPr lang="en-US" dirty="0" err="1" smtClean="0"/>
              <a:t>heartrate</a:t>
            </a:r>
            <a:r>
              <a:rPr lang="en-US" dirty="0" smtClean="0"/>
              <a:t>="158"&gt;</a:t>
            </a:r>
          </a:p>
          <a:p>
            <a:r>
              <a:rPr lang="en-US" dirty="0" smtClean="0"/>
              <a:t> 		 &lt;duration&gt;PT45M&lt;/duration&gt;</a:t>
            </a:r>
          </a:p>
          <a:p>
            <a:r>
              <a:rPr lang="en-US" dirty="0" smtClean="0"/>
              <a:t> 		 &lt;distance units="miles"&gt;5.5&lt;/distance&gt;</a:t>
            </a:r>
          </a:p>
          <a:p>
            <a:r>
              <a:rPr lang="en-US" dirty="0" smtClean="0"/>
              <a:t>		 &lt;location&gt;Warner Park&lt;/location&gt;</a:t>
            </a:r>
          </a:p>
          <a:p>
            <a:r>
              <a:rPr lang="en-US" dirty="0" smtClean="0"/>
              <a:t>		&lt;comments&gt;Mid-morning run, a little winded throughout.&lt;/comments&gt;</a:t>
            </a:r>
          </a:p>
          <a:p>
            <a:r>
              <a:rPr lang="en-US" dirty="0" smtClean="0"/>
              <a:t> 	&lt;/session&gt;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XML is used to create markup languages that are then used to create XML documents</a:t>
            </a:r>
          </a:p>
          <a:p>
            <a:r>
              <a:rPr lang="en-US" dirty="0" smtClean="0"/>
              <a:t>XML is a technology that enables the creation of custom markup languages</a:t>
            </a:r>
          </a:p>
          <a:p>
            <a:r>
              <a:rPr lang="en-US" dirty="0" smtClean="0"/>
              <a:t>As an XML developer, you have the option of using an existing markup language that someone else created using XML, or you can create your own</a:t>
            </a:r>
          </a:p>
          <a:p>
            <a:r>
              <a:rPr lang="en-US" dirty="0" smtClean="0"/>
              <a:t>When you create your own markup language, you are basically establishing which elements (tags) and attributes are used to create documents in that language.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smtClean="0"/>
              <a:t>for $c in //color</a:t>
            </a:r>
          </a:p>
          <a:p>
            <a:pPr>
              <a:buNone/>
            </a:pPr>
            <a:r>
              <a:rPr lang="en-US" i="1" dirty="0" smtClean="0"/>
              <a:t>return $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the query that retrieves all of the color elements from the 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The $c in these examples serves as a variable, or placeholder, that holds the results of the query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for $o in vehicles/vehicle/*/option</a:t>
            </a:r>
          </a:p>
          <a:p>
            <a:pPr>
              <a:buNone/>
            </a:pPr>
            <a:r>
              <a:rPr lang="en-US" i="1" dirty="0" smtClean="0"/>
              <a:t>return $o</a:t>
            </a:r>
            <a:endParaRPr lang="en-US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Filters to Search for Specific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586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$v in //vehicle[color='green']</a:t>
            </a:r>
          </a:p>
          <a:p>
            <a:r>
              <a:rPr lang="en-US" sz="2000" dirty="0" smtClean="0"/>
              <a:t>return $v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33400" y="28194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return any vehicle elements that contain a color element with a value of green: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143000" y="3864114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 $v in //vehicle[color='green' or price&lt;'34000']</a:t>
            </a:r>
          </a:p>
          <a:p>
            <a:r>
              <a:rPr lang="en-US" sz="2000" dirty="0" smtClean="0"/>
              <a:t>return $v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43000" y="4953000"/>
            <a:ext cx="3506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//vehicle[color='white']/options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66800" y="57912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for $v in //vehicle[@year="2005"]</a:t>
            </a:r>
          </a:p>
          <a:p>
            <a:r>
              <a:rPr lang="en-US" sz="2000" dirty="0" smtClean="0"/>
              <a:t>return $v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may want to create a markup language to keep track of sports information</a:t>
            </a:r>
          </a:p>
          <a:p>
            <a:r>
              <a:rPr lang="en-US" dirty="0" smtClean="0"/>
              <a:t>You can save your time to use </a:t>
            </a:r>
            <a:r>
              <a:rPr lang="en-US" b="1" i="1" dirty="0" err="1" smtClean="0"/>
              <a:t>SportsML</a:t>
            </a:r>
            <a:endParaRPr lang="en-US" b="1" i="1" dirty="0" smtClean="0"/>
          </a:p>
          <a:p>
            <a:r>
              <a:rPr lang="en-US" dirty="0" smtClean="0">
                <a:hlinkClick r:id="rId2"/>
              </a:rPr>
              <a:t>http://www.sportsml.org/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exactly do you create a markup language?</a:t>
            </a:r>
          </a:p>
          <a:p>
            <a:r>
              <a:rPr lang="en-US" dirty="0" smtClean="0"/>
              <a:t>how do you specify the set of elements and attributes for a markup language, along with how they relate to each other?</a:t>
            </a:r>
          </a:p>
          <a:p>
            <a:r>
              <a:rPr lang="en-US" dirty="0" smtClean="0"/>
              <a:t>There are other schemas as on IPTC</a:t>
            </a:r>
          </a:p>
          <a:p>
            <a:r>
              <a:rPr lang="en-US" dirty="0" smtClean="0">
                <a:hlinkClick r:id="rId3"/>
              </a:rPr>
              <a:t>http://www.iptc.org/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schema describes the </a:t>
            </a:r>
            <a:r>
              <a:rPr lang="en-US" b="1" dirty="0" smtClean="0"/>
              <a:t>exact elements </a:t>
            </a:r>
            <a:r>
              <a:rPr lang="en-US" dirty="0" smtClean="0"/>
              <a:t>and </a:t>
            </a:r>
            <a:r>
              <a:rPr lang="en-US" b="1" dirty="0" smtClean="0"/>
              <a:t>attributes</a:t>
            </a:r>
            <a:r>
              <a:rPr lang="en-US" dirty="0" smtClean="0"/>
              <a:t> that are available within a given markup language, </a:t>
            </a:r>
          </a:p>
          <a:p>
            <a:r>
              <a:rPr lang="en-US" dirty="0" smtClean="0"/>
              <a:t>along with which </a:t>
            </a:r>
            <a:r>
              <a:rPr lang="en-US" b="1" dirty="0" smtClean="0"/>
              <a:t>attributes are associated with which elements</a:t>
            </a:r>
            <a:r>
              <a:rPr lang="en-US" dirty="0" smtClean="0"/>
              <a:t> and the </a:t>
            </a:r>
            <a:r>
              <a:rPr lang="en-US" b="1" dirty="0" smtClean="0"/>
              <a:t>relationships between the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process of creating a schema for an XML document is known as </a:t>
            </a:r>
            <a:r>
              <a:rPr lang="en-US" b="1" dirty="0" smtClean="0"/>
              <a:t>data modeling </a:t>
            </a:r>
            <a:r>
              <a:rPr lang="en-US" dirty="0" smtClean="0"/>
              <a:t>because it involves resolving a class of data into elements and attributes that can be used to describe the data in an XML document.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Schema allows you to create markup languages by carefully describing the elements and attributes that can be used to code information.</a:t>
            </a:r>
          </a:p>
          <a:p>
            <a:r>
              <a:rPr lang="en-US" dirty="0" smtClean="0"/>
              <a:t>The XSD language is an XML-based language, which means you use XML elements and attributes to describe the structure of your own custom markup languages.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XSD language is defined by the elements and attributes that can be used within it, as well as their relationship to one another.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&lt;?xml version="1.0"?&gt;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All of the elements and attributes in XSD are part of a namespace, </a:t>
            </a:r>
          </a:p>
          <a:p>
            <a:r>
              <a:rPr lang="en-US" i="1" dirty="0" smtClean="0"/>
              <a:t>&lt;</a:t>
            </a:r>
            <a:r>
              <a:rPr lang="en-US" i="1" dirty="0" err="1" smtClean="0"/>
              <a:t>xsd:schema</a:t>
            </a:r>
            <a:r>
              <a:rPr lang="en-US" i="1" dirty="0" smtClean="0"/>
              <a:t> </a:t>
            </a:r>
            <a:r>
              <a:rPr lang="en-US" i="1" dirty="0" err="1" smtClean="0"/>
              <a:t>xmlns:xsd</a:t>
            </a:r>
            <a:r>
              <a:rPr lang="en-US" i="1" dirty="0" smtClean="0"/>
              <a:t>=" </a:t>
            </a:r>
            <a:r>
              <a:rPr lang="en-US" i="1" dirty="0" smtClean="0">
                <a:hlinkClick r:id="rId2"/>
              </a:rPr>
              <a:t>http://www.w3.org/2001/XMLSchema</a:t>
            </a:r>
            <a:r>
              <a:rPr lang="en-US" i="1" dirty="0" smtClean="0"/>
              <a:t>"&gt;</a:t>
            </a:r>
          </a:p>
          <a:p>
            <a:endParaRPr lang="en-US" i="1" dirty="0" smtClean="0"/>
          </a:p>
          <a:p>
            <a:r>
              <a:rPr lang="en-US" dirty="0" smtClean="0"/>
              <a:t>At the heart of XSD are data types, which determine the type of data that can be represented by a particular piece of markup code.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different general types of data used in XSDs: simple data and complex data</a:t>
            </a:r>
          </a:p>
          <a:p>
            <a:r>
              <a:rPr lang="en-US" dirty="0" smtClean="0"/>
              <a:t>Simple data corresponds to basic pieces of information such as numbers, strings of text, dates, times, lists, and so on. </a:t>
            </a:r>
          </a:p>
          <a:p>
            <a:r>
              <a:rPr lang="en-US" dirty="0" smtClean="0"/>
              <a:t>Complex data, on the other hand, represents more involved information such as mixed elements and sequences of elements. </a:t>
            </a:r>
          </a:p>
          <a:p>
            <a:r>
              <a:rPr lang="en-US" dirty="0" smtClean="0"/>
              <a:t>Generally speaking, complex data types are built upon simple data types.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both elements and attributes </a:t>
            </a:r>
          </a:p>
          <a:p>
            <a:r>
              <a:rPr lang="en-US" dirty="0" smtClean="0"/>
              <a:t>and provide a means of describing the exact nature of a piece of information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xsd:element</a:t>
            </a:r>
            <a:r>
              <a:rPr lang="en-US" dirty="0" smtClean="0"/>
              <a:t> element is used to create elements of a simple type, </a:t>
            </a:r>
          </a:p>
          <a:p>
            <a:r>
              <a:rPr lang="en-US" dirty="0" smtClean="0"/>
              <a:t>whereas the </a:t>
            </a:r>
            <a:r>
              <a:rPr lang="en-US" i="1" dirty="0" err="1" smtClean="0"/>
              <a:t>xsd:attribute</a:t>
            </a:r>
            <a:r>
              <a:rPr lang="en-US" i="1" dirty="0" smtClean="0"/>
              <a:t> </a:t>
            </a:r>
            <a:r>
              <a:rPr lang="en-US" dirty="0" smtClean="0"/>
              <a:t>element is used to create attributes.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1242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XML Schema</vt:lpstr>
      <vt:lpstr>XML</vt:lpstr>
      <vt:lpstr>Slide 3</vt:lpstr>
      <vt:lpstr>Schema</vt:lpstr>
      <vt:lpstr>XSD language</vt:lpstr>
      <vt:lpstr>XSD language</vt:lpstr>
      <vt:lpstr>XSD language</vt:lpstr>
      <vt:lpstr>XSD language</vt:lpstr>
      <vt:lpstr>Simple data types</vt:lpstr>
      <vt:lpstr>Simple data types</vt:lpstr>
      <vt:lpstr>Complex Datatypes</vt:lpstr>
      <vt:lpstr>Prefix xsd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XQuery</vt:lpstr>
      <vt:lpstr>Using Filters to Search for Specific Information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Schema</dc:title>
  <dc:creator>DrQadir</dc:creator>
  <cp:lastModifiedBy>Dr. M. Abdul Qadir</cp:lastModifiedBy>
  <cp:revision>71</cp:revision>
  <dcterms:created xsi:type="dcterms:W3CDTF">2006-08-16T00:00:00Z</dcterms:created>
  <dcterms:modified xsi:type="dcterms:W3CDTF">2011-04-12T12:57:12Z</dcterms:modified>
</cp:coreProperties>
</file>