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392" r:id="rId4"/>
    <p:sldId id="402" r:id="rId5"/>
    <p:sldId id="405" r:id="rId6"/>
    <p:sldId id="400" r:id="rId7"/>
    <p:sldId id="420" r:id="rId8"/>
    <p:sldId id="421" r:id="rId9"/>
    <p:sldId id="422" r:id="rId10"/>
    <p:sldId id="423" r:id="rId11"/>
    <p:sldId id="385" r:id="rId12"/>
    <p:sldId id="428" r:id="rId13"/>
    <p:sldId id="435" r:id="rId14"/>
    <p:sldId id="436" r:id="rId15"/>
    <p:sldId id="401" r:id="rId16"/>
    <p:sldId id="424" r:id="rId17"/>
    <p:sldId id="437" r:id="rId18"/>
    <p:sldId id="387" r:id="rId19"/>
    <p:sldId id="425" r:id="rId20"/>
    <p:sldId id="407" r:id="rId21"/>
    <p:sldId id="439" r:id="rId22"/>
    <p:sldId id="388" r:id="rId23"/>
    <p:sldId id="440" r:id="rId24"/>
    <p:sldId id="408" r:id="rId25"/>
    <p:sldId id="409" r:id="rId26"/>
    <p:sldId id="410" r:id="rId27"/>
    <p:sldId id="411" r:id="rId28"/>
    <p:sldId id="393" r:id="rId29"/>
    <p:sldId id="426" r:id="rId30"/>
    <p:sldId id="395" r:id="rId31"/>
    <p:sldId id="427" r:id="rId32"/>
    <p:sldId id="398" r:id="rId33"/>
    <p:sldId id="396" r:id="rId34"/>
    <p:sldId id="412" r:id="rId35"/>
    <p:sldId id="380" r:id="rId36"/>
    <p:sldId id="418" r:id="rId37"/>
    <p:sldId id="419" r:id="rId38"/>
    <p:sldId id="417" r:id="rId39"/>
    <p:sldId id="413" r:id="rId40"/>
    <p:sldId id="414" r:id="rId41"/>
    <p:sldId id="365" r:id="rId42"/>
    <p:sldId id="415" r:id="rId43"/>
    <p:sldId id="416" r:id="rId44"/>
    <p:sldId id="429" r:id="rId45"/>
    <p:sldId id="430" r:id="rId46"/>
    <p:sldId id="431" r:id="rId47"/>
    <p:sldId id="432" r:id="rId48"/>
    <p:sldId id="433" r:id="rId49"/>
    <p:sldId id="43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2547D2-ADE9-4419-818F-B59CF68C56BD}" v="25" dt="2023-10-11T07:05:07.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56" d="100"/>
          <a:sy n="56" d="100"/>
        </p:scale>
        <p:origin x="100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a Zar" userId="5821699518c1d69a" providerId="LiveId" clId="{FF2547D2-ADE9-4419-818F-B59CF68C56BD}"/>
    <pc:docChg chg="undo custSel addSld delSld modSld">
      <pc:chgData name="Sadia Zar" userId="5821699518c1d69a" providerId="LiveId" clId="{FF2547D2-ADE9-4419-818F-B59CF68C56BD}" dt="2023-10-11T07:06:16.978" v="250"/>
      <pc:docMkLst>
        <pc:docMk/>
      </pc:docMkLst>
      <pc:sldChg chg="modSp mod">
        <pc:chgData name="Sadia Zar" userId="5821699518c1d69a" providerId="LiveId" clId="{FF2547D2-ADE9-4419-818F-B59CF68C56BD}" dt="2023-10-11T07:06:16.978" v="250"/>
        <pc:sldMkLst>
          <pc:docMk/>
          <pc:sldMk cId="2335106102" sldId="388"/>
        </pc:sldMkLst>
        <pc:spChg chg="mod">
          <ac:chgData name="Sadia Zar" userId="5821699518c1d69a" providerId="LiveId" clId="{FF2547D2-ADE9-4419-818F-B59CF68C56BD}" dt="2023-10-11T07:06:16.978" v="250"/>
          <ac:spMkLst>
            <pc:docMk/>
            <pc:sldMk cId="2335106102" sldId="388"/>
            <ac:spMk id="2" creationId="{00000000-0000-0000-0000-000000000000}"/>
          </ac:spMkLst>
        </pc:spChg>
        <pc:spChg chg="mod">
          <ac:chgData name="Sadia Zar" userId="5821699518c1d69a" providerId="LiveId" clId="{FF2547D2-ADE9-4419-818F-B59CF68C56BD}" dt="2023-10-11T07:06:09.157" v="249" actId="20577"/>
          <ac:spMkLst>
            <pc:docMk/>
            <pc:sldMk cId="2335106102" sldId="388"/>
            <ac:spMk id="3" creationId="{00000000-0000-0000-0000-000000000000}"/>
          </ac:spMkLst>
        </pc:spChg>
      </pc:sldChg>
      <pc:sldChg chg="modSp mod modNotesTx">
        <pc:chgData name="Sadia Zar" userId="5821699518c1d69a" providerId="LiveId" clId="{FF2547D2-ADE9-4419-818F-B59CF68C56BD}" dt="2023-10-11T06:59:57.671" v="153"/>
        <pc:sldMkLst>
          <pc:docMk/>
          <pc:sldMk cId="2379833586" sldId="401"/>
        </pc:sldMkLst>
        <pc:spChg chg="mod">
          <ac:chgData name="Sadia Zar" userId="5821699518c1d69a" providerId="LiveId" clId="{FF2547D2-ADE9-4419-818F-B59CF68C56BD}" dt="2023-10-11T06:58:10.726" v="144" actId="20577"/>
          <ac:spMkLst>
            <pc:docMk/>
            <pc:sldMk cId="2379833586" sldId="401"/>
            <ac:spMk id="3" creationId="{00000000-0000-0000-0000-000000000000}"/>
          </ac:spMkLst>
        </pc:spChg>
      </pc:sldChg>
      <pc:sldChg chg="del">
        <pc:chgData name="Sadia Zar" userId="5821699518c1d69a" providerId="LiveId" clId="{FF2547D2-ADE9-4419-818F-B59CF68C56BD}" dt="2023-10-11T06:47:10.433" v="42" actId="47"/>
        <pc:sldMkLst>
          <pc:docMk/>
          <pc:sldMk cId="1404148280" sldId="404"/>
        </pc:sldMkLst>
      </pc:sldChg>
      <pc:sldChg chg="del">
        <pc:chgData name="Sadia Zar" userId="5821699518c1d69a" providerId="LiveId" clId="{FF2547D2-ADE9-4419-818F-B59CF68C56BD}" dt="2023-10-11T06:47:10.433" v="42" actId="47"/>
        <pc:sldMkLst>
          <pc:docMk/>
          <pc:sldMk cId="2422966788" sldId="406"/>
        </pc:sldMkLst>
      </pc:sldChg>
      <pc:sldChg chg="addSp delSp modSp mod modClrScheme chgLayout">
        <pc:chgData name="Sadia Zar" userId="5821699518c1d69a" providerId="LiveId" clId="{FF2547D2-ADE9-4419-818F-B59CF68C56BD}" dt="2023-10-11T07:03:45.998" v="211" actId="12"/>
        <pc:sldMkLst>
          <pc:docMk/>
          <pc:sldMk cId="3708041505" sldId="407"/>
        </pc:sldMkLst>
        <pc:spChg chg="mod ord">
          <ac:chgData name="Sadia Zar" userId="5821699518c1d69a" providerId="LiveId" clId="{FF2547D2-ADE9-4419-818F-B59CF68C56BD}" dt="2023-10-11T07:03:22.906" v="201" actId="1076"/>
          <ac:spMkLst>
            <pc:docMk/>
            <pc:sldMk cId="3708041505" sldId="407"/>
            <ac:spMk id="2" creationId="{00000000-0000-0000-0000-000000000000}"/>
          </ac:spMkLst>
        </pc:spChg>
        <pc:spChg chg="del mod">
          <ac:chgData name="Sadia Zar" userId="5821699518c1d69a" providerId="LiveId" clId="{FF2547D2-ADE9-4419-818F-B59CF68C56BD}" dt="2023-10-11T07:03:12.103" v="195"/>
          <ac:spMkLst>
            <pc:docMk/>
            <pc:sldMk cId="3708041505" sldId="407"/>
            <ac:spMk id="3" creationId="{00000000-0000-0000-0000-000000000000}"/>
          </ac:spMkLst>
        </pc:spChg>
        <pc:spChg chg="add mod ord">
          <ac:chgData name="Sadia Zar" userId="5821699518c1d69a" providerId="LiveId" clId="{FF2547D2-ADE9-4419-818F-B59CF68C56BD}" dt="2023-10-11T07:03:45.998" v="211" actId="12"/>
          <ac:spMkLst>
            <pc:docMk/>
            <pc:sldMk cId="3708041505" sldId="407"/>
            <ac:spMk id="4" creationId="{9BEE9B99-C3A5-D003-642E-D7B0FFA68E91}"/>
          </ac:spMkLst>
        </pc:spChg>
        <pc:spChg chg="add del mod ord">
          <ac:chgData name="Sadia Zar" userId="5821699518c1d69a" providerId="LiveId" clId="{FF2547D2-ADE9-4419-818F-B59CF68C56BD}" dt="2023-10-11T07:03:12.087" v="193" actId="478"/>
          <ac:spMkLst>
            <pc:docMk/>
            <pc:sldMk cId="3708041505" sldId="407"/>
            <ac:spMk id="5" creationId="{0016D287-D6AC-2E7F-706A-78553201D5E8}"/>
          </ac:spMkLst>
        </pc:spChg>
        <pc:picChg chg="add mod">
          <ac:chgData name="Sadia Zar" userId="5821699518c1d69a" providerId="LiveId" clId="{FF2547D2-ADE9-4419-818F-B59CF68C56BD}" dt="2023-10-11T07:03:36.650" v="207" actId="1076"/>
          <ac:picMkLst>
            <pc:docMk/>
            <pc:sldMk cId="3708041505" sldId="407"/>
            <ac:picMk id="2050" creationId="{E9A41218-74E4-3B26-56AD-29BF83A42EE9}"/>
          </ac:picMkLst>
        </pc:picChg>
      </pc:sldChg>
      <pc:sldChg chg="modSp mod">
        <pc:chgData name="Sadia Zar" userId="5821699518c1d69a" providerId="LiveId" clId="{FF2547D2-ADE9-4419-818F-B59CF68C56BD}" dt="2023-10-11T06:58:03.900" v="143" actId="1038"/>
        <pc:sldMkLst>
          <pc:docMk/>
          <pc:sldMk cId="564218472" sldId="424"/>
        </pc:sldMkLst>
        <pc:spChg chg="mod">
          <ac:chgData name="Sadia Zar" userId="5821699518c1d69a" providerId="LiveId" clId="{FF2547D2-ADE9-4419-818F-B59CF68C56BD}" dt="2023-10-11T06:58:03.900" v="143" actId="1038"/>
          <ac:spMkLst>
            <pc:docMk/>
            <pc:sldMk cId="564218472" sldId="424"/>
            <ac:spMk id="3" creationId="{00000000-0000-0000-0000-000000000000}"/>
          </ac:spMkLst>
        </pc:spChg>
      </pc:sldChg>
      <pc:sldChg chg="modSp add mod">
        <pc:chgData name="Sadia Zar" userId="5821699518c1d69a" providerId="LiveId" clId="{FF2547D2-ADE9-4419-818F-B59CF68C56BD}" dt="2023-10-11T06:47:23.533" v="47" actId="12"/>
        <pc:sldMkLst>
          <pc:docMk/>
          <pc:sldMk cId="1325429145" sldId="435"/>
        </pc:sldMkLst>
        <pc:spChg chg="mod">
          <ac:chgData name="Sadia Zar" userId="5821699518c1d69a" providerId="LiveId" clId="{FF2547D2-ADE9-4419-818F-B59CF68C56BD}" dt="2023-10-11T06:47:23.533" v="47" actId="12"/>
          <ac:spMkLst>
            <pc:docMk/>
            <pc:sldMk cId="1325429145" sldId="435"/>
            <ac:spMk id="3" creationId="{00000000-0000-0000-0000-000000000000}"/>
          </ac:spMkLst>
        </pc:spChg>
      </pc:sldChg>
      <pc:sldChg chg="new del">
        <pc:chgData name="Sadia Zar" userId="5821699518c1d69a" providerId="LiveId" clId="{FF2547D2-ADE9-4419-818F-B59CF68C56BD}" dt="2023-10-11T06:47:41.458" v="49" actId="680"/>
        <pc:sldMkLst>
          <pc:docMk/>
          <pc:sldMk cId="112577205" sldId="436"/>
        </pc:sldMkLst>
      </pc:sldChg>
      <pc:sldChg chg="addSp delSp modSp add mod modClrScheme chgLayout">
        <pc:chgData name="Sadia Zar" userId="5821699518c1d69a" providerId="LiveId" clId="{FF2547D2-ADE9-4419-818F-B59CF68C56BD}" dt="2023-10-11T06:53:06.106" v="96" actId="1076"/>
        <pc:sldMkLst>
          <pc:docMk/>
          <pc:sldMk cId="464123343" sldId="436"/>
        </pc:sldMkLst>
        <pc:spChg chg="mod ord">
          <ac:chgData name="Sadia Zar" userId="5821699518c1d69a" providerId="LiveId" clId="{FF2547D2-ADE9-4419-818F-B59CF68C56BD}" dt="2023-10-11T06:52:44.487" v="85" actId="1076"/>
          <ac:spMkLst>
            <pc:docMk/>
            <pc:sldMk cId="464123343" sldId="436"/>
            <ac:spMk id="2" creationId="{00000000-0000-0000-0000-000000000000}"/>
          </ac:spMkLst>
        </pc:spChg>
        <pc:spChg chg="del mod">
          <ac:chgData name="Sadia Zar" userId="5821699518c1d69a" providerId="LiveId" clId="{FF2547D2-ADE9-4419-818F-B59CF68C56BD}" dt="2023-10-11T06:49:01.680" v="76"/>
          <ac:spMkLst>
            <pc:docMk/>
            <pc:sldMk cId="464123343" sldId="436"/>
            <ac:spMk id="3" creationId="{00000000-0000-0000-0000-000000000000}"/>
          </ac:spMkLst>
        </pc:spChg>
        <pc:spChg chg="add del mod ord">
          <ac:chgData name="Sadia Zar" userId="5821699518c1d69a" providerId="LiveId" clId="{FF2547D2-ADE9-4419-818F-B59CF68C56BD}" dt="2023-10-11T06:48:37.802" v="62" actId="700"/>
          <ac:spMkLst>
            <pc:docMk/>
            <pc:sldMk cId="464123343" sldId="436"/>
            <ac:spMk id="4" creationId="{57258898-D645-F0B5-8DBF-D74944368DA8}"/>
          </ac:spMkLst>
        </pc:spChg>
        <pc:spChg chg="add del mod ord">
          <ac:chgData name="Sadia Zar" userId="5821699518c1d69a" providerId="LiveId" clId="{FF2547D2-ADE9-4419-818F-B59CF68C56BD}" dt="2023-10-11T06:48:37.802" v="62" actId="700"/>
          <ac:spMkLst>
            <pc:docMk/>
            <pc:sldMk cId="464123343" sldId="436"/>
            <ac:spMk id="5" creationId="{633A2760-A0B8-5D1E-5818-2BA1626F6144}"/>
          </ac:spMkLst>
        </pc:spChg>
        <pc:spChg chg="add del mod ord">
          <ac:chgData name="Sadia Zar" userId="5821699518c1d69a" providerId="LiveId" clId="{FF2547D2-ADE9-4419-818F-B59CF68C56BD}" dt="2023-10-11T06:48:45.810" v="65" actId="700"/>
          <ac:spMkLst>
            <pc:docMk/>
            <pc:sldMk cId="464123343" sldId="436"/>
            <ac:spMk id="6" creationId="{ED3B3427-9F7D-342B-4933-04017C60DFE6}"/>
          </ac:spMkLst>
        </pc:spChg>
        <pc:spChg chg="add del mod ord">
          <ac:chgData name="Sadia Zar" userId="5821699518c1d69a" providerId="LiveId" clId="{FF2547D2-ADE9-4419-818F-B59CF68C56BD}" dt="2023-10-11T06:48:45.810" v="65" actId="700"/>
          <ac:spMkLst>
            <pc:docMk/>
            <pc:sldMk cId="464123343" sldId="436"/>
            <ac:spMk id="7" creationId="{957CAD44-F92F-3B40-3F7A-79DD402DFDFC}"/>
          </ac:spMkLst>
        </pc:spChg>
        <pc:spChg chg="add del mod ord">
          <ac:chgData name="Sadia Zar" userId="5821699518c1d69a" providerId="LiveId" clId="{FF2547D2-ADE9-4419-818F-B59CF68C56BD}" dt="2023-10-11T06:48:45.810" v="65" actId="700"/>
          <ac:spMkLst>
            <pc:docMk/>
            <pc:sldMk cId="464123343" sldId="436"/>
            <ac:spMk id="8" creationId="{833119A2-1D72-7C12-4EEB-AA469BC25F00}"/>
          </ac:spMkLst>
        </pc:spChg>
        <pc:spChg chg="add del mod ord">
          <ac:chgData name="Sadia Zar" userId="5821699518c1d69a" providerId="LiveId" clId="{FF2547D2-ADE9-4419-818F-B59CF68C56BD}" dt="2023-10-11T06:48:45.810" v="65" actId="700"/>
          <ac:spMkLst>
            <pc:docMk/>
            <pc:sldMk cId="464123343" sldId="436"/>
            <ac:spMk id="9" creationId="{2523138A-927E-97D0-1C16-E17EBF7B1FB4}"/>
          </ac:spMkLst>
        </pc:spChg>
        <pc:spChg chg="add mod ord">
          <ac:chgData name="Sadia Zar" userId="5821699518c1d69a" providerId="LiveId" clId="{FF2547D2-ADE9-4419-818F-B59CF68C56BD}" dt="2023-10-11T06:52:50.604" v="90" actId="14100"/>
          <ac:spMkLst>
            <pc:docMk/>
            <pc:sldMk cId="464123343" sldId="436"/>
            <ac:spMk id="10" creationId="{412FA062-6EF9-90FD-8AFF-474F87A1DD7B}"/>
          </ac:spMkLst>
        </pc:spChg>
        <pc:spChg chg="add mod ord">
          <ac:chgData name="Sadia Zar" userId="5821699518c1d69a" providerId="LiveId" clId="{FF2547D2-ADE9-4419-818F-B59CF68C56BD}" dt="2023-10-11T06:52:48.755" v="88" actId="27636"/>
          <ac:spMkLst>
            <pc:docMk/>
            <pc:sldMk cId="464123343" sldId="436"/>
            <ac:spMk id="11" creationId="{5EB70D72-417C-189F-5DBA-FE4DA097776A}"/>
          </ac:spMkLst>
        </pc:spChg>
        <pc:picChg chg="add mod">
          <ac:chgData name="Sadia Zar" userId="5821699518c1d69a" providerId="LiveId" clId="{FF2547D2-ADE9-4419-818F-B59CF68C56BD}" dt="2023-10-11T06:53:06.106" v="96" actId="1076"/>
          <ac:picMkLst>
            <pc:docMk/>
            <pc:sldMk cId="464123343" sldId="436"/>
            <ac:picMk id="1026" creationId="{F96BB6F8-FE98-223E-463E-8F4EB1B4FEDE}"/>
          </ac:picMkLst>
        </pc:picChg>
      </pc:sldChg>
      <pc:sldChg chg="modSp add mod">
        <pc:chgData name="Sadia Zar" userId="5821699518c1d69a" providerId="LiveId" clId="{FF2547D2-ADE9-4419-818F-B59CF68C56BD}" dt="2023-10-11T06:58:53.584" v="152" actId="1076"/>
        <pc:sldMkLst>
          <pc:docMk/>
          <pc:sldMk cId="2723008243" sldId="437"/>
        </pc:sldMkLst>
        <pc:spChg chg="mod">
          <ac:chgData name="Sadia Zar" userId="5821699518c1d69a" providerId="LiveId" clId="{FF2547D2-ADE9-4419-818F-B59CF68C56BD}" dt="2023-10-11T06:58:53.584" v="152" actId="1076"/>
          <ac:spMkLst>
            <pc:docMk/>
            <pc:sldMk cId="2723008243" sldId="437"/>
            <ac:spMk id="3" creationId="{00000000-0000-0000-0000-000000000000}"/>
          </ac:spMkLst>
        </pc:spChg>
      </pc:sldChg>
      <pc:sldChg chg="new del">
        <pc:chgData name="Sadia Zar" userId="5821699518c1d69a" providerId="LiveId" clId="{FF2547D2-ADE9-4419-818F-B59CF68C56BD}" dt="2023-10-11T06:58:38.599" v="146" actId="47"/>
        <pc:sldMkLst>
          <pc:docMk/>
          <pc:sldMk cId="3152788747" sldId="438"/>
        </pc:sldMkLst>
      </pc:sldChg>
      <pc:sldChg chg="add del">
        <pc:chgData name="Sadia Zar" userId="5821699518c1d69a" providerId="LiveId" clId="{FF2547D2-ADE9-4419-818F-B59CF68C56BD}" dt="2023-10-11T07:04:55.586" v="221" actId="47"/>
        <pc:sldMkLst>
          <pc:docMk/>
          <pc:sldMk cId="4079555159" sldId="438"/>
        </pc:sldMkLst>
      </pc:sldChg>
      <pc:sldChg chg="addSp delSp modSp add mod">
        <pc:chgData name="Sadia Zar" userId="5821699518c1d69a" providerId="LiveId" clId="{FF2547D2-ADE9-4419-818F-B59CF68C56BD}" dt="2023-10-11T07:04:34.336" v="220" actId="1076"/>
        <pc:sldMkLst>
          <pc:docMk/>
          <pc:sldMk cId="878771556" sldId="439"/>
        </pc:sldMkLst>
        <pc:spChg chg="mod">
          <ac:chgData name="Sadia Zar" userId="5821699518c1d69a" providerId="LiveId" clId="{FF2547D2-ADE9-4419-818F-B59CF68C56BD}" dt="2023-10-11T07:04:09.961" v="215" actId="27636"/>
          <ac:spMkLst>
            <pc:docMk/>
            <pc:sldMk cId="878771556" sldId="439"/>
            <ac:spMk id="4" creationId="{9BEE9B99-C3A5-D003-642E-D7B0FFA68E91}"/>
          </ac:spMkLst>
        </pc:spChg>
        <pc:picChg chg="del">
          <ac:chgData name="Sadia Zar" userId="5821699518c1d69a" providerId="LiveId" clId="{FF2547D2-ADE9-4419-818F-B59CF68C56BD}" dt="2023-10-11T07:04:20.195" v="216" actId="478"/>
          <ac:picMkLst>
            <pc:docMk/>
            <pc:sldMk cId="878771556" sldId="439"/>
            <ac:picMk id="2050" creationId="{E9A41218-74E4-3B26-56AD-29BF83A42EE9}"/>
          </ac:picMkLst>
        </pc:picChg>
        <pc:picChg chg="add mod">
          <ac:chgData name="Sadia Zar" userId="5821699518c1d69a" providerId="LiveId" clId="{FF2547D2-ADE9-4419-818F-B59CF68C56BD}" dt="2023-10-11T07:04:34.336" v="220" actId="1076"/>
          <ac:picMkLst>
            <pc:docMk/>
            <pc:sldMk cId="878771556" sldId="439"/>
            <ac:picMk id="3074" creationId="{0018C223-A5AD-E801-617C-6B8A1F54435F}"/>
          </ac:picMkLst>
        </pc:picChg>
      </pc:sldChg>
      <pc:sldChg chg="delSp modSp add del mod modClrScheme chgLayout">
        <pc:chgData name="Sadia Zar" userId="5821699518c1d69a" providerId="LiveId" clId="{FF2547D2-ADE9-4419-818F-B59CF68C56BD}" dt="2023-10-11T07:05:12.140" v="225" actId="47"/>
        <pc:sldMkLst>
          <pc:docMk/>
          <pc:sldMk cId="24384363" sldId="440"/>
        </pc:sldMkLst>
        <pc:spChg chg="mod ord">
          <ac:chgData name="Sadia Zar" userId="5821699518c1d69a" providerId="LiveId" clId="{FF2547D2-ADE9-4419-818F-B59CF68C56BD}" dt="2023-10-11T07:05:06.449" v="223" actId="700"/>
          <ac:spMkLst>
            <pc:docMk/>
            <pc:sldMk cId="24384363" sldId="440"/>
            <ac:spMk id="2" creationId="{00000000-0000-0000-0000-000000000000}"/>
          </ac:spMkLst>
        </pc:spChg>
        <pc:spChg chg="mod ord">
          <ac:chgData name="Sadia Zar" userId="5821699518c1d69a" providerId="LiveId" clId="{FF2547D2-ADE9-4419-818F-B59CF68C56BD}" dt="2023-10-11T07:05:06.449" v="223" actId="700"/>
          <ac:spMkLst>
            <pc:docMk/>
            <pc:sldMk cId="24384363" sldId="440"/>
            <ac:spMk id="4" creationId="{9BEE9B99-C3A5-D003-642E-D7B0FFA68E91}"/>
          </ac:spMkLst>
        </pc:spChg>
        <pc:picChg chg="del">
          <ac:chgData name="Sadia Zar" userId="5821699518c1d69a" providerId="LiveId" clId="{FF2547D2-ADE9-4419-818F-B59CF68C56BD}" dt="2023-10-11T07:05:07.868" v="224" actId="478"/>
          <ac:picMkLst>
            <pc:docMk/>
            <pc:sldMk cId="24384363" sldId="440"/>
            <ac:picMk id="3074" creationId="{0018C223-A5AD-E801-617C-6B8A1F54435F}"/>
          </ac:picMkLst>
        </pc:picChg>
      </pc:sldChg>
      <pc:sldChg chg="add">
        <pc:chgData name="Sadia Zar" userId="5821699518c1d69a" providerId="LiveId" clId="{FF2547D2-ADE9-4419-818F-B59CF68C56BD}" dt="2023-10-11T07:05:15.729" v="226" actId="2890"/>
        <pc:sldMkLst>
          <pc:docMk/>
          <pc:sldMk cId="1236988010" sldId="4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06CE2-6D87-4838-98F1-6CF6DFB84715}" type="datetimeFigureOut">
              <a:rPr lang="en-US" smtClean="0"/>
              <a:t>10/11/2023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9DBE5-5313-4052-B5C6-311284FBAA10}" type="slidenum">
              <a:rPr lang="en-US" smtClean="0"/>
              <a:t>‹#›</a:t>
            </a:fld>
            <a:endParaRPr lang="en-US"/>
          </a:p>
        </p:txBody>
      </p:sp>
    </p:spTree>
    <p:extLst>
      <p:ext uri="{BB962C8B-B14F-4D97-AF65-F5344CB8AC3E}">
        <p14:creationId xmlns:p14="http://schemas.microsoft.com/office/powerpoint/2010/main" val="348236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In simpler terms, when multiple things (like processors or computer programs) want to write information to the same place in a computer's memory at the same time, it can cause confusion or errors because different things might be trying to change that place in different ways. To avoid this confusion, a system needs a way to decide which thing gets to write its information first, and that's what we call "arbitration." It's like deciding who gets to speak in a meeting when multiple people want to talk at once. Arbitration makes sure it happens in an organized and fair way.</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92F9DBE5-5313-4052-B5C6-311284FBAA10}" type="slidenum">
              <a:rPr lang="en-US" smtClean="0"/>
              <a:t>15</a:t>
            </a:fld>
            <a:endParaRPr lang="en-US"/>
          </a:p>
        </p:txBody>
      </p:sp>
    </p:spTree>
    <p:extLst>
      <p:ext uri="{BB962C8B-B14F-4D97-AF65-F5344CB8AC3E}">
        <p14:creationId xmlns:p14="http://schemas.microsoft.com/office/powerpoint/2010/main" val="283055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7F1A70-CF7C-4FEE-A74A-F72A810F002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7473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53414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89676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382166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7F1A70-CF7C-4FEE-A74A-F72A810F002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8263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7F1A70-CF7C-4FEE-A74A-F72A810F002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59302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7F1A70-CF7C-4FEE-A74A-F72A810F0028}"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42596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7F1A70-CF7C-4FEE-A74A-F72A810F002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416205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F1A70-CF7C-4FEE-A74A-F72A810F0028}"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39988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7F1A70-CF7C-4FEE-A74A-F72A810F002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417893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7F1A70-CF7C-4FEE-A74A-F72A810F002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86101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F1A70-CF7C-4FEE-A74A-F72A810F0028}"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DCDFB-15B0-4C62-949E-E8B12FDEE483}" type="slidenum">
              <a:rPr lang="en-US" smtClean="0"/>
              <a:t>‹#›</a:t>
            </a:fld>
            <a:endParaRPr lang="en-US"/>
          </a:p>
        </p:txBody>
      </p:sp>
    </p:spTree>
    <p:extLst>
      <p:ext uri="{BB962C8B-B14F-4D97-AF65-F5344CB8AC3E}">
        <p14:creationId xmlns:p14="http://schemas.microsoft.com/office/powerpoint/2010/main" val="90677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Parallel and Distributed Computing</a:t>
            </a:r>
          </a:p>
        </p:txBody>
      </p:sp>
      <p:sp>
        <p:nvSpPr>
          <p:cNvPr id="3" name="Subtitle 2"/>
          <p:cNvSpPr>
            <a:spLocks noGrp="1"/>
          </p:cNvSpPr>
          <p:nvPr>
            <p:ph type="subTitle" idx="1"/>
          </p:nvPr>
        </p:nvSpPr>
        <p:spPr>
          <a:xfrm>
            <a:off x="1524000" y="3667353"/>
            <a:ext cx="9144000" cy="1655762"/>
          </a:xfrm>
        </p:spPr>
        <p:txBody>
          <a:bodyPr>
            <a:normAutofit/>
          </a:bodyPr>
          <a:lstStyle/>
          <a:p>
            <a:pPr>
              <a:lnSpc>
                <a:spcPct val="150000"/>
              </a:lnSpc>
            </a:pPr>
            <a:r>
              <a:rPr lang="en-US" sz="3200" dirty="0"/>
              <a:t>Models of Parallel Computers and Interconnection</a:t>
            </a:r>
            <a:endParaRPr lang="en-US" sz="3200" b="1" dirty="0"/>
          </a:p>
        </p:txBody>
      </p:sp>
    </p:spTree>
    <p:extLst>
      <p:ext uri="{BB962C8B-B14F-4D97-AF65-F5344CB8AC3E}">
        <p14:creationId xmlns:p14="http://schemas.microsoft.com/office/powerpoint/2010/main" val="82854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Architecture of Theoretical Parallel Computer</a:t>
            </a:r>
          </a:p>
        </p:txBody>
      </p:sp>
      <p:sp>
        <p:nvSpPr>
          <p:cNvPr id="3" name="Content Placeholder 2"/>
          <p:cNvSpPr>
            <a:spLocks noGrp="1"/>
          </p:cNvSpPr>
          <p:nvPr>
            <p:ph idx="1"/>
          </p:nvPr>
        </p:nvSpPr>
        <p:spPr>
          <a:xfrm>
            <a:off x="209006" y="920328"/>
            <a:ext cx="11652068" cy="5646327"/>
          </a:xfrm>
        </p:spPr>
        <p:txBody>
          <a:bodyPr>
            <a:normAutofit/>
          </a:bodyPr>
          <a:lstStyle/>
          <a:p>
            <a:pPr>
              <a:lnSpc>
                <a:spcPct val="150000"/>
              </a:lnSpc>
            </a:pPr>
            <a:r>
              <a:rPr lang="en-US" sz="3200" dirty="0"/>
              <a:t>Data parallel model</a:t>
            </a:r>
          </a:p>
          <a:p>
            <a:pPr lvl="2" algn="just">
              <a:lnSpc>
                <a:spcPct val="130000"/>
              </a:lnSpc>
              <a:buFontTx/>
              <a:buChar char="-"/>
            </a:pPr>
            <a:r>
              <a:rPr lang="en-US" sz="2400" dirty="0"/>
              <a:t>The major focus of data parallel programming model is on performing operations on a data set simultaneously. </a:t>
            </a:r>
          </a:p>
          <a:p>
            <a:pPr lvl="2" algn="just">
              <a:lnSpc>
                <a:spcPct val="130000"/>
              </a:lnSpc>
              <a:buFontTx/>
              <a:buChar char="-"/>
            </a:pPr>
            <a:r>
              <a:rPr lang="en-US" sz="2400" dirty="0"/>
              <a:t>The data set is organized into some structure like an array, hypercube, etc. </a:t>
            </a:r>
          </a:p>
          <a:p>
            <a:pPr lvl="2" algn="just">
              <a:lnSpc>
                <a:spcPct val="130000"/>
              </a:lnSpc>
              <a:buFontTx/>
              <a:buChar char="-"/>
            </a:pPr>
            <a:r>
              <a:rPr lang="en-US" sz="2400" dirty="0"/>
              <a:t>Processors perform operations collectively on the same data structure. </a:t>
            </a:r>
          </a:p>
          <a:p>
            <a:pPr lvl="2" algn="just">
              <a:lnSpc>
                <a:spcPct val="130000"/>
              </a:lnSpc>
              <a:buFontTx/>
              <a:buChar char="-"/>
            </a:pPr>
            <a:r>
              <a:rPr lang="en-US" sz="2400" dirty="0"/>
              <a:t>Each task is performed on a different partition of the same data structure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05" y="4364614"/>
            <a:ext cx="5156921"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2667" y="4364614"/>
            <a:ext cx="568642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897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PRAM Subclasses</a:t>
            </a:r>
          </a:p>
        </p:txBody>
      </p:sp>
      <p:sp>
        <p:nvSpPr>
          <p:cNvPr id="3" name="Rectangle 2"/>
          <p:cNvSpPr/>
          <p:nvPr/>
        </p:nvSpPr>
        <p:spPr>
          <a:xfrm>
            <a:off x="316523" y="903238"/>
            <a:ext cx="11430000" cy="533672"/>
          </a:xfrm>
          <a:prstGeom prst="rect">
            <a:avLst/>
          </a:prstGeom>
        </p:spPr>
        <p:txBody>
          <a:bodyPr wrap="square">
            <a:spAutoFit/>
          </a:bodyPr>
          <a:lstStyle/>
          <a:p>
            <a:pPr algn="just">
              <a:lnSpc>
                <a:spcPct val="130000"/>
              </a:lnSpc>
            </a:pPr>
            <a:r>
              <a:rPr lang="en-US" sz="2400" dirty="0"/>
              <a:t>There are four subclasses of PRAM, based on the memory access protocols</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88" t="2847" b="3269"/>
          <a:stretch/>
        </p:blipFill>
        <p:spPr bwMode="auto">
          <a:xfrm>
            <a:off x="3979984" y="1828800"/>
            <a:ext cx="4621458" cy="4712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39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PRAM Subclasses</a:t>
            </a:r>
          </a:p>
        </p:txBody>
      </p:sp>
      <p:sp>
        <p:nvSpPr>
          <p:cNvPr id="3" name="Rectangle 2"/>
          <p:cNvSpPr/>
          <p:nvPr/>
        </p:nvSpPr>
        <p:spPr>
          <a:xfrm>
            <a:off x="316523" y="903238"/>
            <a:ext cx="11430000" cy="5334987"/>
          </a:xfrm>
          <a:prstGeom prst="rect">
            <a:avLst/>
          </a:prstGeom>
        </p:spPr>
        <p:txBody>
          <a:bodyPr wrap="square">
            <a:spAutoFit/>
          </a:bodyPr>
          <a:lstStyle/>
          <a:p>
            <a:pPr marL="457200" indent="-457200" algn="just">
              <a:lnSpc>
                <a:spcPct val="130000"/>
              </a:lnSpc>
              <a:buFont typeface="+mj-lt"/>
              <a:buAutoNum type="arabicPeriod"/>
            </a:pPr>
            <a:r>
              <a:rPr lang="en-US" sz="2400" b="1" dirty="0"/>
              <a:t>Exclusive read (ER) − </a:t>
            </a:r>
            <a:r>
              <a:rPr lang="en-US" sz="2400" dirty="0"/>
              <a:t>In this method, in each cycle only one processor is allowed to read from any memory location.</a:t>
            </a:r>
          </a:p>
          <a:p>
            <a:pPr marL="457200" indent="-457200" algn="just">
              <a:lnSpc>
                <a:spcPct val="130000"/>
              </a:lnSpc>
              <a:buFont typeface="+mj-lt"/>
              <a:buAutoNum type="arabicPeriod"/>
            </a:pPr>
            <a:endParaRPr lang="en-US" sz="2400" dirty="0"/>
          </a:p>
          <a:p>
            <a:pPr marL="457200" indent="-457200" algn="just">
              <a:lnSpc>
                <a:spcPct val="130000"/>
              </a:lnSpc>
              <a:buFont typeface="+mj-lt"/>
              <a:buAutoNum type="arabicPeriod"/>
            </a:pPr>
            <a:r>
              <a:rPr lang="en-US" sz="2400" b="1" dirty="0"/>
              <a:t>Exclusive write (EW) − </a:t>
            </a:r>
            <a:r>
              <a:rPr lang="en-US" sz="2400" dirty="0"/>
              <a:t>In this method, at least one processor is allowed to write into a memory location at a time.</a:t>
            </a:r>
          </a:p>
          <a:p>
            <a:pPr marL="457200" indent="-457200" algn="just">
              <a:lnSpc>
                <a:spcPct val="130000"/>
              </a:lnSpc>
              <a:buFont typeface="+mj-lt"/>
              <a:buAutoNum type="arabicPeriod"/>
            </a:pPr>
            <a:endParaRPr lang="en-US" sz="2400" dirty="0"/>
          </a:p>
          <a:p>
            <a:pPr marL="457200" indent="-457200" algn="just">
              <a:lnSpc>
                <a:spcPct val="130000"/>
              </a:lnSpc>
              <a:buFont typeface="+mj-lt"/>
              <a:buAutoNum type="arabicPeriod"/>
            </a:pPr>
            <a:r>
              <a:rPr lang="en-US" sz="2400" b="1" dirty="0"/>
              <a:t>Concurrent read (CR) − </a:t>
            </a:r>
            <a:r>
              <a:rPr lang="en-US" sz="2400" dirty="0"/>
              <a:t>It allows multiple processors to read the same information from the same memory location in the same cycle.</a:t>
            </a:r>
          </a:p>
          <a:p>
            <a:pPr marL="457200" indent="-457200" algn="just">
              <a:lnSpc>
                <a:spcPct val="130000"/>
              </a:lnSpc>
              <a:buFont typeface="+mj-lt"/>
              <a:buAutoNum type="arabicPeriod"/>
            </a:pPr>
            <a:endParaRPr lang="en-US" sz="2400" dirty="0"/>
          </a:p>
          <a:p>
            <a:pPr marL="457200" indent="-457200" algn="just">
              <a:lnSpc>
                <a:spcPct val="130000"/>
              </a:lnSpc>
              <a:buFont typeface="+mj-lt"/>
              <a:buAutoNum type="arabicPeriod"/>
            </a:pPr>
            <a:r>
              <a:rPr lang="en-US" sz="2400" b="1" dirty="0"/>
              <a:t>Concurrent write (CW) − </a:t>
            </a:r>
            <a:r>
              <a:rPr lang="en-US" sz="2400" dirty="0"/>
              <a:t>It allows simultaneous write operations to the same memory location. To avoid write conflict some policies are set up.</a:t>
            </a:r>
          </a:p>
        </p:txBody>
      </p:sp>
    </p:spTree>
    <p:extLst>
      <p:ext uri="{BB962C8B-B14F-4D97-AF65-F5344CB8AC3E}">
        <p14:creationId xmlns:p14="http://schemas.microsoft.com/office/powerpoint/2010/main" val="2161452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PRAM Subclasses</a:t>
            </a:r>
          </a:p>
        </p:txBody>
      </p:sp>
      <p:sp>
        <p:nvSpPr>
          <p:cNvPr id="3" name="Rectangle 2"/>
          <p:cNvSpPr/>
          <p:nvPr/>
        </p:nvSpPr>
        <p:spPr>
          <a:xfrm>
            <a:off x="316523" y="903238"/>
            <a:ext cx="11430000" cy="6001643"/>
          </a:xfrm>
          <a:prstGeom prst="rect">
            <a:avLst/>
          </a:prstGeom>
        </p:spPr>
        <p:txBody>
          <a:bodyPr wrap="square">
            <a:spAutoFit/>
          </a:bodyPr>
          <a:lstStyle/>
          <a:p>
            <a:pPr marL="457200" indent="-457200" algn="just" fontAlgn="base">
              <a:buFont typeface="+mj-lt"/>
              <a:buAutoNum type="arabicPeriod"/>
            </a:pPr>
            <a:r>
              <a:rPr lang="en-US" sz="2400" b="1" i="0" dirty="0">
                <a:effectLst/>
              </a:rPr>
              <a:t>EREW:</a:t>
            </a:r>
            <a:r>
              <a:rPr lang="en-US" sz="2400" b="0" i="0" dirty="0">
                <a:effectLst/>
              </a:rPr>
              <a:t> also called </a:t>
            </a:r>
            <a:r>
              <a:rPr lang="en-US" sz="2400" b="1" i="0" dirty="0">
                <a:solidFill>
                  <a:srgbClr val="C00000"/>
                </a:solidFill>
                <a:effectLst/>
              </a:rPr>
              <a:t>Exclusive Read Exclusive Write</a:t>
            </a:r>
            <a:r>
              <a:rPr lang="en-US" sz="2400" b="1" i="0" dirty="0">
                <a:effectLst/>
              </a:rPr>
              <a:t> </a:t>
            </a:r>
            <a:r>
              <a:rPr lang="en-US" sz="2400" b="0" i="0" dirty="0">
                <a:effectLst/>
              </a:rPr>
              <a:t>is a constraint that doesn’t allow two processors to read or write from the same memory location at the same instance. </a:t>
            </a:r>
            <a:r>
              <a:rPr lang="en-US" sz="2400" b="1" u="sng" dirty="0">
                <a:solidFill>
                  <a:srgbClr val="FF0000"/>
                </a:solidFill>
              </a:rPr>
              <a:t>The weakest PRAM model, affording minimum concurrency in memory access</a:t>
            </a:r>
          </a:p>
          <a:p>
            <a:pPr marL="457200" indent="-457200" algn="just" fontAlgn="base">
              <a:buFont typeface="+mj-lt"/>
              <a:buAutoNum type="arabicPeriod"/>
            </a:pPr>
            <a:endParaRPr lang="en-US" sz="2400" b="0" i="0" dirty="0">
              <a:effectLst/>
            </a:endParaRPr>
          </a:p>
          <a:p>
            <a:pPr marL="457200" indent="-457200" algn="just" fontAlgn="base">
              <a:buFont typeface="+mj-lt"/>
              <a:buAutoNum type="arabicPeriod"/>
            </a:pPr>
            <a:r>
              <a:rPr lang="en-US" sz="2400" b="1" i="0" dirty="0">
                <a:effectLst/>
              </a:rPr>
              <a:t>CREW:</a:t>
            </a:r>
            <a:r>
              <a:rPr lang="en-US" sz="2400" b="0" i="0" dirty="0">
                <a:effectLst/>
              </a:rPr>
              <a:t> also called </a:t>
            </a:r>
            <a:r>
              <a:rPr lang="en-US" sz="2400" b="1" i="0" dirty="0">
                <a:solidFill>
                  <a:srgbClr val="C00000"/>
                </a:solidFill>
                <a:effectLst/>
              </a:rPr>
              <a:t>Concurrent Read Exclusive Write </a:t>
            </a:r>
            <a:r>
              <a:rPr lang="en-US" sz="2400" b="0" i="0" dirty="0">
                <a:effectLst/>
              </a:rPr>
              <a:t>is a constraint that allows all the processors to read from the same memory location but are not allowed to write into the same memory location at the same time.</a:t>
            </a:r>
          </a:p>
          <a:p>
            <a:pPr marL="457200" indent="-457200" algn="just" fontAlgn="base">
              <a:buFont typeface="+mj-lt"/>
              <a:buAutoNum type="arabicPeriod"/>
            </a:pPr>
            <a:endParaRPr lang="en-US" sz="2400" b="0" i="0" dirty="0">
              <a:effectLst/>
            </a:endParaRPr>
          </a:p>
          <a:p>
            <a:pPr marL="457200" indent="-457200" algn="just" fontAlgn="base">
              <a:buFont typeface="+mj-lt"/>
              <a:buAutoNum type="arabicPeriod"/>
            </a:pPr>
            <a:r>
              <a:rPr lang="en-US" sz="2400" b="1" i="0" dirty="0">
                <a:effectLst/>
              </a:rPr>
              <a:t>ERCW:</a:t>
            </a:r>
            <a:r>
              <a:rPr lang="en-US" sz="2400" b="0" i="0" dirty="0">
                <a:effectLst/>
              </a:rPr>
              <a:t> also called </a:t>
            </a:r>
            <a:r>
              <a:rPr lang="en-US" sz="2400" b="1" i="0" dirty="0">
                <a:solidFill>
                  <a:srgbClr val="C00000"/>
                </a:solidFill>
                <a:effectLst/>
              </a:rPr>
              <a:t>Exclusive Read Concurrent Write </a:t>
            </a:r>
            <a:r>
              <a:rPr lang="en-US" sz="2400" b="0" i="0" dirty="0">
                <a:effectLst/>
              </a:rPr>
              <a:t>is a constraint that allows all the processors to write to the same memory location but are now allowed to read the same memory location at the same time.</a:t>
            </a:r>
          </a:p>
          <a:p>
            <a:pPr marL="457200" indent="-457200" algn="just" fontAlgn="base">
              <a:buFont typeface="+mj-lt"/>
              <a:buAutoNum type="arabicPeriod"/>
            </a:pPr>
            <a:endParaRPr lang="en-US" sz="2400" b="0" i="0" dirty="0">
              <a:effectLst/>
            </a:endParaRPr>
          </a:p>
          <a:p>
            <a:pPr marL="457200" indent="-457200" algn="just" fontAlgn="base">
              <a:buFont typeface="+mj-lt"/>
              <a:buAutoNum type="arabicPeriod"/>
            </a:pPr>
            <a:r>
              <a:rPr lang="en-US" sz="2400" b="1" i="0" dirty="0">
                <a:effectLst/>
              </a:rPr>
              <a:t>CRCW:</a:t>
            </a:r>
            <a:r>
              <a:rPr lang="en-US" sz="2400" b="0" i="0" dirty="0">
                <a:effectLst/>
              </a:rPr>
              <a:t> also called </a:t>
            </a:r>
            <a:r>
              <a:rPr lang="en-US" sz="2400" b="1" i="0" dirty="0">
                <a:solidFill>
                  <a:srgbClr val="C00000"/>
                </a:solidFill>
                <a:effectLst/>
              </a:rPr>
              <a:t>Concurrent Read Concurrent Write </a:t>
            </a:r>
            <a:r>
              <a:rPr lang="en-US" sz="2400" b="0" i="0" dirty="0">
                <a:effectLst/>
              </a:rPr>
              <a:t>is a constraint that allows all the processors to read from and write to the same memory location parallelly. </a:t>
            </a:r>
            <a:r>
              <a:rPr lang="en-US" sz="2400" b="1" u="sng" dirty="0">
                <a:solidFill>
                  <a:srgbClr val="FF0000"/>
                </a:solidFill>
              </a:rPr>
              <a:t>This is the most powerful PRAM model</a:t>
            </a:r>
          </a:p>
          <a:p>
            <a:pPr marL="457200" indent="-457200" algn="just" fontAlgn="base">
              <a:buFont typeface="+mj-lt"/>
              <a:buAutoNum type="arabicPeriod"/>
            </a:pPr>
            <a:endParaRPr lang="en-US" sz="2400" b="0" i="0" dirty="0">
              <a:effectLst/>
            </a:endParaRPr>
          </a:p>
        </p:txBody>
      </p:sp>
    </p:spTree>
    <p:extLst>
      <p:ext uri="{BB962C8B-B14F-4D97-AF65-F5344CB8AC3E}">
        <p14:creationId xmlns:p14="http://schemas.microsoft.com/office/powerpoint/2010/main" val="132542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 y="246379"/>
            <a:ext cx="11045190" cy="869315"/>
          </a:xfrm>
          <a:solidFill>
            <a:schemeClr val="accent3">
              <a:lumMod val="40000"/>
              <a:lumOff val="60000"/>
            </a:schemeClr>
          </a:solidFill>
        </p:spPr>
        <p:txBody>
          <a:bodyPr>
            <a:normAutofit/>
          </a:bodyPr>
          <a:lstStyle/>
          <a:p>
            <a:r>
              <a:rPr lang="en-US" b="1" dirty="0"/>
              <a:t>PRAM </a:t>
            </a:r>
            <a:r>
              <a:rPr lang="en-US" sz="4400" b="1" i="0" dirty="0">
                <a:effectLst/>
              </a:rPr>
              <a:t>Example:</a:t>
            </a:r>
            <a:endParaRPr lang="en-US" b="1" dirty="0"/>
          </a:p>
        </p:txBody>
      </p:sp>
      <p:sp>
        <p:nvSpPr>
          <p:cNvPr id="10" name="Content Placeholder 9">
            <a:extLst>
              <a:ext uri="{FF2B5EF4-FFF2-40B4-BE49-F238E27FC236}">
                <a16:creationId xmlns:a16="http://schemas.microsoft.com/office/drawing/2014/main" id="{412FA062-6EF9-90FD-8AFF-474F87A1DD7B}"/>
              </a:ext>
            </a:extLst>
          </p:cNvPr>
          <p:cNvSpPr>
            <a:spLocks noGrp="1"/>
          </p:cNvSpPr>
          <p:nvPr>
            <p:ph sz="half" idx="1"/>
          </p:nvPr>
        </p:nvSpPr>
        <p:spPr>
          <a:xfrm>
            <a:off x="308610" y="1391284"/>
            <a:ext cx="5589270" cy="4952365"/>
          </a:xfrm>
        </p:spPr>
        <p:txBody>
          <a:bodyPr>
            <a:normAutofit fontScale="85000" lnSpcReduction="20000"/>
          </a:bodyPr>
          <a:lstStyle/>
          <a:p>
            <a:pPr algn="just" fontAlgn="base"/>
            <a:r>
              <a:rPr lang="en-US" sz="2800" b="0" i="0" dirty="0">
                <a:effectLst/>
              </a:rPr>
              <a:t>Suppose we wish to add an array consisting of N numbers. We generally iterate through the array and use N steps to find the sum of the array. So, if the size of the array is N and for each step, let’s assume the time taken to be 1 second. Therefore, it takes N seconds to complete the iteration. </a:t>
            </a:r>
          </a:p>
          <a:p>
            <a:pPr algn="just" fontAlgn="base"/>
            <a:r>
              <a:rPr lang="en-US" sz="2800" b="0" i="0" dirty="0">
                <a:effectLst/>
              </a:rPr>
              <a:t>The same operation can be performed more efficiently using a CRCW model of a PRAM. </a:t>
            </a:r>
          </a:p>
          <a:p>
            <a:pPr algn="just" fontAlgn="base"/>
            <a:endParaRPr lang="en-US" sz="2800" dirty="0"/>
          </a:p>
          <a:p>
            <a:pPr algn="just" fontAlgn="base"/>
            <a:r>
              <a:rPr lang="en-US" sz="2800" b="0" i="0" dirty="0">
                <a:effectLst/>
              </a:rPr>
              <a:t>Let there be N/2 parallel processors for an array of size N, then the time taken for the execution is 4 which is less than N = 6 seconds in the following illustration. </a:t>
            </a:r>
          </a:p>
          <a:p>
            <a:endParaRPr lang="en-US" dirty="0"/>
          </a:p>
        </p:txBody>
      </p:sp>
      <p:sp>
        <p:nvSpPr>
          <p:cNvPr id="11" name="Content Placeholder 10">
            <a:extLst>
              <a:ext uri="{FF2B5EF4-FFF2-40B4-BE49-F238E27FC236}">
                <a16:creationId xmlns:a16="http://schemas.microsoft.com/office/drawing/2014/main" id="{5EB70D72-417C-189F-5DBA-FE4DA097776A}"/>
              </a:ext>
            </a:extLst>
          </p:cNvPr>
          <p:cNvSpPr>
            <a:spLocks noGrp="1"/>
          </p:cNvSpPr>
          <p:nvPr>
            <p:ph sz="half" idx="2"/>
          </p:nvPr>
        </p:nvSpPr>
        <p:spPr/>
        <p:txBody>
          <a:bodyPr>
            <a:normAutofit fontScale="85000" lnSpcReduction="20000"/>
          </a:bodyPr>
          <a:lstStyle/>
          <a:p>
            <a:endParaRPr lang="en-US"/>
          </a:p>
        </p:txBody>
      </p:sp>
      <p:pic>
        <p:nvPicPr>
          <p:cNvPr id="1026" name="Picture 2">
            <a:extLst>
              <a:ext uri="{FF2B5EF4-FFF2-40B4-BE49-F238E27FC236}">
                <a16:creationId xmlns:a16="http://schemas.microsoft.com/office/drawing/2014/main" id="{F96BB6F8-FE98-223E-463E-8F4EB1B4F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46026"/>
            <a:ext cx="5353872" cy="478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12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PRAM Semantics</a:t>
            </a:r>
          </a:p>
        </p:txBody>
      </p:sp>
      <p:sp>
        <p:nvSpPr>
          <p:cNvPr id="3" name="Rectangle 2"/>
          <p:cNvSpPr/>
          <p:nvPr/>
        </p:nvSpPr>
        <p:spPr>
          <a:xfrm>
            <a:off x="316523" y="792398"/>
            <a:ext cx="11430000" cy="557505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1" u="sng" dirty="0"/>
              <a:t>Concurrent read access </a:t>
            </a:r>
            <a:r>
              <a:rPr lang="en-US" sz="2400" dirty="0"/>
              <a:t>to a memory location by all processors is OK. </a:t>
            </a:r>
          </a:p>
          <a:p>
            <a:pPr marL="342900" indent="-342900" algn="just">
              <a:lnSpc>
                <a:spcPct val="150000"/>
              </a:lnSpc>
              <a:buFont typeface="Arial" panose="020B0604020202020204" pitchFamily="34" charset="0"/>
              <a:buChar char="•"/>
            </a:pPr>
            <a:r>
              <a:rPr lang="en-US" sz="2400" dirty="0"/>
              <a:t>Concurrent write access to a memory location presents semantic discrepancy and requires arbitration </a:t>
            </a:r>
          </a:p>
          <a:p>
            <a:pPr marL="342900" indent="-342900" algn="just">
              <a:lnSpc>
                <a:spcPct val="150000"/>
              </a:lnSpc>
              <a:buFont typeface="Arial" panose="020B0604020202020204" pitchFamily="34" charset="0"/>
              <a:buChar char="•"/>
            </a:pPr>
            <a:r>
              <a:rPr lang="en-US" sz="2400" dirty="0"/>
              <a:t>The most frequently used arbitration protocols are: </a:t>
            </a:r>
          </a:p>
          <a:p>
            <a:pPr marL="400050" algn="just">
              <a:lnSpc>
                <a:spcPct val="150000"/>
              </a:lnSpc>
            </a:pPr>
            <a:endParaRPr lang="en-US" sz="2400" b="1" u="sng" dirty="0">
              <a:solidFill>
                <a:srgbClr val="FF0000"/>
              </a:solidFill>
            </a:endParaRPr>
          </a:p>
          <a:p>
            <a:pPr marL="400050" algn="just">
              <a:lnSpc>
                <a:spcPct val="150000"/>
              </a:lnSpc>
            </a:pPr>
            <a:r>
              <a:rPr lang="en-US" sz="2400" b="1" u="sng" dirty="0">
                <a:solidFill>
                  <a:srgbClr val="FF0000"/>
                </a:solidFill>
              </a:rPr>
              <a:t>Common Arbitration Protocol (Common CRCW): </a:t>
            </a:r>
            <a:r>
              <a:rPr lang="en-US" sz="2400" dirty="0"/>
              <a:t>In this protocol, concurrent write operations are allowed if and only if all the writing processors have the same value to write. If there is a conflict where not all processors intend to write the same value, then the write operation fails, and the conflicting processors may need to retry.</a:t>
            </a:r>
          </a:p>
          <a:p>
            <a:pPr algn="just">
              <a:lnSpc>
                <a:spcPct val="150000"/>
              </a:lnSpc>
            </a:pPr>
            <a:endParaRPr lang="en-US" sz="2400" dirty="0"/>
          </a:p>
        </p:txBody>
      </p:sp>
    </p:spTree>
    <p:extLst>
      <p:ext uri="{BB962C8B-B14F-4D97-AF65-F5344CB8AC3E}">
        <p14:creationId xmlns:p14="http://schemas.microsoft.com/office/powerpoint/2010/main" val="237983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PRAM Semantics</a:t>
            </a:r>
          </a:p>
        </p:txBody>
      </p:sp>
      <p:sp>
        <p:nvSpPr>
          <p:cNvPr id="3" name="Rectangle 2"/>
          <p:cNvSpPr/>
          <p:nvPr/>
        </p:nvSpPr>
        <p:spPr>
          <a:xfrm>
            <a:off x="68580" y="1352468"/>
            <a:ext cx="11430000" cy="4524315"/>
          </a:xfrm>
          <a:prstGeom prst="rect">
            <a:avLst/>
          </a:prstGeom>
        </p:spPr>
        <p:txBody>
          <a:bodyPr wrap="square">
            <a:spAutoFit/>
          </a:bodyPr>
          <a:lstStyle/>
          <a:p>
            <a:pPr lvl="1" algn="just"/>
            <a:r>
              <a:rPr lang="en-US" sz="2400" b="1" u="sng" dirty="0">
                <a:solidFill>
                  <a:srgbClr val="FF0000"/>
                </a:solidFill>
              </a:rPr>
              <a:t>Arbitrary Arbitration Protocol: </a:t>
            </a:r>
            <a:r>
              <a:rPr lang="en-US" sz="2400" dirty="0"/>
              <a:t>This protocol allows an arbitrary (often the first to access or reach the resource) processor to proceed with the write operation, while the rest of the processors attempting to write to the same location fail. The choice of which processor proceeds is not based on the values they are trying to write but is more of a first-come-first-serve approach.</a:t>
            </a:r>
          </a:p>
          <a:p>
            <a:pPr lvl="1" algn="just"/>
            <a:endParaRPr lang="en-US" sz="2400" b="1" u="sng" dirty="0">
              <a:solidFill>
                <a:srgbClr val="FF0000"/>
              </a:solidFill>
            </a:endParaRPr>
          </a:p>
          <a:p>
            <a:pPr lvl="1" algn="just"/>
            <a:r>
              <a:rPr lang="en-US" sz="2400" b="1" u="sng" dirty="0">
                <a:solidFill>
                  <a:srgbClr val="FF0000"/>
                </a:solidFill>
              </a:rPr>
              <a:t>Priority Arbitration Protocol: </a:t>
            </a:r>
            <a:r>
              <a:rPr lang="en-US" sz="2400" dirty="0"/>
              <a:t>In this protocol, processors are assigned priorities a priori, and the processor with the highest priority is allowed to write to the shared resource while the others fail. This approach ensures that the processor with the highest priority always gets access to the shared resource, and it can be useful when certain processors need preferential treatment or have specific roles in the parallel computation.</a:t>
            </a:r>
          </a:p>
        </p:txBody>
      </p:sp>
    </p:spTree>
    <p:extLst>
      <p:ext uri="{BB962C8B-B14F-4D97-AF65-F5344CB8AC3E}">
        <p14:creationId xmlns:p14="http://schemas.microsoft.com/office/powerpoint/2010/main" val="56421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PRAM Semantics</a:t>
            </a:r>
          </a:p>
        </p:txBody>
      </p:sp>
      <p:sp>
        <p:nvSpPr>
          <p:cNvPr id="3" name="Rectangle 2"/>
          <p:cNvSpPr/>
          <p:nvPr/>
        </p:nvSpPr>
        <p:spPr>
          <a:xfrm>
            <a:off x="209006" y="1192448"/>
            <a:ext cx="11430000" cy="5262979"/>
          </a:xfrm>
          <a:prstGeom prst="rect">
            <a:avLst/>
          </a:prstGeom>
        </p:spPr>
        <p:txBody>
          <a:bodyPr wrap="square">
            <a:spAutoFit/>
          </a:bodyPr>
          <a:lstStyle/>
          <a:p>
            <a:pPr lvl="1" algn="just"/>
            <a:r>
              <a:rPr lang="en-US" sz="2400" b="1" u="sng" dirty="0">
                <a:solidFill>
                  <a:srgbClr val="FF0000"/>
                </a:solidFill>
              </a:rPr>
              <a:t>Sum Arbitration Protocol: </a:t>
            </a:r>
            <a:r>
              <a:rPr lang="en-US" sz="2400" dirty="0"/>
              <a:t>In this protocol, all quantities provided by the processors are summed together, and the result of this summation is then written to the shared resource. This is often used when the goal is to aggregate or accumulate values from multiple processors, and the result represents the combined contribution of all processors. This protocol ensures that all contributions are taken into account.</a:t>
            </a:r>
          </a:p>
          <a:p>
            <a:pPr lvl="1" algn="just"/>
            <a:endParaRPr lang="en-US" sz="2400" dirty="0"/>
          </a:p>
          <a:p>
            <a:pPr lvl="1" algn="just"/>
            <a:endParaRPr lang="en-US" sz="2400" dirty="0"/>
          </a:p>
          <a:p>
            <a:pPr lvl="1" algn="just"/>
            <a:endParaRPr lang="en-US" sz="2400" dirty="0"/>
          </a:p>
          <a:p>
            <a:pPr marL="0" lvl="1" algn="just"/>
            <a:r>
              <a:rPr lang="en-US" sz="2400" dirty="0"/>
              <a:t>The choice of arbitration protocol depends on the specific needs of the parallel algorithm and the nature of the shared resources in the PRAM model. The goal is to maintain correctness, minimize contention, and optimize the parallel execution of algorithms while avoiding conflicts and ensuring that shared resources are used efficiently.</a:t>
            </a:r>
          </a:p>
          <a:p>
            <a:pPr lvl="1" algn="just"/>
            <a:endParaRPr lang="en-US" sz="2400" b="1" u="sng" dirty="0">
              <a:solidFill>
                <a:srgbClr val="FF0000"/>
              </a:solidFill>
            </a:endParaRPr>
          </a:p>
          <a:p>
            <a:pPr lvl="1" algn="just"/>
            <a:endParaRPr lang="en-US" sz="2400" b="1" u="sng" dirty="0">
              <a:solidFill>
                <a:srgbClr val="FF0000"/>
              </a:solidFill>
            </a:endParaRPr>
          </a:p>
        </p:txBody>
      </p:sp>
    </p:spTree>
    <p:extLst>
      <p:ext uri="{BB962C8B-B14F-4D97-AF65-F5344CB8AC3E}">
        <p14:creationId xmlns:p14="http://schemas.microsoft.com/office/powerpoint/2010/main" val="272300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dirty="0"/>
              <a:t>Processor Granularity</a:t>
            </a:r>
            <a:endParaRPr lang="en-US" b="1" dirty="0"/>
          </a:p>
        </p:txBody>
      </p:sp>
      <p:sp>
        <p:nvSpPr>
          <p:cNvPr id="3" name="Rectangle 2"/>
          <p:cNvSpPr/>
          <p:nvPr/>
        </p:nvSpPr>
        <p:spPr>
          <a:xfrm>
            <a:off x="316523" y="903238"/>
            <a:ext cx="11430000" cy="4524315"/>
          </a:xfrm>
          <a:prstGeom prst="rect">
            <a:avLst/>
          </a:prstGeom>
        </p:spPr>
        <p:txBody>
          <a:bodyPr wrap="square">
            <a:spAutoFit/>
          </a:bodyPr>
          <a:lstStyle/>
          <a:p>
            <a:pPr marL="342900" indent="-342900" algn="just">
              <a:lnSpc>
                <a:spcPct val="200000"/>
              </a:lnSpc>
              <a:buFont typeface="Arial" panose="020B0604020202020204" pitchFamily="34" charset="0"/>
              <a:buChar char="•"/>
            </a:pPr>
            <a:r>
              <a:rPr lang="en-US" sz="2400" dirty="0"/>
              <a:t>In parallel computing, granularity (or grain size) of a task is a measure of the amount of work (or computation) which is performed by that task</a:t>
            </a:r>
          </a:p>
          <a:p>
            <a:pPr marL="342900" indent="-342900" algn="just">
              <a:lnSpc>
                <a:spcPct val="200000"/>
              </a:lnSpc>
              <a:buFont typeface="Arial" panose="020B0604020202020204" pitchFamily="34" charset="0"/>
              <a:buChar char="•"/>
            </a:pPr>
            <a:r>
              <a:rPr lang="en-US" sz="2400" dirty="0"/>
              <a:t>Granularity is usually measured in terms of the number of instructions executed in a particular task.</a:t>
            </a:r>
          </a:p>
          <a:p>
            <a:pPr marL="342900" indent="-342900" algn="just">
              <a:lnSpc>
                <a:spcPct val="200000"/>
              </a:lnSpc>
              <a:buFont typeface="Arial" panose="020B0604020202020204" pitchFamily="34" charset="0"/>
              <a:buChar char="•"/>
            </a:pPr>
            <a:r>
              <a:rPr lang="en-US" sz="2400" dirty="0"/>
              <a:t>Alternately, granularity can also be specified </a:t>
            </a:r>
            <a:r>
              <a:rPr lang="en-US" sz="2400" b="1" dirty="0"/>
              <a:t>in terms of the execution time of a program</a:t>
            </a:r>
            <a:r>
              <a:rPr lang="en-US" sz="2400" b="1" u="sng" dirty="0">
                <a:solidFill>
                  <a:srgbClr val="FF0000"/>
                </a:solidFill>
              </a:rPr>
              <a:t>, combining the computation time and communication time.</a:t>
            </a:r>
          </a:p>
        </p:txBody>
      </p:sp>
    </p:spTree>
    <p:extLst>
      <p:ext uri="{BB962C8B-B14F-4D97-AF65-F5344CB8AC3E}">
        <p14:creationId xmlns:p14="http://schemas.microsoft.com/office/powerpoint/2010/main" val="276698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dirty="0"/>
              <a:t>Processor Granularity</a:t>
            </a:r>
            <a:endParaRPr lang="en-US" b="1" dirty="0"/>
          </a:p>
        </p:txBody>
      </p:sp>
      <p:sp>
        <p:nvSpPr>
          <p:cNvPr id="3" name="Rectangle 2"/>
          <p:cNvSpPr/>
          <p:nvPr/>
        </p:nvSpPr>
        <p:spPr>
          <a:xfrm>
            <a:off x="316523" y="903238"/>
            <a:ext cx="11430000" cy="4524315"/>
          </a:xfrm>
          <a:prstGeom prst="rect">
            <a:avLst/>
          </a:prstGeom>
        </p:spPr>
        <p:txBody>
          <a:bodyPr wrap="square">
            <a:spAutoFit/>
          </a:bodyPr>
          <a:lstStyle/>
          <a:p>
            <a:pPr marL="342900" indent="-342900" algn="just">
              <a:lnSpc>
                <a:spcPct val="200000"/>
              </a:lnSpc>
              <a:buFont typeface="Arial" panose="020B0604020202020204" pitchFamily="34" charset="0"/>
              <a:buChar char="•"/>
            </a:pPr>
            <a:r>
              <a:rPr lang="en-US" sz="2400" dirty="0"/>
              <a:t>In parallel computing, </a:t>
            </a:r>
            <a:r>
              <a:rPr lang="en-US" sz="2400" b="1" dirty="0"/>
              <a:t>Processor granularity</a:t>
            </a:r>
            <a:r>
              <a:rPr lang="en-US" sz="2400" dirty="0"/>
              <a:t> sometimes refers to the power of individual processor.</a:t>
            </a:r>
          </a:p>
          <a:p>
            <a:pPr marL="342900" indent="-342900" algn="just">
              <a:lnSpc>
                <a:spcPct val="200000"/>
              </a:lnSpc>
              <a:buFont typeface="Arial" panose="020B0604020202020204" pitchFamily="34" charset="0"/>
              <a:buChar char="•"/>
            </a:pPr>
            <a:r>
              <a:rPr lang="en-US" sz="2400" dirty="0"/>
              <a:t>It is also used to denote the degree of parallelism.</a:t>
            </a:r>
          </a:p>
          <a:p>
            <a:pPr marL="800100" lvl="1" indent="-342900" algn="just">
              <a:lnSpc>
                <a:spcPct val="200000"/>
              </a:lnSpc>
              <a:buFontTx/>
              <a:buChar char="-"/>
            </a:pPr>
            <a:r>
              <a:rPr lang="en-US" sz="2400" b="1" dirty="0"/>
              <a:t>Coarse-grained: </a:t>
            </a:r>
            <a:r>
              <a:rPr lang="en-US" sz="2400" dirty="0"/>
              <a:t>Few powerful processors</a:t>
            </a:r>
          </a:p>
          <a:p>
            <a:pPr marL="800100" lvl="1" indent="-342900" algn="just">
              <a:lnSpc>
                <a:spcPct val="200000"/>
              </a:lnSpc>
              <a:buFontTx/>
              <a:buChar char="-"/>
            </a:pPr>
            <a:r>
              <a:rPr lang="en-US" sz="2400" b="1" dirty="0"/>
              <a:t>Fine-grained: </a:t>
            </a:r>
            <a:r>
              <a:rPr lang="en-US" sz="2400" dirty="0"/>
              <a:t>Many, less powerful processors</a:t>
            </a:r>
          </a:p>
          <a:p>
            <a:pPr marL="800100" lvl="1" indent="-342900" algn="just">
              <a:lnSpc>
                <a:spcPct val="200000"/>
              </a:lnSpc>
              <a:buFontTx/>
              <a:buChar char="-"/>
            </a:pPr>
            <a:r>
              <a:rPr lang="en-US" sz="2400" b="1" dirty="0"/>
              <a:t>Medium-grained: </a:t>
            </a:r>
            <a:r>
              <a:rPr lang="en-US" sz="2400" dirty="0"/>
              <a:t>between the above two</a:t>
            </a:r>
          </a:p>
        </p:txBody>
      </p:sp>
    </p:spTree>
    <p:extLst>
      <p:ext uri="{BB962C8B-B14F-4D97-AF65-F5344CB8AC3E}">
        <p14:creationId xmlns:p14="http://schemas.microsoft.com/office/powerpoint/2010/main" val="206108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Today We Will learn,</a:t>
            </a:r>
          </a:p>
        </p:txBody>
      </p:sp>
      <p:sp>
        <p:nvSpPr>
          <p:cNvPr id="3" name="Content Placeholder 2"/>
          <p:cNvSpPr>
            <a:spLocks noGrp="1"/>
          </p:cNvSpPr>
          <p:nvPr>
            <p:ph idx="1"/>
          </p:nvPr>
        </p:nvSpPr>
        <p:spPr>
          <a:xfrm>
            <a:off x="209006" y="989603"/>
            <a:ext cx="11652068" cy="5646327"/>
          </a:xfrm>
        </p:spPr>
        <p:txBody>
          <a:bodyPr>
            <a:normAutofit/>
          </a:bodyPr>
          <a:lstStyle/>
          <a:p>
            <a:pPr algn="just">
              <a:lnSpc>
                <a:spcPct val="130000"/>
              </a:lnSpc>
            </a:pPr>
            <a:r>
              <a:rPr lang="en-US" dirty="0"/>
              <a:t>Architecture of Theoretical Parallel Computer (PRAM)</a:t>
            </a:r>
          </a:p>
          <a:p>
            <a:pPr algn="just">
              <a:lnSpc>
                <a:spcPct val="130000"/>
              </a:lnSpc>
            </a:pPr>
            <a:r>
              <a:rPr lang="en-US" dirty="0"/>
              <a:t>PRAM Subclasses</a:t>
            </a:r>
          </a:p>
          <a:p>
            <a:pPr algn="just">
              <a:lnSpc>
                <a:spcPct val="130000"/>
              </a:lnSpc>
            </a:pPr>
            <a:r>
              <a:rPr lang="en-US" dirty="0"/>
              <a:t>PRAM Semantics</a:t>
            </a:r>
          </a:p>
          <a:p>
            <a:pPr algn="just">
              <a:lnSpc>
                <a:spcPct val="130000"/>
              </a:lnSpc>
            </a:pPr>
            <a:r>
              <a:rPr lang="en-US" dirty="0"/>
              <a:t>Interconnection Networks</a:t>
            </a:r>
          </a:p>
          <a:p>
            <a:pPr algn="just">
              <a:lnSpc>
                <a:spcPct val="130000"/>
              </a:lnSpc>
            </a:pPr>
            <a:r>
              <a:rPr lang="en-US" dirty="0"/>
              <a:t>Network Topologies</a:t>
            </a:r>
          </a:p>
          <a:p>
            <a:pPr algn="just">
              <a:lnSpc>
                <a:spcPct val="130000"/>
              </a:lnSpc>
            </a:pPr>
            <a:endParaRPr lang="en-US" dirty="0"/>
          </a:p>
        </p:txBody>
      </p:sp>
    </p:spTree>
    <p:extLst>
      <p:ext uri="{BB962C8B-B14F-4D97-AF65-F5344CB8AC3E}">
        <p14:creationId xmlns:p14="http://schemas.microsoft.com/office/powerpoint/2010/main" val="141158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63" y="220746"/>
            <a:ext cx="11137232" cy="826001"/>
          </a:xfrm>
          <a:solidFill>
            <a:schemeClr val="accent3">
              <a:lumMod val="40000"/>
              <a:lumOff val="60000"/>
            </a:schemeClr>
          </a:solidFill>
        </p:spPr>
        <p:txBody>
          <a:bodyPr>
            <a:normAutofit/>
          </a:bodyPr>
          <a:lstStyle/>
          <a:p>
            <a:r>
              <a:rPr lang="en-US" dirty="0"/>
              <a:t>Processor Granularity</a:t>
            </a:r>
            <a:endParaRPr lang="en-US" b="1" dirty="0"/>
          </a:p>
        </p:txBody>
      </p:sp>
      <p:sp>
        <p:nvSpPr>
          <p:cNvPr id="4" name="Content Placeholder 3">
            <a:extLst>
              <a:ext uri="{FF2B5EF4-FFF2-40B4-BE49-F238E27FC236}">
                <a16:creationId xmlns:a16="http://schemas.microsoft.com/office/drawing/2014/main" id="{9BEE9B99-C3A5-D003-642E-D7B0FFA68E91}"/>
              </a:ext>
            </a:extLst>
          </p:cNvPr>
          <p:cNvSpPr>
            <a:spLocks noGrp="1"/>
          </p:cNvSpPr>
          <p:nvPr>
            <p:ph sz="half" idx="1"/>
          </p:nvPr>
        </p:nvSpPr>
        <p:spPr>
          <a:xfrm>
            <a:off x="114300" y="1095375"/>
            <a:ext cx="6851984" cy="5630278"/>
          </a:xfrm>
        </p:spPr>
        <p:txBody>
          <a:bodyPr>
            <a:normAutofit fontScale="92500" lnSpcReduction="10000"/>
          </a:bodyPr>
          <a:lstStyle/>
          <a:p>
            <a:pPr marL="342900" indent="-342900" algn="just">
              <a:lnSpc>
                <a:spcPct val="200000"/>
              </a:lnSpc>
              <a:buFont typeface="Arial" panose="020B0604020202020204" pitchFamily="34" charset="0"/>
              <a:buChar char="•"/>
            </a:pPr>
            <a:r>
              <a:rPr lang="en-US" sz="2400" dirty="0"/>
              <a:t>Another definition of granularity is with respect to the relative rates of communication to computation</a:t>
            </a:r>
          </a:p>
          <a:p>
            <a:pPr marL="342900" indent="-342900" algn="just">
              <a:lnSpc>
                <a:spcPct val="200000"/>
              </a:lnSpc>
              <a:buClr>
                <a:schemeClr val="tx1"/>
              </a:buClr>
              <a:buFont typeface="Arial" panose="020B0604020202020204" pitchFamily="34" charset="0"/>
              <a:buChar char="•"/>
            </a:pPr>
            <a:r>
              <a:rPr lang="en-US" sz="3000" b="1" dirty="0">
                <a:solidFill>
                  <a:srgbClr val="FF0000"/>
                </a:solidFill>
              </a:rPr>
              <a:t>Fine-grain:</a:t>
            </a:r>
          </a:p>
          <a:p>
            <a:pPr marL="800100" lvl="1" indent="-342900" algn="just">
              <a:buFont typeface="Arial" panose="020B0604020202020204" pitchFamily="34" charset="0"/>
              <a:buChar char="•"/>
            </a:pPr>
            <a:r>
              <a:rPr lang="en-US" sz="2400" dirty="0"/>
              <a:t>Relatively small amounts of computational work are done between communication events.</a:t>
            </a:r>
          </a:p>
          <a:p>
            <a:pPr marL="800100" lvl="1" indent="-342900" algn="just">
              <a:buFont typeface="Arial" panose="020B0604020202020204" pitchFamily="34" charset="0"/>
              <a:buChar char="•"/>
            </a:pPr>
            <a:r>
              <a:rPr lang="en-US" sz="2400" dirty="0"/>
              <a:t>Low computation to communication ratio.</a:t>
            </a:r>
          </a:p>
          <a:p>
            <a:pPr marL="800100" lvl="1" indent="-342900" algn="just">
              <a:buFont typeface="Arial" panose="020B0604020202020204" pitchFamily="34" charset="0"/>
              <a:buChar char="•"/>
            </a:pPr>
            <a:r>
              <a:rPr lang="en-US" sz="2400" dirty="0"/>
              <a:t>Facilitates load balancing.</a:t>
            </a:r>
          </a:p>
          <a:p>
            <a:pPr marL="800100" lvl="1" indent="-342900" algn="just">
              <a:buFont typeface="Arial" panose="020B0604020202020204" pitchFamily="34" charset="0"/>
              <a:buChar char="•"/>
            </a:pPr>
            <a:r>
              <a:rPr lang="en-US" sz="2400" dirty="0"/>
              <a:t>Implies high communication overhead and less opportunity for performance enhancement.</a:t>
            </a:r>
          </a:p>
          <a:p>
            <a:pPr marL="800100" lvl="1" indent="-342900" algn="just">
              <a:buFont typeface="Arial" panose="020B0604020202020204" pitchFamily="34" charset="0"/>
              <a:buChar char="•"/>
            </a:pPr>
            <a:r>
              <a:rPr lang="en-US" sz="2400" dirty="0"/>
              <a:t>If granularity is too fine, it is possible that the overhead required for communications and synchronization between tasks takes longer than the computation.</a:t>
            </a:r>
          </a:p>
          <a:p>
            <a:pPr marL="800100" lvl="1" indent="-342900" algn="just">
              <a:buFont typeface="Arial" panose="020B0604020202020204" pitchFamily="34" charset="0"/>
              <a:buChar char="•"/>
            </a:pPr>
            <a:endParaRPr lang="en-US" sz="2400" dirty="0"/>
          </a:p>
          <a:p>
            <a:pPr marL="342900" indent="-342900" algn="just">
              <a:lnSpc>
                <a:spcPct val="200000"/>
              </a:lnSpc>
              <a:buFont typeface="Arial" panose="020B0604020202020204" pitchFamily="34" charset="0"/>
              <a:buChar char="•"/>
            </a:pPr>
            <a:endParaRPr lang="en-US" sz="2400" dirty="0"/>
          </a:p>
          <a:p>
            <a:endParaRPr lang="en-US" dirty="0"/>
          </a:p>
        </p:txBody>
      </p:sp>
      <p:pic>
        <p:nvPicPr>
          <p:cNvPr id="2050" name="Picture 2" descr="Fine-grain parallelism">
            <a:extLst>
              <a:ext uri="{FF2B5EF4-FFF2-40B4-BE49-F238E27FC236}">
                <a16:creationId xmlns:a16="http://schemas.microsoft.com/office/drawing/2014/main" id="{E9A41218-74E4-3B26-56AD-29BF83A42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600" y="1877025"/>
            <a:ext cx="4206286" cy="310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041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63" y="220746"/>
            <a:ext cx="11137232" cy="826001"/>
          </a:xfrm>
          <a:solidFill>
            <a:schemeClr val="accent3">
              <a:lumMod val="40000"/>
              <a:lumOff val="60000"/>
            </a:schemeClr>
          </a:solidFill>
        </p:spPr>
        <p:txBody>
          <a:bodyPr>
            <a:normAutofit/>
          </a:bodyPr>
          <a:lstStyle/>
          <a:p>
            <a:r>
              <a:rPr lang="en-US" dirty="0"/>
              <a:t>Processor Granularity</a:t>
            </a:r>
            <a:endParaRPr lang="en-US" b="1" dirty="0"/>
          </a:p>
        </p:txBody>
      </p:sp>
      <p:sp>
        <p:nvSpPr>
          <p:cNvPr id="4" name="Content Placeholder 3">
            <a:extLst>
              <a:ext uri="{FF2B5EF4-FFF2-40B4-BE49-F238E27FC236}">
                <a16:creationId xmlns:a16="http://schemas.microsoft.com/office/drawing/2014/main" id="{9BEE9B99-C3A5-D003-642E-D7B0FFA68E91}"/>
              </a:ext>
            </a:extLst>
          </p:cNvPr>
          <p:cNvSpPr>
            <a:spLocks noGrp="1"/>
          </p:cNvSpPr>
          <p:nvPr>
            <p:ph sz="half" idx="1"/>
          </p:nvPr>
        </p:nvSpPr>
        <p:spPr>
          <a:xfrm>
            <a:off x="114300" y="1095375"/>
            <a:ext cx="6851984" cy="5630278"/>
          </a:xfrm>
        </p:spPr>
        <p:txBody>
          <a:bodyPr>
            <a:normAutofit lnSpcReduction="10000"/>
          </a:bodyPr>
          <a:lstStyle/>
          <a:p>
            <a:pPr marL="342900" indent="-342900" algn="just">
              <a:lnSpc>
                <a:spcPct val="200000"/>
              </a:lnSpc>
              <a:buFont typeface="Arial" panose="020B0604020202020204" pitchFamily="34" charset="0"/>
              <a:buChar char="•"/>
            </a:pPr>
            <a:r>
              <a:rPr lang="en-US" sz="2400" dirty="0"/>
              <a:t>Another definition of granularity is with respect to the relative rates of communication to computation</a:t>
            </a:r>
          </a:p>
          <a:p>
            <a:pPr marL="342900" indent="-342900" algn="just">
              <a:lnSpc>
                <a:spcPct val="200000"/>
              </a:lnSpc>
              <a:buClr>
                <a:schemeClr val="tx1"/>
              </a:buClr>
              <a:buFont typeface="Arial" panose="020B0604020202020204" pitchFamily="34" charset="0"/>
              <a:buChar char="•"/>
            </a:pPr>
            <a:r>
              <a:rPr lang="en-US" sz="3000" b="1" dirty="0">
                <a:solidFill>
                  <a:srgbClr val="FF0000"/>
                </a:solidFill>
              </a:rPr>
              <a:t>Coarse-grain :</a:t>
            </a:r>
          </a:p>
          <a:p>
            <a:pPr marL="800100" lvl="1" indent="-342900" algn="just">
              <a:buFont typeface="Arial" panose="020B0604020202020204" pitchFamily="34" charset="0"/>
              <a:buChar char="•"/>
            </a:pPr>
            <a:r>
              <a:rPr lang="en-US" sz="2400" dirty="0"/>
              <a:t>Relatively large amounts of computational work are done between communication/synchronization events</a:t>
            </a:r>
          </a:p>
          <a:p>
            <a:pPr marL="800100" lvl="1" indent="-342900" algn="just">
              <a:buFont typeface="Arial" panose="020B0604020202020204" pitchFamily="34" charset="0"/>
              <a:buChar char="•"/>
            </a:pPr>
            <a:r>
              <a:rPr lang="en-US" sz="2400" dirty="0"/>
              <a:t>High computation to communication ratio</a:t>
            </a:r>
          </a:p>
          <a:p>
            <a:pPr marL="800100" lvl="1" indent="-342900" algn="just">
              <a:buFont typeface="Arial" panose="020B0604020202020204" pitchFamily="34" charset="0"/>
              <a:buChar char="•"/>
            </a:pPr>
            <a:r>
              <a:rPr lang="en-US" sz="2400" dirty="0"/>
              <a:t>Implies more opportunity for performance increase</a:t>
            </a:r>
          </a:p>
          <a:p>
            <a:pPr marL="800100" lvl="1" indent="-342900" algn="just">
              <a:buFont typeface="Arial" panose="020B0604020202020204" pitchFamily="34" charset="0"/>
              <a:buChar char="•"/>
            </a:pPr>
            <a:r>
              <a:rPr lang="en-US" sz="2400" dirty="0"/>
              <a:t>Harder to load balance efficiently</a:t>
            </a:r>
          </a:p>
          <a:p>
            <a:pPr marL="342900" indent="-342900" algn="just">
              <a:lnSpc>
                <a:spcPct val="200000"/>
              </a:lnSpc>
              <a:buFont typeface="Arial" panose="020B0604020202020204" pitchFamily="34" charset="0"/>
              <a:buChar char="•"/>
            </a:pPr>
            <a:endParaRPr lang="en-US" sz="2400" dirty="0"/>
          </a:p>
          <a:p>
            <a:endParaRPr lang="en-US" dirty="0"/>
          </a:p>
        </p:txBody>
      </p:sp>
      <p:pic>
        <p:nvPicPr>
          <p:cNvPr id="3074" name="Picture 2" descr="Coarse-grain parallelism">
            <a:extLst>
              <a:ext uri="{FF2B5EF4-FFF2-40B4-BE49-F238E27FC236}">
                <a16:creationId xmlns:a16="http://schemas.microsoft.com/office/drawing/2014/main" id="{0018C223-A5AD-E801-617C-6B8A1F544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094" y="2249804"/>
            <a:ext cx="4200169" cy="309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771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a:t>Processor Granularity</a:t>
            </a:r>
            <a:endParaRPr lang="en-US" b="1" dirty="0"/>
          </a:p>
        </p:txBody>
      </p:sp>
      <p:sp>
        <p:nvSpPr>
          <p:cNvPr id="3" name="Rectangle 2"/>
          <p:cNvSpPr/>
          <p:nvPr/>
        </p:nvSpPr>
        <p:spPr>
          <a:xfrm>
            <a:off x="316523" y="903238"/>
            <a:ext cx="11430000" cy="4488280"/>
          </a:xfrm>
          <a:prstGeom prst="rect">
            <a:avLst/>
          </a:prstGeom>
        </p:spPr>
        <p:txBody>
          <a:bodyPr wrap="square">
            <a:spAutoFit/>
          </a:bodyPr>
          <a:lstStyle/>
          <a:p>
            <a:pPr algn="ctr"/>
            <a:r>
              <a:rPr lang="en-US" sz="4000" b="1" i="0" dirty="0">
                <a:solidFill>
                  <a:srgbClr val="FF0000"/>
                </a:solidFill>
                <a:effectLst/>
              </a:rPr>
              <a:t>Which is Best?</a:t>
            </a:r>
          </a:p>
          <a:p>
            <a:pPr algn="ctr"/>
            <a:endParaRPr lang="en-US" sz="4000" b="1" i="0" dirty="0">
              <a:solidFill>
                <a:srgbClr val="FF0000"/>
              </a:solidFill>
              <a:effectLst/>
            </a:endParaRPr>
          </a:p>
          <a:p>
            <a:pPr marL="457200" indent="-457200" algn="just">
              <a:buFont typeface="Arial" panose="020B0604020202020204" pitchFamily="34" charset="0"/>
              <a:buChar char="•"/>
            </a:pPr>
            <a:r>
              <a:rPr lang="en-US" sz="2800" b="0" i="0" dirty="0">
                <a:solidFill>
                  <a:srgbClr val="212529"/>
                </a:solidFill>
                <a:effectLst/>
              </a:rPr>
              <a:t>The most efficient granularity is dependent on the algorithm and the hardware environment in which it runs.</a:t>
            </a:r>
          </a:p>
          <a:p>
            <a:pPr marL="457200" indent="-457200" algn="just">
              <a:buFont typeface="Arial" panose="020B0604020202020204" pitchFamily="34" charset="0"/>
              <a:buChar char="•"/>
            </a:pPr>
            <a:r>
              <a:rPr lang="en-US" sz="2800" b="0" i="0" dirty="0">
                <a:solidFill>
                  <a:srgbClr val="212529"/>
                </a:solidFill>
                <a:effectLst/>
              </a:rPr>
              <a:t>In most cases the overhead associated with communications and synchronization is high relative to execution speed, so it is advantageous to have coarse granularity.</a:t>
            </a:r>
          </a:p>
          <a:p>
            <a:pPr marL="457200" indent="-457200" algn="just">
              <a:buFont typeface="Arial" panose="020B0604020202020204" pitchFamily="34" charset="0"/>
              <a:buChar char="•"/>
            </a:pPr>
            <a:r>
              <a:rPr lang="en-US" sz="2800" b="0" i="0" dirty="0">
                <a:solidFill>
                  <a:srgbClr val="212529"/>
                </a:solidFill>
                <a:effectLst/>
              </a:rPr>
              <a:t>Fine-grain parallelism can help reduce overheads due to load imbalance.</a:t>
            </a:r>
          </a:p>
          <a:p>
            <a:pPr algn="just" fontAlgn="base">
              <a:lnSpc>
                <a:spcPct val="150000"/>
              </a:lnSpc>
            </a:pPr>
            <a:endParaRPr lang="en-US" sz="2800" b="1" u="sng" dirty="0">
              <a:latin typeface="+mj-lt"/>
            </a:endParaRPr>
          </a:p>
        </p:txBody>
      </p:sp>
    </p:spTree>
    <p:extLst>
      <p:ext uri="{BB962C8B-B14F-4D97-AF65-F5344CB8AC3E}">
        <p14:creationId xmlns:p14="http://schemas.microsoft.com/office/powerpoint/2010/main" val="233510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dirty="0"/>
              <a:t>Interconnection Networks</a:t>
            </a:r>
            <a:endParaRPr lang="en-US" b="1" dirty="0"/>
          </a:p>
        </p:txBody>
      </p:sp>
      <p:sp>
        <p:nvSpPr>
          <p:cNvPr id="3" name="Rectangle 2"/>
          <p:cNvSpPr/>
          <p:nvPr/>
        </p:nvSpPr>
        <p:spPr>
          <a:xfrm>
            <a:off x="316523" y="903238"/>
            <a:ext cx="11430000" cy="5196166"/>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800" b="1" u="sng" dirty="0"/>
              <a:t>Static networks: </a:t>
            </a:r>
            <a:r>
              <a:rPr lang="en-US" sz="2800" dirty="0"/>
              <a:t>Processing nodes are connected by point-to-point communication</a:t>
            </a:r>
          </a:p>
          <a:p>
            <a:pPr algn="just" fontAlgn="base">
              <a:lnSpc>
                <a:spcPct val="150000"/>
              </a:lnSpc>
            </a:pPr>
            <a:r>
              <a:rPr lang="en-US" sz="2800" dirty="0"/>
              <a:t>     links (direct networks). Mostly used for </a:t>
            </a:r>
            <a:r>
              <a:rPr lang="en-US" sz="2800" b="1" u="sng" dirty="0"/>
              <a:t>message-passing computers</a:t>
            </a:r>
          </a:p>
          <a:p>
            <a:pPr marL="342900" indent="-342900" algn="just" fontAlgn="base">
              <a:lnSpc>
                <a:spcPct val="150000"/>
              </a:lnSpc>
              <a:buFont typeface="Arial" panose="020B0604020202020204" pitchFamily="34" charset="0"/>
              <a:buChar char="•"/>
            </a:pPr>
            <a:endParaRPr lang="en-US" sz="2800" b="1" u="sng" dirty="0"/>
          </a:p>
          <a:p>
            <a:pPr marL="342900" indent="-342900" algn="just" fontAlgn="base">
              <a:lnSpc>
                <a:spcPct val="150000"/>
              </a:lnSpc>
              <a:buFont typeface="Arial" panose="020B0604020202020204" pitchFamily="34" charset="0"/>
              <a:buChar char="•"/>
            </a:pPr>
            <a:r>
              <a:rPr lang="en-US" sz="2800" b="1" u="sng" dirty="0"/>
              <a:t>Dynamic networks: </a:t>
            </a:r>
            <a:r>
              <a:rPr lang="en-US" sz="2800" dirty="0"/>
              <a:t>Communication links are connected to one another dynamically by the switches to establish paths among processing nodes and memory banks (indirect networks)</a:t>
            </a:r>
          </a:p>
          <a:p>
            <a:pPr marL="342900" indent="-342900" algn="just" fontAlgn="base">
              <a:lnSpc>
                <a:spcPct val="150000"/>
              </a:lnSpc>
              <a:buFont typeface="Arial" panose="020B0604020202020204" pitchFamily="34" charset="0"/>
              <a:buChar char="•"/>
            </a:pPr>
            <a:r>
              <a:rPr lang="en-US" sz="2800" dirty="0"/>
              <a:t>Mostly used for </a:t>
            </a:r>
            <a:r>
              <a:rPr lang="en-US" sz="2800" b="1" u="sng" dirty="0"/>
              <a:t>shared memory computers</a:t>
            </a:r>
          </a:p>
        </p:txBody>
      </p:sp>
    </p:spTree>
    <p:extLst>
      <p:ext uri="{BB962C8B-B14F-4D97-AF65-F5344CB8AC3E}">
        <p14:creationId xmlns:p14="http://schemas.microsoft.com/office/powerpoint/2010/main" val="1236988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dirty="0"/>
              <a:t>Interconnection Networks</a:t>
            </a:r>
            <a:endParaRPr lang="en-US" b="1" dirty="0"/>
          </a:p>
        </p:txBody>
      </p:sp>
      <p:sp>
        <p:nvSpPr>
          <p:cNvPr id="3" name="Rectangle 2"/>
          <p:cNvSpPr/>
          <p:nvPr/>
        </p:nvSpPr>
        <p:spPr>
          <a:xfrm>
            <a:off x="316523" y="903238"/>
            <a:ext cx="11430000" cy="589072"/>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b="1" u="sng" dirty="0"/>
              <a:t>Examples of Static networks</a:t>
            </a:r>
          </a:p>
        </p:txBody>
      </p:sp>
      <p:pic>
        <p:nvPicPr>
          <p:cNvPr id="4" name="Picture 3"/>
          <p:cNvPicPr>
            <a:picLocks noChangeAspect="1"/>
          </p:cNvPicPr>
          <p:nvPr/>
        </p:nvPicPr>
        <p:blipFill>
          <a:blip r:embed="rId2"/>
          <a:stretch>
            <a:fillRect/>
          </a:stretch>
        </p:blipFill>
        <p:spPr>
          <a:xfrm>
            <a:off x="1757362" y="1492311"/>
            <a:ext cx="8715375" cy="4703702"/>
          </a:xfrm>
          <a:prstGeom prst="rect">
            <a:avLst/>
          </a:prstGeom>
        </p:spPr>
      </p:pic>
    </p:spTree>
    <p:extLst>
      <p:ext uri="{BB962C8B-B14F-4D97-AF65-F5344CB8AC3E}">
        <p14:creationId xmlns:p14="http://schemas.microsoft.com/office/powerpoint/2010/main" val="4140267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dirty="0"/>
              <a:t>Interconnection Networks</a:t>
            </a:r>
            <a:endParaRPr lang="en-US" b="1" dirty="0"/>
          </a:p>
        </p:txBody>
      </p:sp>
      <p:sp>
        <p:nvSpPr>
          <p:cNvPr id="3" name="Rectangle 2"/>
          <p:cNvSpPr/>
          <p:nvPr/>
        </p:nvSpPr>
        <p:spPr>
          <a:xfrm>
            <a:off x="316523" y="903238"/>
            <a:ext cx="11430000" cy="589072"/>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b="1" u="sng" dirty="0"/>
              <a:t>Switch based Connections</a:t>
            </a:r>
          </a:p>
        </p:txBody>
      </p:sp>
      <p:pic>
        <p:nvPicPr>
          <p:cNvPr id="5" name="Picture 4"/>
          <p:cNvPicPr>
            <a:picLocks noChangeAspect="1"/>
          </p:cNvPicPr>
          <p:nvPr/>
        </p:nvPicPr>
        <p:blipFill>
          <a:blip r:embed="rId2"/>
          <a:stretch>
            <a:fillRect/>
          </a:stretch>
        </p:blipFill>
        <p:spPr>
          <a:xfrm>
            <a:off x="3471861" y="1655977"/>
            <a:ext cx="4429125" cy="4972049"/>
          </a:xfrm>
          <a:prstGeom prst="rect">
            <a:avLst/>
          </a:prstGeom>
        </p:spPr>
      </p:pic>
    </p:spTree>
    <p:extLst>
      <p:ext uri="{BB962C8B-B14F-4D97-AF65-F5344CB8AC3E}">
        <p14:creationId xmlns:p14="http://schemas.microsoft.com/office/powerpoint/2010/main" val="2827103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dirty="0"/>
              <a:t>Interconnection Networks</a:t>
            </a:r>
            <a:endParaRPr lang="en-US" b="1" dirty="0"/>
          </a:p>
        </p:txBody>
      </p:sp>
      <p:sp>
        <p:nvSpPr>
          <p:cNvPr id="3" name="Rectangle 2"/>
          <p:cNvSpPr/>
          <p:nvPr/>
        </p:nvSpPr>
        <p:spPr>
          <a:xfrm>
            <a:off x="316523" y="903238"/>
            <a:ext cx="11430000" cy="589072"/>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b="1" u="sng" dirty="0"/>
              <a:t>Dynamic Interactions</a:t>
            </a:r>
          </a:p>
        </p:txBody>
      </p:sp>
      <p:pic>
        <p:nvPicPr>
          <p:cNvPr id="4" name="Picture 3"/>
          <p:cNvPicPr>
            <a:picLocks noChangeAspect="1"/>
          </p:cNvPicPr>
          <p:nvPr/>
        </p:nvPicPr>
        <p:blipFill>
          <a:blip r:embed="rId2"/>
          <a:stretch>
            <a:fillRect/>
          </a:stretch>
        </p:blipFill>
        <p:spPr>
          <a:xfrm>
            <a:off x="2347912" y="2152650"/>
            <a:ext cx="7939088" cy="3576638"/>
          </a:xfrm>
          <a:prstGeom prst="rect">
            <a:avLst/>
          </a:prstGeom>
        </p:spPr>
      </p:pic>
    </p:spTree>
    <p:extLst>
      <p:ext uri="{BB962C8B-B14F-4D97-AF65-F5344CB8AC3E}">
        <p14:creationId xmlns:p14="http://schemas.microsoft.com/office/powerpoint/2010/main" val="2374935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dirty="0"/>
              <a:t>Interconnection Networks</a:t>
            </a:r>
            <a:endParaRPr lang="en-US" b="1" dirty="0"/>
          </a:p>
        </p:txBody>
      </p:sp>
      <p:sp>
        <p:nvSpPr>
          <p:cNvPr id="3" name="Rectangle 2"/>
          <p:cNvSpPr/>
          <p:nvPr/>
        </p:nvSpPr>
        <p:spPr>
          <a:xfrm>
            <a:off x="316523" y="903238"/>
            <a:ext cx="11430000" cy="646331"/>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b="1" u="sng" dirty="0"/>
              <a:t>Multistage Dynamic Interactions</a:t>
            </a:r>
          </a:p>
        </p:txBody>
      </p:sp>
      <p:pic>
        <p:nvPicPr>
          <p:cNvPr id="5" name="Picture 4"/>
          <p:cNvPicPr>
            <a:picLocks noChangeAspect="1"/>
          </p:cNvPicPr>
          <p:nvPr/>
        </p:nvPicPr>
        <p:blipFill>
          <a:blip r:embed="rId2"/>
          <a:stretch>
            <a:fillRect/>
          </a:stretch>
        </p:blipFill>
        <p:spPr>
          <a:xfrm>
            <a:off x="2109787" y="1938337"/>
            <a:ext cx="8377238" cy="4033838"/>
          </a:xfrm>
          <a:prstGeom prst="rect">
            <a:avLst/>
          </a:prstGeom>
        </p:spPr>
      </p:pic>
    </p:spTree>
    <p:extLst>
      <p:ext uri="{BB962C8B-B14F-4D97-AF65-F5344CB8AC3E}">
        <p14:creationId xmlns:p14="http://schemas.microsoft.com/office/powerpoint/2010/main" val="246121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Switch Functionalities &amp; Cost</a:t>
            </a:r>
            <a:endParaRPr lang="en-US" b="1" dirty="0">
              <a:solidFill>
                <a:srgbClr val="FF0000"/>
              </a:solidFill>
            </a:endParaRPr>
          </a:p>
        </p:txBody>
      </p:sp>
      <p:sp>
        <p:nvSpPr>
          <p:cNvPr id="2" name="Rectangle 1"/>
          <p:cNvSpPr/>
          <p:nvPr/>
        </p:nvSpPr>
        <p:spPr>
          <a:xfrm>
            <a:off x="209007" y="799290"/>
            <a:ext cx="11549606" cy="2332946"/>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800" dirty="0"/>
              <a:t>A switch is a hardware device that filters and forwards network packets from one networking device (switch, router, computer, server, etc.) to another.</a:t>
            </a:r>
          </a:p>
          <a:p>
            <a:pPr marL="342900" indent="-342900" algn="just">
              <a:lnSpc>
                <a:spcPct val="130000"/>
              </a:lnSpc>
              <a:buFont typeface="Arial" panose="020B0604020202020204" pitchFamily="34" charset="0"/>
              <a:buChar char="•"/>
            </a:pPr>
            <a:r>
              <a:rPr lang="en-US" sz="2800" dirty="0"/>
              <a:t>A single switch has a set of input ports and a set of output ports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661" y="3467967"/>
            <a:ext cx="64579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161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Switch Functionalities &amp; Cost</a:t>
            </a:r>
            <a:endParaRPr lang="en-US" b="1" dirty="0">
              <a:solidFill>
                <a:srgbClr val="FF0000"/>
              </a:solidFill>
            </a:endParaRPr>
          </a:p>
        </p:txBody>
      </p:sp>
      <p:sp>
        <p:nvSpPr>
          <p:cNvPr id="2" name="Rectangle 1"/>
          <p:cNvSpPr/>
          <p:nvPr/>
        </p:nvSpPr>
        <p:spPr>
          <a:xfrm>
            <a:off x="209007" y="799290"/>
            <a:ext cx="11549606" cy="4528291"/>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800" dirty="0"/>
              <a:t>The switch functionalities include:</a:t>
            </a:r>
          </a:p>
          <a:p>
            <a:pPr marL="800100" lvl="1" indent="-342900" algn="just">
              <a:lnSpc>
                <a:spcPct val="130000"/>
              </a:lnSpc>
              <a:buFontTx/>
              <a:buChar char="-"/>
            </a:pPr>
            <a:r>
              <a:rPr lang="en-US" sz="2800" dirty="0"/>
              <a:t>a mapping from input to output ports (basic)</a:t>
            </a:r>
          </a:p>
          <a:p>
            <a:pPr marL="800100" lvl="1" indent="-342900" algn="just">
              <a:lnSpc>
                <a:spcPct val="130000"/>
              </a:lnSpc>
              <a:buFontTx/>
              <a:buChar char="-"/>
            </a:pPr>
            <a:r>
              <a:rPr lang="en-US" sz="2800" dirty="0"/>
              <a:t>additional support for internal buffering (when the requested output port is busy), routing (to alleviate network congestion), and multicasting (same output on multiple ports)</a:t>
            </a:r>
          </a:p>
          <a:p>
            <a:pPr marL="800100" lvl="1" indent="-342900" algn="just">
              <a:lnSpc>
                <a:spcPct val="130000"/>
              </a:lnSpc>
              <a:buFontTx/>
              <a:buChar char="-"/>
            </a:pPr>
            <a:r>
              <a:rPr lang="en-US" sz="2800" dirty="0"/>
              <a:t>The degree of a switch is the total number of ports</a:t>
            </a:r>
          </a:p>
          <a:p>
            <a:pPr marL="800100" lvl="1" indent="-342900" algn="just">
              <a:lnSpc>
                <a:spcPct val="130000"/>
              </a:lnSpc>
              <a:buFontTx/>
              <a:buChar char="-"/>
            </a:pPr>
            <a:r>
              <a:rPr lang="en-US" sz="2800" dirty="0"/>
              <a:t>The cost of a switch is influenced by the cost of mapping hardware, the peripheral hardware, and packaging costs</a:t>
            </a:r>
            <a:endParaRPr lang="en-US" sz="2400" dirty="0"/>
          </a:p>
        </p:txBody>
      </p:sp>
    </p:spTree>
    <p:extLst>
      <p:ext uri="{BB962C8B-B14F-4D97-AF65-F5344CB8AC3E}">
        <p14:creationId xmlns:p14="http://schemas.microsoft.com/office/powerpoint/2010/main" val="292112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Instruction Cycle</a:t>
            </a:r>
          </a:p>
        </p:txBody>
      </p:sp>
      <p:sp>
        <p:nvSpPr>
          <p:cNvPr id="3" name="Content Placeholder 2"/>
          <p:cNvSpPr>
            <a:spLocks noGrp="1"/>
          </p:cNvSpPr>
          <p:nvPr>
            <p:ph idx="1"/>
          </p:nvPr>
        </p:nvSpPr>
        <p:spPr>
          <a:xfrm>
            <a:off x="209006" y="942711"/>
            <a:ext cx="11652068" cy="5646327"/>
          </a:xfrm>
        </p:spPr>
        <p:txBody>
          <a:bodyPr>
            <a:normAutofit/>
          </a:bodyPr>
          <a:lstStyle/>
          <a:p>
            <a:pPr algn="just">
              <a:lnSpc>
                <a:spcPct val="130000"/>
              </a:lnSpc>
            </a:pPr>
            <a:r>
              <a:rPr lang="en-US" dirty="0"/>
              <a:t>A program residing in the memory unit of a computer consists of a sequence of instructions. </a:t>
            </a:r>
          </a:p>
          <a:p>
            <a:pPr algn="just">
              <a:lnSpc>
                <a:spcPct val="130000"/>
              </a:lnSpc>
            </a:pPr>
            <a:r>
              <a:rPr lang="en-US" dirty="0"/>
              <a:t>These instructions are executed by the processor </a:t>
            </a:r>
          </a:p>
          <a:p>
            <a:pPr marL="0" indent="0" algn="just">
              <a:lnSpc>
                <a:spcPct val="130000"/>
              </a:lnSpc>
              <a:buNone/>
            </a:pPr>
            <a:r>
              <a:rPr lang="en-US" dirty="0"/>
              <a:t>   by going through a cycle for each instruction</a:t>
            </a:r>
          </a:p>
          <a:p>
            <a:pPr algn="just">
              <a:lnSpc>
                <a:spcPct val="130000"/>
              </a:lnSpc>
            </a:pPr>
            <a:r>
              <a:rPr lang="en-US" dirty="0"/>
              <a:t>Also known as the </a:t>
            </a:r>
            <a:r>
              <a:rPr lang="en-US" b="1" dirty="0"/>
              <a:t>fetch–decode–execute cycle</a:t>
            </a:r>
            <a:r>
              <a:rPr lang="en-US" dirty="0"/>
              <a:t>, </a:t>
            </a:r>
          </a:p>
          <a:p>
            <a:pPr marL="0" indent="0" algn="just">
              <a:lnSpc>
                <a:spcPct val="130000"/>
              </a:lnSpc>
              <a:buNone/>
            </a:pPr>
            <a:r>
              <a:rPr lang="en-US" dirty="0"/>
              <a:t>   or simply the </a:t>
            </a:r>
            <a:r>
              <a:rPr lang="en-US" b="1" dirty="0"/>
              <a:t>fetch-execute cycle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565" y="1688123"/>
            <a:ext cx="4057650" cy="379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3412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Network Interface</a:t>
            </a:r>
            <a:endParaRPr lang="en-US" b="1" dirty="0">
              <a:solidFill>
                <a:srgbClr val="FF0000"/>
              </a:solidFill>
            </a:endParaRPr>
          </a:p>
        </p:txBody>
      </p:sp>
      <p:sp>
        <p:nvSpPr>
          <p:cNvPr id="2" name="Rectangle 1"/>
          <p:cNvSpPr/>
          <p:nvPr/>
        </p:nvSpPr>
        <p:spPr>
          <a:xfrm>
            <a:off x="281354" y="915797"/>
            <a:ext cx="11605846" cy="3933384"/>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400" dirty="0"/>
              <a:t>Network interface is to handle the connectivity between the node and the network</a:t>
            </a:r>
          </a:p>
          <a:p>
            <a:pPr marL="342900" indent="-342900" algn="just">
              <a:lnSpc>
                <a:spcPct val="130000"/>
              </a:lnSpc>
              <a:buFont typeface="Arial" panose="020B0604020202020204" pitchFamily="34" charset="0"/>
              <a:buChar char="•"/>
            </a:pPr>
            <a:r>
              <a:rPr lang="en-US" sz="2400" dirty="0"/>
              <a:t>A network interface is generally a network interface card (NIC)</a:t>
            </a:r>
          </a:p>
          <a:p>
            <a:pPr marL="342900" indent="-342900" algn="just">
              <a:lnSpc>
                <a:spcPct val="130000"/>
              </a:lnSpc>
              <a:buFont typeface="Arial" panose="020B0604020202020204" pitchFamily="34" charset="0"/>
              <a:buChar char="•"/>
            </a:pPr>
            <a:r>
              <a:rPr lang="en-US" sz="2400" dirty="0"/>
              <a:t> Network interface has </a:t>
            </a:r>
            <a:r>
              <a:rPr lang="en-US" sz="2400" b="1" u="sng" dirty="0"/>
              <a:t>input and output ports </a:t>
            </a:r>
            <a:r>
              <a:rPr lang="en-US" sz="2400" dirty="0"/>
              <a:t>that pipe data into and out of the network</a:t>
            </a:r>
          </a:p>
          <a:p>
            <a:pPr marL="342900" indent="-342900" algn="just">
              <a:lnSpc>
                <a:spcPct val="130000"/>
              </a:lnSpc>
              <a:buFont typeface="Arial" panose="020B0604020202020204" pitchFamily="34" charset="0"/>
              <a:buChar char="•"/>
            </a:pPr>
            <a:r>
              <a:rPr lang="en-US" sz="2400" dirty="0"/>
              <a:t>Its functionalities include:</a:t>
            </a:r>
          </a:p>
          <a:p>
            <a:pPr marL="800100" lvl="1" indent="-342900" algn="just">
              <a:lnSpc>
                <a:spcPct val="130000"/>
              </a:lnSpc>
              <a:buFontTx/>
              <a:buChar char="-"/>
            </a:pPr>
            <a:r>
              <a:rPr lang="en-US" sz="2400" dirty="0"/>
              <a:t>packetizing data</a:t>
            </a:r>
          </a:p>
          <a:p>
            <a:pPr marL="800100" lvl="1" indent="-342900" algn="just">
              <a:lnSpc>
                <a:spcPct val="130000"/>
              </a:lnSpc>
              <a:buFontTx/>
              <a:buChar char="-"/>
            </a:pPr>
            <a:r>
              <a:rPr lang="en-US" sz="2400" dirty="0"/>
              <a:t>computing routing information</a:t>
            </a:r>
          </a:p>
          <a:p>
            <a:pPr marL="800100" lvl="1" indent="-342900" algn="just">
              <a:lnSpc>
                <a:spcPct val="130000"/>
              </a:lnSpc>
              <a:buFontTx/>
              <a:buChar char="-"/>
            </a:pPr>
            <a:r>
              <a:rPr lang="en-US" sz="2400" dirty="0"/>
              <a:t>buffering incoming and outgoing data</a:t>
            </a:r>
          </a:p>
          <a:p>
            <a:pPr marL="800100" lvl="1" indent="-342900" algn="just">
              <a:lnSpc>
                <a:spcPct val="130000"/>
              </a:lnSpc>
              <a:buFontTx/>
              <a:buChar char="-"/>
            </a:pPr>
            <a:r>
              <a:rPr lang="en-US" sz="2400" dirty="0"/>
              <a:t>error checking</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307" y="3187066"/>
            <a:ext cx="584835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643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Network Interface</a:t>
            </a:r>
            <a:endParaRPr lang="en-US" b="1" dirty="0">
              <a:solidFill>
                <a:srgbClr val="FF0000"/>
              </a:solidFill>
            </a:endParaRPr>
          </a:p>
        </p:txBody>
      </p:sp>
      <p:sp>
        <p:nvSpPr>
          <p:cNvPr id="2" name="Rectangle 1"/>
          <p:cNvSpPr/>
          <p:nvPr/>
        </p:nvSpPr>
        <p:spPr>
          <a:xfrm>
            <a:off x="281354" y="915797"/>
            <a:ext cx="11605846" cy="4893647"/>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400" dirty="0"/>
              <a:t>Network interface is to handle the connectivity between the node and the network</a:t>
            </a:r>
          </a:p>
          <a:p>
            <a:pPr marL="342900" indent="-342900" algn="just">
              <a:lnSpc>
                <a:spcPct val="130000"/>
              </a:lnSpc>
              <a:buFont typeface="Arial" panose="020B0604020202020204" pitchFamily="34" charset="0"/>
              <a:buChar char="•"/>
            </a:pPr>
            <a:r>
              <a:rPr lang="en-US" sz="2400" dirty="0"/>
              <a:t> Network interface has </a:t>
            </a:r>
            <a:r>
              <a:rPr lang="en-US" sz="2400" b="1" u="sng" dirty="0"/>
              <a:t>input and output ports </a:t>
            </a:r>
            <a:r>
              <a:rPr lang="en-US" sz="2400" dirty="0"/>
              <a:t>that pipe data into and out of the network</a:t>
            </a:r>
          </a:p>
          <a:p>
            <a:pPr marL="342900" indent="-342900" algn="just">
              <a:lnSpc>
                <a:spcPct val="130000"/>
              </a:lnSpc>
              <a:buFont typeface="Arial" panose="020B0604020202020204" pitchFamily="34" charset="0"/>
              <a:buChar char="•"/>
            </a:pPr>
            <a:r>
              <a:rPr lang="en-US" sz="2400" dirty="0"/>
              <a:t>Its functionalities include:</a:t>
            </a:r>
          </a:p>
          <a:p>
            <a:pPr marL="800100" lvl="1" indent="-342900" algn="just">
              <a:lnSpc>
                <a:spcPct val="130000"/>
              </a:lnSpc>
              <a:buFontTx/>
              <a:buChar char="-"/>
            </a:pPr>
            <a:r>
              <a:rPr lang="en-US" sz="2400" dirty="0"/>
              <a:t>packetizing data</a:t>
            </a:r>
          </a:p>
          <a:p>
            <a:pPr marL="800100" lvl="1" indent="-342900" algn="just">
              <a:lnSpc>
                <a:spcPct val="130000"/>
              </a:lnSpc>
              <a:buFontTx/>
              <a:buChar char="-"/>
            </a:pPr>
            <a:r>
              <a:rPr lang="en-US" sz="2400" dirty="0"/>
              <a:t>computing routing information</a:t>
            </a:r>
          </a:p>
          <a:p>
            <a:pPr marL="800100" lvl="1" indent="-342900" algn="just">
              <a:lnSpc>
                <a:spcPct val="130000"/>
              </a:lnSpc>
              <a:buFontTx/>
              <a:buChar char="-"/>
            </a:pPr>
            <a:r>
              <a:rPr lang="en-US" sz="2400" dirty="0"/>
              <a:t>buffering incoming and outgoing data</a:t>
            </a:r>
          </a:p>
          <a:p>
            <a:pPr marL="800100" lvl="1" indent="-342900" algn="just">
              <a:lnSpc>
                <a:spcPct val="130000"/>
              </a:lnSpc>
              <a:buFontTx/>
              <a:buChar char="-"/>
            </a:pPr>
            <a:r>
              <a:rPr lang="en-US" sz="2400" dirty="0"/>
              <a:t>error checking</a:t>
            </a:r>
          </a:p>
          <a:p>
            <a:pPr marL="342900" indent="-342900" algn="just">
              <a:lnSpc>
                <a:spcPct val="130000"/>
              </a:lnSpc>
              <a:buFont typeface="Arial" panose="020B0604020202020204" pitchFamily="34" charset="0"/>
              <a:buChar char="•"/>
            </a:pPr>
            <a:r>
              <a:rPr lang="en-US" sz="2400" b="1" u="sng" dirty="0"/>
              <a:t>For dynamic interconnection networks:</a:t>
            </a:r>
            <a:r>
              <a:rPr lang="en-US" sz="2400" dirty="0"/>
              <a:t> Its cost is proportional to the number of switches used in the network</a:t>
            </a:r>
          </a:p>
          <a:p>
            <a:pPr marL="342900" indent="-342900" algn="just">
              <a:lnSpc>
                <a:spcPct val="130000"/>
              </a:lnSpc>
              <a:buFont typeface="Arial" panose="020B0604020202020204" pitchFamily="34" charset="0"/>
              <a:buChar char="•"/>
            </a:pPr>
            <a:r>
              <a:rPr lang="en-US" sz="2400" b="1" u="sng" dirty="0"/>
              <a:t>For static Interconnection networks</a:t>
            </a:r>
            <a:r>
              <a:rPr lang="en-US" sz="2400" dirty="0"/>
              <a:t>: Its cost is proportional to the number of links</a:t>
            </a:r>
          </a:p>
        </p:txBody>
      </p:sp>
    </p:spTree>
    <p:extLst>
      <p:ext uri="{BB962C8B-B14F-4D97-AF65-F5344CB8AC3E}">
        <p14:creationId xmlns:p14="http://schemas.microsoft.com/office/powerpoint/2010/main" val="264696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Network Topologies</a:t>
            </a:r>
            <a:endParaRPr lang="en-US" b="1" dirty="0">
              <a:solidFill>
                <a:srgbClr val="FF0000"/>
              </a:solidFill>
            </a:endParaRPr>
          </a:p>
        </p:txBody>
      </p:sp>
      <p:sp>
        <p:nvSpPr>
          <p:cNvPr id="2" name="Rectangle 1"/>
          <p:cNvSpPr/>
          <p:nvPr/>
        </p:nvSpPr>
        <p:spPr>
          <a:xfrm>
            <a:off x="281353" y="915797"/>
            <a:ext cx="11162501" cy="3682226"/>
          </a:xfrm>
          <a:prstGeom prst="rect">
            <a:avLst/>
          </a:prstGeom>
        </p:spPr>
        <p:txBody>
          <a:bodyPr wrap="square">
            <a:spAutoFit/>
          </a:bodyPr>
          <a:lstStyle/>
          <a:p>
            <a:pPr marL="342900" indent="-342900" algn="just">
              <a:lnSpc>
                <a:spcPct val="200000"/>
              </a:lnSpc>
              <a:buFont typeface="Arial" panose="020B0604020202020204" pitchFamily="34" charset="0"/>
              <a:buChar char="•"/>
            </a:pPr>
            <a:r>
              <a:rPr lang="en-US" sz="2400" dirty="0"/>
              <a:t>Multiple processors must be working together to solve a common task</a:t>
            </a:r>
          </a:p>
          <a:p>
            <a:pPr marL="342900" indent="-342900" algn="just">
              <a:lnSpc>
                <a:spcPct val="200000"/>
              </a:lnSpc>
              <a:buFont typeface="Arial" panose="020B0604020202020204" pitchFamily="34" charset="0"/>
              <a:buChar char="•"/>
            </a:pPr>
            <a:r>
              <a:rPr lang="en-US" sz="2400" dirty="0"/>
              <a:t>They must communicate during the course of solving the task problems</a:t>
            </a:r>
          </a:p>
          <a:p>
            <a:pPr marL="342900" indent="-342900" algn="just">
              <a:lnSpc>
                <a:spcPct val="200000"/>
              </a:lnSpc>
              <a:buFont typeface="Arial" panose="020B0604020202020204" pitchFamily="34" charset="0"/>
              <a:buChar char="•"/>
            </a:pPr>
            <a:r>
              <a:rPr lang="en-US" sz="2400" dirty="0"/>
              <a:t>The communication is provided by the interconnection networks</a:t>
            </a:r>
          </a:p>
          <a:p>
            <a:pPr marL="342900" indent="-342900" algn="just">
              <a:lnSpc>
                <a:spcPct val="200000"/>
              </a:lnSpc>
              <a:buFont typeface="Arial" panose="020B0604020202020204" pitchFamily="34" charset="0"/>
              <a:buChar char="•"/>
            </a:pPr>
            <a:r>
              <a:rPr lang="en-US" sz="2400" dirty="0"/>
              <a:t>How to connect multiple processors in a parallel system -This is a trade-off between cost and scalability with performance</a:t>
            </a:r>
          </a:p>
        </p:txBody>
      </p:sp>
    </p:spTree>
    <p:extLst>
      <p:ext uri="{BB962C8B-B14F-4D97-AF65-F5344CB8AC3E}">
        <p14:creationId xmlns:p14="http://schemas.microsoft.com/office/powerpoint/2010/main" val="1052898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Bus Based Network</a:t>
            </a:r>
            <a:endParaRPr lang="en-US" b="1" dirty="0">
              <a:solidFill>
                <a:srgbClr val="FF0000"/>
              </a:solidFill>
            </a:endParaRPr>
          </a:p>
        </p:txBody>
      </p:sp>
      <p:sp>
        <p:nvSpPr>
          <p:cNvPr id="2" name="Rectangle 1"/>
          <p:cNvSpPr/>
          <p:nvPr/>
        </p:nvSpPr>
        <p:spPr>
          <a:xfrm>
            <a:off x="281353" y="915797"/>
            <a:ext cx="10808677" cy="39703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t>A bus-based network consists of a shared medium that connects all nodes</a:t>
            </a:r>
          </a:p>
          <a:p>
            <a:pPr marL="342900" indent="-342900" algn="just">
              <a:lnSpc>
                <a:spcPct val="150000"/>
              </a:lnSpc>
              <a:buFont typeface="Arial" panose="020B0604020202020204" pitchFamily="34" charset="0"/>
              <a:buChar char="•"/>
            </a:pPr>
            <a:r>
              <a:rPr lang="en-US" sz="2400" dirty="0"/>
              <a:t>The cost of a bus-based network scales linearly with respect to the number of processors p</a:t>
            </a:r>
          </a:p>
          <a:p>
            <a:pPr marL="342900" indent="-342900" algn="just">
              <a:lnSpc>
                <a:spcPct val="150000"/>
              </a:lnSpc>
              <a:buFont typeface="Arial" panose="020B0604020202020204" pitchFamily="34" charset="0"/>
              <a:buChar char="•"/>
            </a:pPr>
            <a:r>
              <a:rPr lang="en-US" sz="2400" dirty="0"/>
              <a:t>The distance between any two nodes in the network is constant O(1)</a:t>
            </a:r>
          </a:p>
          <a:p>
            <a:pPr marL="342900" indent="-342900" algn="just">
              <a:lnSpc>
                <a:spcPct val="150000"/>
              </a:lnSpc>
              <a:buFont typeface="Arial" panose="020B0604020202020204" pitchFamily="34" charset="0"/>
              <a:buChar char="•"/>
            </a:pPr>
            <a:r>
              <a:rPr lang="en-US" sz="2400" dirty="0"/>
              <a:t>Ideal for broadcasting information</a:t>
            </a:r>
          </a:p>
          <a:p>
            <a:pPr marL="342900" indent="-342900" algn="just">
              <a:lnSpc>
                <a:spcPct val="150000"/>
              </a:lnSpc>
              <a:buFont typeface="Arial" panose="020B0604020202020204" pitchFamily="34" charset="0"/>
              <a:buChar char="•"/>
            </a:pPr>
            <a:r>
              <a:rPr lang="en-US" sz="2400" b="1" dirty="0"/>
              <a:t>Disadvantage:</a:t>
            </a:r>
            <a:r>
              <a:rPr lang="en-US" sz="2400" dirty="0"/>
              <a:t> bounded bandwidth &amp; blocking Performance is not scalable with respect to the number of processors p</a:t>
            </a:r>
          </a:p>
        </p:txBody>
      </p:sp>
    </p:spTree>
    <p:extLst>
      <p:ext uri="{BB962C8B-B14F-4D97-AF65-F5344CB8AC3E}">
        <p14:creationId xmlns:p14="http://schemas.microsoft.com/office/powerpoint/2010/main" val="3234724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Bus Based Network</a:t>
            </a:r>
            <a:endParaRPr lang="en-US" b="1" dirty="0">
              <a:solidFill>
                <a:srgbClr val="FF0000"/>
              </a:solidFill>
            </a:endParaRPr>
          </a:p>
        </p:txBody>
      </p:sp>
      <p:pic>
        <p:nvPicPr>
          <p:cNvPr id="3" name="Picture 2"/>
          <p:cNvPicPr>
            <a:picLocks noChangeAspect="1"/>
          </p:cNvPicPr>
          <p:nvPr/>
        </p:nvPicPr>
        <p:blipFill>
          <a:blip r:embed="rId2"/>
          <a:stretch>
            <a:fillRect/>
          </a:stretch>
        </p:blipFill>
        <p:spPr>
          <a:xfrm>
            <a:off x="2299725" y="1857375"/>
            <a:ext cx="7470630" cy="3143250"/>
          </a:xfrm>
          <a:prstGeom prst="rect">
            <a:avLst/>
          </a:prstGeom>
        </p:spPr>
      </p:pic>
    </p:spTree>
    <p:extLst>
      <p:ext uri="{BB962C8B-B14F-4D97-AF65-F5344CB8AC3E}">
        <p14:creationId xmlns:p14="http://schemas.microsoft.com/office/powerpoint/2010/main" val="3677016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Completely Connect Network</a:t>
            </a:r>
          </a:p>
        </p:txBody>
      </p:sp>
      <p:sp>
        <p:nvSpPr>
          <p:cNvPr id="3" name="Content Placeholder 2"/>
          <p:cNvSpPr>
            <a:spLocks noGrp="1"/>
          </p:cNvSpPr>
          <p:nvPr>
            <p:ph idx="1"/>
          </p:nvPr>
        </p:nvSpPr>
        <p:spPr>
          <a:xfrm>
            <a:off x="209006" y="989603"/>
            <a:ext cx="11652068" cy="5646327"/>
          </a:xfrm>
        </p:spPr>
        <p:txBody>
          <a:bodyPr>
            <a:normAutofit/>
          </a:bodyPr>
          <a:lstStyle/>
          <a:p>
            <a:pPr algn="just">
              <a:lnSpc>
                <a:spcPct val="150000"/>
              </a:lnSpc>
            </a:pPr>
            <a:r>
              <a:rPr lang="en-US" dirty="0"/>
              <a:t>Each node has a direct communication link to every other node in the network (non-blocking)</a:t>
            </a:r>
          </a:p>
          <a:p>
            <a:pPr algn="just">
              <a:lnSpc>
                <a:spcPct val="150000"/>
              </a:lnSpc>
            </a:pPr>
            <a:r>
              <a:rPr lang="en-US" dirty="0"/>
              <a:t>How many communication links are needed?</a:t>
            </a:r>
          </a:p>
          <a:p>
            <a:pPr algn="just">
              <a:lnSpc>
                <a:spcPct val="150000"/>
              </a:lnSpc>
            </a:pPr>
            <a:r>
              <a:rPr lang="en-US" dirty="0"/>
              <a:t>Scalable in terms of performance, not scalable in terms of cost</a:t>
            </a:r>
          </a:p>
        </p:txBody>
      </p:sp>
      <p:pic>
        <p:nvPicPr>
          <p:cNvPr id="5" name="Picture 4"/>
          <p:cNvPicPr>
            <a:picLocks noChangeAspect="1"/>
          </p:cNvPicPr>
          <p:nvPr/>
        </p:nvPicPr>
        <p:blipFill>
          <a:blip r:embed="rId2"/>
          <a:stretch>
            <a:fillRect/>
          </a:stretch>
        </p:blipFill>
        <p:spPr>
          <a:xfrm>
            <a:off x="4606635" y="4142512"/>
            <a:ext cx="4551219" cy="2641454"/>
          </a:xfrm>
          <a:prstGeom prst="rect">
            <a:avLst/>
          </a:prstGeom>
        </p:spPr>
      </p:pic>
    </p:spTree>
    <p:extLst>
      <p:ext uri="{BB962C8B-B14F-4D97-AF65-F5344CB8AC3E}">
        <p14:creationId xmlns:p14="http://schemas.microsoft.com/office/powerpoint/2010/main" val="883716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Star Connect Network</a:t>
            </a:r>
          </a:p>
        </p:txBody>
      </p:sp>
      <p:sp>
        <p:nvSpPr>
          <p:cNvPr id="3" name="Content Placeholder 2"/>
          <p:cNvSpPr>
            <a:spLocks noGrp="1"/>
          </p:cNvSpPr>
          <p:nvPr>
            <p:ph idx="1"/>
          </p:nvPr>
        </p:nvSpPr>
        <p:spPr>
          <a:xfrm>
            <a:off x="209006" y="989603"/>
            <a:ext cx="11652068" cy="5646327"/>
          </a:xfrm>
        </p:spPr>
        <p:txBody>
          <a:bodyPr>
            <a:normAutofit/>
          </a:bodyPr>
          <a:lstStyle/>
          <a:p>
            <a:r>
              <a:rPr lang="en-US" dirty="0"/>
              <a:t>One processor acts as the central processor</a:t>
            </a:r>
          </a:p>
          <a:p>
            <a:r>
              <a:rPr lang="en-US" dirty="0"/>
              <a:t>Every other processor has a communication link with this processor</a:t>
            </a:r>
          </a:p>
          <a:p>
            <a:r>
              <a:rPr lang="en-US" dirty="0"/>
              <a:t>Congestion may happen at the central processor</a:t>
            </a:r>
          </a:p>
          <a:p>
            <a:r>
              <a:rPr lang="en-US" dirty="0"/>
              <a:t>This is a blocking network</a:t>
            </a:r>
          </a:p>
          <a:p>
            <a:r>
              <a:rPr lang="en-US" dirty="0"/>
              <a:t>Scalable in terms of cost, not scalable in terms of performance</a:t>
            </a:r>
          </a:p>
        </p:txBody>
      </p:sp>
      <p:pic>
        <p:nvPicPr>
          <p:cNvPr id="4" name="Picture 3"/>
          <p:cNvPicPr>
            <a:picLocks noChangeAspect="1"/>
          </p:cNvPicPr>
          <p:nvPr/>
        </p:nvPicPr>
        <p:blipFill>
          <a:blip r:embed="rId2"/>
          <a:stretch>
            <a:fillRect/>
          </a:stretch>
        </p:blipFill>
        <p:spPr>
          <a:xfrm>
            <a:off x="3969327" y="3981882"/>
            <a:ext cx="3428999" cy="2524125"/>
          </a:xfrm>
          <a:prstGeom prst="rect">
            <a:avLst/>
          </a:prstGeom>
        </p:spPr>
      </p:pic>
    </p:spTree>
    <p:extLst>
      <p:ext uri="{BB962C8B-B14F-4D97-AF65-F5344CB8AC3E}">
        <p14:creationId xmlns:p14="http://schemas.microsoft.com/office/powerpoint/2010/main" val="4002367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Linear Array and Ring Networks</a:t>
            </a:r>
          </a:p>
        </p:txBody>
      </p:sp>
      <p:sp>
        <p:nvSpPr>
          <p:cNvPr id="3" name="Content Placeholder 2"/>
          <p:cNvSpPr>
            <a:spLocks noGrp="1"/>
          </p:cNvSpPr>
          <p:nvPr>
            <p:ph idx="1"/>
          </p:nvPr>
        </p:nvSpPr>
        <p:spPr>
          <a:xfrm>
            <a:off x="209006" y="989603"/>
            <a:ext cx="11652068" cy="5646327"/>
          </a:xfrm>
        </p:spPr>
        <p:txBody>
          <a:bodyPr>
            <a:normAutofit/>
          </a:bodyPr>
          <a:lstStyle/>
          <a:p>
            <a:r>
              <a:rPr lang="en-US" dirty="0"/>
              <a:t>Scalable in terms of costs, not scalable in terms of performance</a:t>
            </a:r>
          </a:p>
        </p:txBody>
      </p:sp>
      <p:pic>
        <p:nvPicPr>
          <p:cNvPr id="5" name="Picture 4"/>
          <p:cNvPicPr>
            <a:picLocks noChangeAspect="1"/>
          </p:cNvPicPr>
          <p:nvPr/>
        </p:nvPicPr>
        <p:blipFill>
          <a:blip r:embed="rId2"/>
          <a:stretch>
            <a:fillRect/>
          </a:stretch>
        </p:blipFill>
        <p:spPr>
          <a:xfrm>
            <a:off x="2757054" y="2438400"/>
            <a:ext cx="7245927" cy="2701636"/>
          </a:xfrm>
          <a:prstGeom prst="rect">
            <a:avLst/>
          </a:prstGeom>
        </p:spPr>
      </p:pic>
    </p:spTree>
    <p:extLst>
      <p:ext uri="{BB962C8B-B14F-4D97-AF65-F5344CB8AC3E}">
        <p14:creationId xmlns:p14="http://schemas.microsoft.com/office/powerpoint/2010/main" val="1106352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Crossbar Network</a:t>
            </a:r>
          </a:p>
        </p:txBody>
      </p:sp>
      <p:sp>
        <p:nvSpPr>
          <p:cNvPr id="3" name="Content Placeholder 2"/>
          <p:cNvSpPr>
            <a:spLocks noGrp="1"/>
          </p:cNvSpPr>
          <p:nvPr>
            <p:ph idx="1"/>
          </p:nvPr>
        </p:nvSpPr>
        <p:spPr>
          <a:xfrm>
            <a:off x="209006" y="989603"/>
            <a:ext cx="11652068" cy="5646327"/>
          </a:xfrm>
        </p:spPr>
        <p:txBody>
          <a:bodyPr>
            <a:normAutofit fontScale="92500"/>
          </a:bodyPr>
          <a:lstStyle/>
          <a:p>
            <a:pPr algn="just">
              <a:lnSpc>
                <a:spcPct val="130000"/>
              </a:lnSpc>
            </a:pPr>
            <a:r>
              <a:rPr lang="en-US" sz="3200" dirty="0"/>
              <a:t>A crossbar network uses a grid of switches or switching nodes to connect p processors to b memory banks</a:t>
            </a:r>
          </a:p>
          <a:p>
            <a:pPr algn="just">
              <a:lnSpc>
                <a:spcPct val="130000"/>
              </a:lnSpc>
            </a:pPr>
            <a:r>
              <a:rPr lang="en-US" sz="3200" dirty="0"/>
              <a:t>It is a non-blocking network</a:t>
            </a:r>
          </a:p>
          <a:p>
            <a:pPr algn="just">
              <a:lnSpc>
                <a:spcPct val="130000"/>
              </a:lnSpc>
            </a:pPr>
            <a:r>
              <a:rPr lang="en-US" sz="3200" dirty="0"/>
              <a:t>The total number of switching nodes is Θ(</a:t>
            </a:r>
            <a:r>
              <a:rPr lang="en-US" sz="3200" dirty="0" err="1"/>
              <a:t>pb</a:t>
            </a:r>
            <a:r>
              <a:rPr lang="en-US" sz="3200" dirty="0"/>
              <a:t>)</a:t>
            </a:r>
          </a:p>
          <a:p>
            <a:pPr algn="just">
              <a:lnSpc>
                <a:spcPct val="130000"/>
              </a:lnSpc>
            </a:pPr>
            <a:r>
              <a:rPr lang="en-US" sz="3200" dirty="0"/>
              <a:t>In many cases, b is at least on the order of p, the complexity of the crossbar network is Ω(p*p)</a:t>
            </a:r>
          </a:p>
          <a:p>
            <a:pPr algn="just">
              <a:lnSpc>
                <a:spcPct val="130000"/>
              </a:lnSpc>
            </a:pPr>
            <a:r>
              <a:rPr lang="en-US" sz="3200" dirty="0"/>
              <a:t>Disadvantage: Switch complexity is difficult to realize at high data rates</a:t>
            </a:r>
          </a:p>
          <a:p>
            <a:pPr algn="just">
              <a:lnSpc>
                <a:spcPct val="130000"/>
              </a:lnSpc>
            </a:pPr>
            <a:r>
              <a:rPr lang="en-US" sz="3200" dirty="0"/>
              <a:t>Scalable in terms of performance, but not scalable in terms of cost</a:t>
            </a:r>
            <a:endParaRPr lang="en-US" dirty="0"/>
          </a:p>
        </p:txBody>
      </p:sp>
    </p:spTree>
    <p:extLst>
      <p:ext uri="{BB962C8B-B14F-4D97-AF65-F5344CB8AC3E}">
        <p14:creationId xmlns:p14="http://schemas.microsoft.com/office/powerpoint/2010/main" val="4102049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Crossbar Network</a:t>
            </a:r>
          </a:p>
        </p:txBody>
      </p:sp>
      <p:pic>
        <p:nvPicPr>
          <p:cNvPr id="4" name="Content Placeholder 3"/>
          <p:cNvPicPr>
            <a:picLocks noGrp="1" noChangeAspect="1"/>
          </p:cNvPicPr>
          <p:nvPr>
            <p:ph idx="1"/>
          </p:nvPr>
        </p:nvPicPr>
        <p:blipFill>
          <a:blip r:embed="rId2"/>
          <a:stretch>
            <a:fillRect/>
          </a:stretch>
        </p:blipFill>
        <p:spPr>
          <a:xfrm>
            <a:off x="1427019" y="1593273"/>
            <a:ext cx="7461394" cy="4028858"/>
          </a:xfrm>
          <a:prstGeom prst="rect">
            <a:avLst/>
          </a:prstGeom>
        </p:spPr>
      </p:pic>
    </p:spTree>
    <p:extLst>
      <p:ext uri="{BB962C8B-B14F-4D97-AF65-F5344CB8AC3E}">
        <p14:creationId xmlns:p14="http://schemas.microsoft.com/office/powerpoint/2010/main" val="123587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Clock Cycle</a:t>
            </a:r>
          </a:p>
        </p:txBody>
      </p:sp>
      <p:sp>
        <p:nvSpPr>
          <p:cNvPr id="3" name="Content Placeholder 2"/>
          <p:cNvSpPr>
            <a:spLocks noGrp="1"/>
          </p:cNvSpPr>
          <p:nvPr>
            <p:ph idx="1"/>
          </p:nvPr>
        </p:nvSpPr>
        <p:spPr>
          <a:xfrm>
            <a:off x="209006" y="989603"/>
            <a:ext cx="11652068" cy="5646327"/>
          </a:xfrm>
        </p:spPr>
        <p:txBody>
          <a:bodyPr>
            <a:normAutofit fontScale="92500"/>
          </a:bodyPr>
          <a:lstStyle/>
          <a:p>
            <a:pPr algn="just">
              <a:lnSpc>
                <a:spcPct val="130000"/>
              </a:lnSpc>
            </a:pPr>
            <a:r>
              <a:rPr lang="en-US" dirty="0"/>
              <a:t>A clock cycle is also known as a </a:t>
            </a:r>
            <a:r>
              <a:rPr lang="en-US" b="1" u="sng" dirty="0">
                <a:solidFill>
                  <a:srgbClr val="FF0000"/>
                </a:solidFill>
              </a:rPr>
              <a:t>clock tick</a:t>
            </a:r>
          </a:p>
          <a:p>
            <a:pPr algn="just">
              <a:lnSpc>
                <a:spcPct val="130000"/>
              </a:lnSpc>
            </a:pPr>
            <a:r>
              <a:rPr lang="en-US" dirty="0"/>
              <a:t>It is a single increment of the central processing unit (CPU) clock during which the smallest unit of processor activity is carried out. </a:t>
            </a:r>
          </a:p>
          <a:p>
            <a:pPr algn="just">
              <a:lnSpc>
                <a:spcPct val="130000"/>
              </a:lnSpc>
            </a:pPr>
            <a:r>
              <a:rPr lang="en-US" dirty="0"/>
              <a:t>It helps in </a:t>
            </a:r>
            <a:r>
              <a:rPr lang="en-US" b="1" u="sng" dirty="0">
                <a:solidFill>
                  <a:srgbClr val="FF0000"/>
                </a:solidFill>
              </a:rPr>
              <a:t>determining the speed of the CPU</a:t>
            </a:r>
            <a:r>
              <a:rPr lang="en-US" dirty="0"/>
              <a:t>, as it is considered the basic unit of measuring how fast an instruction can be executed by the computer processor</a:t>
            </a:r>
          </a:p>
          <a:p>
            <a:pPr algn="just">
              <a:lnSpc>
                <a:spcPct val="130000"/>
              </a:lnSpc>
            </a:pPr>
            <a:r>
              <a:rPr lang="en-US" dirty="0"/>
              <a:t>The clock speed of a processor is measured in </a:t>
            </a:r>
            <a:r>
              <a:rPr lang="en-US" b="1" u="sng" dirty="0">
                <a:solidFill>
                  <a:srgbClr val="FF0000"/>
                </a:solidFill>
              </a:rPr>
              <a:t>hertz</a:t>
            </a:r>
            <a:r>
              <a:rPr lang="en-US" dirty="0"/>
              <a:t>, which is clock cycles per second. </a:t>
            </a:r>
          </a:p>
          <a:p>
            <a:pPr algn="just">
              <a:lnSpc>
                <a:spcPct val="130000"/>
              </a:lnSpc>
            </a:pPr>
            <a:r>
              <a:rPr lang="en-US" dirty="0">
                <a:solidFill>
                  <a:srgbClr val="FF0000"/>
                </a:solidFill>
              </a:rPr>
              <a:t>A CPU which completes </a:t>
            </a:r>
            <a:r>
              <a:rPr lang="en-US" b="1" u="sng" dirty="0">
                <a:solidFill>
                  <a:srgbClr val="FF0000"/>
                </a:solidFill>
              </a:rPr>
              <a:t>three billion clock cycles per secon</a:t>
            </a:r>
            <a:r>
              <a:rPr lang="en-US" dirty="0">
                <a:solidFill>
                  <a:srgbClr val="FF0000"/>
                </a:solidFill>
              </a:rPr>
              <a:t>d has a clock speed of 3 GHz.</a:t>
            </a:r>
          </a:p>
        </p:txBody>
      </p:sp>
    </p:spTree>
    <p:extLst>
      <p:ext uri="{BB962C8B-B14F-4D97-AF65-F5344CB8AC3E}">
        <p14:creationId xmlns:p14="http://schemas.microsoft.com/office/powerpoint/2010/main" val="2034815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Crossbar Network</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327565" y="1055972"/>
            <a:ext cx="6788726" cy="5538788"/>
          </a:xfrm>
          <a:prstGeom prst="rect">
            <a:avLst/>
          </a:prstGeom>
        </p:spPr>
      </p:pic>
    </p:spTree>
    <p:extLst>
      <p:ext uri="{BB962C8B-B14F-4D97-AF65-F5344CB8AC3E}">
        <p14:creationId xmlns:p14="http://schemas.microsoft.com/office/powerpoint/2010/main" val="3534319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Multistage Network</a:t>
            </a:r>
          </a:p>
        </p:txBody>
      </p:sp>
      <p:sp>
        <p:nvSpPr>
          <p:cNvPr id="3" name="Content Placeholder 2"/>
          <p:cNvSpPr>
            <a:spLocks noGrp="1"/>
          </p:cNvSpPr>
          <p:nvPr>
            <p:ph idx="1"/>
          </p:nvPr>
        </p:nvSpPr>
        <p:spPr>
          <a:xfrm>
            <a:off x="209006" y="989603"/>
            <a:ext cx="11652068" cy="5646327"/>
          </a:xfrm>
        </p:spPr>
        <p:txBody>
          <a:bodyPr>
            <a:normAutofit/>
          </a:bodyPr>
          <a:lstStyle/>
          <a:p>
            <a:pPr algn="just">
              <a:lnSpc>
                <a:spcPct val="130000"/>
              </a:lnSpc>
            </a:pPr>
            <a:r>
              <a:rPr lang="en-US" sz="3200" dirty="0"/>
              <a:t>To balance the scalability between performance and costs</a:t>
            </a:r>
          </a:p>
          <a:p>
            <a:pPr algn="just">
              <a:lnSpc>
                <a:spcPct val="130000"/>
              </a:lnSpc>
            </a:pPr>
            <a:r>
              <a:rPr lang="en-US" sz="3200" dirty="0"/>
              <a:t>Allowing multiple stages between processors and memory banks</a:t>
            </a:r>
          </a:p>
          <a:p>
            <a:pPr algn="just">
              <a:lnSpc>
                <a:spcPct val="130000"/>
              </a:lnSpc>
            </a:pPr>
            <a:r>
              <a:rPr lang="en-US" sz="3200" dirty="0"/>
              <a:t>Switches are installed at each stage</a:t>
            </a:r>
          </a:p>
          <a:p>
            <a:pPr algn="just">
              <a:lnSpc>
                <a:spcPct val="130000"/>
              </a:lnSpc>
            </a:pPr>
            <a:r>
              <a:rPr lang="en-US" sz="3200" dirty="0"/>
              <a:t>It is more scalable than bus-based networks in terms of performance</a:t>
            </a:r>
          </a:p>
          <a:p>
            <a:pPr algn="just">
              <a:lnSpc>
                <a:spcPct val="130000"/>
              </a:lnSpc>
            </a:pPr>
            <a:r>
              <a:rPr lang="en-US" sz="3200" dirty="0"/>
              <a:t>It is more scalable than the crossbar networks in terms of costs</a:t>
            </a:r>
          </a:p>
          <a:p>
            <a:pPr algn="just">
              <a:lnSpc>
                <a:spcPct val="130000"/>
              </a:lnSpc>
            </a:pPr>
            <a:r>
              <a:rPr lang="en-US" sz="3200" dirty="0"/>
              <a:t>A special multistage interconnection network is the </a:t>
            </a:r>
            <a:r>
              <a:rPr lang="en-US" sz="3200" b="1" u="sng" dirty="0"/>
              <a:t>omega network</a:t>
            </a:r>
            <a:endParaRPr lang="en-US" b="1" u="sng" dirty="0"/>
          </a:p>
        </p:txBody>
      </p:sp>
    </p:spTree>
    <p:extLst>
      <p:ext uri="{BB962C8B-B14F-4D97-AF65-F5344CB8AC3E}">
        <p14:creationId xmlns:p14="http://schemas.microsoft.com/office/powerpoint/2010/main" val="81926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Multistage Network</a:t>
            </a:r>
          </a:p>
        </p:txBody>
      </p:sp>
      <p:sp>
        <p:nvSpPr>
          <p:cNvPr id="3" name="Rectangle 2"/>
          <p:cNvSpPr/>
          <p:nvPr/>
        </p:nvSpPr>
        <p:spPr>
          <a:xfrm>
            <a:off x="316523" y="903238"/>
            <a:ext cx="11430000" cy="589072"/>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b="1" u="sng" dirty="0"/>
              <a:t>Multistage Interactions</a:t>
            </a:r>
          </a:p>
        </p:txBody>
      </p:sp>
      <p:pic>
        <p:nvPicPr>
          <p:cNvPr id="5" name="Picture 4"/>
          <p:cNvPicPr>
            <a:picLocks noChangeAspect="1"/>
          </p:cNvPicPr>
          <p:nvPr/>
        </p:nvPicPr>
        <p:blipFill>
          <a:blip r:embed="rId2"/>
          <a:stretch>
            <a:fillRect/>
          </a:stretch>
        </p:blipFill>
        <p:spPr>
          <a:xfrm>
            <a:off x="2109787" y="1938337"/>
            <a:ext cx="8377238" cy="4033838"/>
          </a:xfrm>
          <a:prstGeom prst="rect">
            <a:avLst/>
          </a:prstGeom>
        </p:spPr>
      </p:pic>
    </p:spTree>
    <p:extLst>
      <p:ext uri="{BB962C8B-B14F-4D97-AF65-F5344CB8AC3E}">
        <p14:creationId xmlns:p14="http://schemas.microsoft.com/office/powerpoint/2010/main" val="452412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Multistage Network</a:t>
            </a:r>
          </a:p>
        </p:txBody>
      </p:sp>
      <p:sp>
        <p:nvSpPr>
          <p:cNvPr id="3" name="Rectangle 2"/>
          <p:cNvSpPr/>
          <p:nvPr/>
        </p:nvSpPr>
        <p:spPr>
          <a:xfrm>
            <a:off x="316523" y="903238"/>
            <a:ext cx="11430000" cy="589072"/>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b="1" u="sng" dirty="0"/>
              <a:t>Multistage Interactions</a:t>
            </a:r>
          </a:p>
        </p:txBody>
      </p:sp>
      <p:pic>
        <p:nvPicPr>
          <p:cNvPr id="4" name="Picture 3"/>
          <p:cNvPicPr>
            <a:picLocks noChangeAspect="1"/>
          </p:cNvPicPr>
          <p:nvPr/>
        </p:nvPicPr>
        <p:blipFill>
          <a:blip r:embed="rId2"/>
          <a:stretch>
            <a:fillRect/>
          </a:stretch>
        </p:blipFill>
        <p:spPr>
          <a:xfrm>
            <a:off x="3324225" y="1624012"/>
            <a:ext cx="6609484" cy="4638243"/>
          </a:xfrm>
          <a:prstGeom prst="rect">
            <a:avLst/>
          </a:prstGeom>
        </p:spPr>
      </p:pic>
    </p:spTree>
    <p:extLst>
      <p:ext uri="{BB962C8B-B14F-4D97-AF65-F5344CB8AC3E}">
        <p14:creationId xmlns:p14="http://schemas.microsoft.com/office/powerpoint/2010/main" val="938208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Metrics for Dynamic Interconnection Networks</a:t>
            </a:r>
          </a:p>
        </p:txBody>
      </p:sp>
      <p:sp>
        <p:nvSpPr>
          <p:cNvPr id="3" name="Rectangle 2"/>
          <p:cNvSpPr/>
          <p:nvPr/>
        </p:nvSpPr>
        <p:spPr>
          <a:xfrm>
            <a:off x="316523" y="903238"/>
            <a:ext cx="11430000" cy="3359061"/>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dirty="0"/>
              <a:t>Evaluating dynamic interconnection networks in terms of their usefulness for parallel computing and technical feasibility, can be carried out by applying similar metrics as for static interconnection networks.</a:t>
            </a:r>
          </a:p>
          <a:p>
            <a:pPr marL="342900" indent="-342900" algn="just" fontAlgn="base">
              <a:lnSpc>
                <a:spcPct val="150000"/>
              </a:lnSpc>
              <a:buFont typeface="Arial" panose="020B0604020202020204" pitchFamily="34" charset="0"/>
              <a:buChar char="•"/>
            </a:pPr>
            <a:r>
              <a:rPr lang="en-US" sz="2400" dirty="0"/>
              <a:t>Before discussing some of the metrics, we need to expand slightly the concept of network node assuming that it can be not only a processor, memory module, I/O device etc., but also a switch.</a:t>
            </a:r>
          </a:p>
        </p:txBody>
      </p:sp>
    </p:spTree>
    <p:extLst>
      <p:ext uri="{BB962C8B-B14F-4D97-AF65-F5344CB8AC3E}">
        <p14:creationId xmlns:p14="http://schemas.microsoft.com/office/powerpoint/2010/main" val="1215787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Metrics for Dynamic Interconnection Networks</a:t>
            </a:r>
          </a:p>
        </p:txBody>
      </p:sp>
      <p:sp>
        <p:nvSpPr>
          <p:cNvPr id="3" name="Rectangle 2"/>
          <p:cNvSpPr/>
          <p:nvPr/>
        </p:nvSpPr>
        <p:spPr>
          <a:xfrm>
            <a:off x="316523" y="903238"/>
            <a:ext cx="11430000" cy="5575052"/>
          </a:xfrm>
          <a:prstGeom prst="rect">
            <a:avLst/>
          </a:prstGeom>
        </p:spPr>
        <p:txBody>
          <a:bodyPr wrap="square">
            <a:spAutoFit/>
          </a:bodyPr>
          <a:lstStyle/>
          <a:p>
            <a:pPr marL="457200" indent="-457200" algn="just" fontAlgn="base">
              <a:lnSpc>
                <a:spcPct val="150000"/>
              </a:lnSpc>
              <a:buFont typeface="+mj-lt"/>
              <a:buAutoNum type="arabicPeriod"/>
            </a:pPr>
            <a:r>
              <a:rPr lang="en-US" sz="2400" dirty="0"/>
              <a:t>The </a:t>
            </a:r>
            <a:r>
              <a:rPr lang="en-US" sz="2400" b="1" dirty="0">
                <a:solidFill>
                  <a:srgbClr val="FF0000"/>
                </a:solidFill>
              </a:rPr>
              <a:t>diameter</a:t>
            </a:r>
            <a:r>
              <a:rPr lang="en-US" sz="2400" dirty="0"/>
              <a:t> of a dynamic network specifies the maximum number of links along which a message must pass from a source to target node. </a:t>
            </a:r>
          </a:p>
          <a:p>
            <a:pPr marL="914400" lvl="1" indent="-457200" algn="just" fontAlgn="base">
              <a:lnSpc>
                <a:spcPct val="150000"/>
              </a:lnSpc>
              <a:buFont typeface="Arial" panose="020B0604020202020204" pitchFamily="34" charset="0"/>
              <a:buChar char="•"/>
            </a:pPr>
            <a:r>
              <a:rPr lang="en-US" sz="2400" dirty="0"/>
              <a:t>The diameter approximates the latency in message transfer through the network. </a:t>
            </a:r>
          </a:p>
          <a:p>
            <a:pPr marL="914400" lvl="1" indent="-457200" algn="just" fontAlgn="base">
              <a:lnSpc>
                <a:spcPct val="150000"/>
              </a:lnSpc>
              <a:buFont typeface="Arial" panose="020B0604020202020204" pitchFamily="34" charset="0"/>
              <a:buChar char="•"/>
            </a:pPr>
            <a:r>
              <a:rPr lang="en-US" sz="2400" dirty="0"/>
              <a:t>Therefore, while evaluating the diameter of a dynamic network we should pay attention on the longest path between a pair of processors, and not between a pair of nodes (for example, between a pair of switches).</a:t>
            </a:r>
          </a:p>
          <a:p>
            <a:pPr lvl="1" algn="just" fontAlgn="base">
              <a:lnSpc>
                <a:spcPct val="150000"/>
              </a:lnSpc>
            </a:pPr>
            <a:endParaRPr lang="en-US" sz="2400" dirty="0"/>
          </a:p>
          <a:p>
            <a:pPr marL="457200" indent="-457200" algn="just" fontAlgn="base">
              <a:lnSpc>
                <a:spcPct val="150000"/>
              </a:lnSpc>
              <a:buFont typeface="+mj-lt"/>
              <a:buAutoNum type="arabicPeriod"/>
            </a:pPr>
            <a:r>
              <a:rPr lang="en-US" sz="2400" dirty="0"/>
              <a:t>The </a:t>
            </a:r>
            <a:r>
              <a:rPr lang="en-US" sz="2400" b="1" dirty="0">
                <a:solidFill>
                  <a:srgbClr val="FF0000"/>
                </a:solidFill>
              </a:rPr>
              <a:t>maximum degree </a:t>
            </a:r>
            <a:r>
              <a:rPr lang="en-US" sz="2400" dirty="0"/>
              <a:t>of a vertex node, which is the number of links adjacent to it, impacts the complexity of the routing procedure running in a processor or the complexity of a switch.</a:t>
            </a:r>
          </a:p>
        </p:txBody>
      </p:sp>
    </p:spTree>
    <p:extLst>
      <p:ext uri="{BB962C8B-B14F-4D97-AF65-F5344CB8AC3E}">
        <p14:creationId xmlns:p14="http://schemas.microsoft.com/office/powerpoint/2010/main" val="2241471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Metrics for Dynamic Interconnection Networks</a:t>
            </a:r>
          </a:p>
        </p:txBody>
      </p:sp>
      <p:sp>
        <p:nvSpPr>
          <p:cNvPr id="3" name="Rectangle 2"/>
          <p:cNvSpPr/>
          <p:nvPr/>
        </p:nvSpPr>
        <p:spPr>
          <a:xfrm>
            <a:off x="316523" y="903238"/>
            <a:ext cx="11430000" cy="5575052"/>
          </a:xfrm>
          <a:prstGeom prst="rect">
            <a:avLst/>
          </a:prstGeom>
        </p:spPr>
        <p:txBody>
          <a:bodyPr wrap="square">
            <a:spAutoFit/>
          </a:bodyPr>
          <a:lstStyle/>
          <a:p>
            <a:pPr marL="457200" indent="-457200" algn="just" fontAlgn="base">
              <a:lnSpc>
                <a:spcPct val="150000"/>
              </a:lnSpc>
              <a:buFont typeface="+mj-lt"/>
              <a:buAutoNum type="arabicPeriod" startAt="3"/>
            </a:pPr>
            <a:r>
              <a:rPr lang="en-US" sz="2400" dirty="0"/>
              <a:t>The </a:t>
            </a:r>
            <a:r>
              <a:rPr lang="en-US" sz="2400" b="1" dirty="0">
                <a:solidFill>
                  <a:srgbClr val="FF0000"/>
                </a:solidFill>
              </a:rPr>
              <a:t>bisection width</a:t>
            </a:r>
            <a:r>
              <a:rPr lang="en-US" sz="2400" dirty="0"/>
              <a:t> of a network is the minimum number of links that must be removed from a network to divide it into two equal parts. </a:t>
            </a:r>
          </a:p>
          <a:p>
            <a:pPr marL="914400" lvl="1" indent="-457200" algn="just" fontAlgn="base">
              <a:lnSpc>
                <a:spcPct val="150000"/>
              </a:lnSpc>
              <a:buFont typeface="Arial" panose="020B0604020202020204" pitchFamily="34" charset="0"/>
              <a:buChar char="•"/>
            </a:pPr>
            <a:r>
              <a:rPr lang="en-US" sz="2400" dirty="0"/>
              <a:t>The bisection width multiplied by the bandwidth of a single link determines the number of bits that can be transferred per unit time between the two halves of a network. </a:t>
            </a:r>
          </a:p>
          <a:p>
            <a:pPr marL="914400" lvl="1" indent="-457200" algn="just" fontAlgn="base">
              <a:lnSpc>
                <a:spcPct val="150000"/>
              </a:lnSpc>
              <a:buFont typeface="Arial" panose="020B0604020202020204" pitchFamily="34" charset="0"/>
              <a:buChar char="•"/>
            </a:pPr>
            <a:r>
              <a:rPr lang="en-US" sz="2400" dirty="0"/>
              <a:t>The general definition of this metric is slightly modified for dynamic networks, because only processors are the source and target points of data transmissions. </a:t>
            </a:r>
          </a:p>
          <a:p>
            <a:pPr marL="914400" lvl="1" indent="-457200" algn="just" fontAlgn="base">
              <a:lnSpc>
                <a:spcPct val="150000"/>
              </a:lnSpc>
              <a:buFont typeface="Arial" panose="020B0604020202020204" pitchFamily="34" charset="0"/>
              <a:buChar char="•"/>
            </a:pPr>
            <a:r>
              <a:rPr lang="en-US" sz="2400" dirty="0"/>
              <a:t>Therefore, the halves of a network—created by removing links that define the bisection width—should be understood as subnetworks containing half the number of network processors, and not half the number of its nodes. T</a:t>
            </a:r>
          </a:p>
        </p:txBody>
      </p:sp>
    </p:spTree>
    <p:extLst>
      <p:ext uri="{BB962C8B-B14F-4D97-AF65-F5344CB8AC3E}">
        <p14:creationId xmlns:p14="http://schemas.microsoft.com/office/powerpoint/2010/main" val="2226941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Metrics for Dynamic Interconnection Networks</a:t>
            </a:r>
          </a:p>
        </p:txBody>
      </p:sp>
      <p:sp>
        <p:nvSpPr>
          <p:cNvPr id="3" name="Rectangle 2"/>
          <p:cNvSpPr/>
          <p:nvPr/>
        </p:nvSpPr>
        <p:spPr>
          <a:xfrm>
            <a:off x="316523" y="903238"/>
            <a:ext cx="11430000" cy="2805063"/>
          </a:xfrm>
          <a:prstGeom prst="rect">
            <a:avLst/>
          </a:prstGeom>
        </p:spPr>
        <p:txBody>
          <a:bodyPr wrap="square">
            <a:spAutoFit/>
          </a:bodyPr>
          <a:lstStyle/>
          <a:p>
            <a:pPr marL="457200" indent="-457200" algn="just" fontAlgn="base">
              <a:lnSpc>
                <a:spcPct val="150000"/>
              </a:lnSpc>
              <a:buClr>
                <a:schemeClr val="tx1"/>
              </a:buClr>
              <a:buFont typeface="+mj-lt"/>
              <a:buAutoNum type="arabicPeriod" startAt="4"/>
            </a:pPr>
            <a:r>
              <a:rPr lang="en-US" sz="2400" b="1" dirty="0">
                <a:solidFill>
                  <a:srgbClr val="FF0000"/>
                </a:solidFill>
              </a:rPr>
              <a:t>bisection bandwidth</a:t>
            </a:r>
            <a:r>
              <a:rPr lang="en-US" sz="2400" dirty="0"/>
              <a:t> Often used to describe network performance</a:t>
            </a:r>
          </a:p>
          <a:p>
            <a:pPr lvl="1" algn="just" fontAlgn="base">
              <a:lnSpc>
                <a:spcPct val="150000"/>
              </a:lnSpc>
            </a:pPr>
            <a:r>
              <a:rPr lang="en-US" sz="2400" dirty="0"/>
              <a:t>- Cut network in half and sum bandwidth of links severed</a:t>
            </a:r>
          </a:p>
          <a:p>
            <a:pPr lvl="1" algn="just" fontAlgn="base">
              <a:lnSpc>
                <a:spcPct val="150000"/>
              </a:lnSpc>
            </a:pPr>
            <a:r>
              <a:rPr lang="en-US" sz="2400" dirty="0"/>
              <a:t>- (Min # channels spanning two halves) * (BW of each channel)</a:t>
            </a:r>
          </a:p>
          <a:p>
            <a:pPr lvl="1" algn="just" fontAlgn="base">
              <a:lnSpc>
                <a:spcPct val="150000"/>
              </a:lnSpc>
            </a:pPr>
            <a:r>
              <a:rPr lang="en-US" sz="2400" dirty="0"/>
              <a:t>- Meaningful only for recursive topologies</a:t>
            </a:r>
          </a:p>
          <a:p>
            <a:pPr lvl="1" algn="just" fontAlgn="base">
              <a:lnSpc>
                <a:spcPct val="150000"/>
              </a:lnSpc>
            </a:pPr>
            <a:r>
              <a:rPr lang="en-US" sz="2400" dirty="0"/>
              <a:t>- Can be misleading, because does not account for switch and routing efficient</a:t>
            </a:r>
          </a:p>
        </p:txBody>
      </p:sp>
    </p:spTree>
    <p:extLst>
      <p:ext uri="{BB962C8B-B14F-4D97-AF65-F5344CB8AC3E}">
        <p14:creationId xmlns:p14="http://schemas.microsoft.com/office/powerpoint/2010/main" val="4086981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Metrics for Dynamic Interconnection Networks</a:t>
            </a:r>
          </a:p>
        </p:txBody>
      </p:sp>
      <p:sp>
        <p:nvSpPr>
          <p:cNvPr id="3" name="Rectangle 2"/>
          <p:cNvSpPr/>
          <p:nvPr/>
        </p:nvSpPr>
        <p:spPr>
          <a:xfrm>
            <a:off x="316523" y="903238"/>
            <a:ext cx="11430000" cy="4467057"/>
          </a:xfrm>
          <a:prstGeom prst="rect">
            <a:avLst/>
          </a:prstGeom>
        </p:spPr>
        <p:txBody>
          <a:bodyPr wrap="square">
            <a:spAutoFit/>
          </a:bodyPr>
          <a:lstStyle/>
          <a:p>
            <a:pPr marL="457200" indent="-457200" algn="just" fontAlgn="base">
              <a:lnSpc>
                <a:spcPct val="150000"/>
              </a:lnSpc>
              <a:buClr>
                <a:schemeClr val="tx1"/>
              </a:buClr>
              <a:buFont typeface="+mj-lt"/>
              <a:buAutoNum type="arabicPeriod" startAt="5"/>
            </a:pPr>
            <a:r>
              <a:rPr lang="en-US" sz="2400" b="1" dirty="0">
                <a:solidFill>
                  <a:srgbClr val="FF0000"/>
                </a:solidFill>
              </a:rPr>
              <a:t>Cost:</a:t>
            </a:r>
            <a:r>
              <a:rPr lang="en-US" sz="2400" dirty="0"/>
              <a:t> The number of links or switches (whichever is asymptotically higher) is a meaningful measure of the cost. However, a number of other factors, such as the ability to layout the network, the length of wires, etc., also factor in to the cost.</a:t>
            </a:r>
          </a:p>
          <a:p>
            <a:pPr marL="457200" indent="-457200" algn="just" fontAlgn="base">
              <a:lnSpc>
                <a:spcPct val="150000"/>
              </a:lnSpc>
              <a:buFont typeface="+mj-lt"/>
              <a:buAutoNum type="arabicPeriod" startAt="5"/>
            </a:pPr>
            <a:endParaRPr lang="en-US" sz="2400" dirty="0"/>
          </a:p>
          <a:p>
            <a:pPr marL="457200" indent="-457200" algn="just" fontAlgn="base">
              <a:lnSpc>
                <a:spcPct val="150000"/>
              </a:lnSpc>
              <a:buClr>
                <a:schemeClr val="tx1"/>
              </a:buClr>
              <a:buFont typeface="+mj-lt"/>
              <a:buAutoNum type="arabicPeriod" startAt="6"/>
            </a:pPr>
            <a:r>
              <a:rPr lang="en-US" sz="2400" b="1" dirty="0">
                <a:solidFill>
                  <a:srgbClr val="FF0000"/>
                </a:solidFill>
              </a:rPr>
              <a:t>Channel Bandwidth: </a:t>
            </a:r>
            <a:r>
              <a:rPr lang="en-US" sz="2400" dirty="0"/>
              <a:t>Think of it like the width of a water pipe. In a static network, it's how much data can flow through the pipe at once. In a dynamic network, it's how flexible the pipe is in handling different amounts of water.</a:t>
            </a:r>
          </a:p>
          <a:p>
            <a:pPr algn="just" fontAlgn="base">
              <a:lnSpc>
                <a:spcPct val="150000"/>
              </a:lnSpc>
            </a:pPr>
            <a:endParaRPr lang="en-US" sz="2400" dirty="0"/>
          </a:p>
        </p:txBody>
      </p:sp>
    </p:spTree>
    <p:extLst>
      <p:ext uri="{BB962C8B-B14F-4D97-AF65-F5344CB8AC3E}">
        <p14:creationId xmlns:p14="http://schemas.microsoft.com/office/powerpoint/2010/main" val="3536314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Metrics for Dynamic Interconnection Networks</a:t>
            </a:r>
          </a:p>
        </p:txBody>
      </p:sp>
      <p:sp>
        <p:nvSpPr>
          <p:cNvPr id="3" name="Rectangle 2"/>
          <p:cNvSpPr/>
          <p:nvPr/>
        </p:nvSpPr>
        <p:spPr>
          <a:xfrm>
            <a:off x="316523" y="903238"/>
            <a:ext cx="11430000" cy="5390386"/>
          </a:xfrm>
          <a:prstGeom prst="rect">
            <a:avLst/>
          </a:prstGeom>
        </p:spPr>
        <p:txBody>
          <a:bodyPr wrap="square">
            <a:spAutoFit/>
          </a:bodyPr>
          <a:lstStyle/>
          <a:p>
            <a:pPr marL="457200" indent="-457200" algn="just">
              <a:buClr>
                <a:schemeClr val="tx1"/>
              </a:buClr>
              <a:buFont typeface="+mj-lt"/>
              <a:buAutoNum type="arabicPeriod" startAt="7"/>
            </a:pPr>
            <a:r>
              <a:rPr lang="en-US" sz="2400" b="1" i="0" dirty="0">
                <a:solidFill>
                  <a:srgbClr val="FF0000"/>
                </a:solidFill>
                <a:effectLst/>
                <a:latin typeface="Söhne"/>
              </a:rPr>
              <a:t>Channel Rate:</a:t>
            </a:r>
            <a:r>
              <a:rPr lang="en-US" sz="2400" dirty="0">
                <a:solidFill>
                  <a:srgbClr val="FF0000"/>
                </a:solidFill>
                <a:latin typeface="Söhne"/>
              </a:rPr>
              <a:t> </a:t>
            </a:r>
            <a:r>
              <a:rPr lang="en-US" sz="2400" b="0" i="0" dirty="0">
                <a:solidFill>
                  <a:srgbClr val="374151"/>
                </a:solidFill>
                <a:effectLst/>
                <a:latin typeface="Söhne"/>
              </a:rPr>
              <a:t>This is how fast the data flows through the pipe. In a static network, it's like the speed of water in a river. In a dynamic network, this speed can change depending on what's needed.</a:t>
            </a:r>
          </a:p>
          <a:p>
            <a:pPr marL="457200" indent="-457200" algn="just">
              <a:buFont typeface="+mj-lt"/>
              <a:buAutoNum type="arabicPeriod" startAt="7"/>
            </a:pPr>
            <a:endParaRPr lang="en-US" sz="2400" b="1" i="0" dirty="0">
              <a:solidFill>
                <a:srgbClr val="374151"/>
              </a:solidFill>
              <a:effectLst/>
              <a:latin typeface="Söhne"/>
            </a:endParaRPr>
          </a:p>
          <a:p>
            <a:pPr marL="457200" indent="-457200" algn="just">
              <a:buFont typeface="+mj-lt"/>
              <a:buAutoNum type="arabicPeriod" startAt="7"/>
            </a:pPr>
            <a:endParaRPr lang="en-US" sz="2400" b="1" dirty="0">
              <a:solidFill>
                <a:srgbClr val="374151"/>
              </a:solidFill>
              <a:latin typeface="Söhne"/>
            </a:endParaRPr>
          </a:p>
          <a:p>
            <a:pPr marL="457200" indent="-457200" algn="just">
              <a:buClr>
                <a:schemeClr val="tx1"/>
              </a:buClr>
              <a:buFont typeface="+mj-lt"/>
              <a:buAutoNum type="arabicPeriod" startAt="7"/>
            </a:pPr>
            <a:r>
              <a:rPr lang="en-US" sz="2400" b="1" i="0" dirty="0">
                <a:solidFill>
                  <a:srgbClr val="FF0000"/>
                </a:solidFill>
                <a:effectLst/>
                <a:latin typeface="Söhne"/>
              </a:rPr>
              <a:t>Channel Width:</a:t>
            </a:r>
            <a:r>
              <a:rPr lang="en-US" sz="2400" dirty="0">
                <a:solidFill>
                  <a:srgbClr val="FF0000"/>
                </a:solidFill>
                <a:latin typeface="Söhne"/>
              </a:rPr>
              <a:t> </a:t>
            </a:r>
            <a:r>
              <a:rPr lang="en-US" sz="2400" b="0" i="0" dirty="0">
                <a:solidFill>
                  <a:srgbClr val="374151"/>
                </a:solidFill>
                <a:effectLst/>
                <a:latin typeface="Söhne"/>
              </a:rPr>
              <a:t>In a static network, this is like the physical size of the pipe. A wider pipe can carry more data. In a dynamic network, it's about how many things can flow through the pipe at the same time, like many small pipes side by side.</a:t>
            </a:r>
          </a:p>
          <a:p>
            <a:pPr marL="457200" indent="-457200" algn="just">
              <a:buClr>
                <a:schemeClr val="tx1"/>
              </a:buClr>
              <a:buFont typeface="+mj-lt"/>
              <a:buAutoNum type="arabicPeriod" startAt="7"/>
            </a:pPr>
            <a:endParaRPr lang="en-US" sz="2400" dirty="0">
              <a:solidFill>
                <a:srgbClr val="374151"/>
              </a:solidFill>
              <a:latin typeface="Söhne"/>
            </a:endParaRPr>
          </a:p>
          <a:p>
            <a:pPr algn="just">
              <a:buClr>
                <a:schemeClr val="tx1"/>
              </a:buClr>
            </a:pPr>
            <a:r>
              <a:rPr lang="en-US" sz="2400" b="0" i="0" dirty="0">
                <a:solidFill>
                  <a:srgbClr val="374151"/>
                </a:solidFill>
                <a:effectLst/>
                <a:latin typeface="Söhne"/>
              </a:rPr>
              <a:t>So, in simple terms, </a:t>
            </a:r>
            <a:r>
              <a:rPr lang="en-US" sz="2400" b="1" i="0" dirty="0">
                <a:solidFill>
                  <a:srgbClr val="C00000"/>
                </a:solidFill>
                <a:effectLst/>
                <a:latin typeface="Söhne"/>
              </a:rPr>
              <a:t>channel bandwidth</a:t>
            </a:r>
            <a:r>
              <a:rPr lang="en-US" sz="2400" b="0" i="0" dirty="0">
                <a:solidFill>
                  <a:srgbClr val="374151"/>
                </a:solidFill>
                <a:effectLst/>
                <a:latin typeface="Söhne"/>
              </a:rPr>
              <a:t> is about </a:t>
            </a:r>
            <a:r>
              <a:rPr lang="en-US" sz="2400" b="1" i="0" dirty="0">
                <a:solidFill>
                  <a:srgbClr val="0000CC"/>
                </a:solidFill>
                <a:effectLst/>
                <a:latin typeface="Söhne"/>
              </a:rPr>
              <a:t>how much data the pipe can carry</a:t>
            </a:r>
            <a:r>
              <a:rPr lang="en-US" sz="2400" b="0" i="0" dirty="0">
                <a:solidFill>
                  <a:srgbClr val="374151"/>
                </a:solidFill>
                <a:effectLst/>
                <a:latin typeface="Söhne"/>
              </a:rPr>
              <a:t>, </a:t>
            </a:r>
            <a:r>
              <a:rPr lang="en-US" sz="2400" b="1" i="0" dirty="0">
                <a:solidFill>
                  <a:srgbClr val="C00000"/>
                </a:solidFill>
                <a:effectLst/>
                <a:latin typeface="Söhne"/>
              </a:rPr>
              <a:t>channel rate </a:t>
            </a:r>
            <a:r>
              <a:rPr lang="en-US" sz="2400" b="0" i="0" dirty="0">
                <a:solidFill>
                  <a:srgbClr val="374151"/>
                </a:solidFill>
                <a:effectLst/>
                <a:latin typeface="Söhne"/>
              </a:rPr>
              <a:t>is about </a:t>
            </a:r>
            <a:r>
              <a:rPr lang="en-US" sz="2400" b="1" i="0" dirty="0">
                <a:solidFill>
                  <a:srgbClr val="0000CC"/>
                </a:solidFill>
                <a:effectLst/>
                <a:latin typeface="Söhne"/>
              </a:rPr>
              <a:t>how fast the data moves in the pipe</a:t>
            </a:r>
            <a:r>
              <a:rPr lang="en-US" sz="2400" b="0" i="0" dirty="0">
                <a:solidFill>
                  <a:srgbClr val="374151"/>
                </a:solidFill>
                <a:effectLst/>
                <a:latin typeface="Söhne"/>
              </a:rPr>
              <a:t>, and </a:t>
            </a:r>
            <a:r>
              <a:rPr lang="en-US" sz="2400" b="1" i="0" dirty="0">
                <a:solidFill>
                  <a:srgbClr val="C00000"/>
                </a:solidFill>
                <a:effectLst/>
                <a:latin typeface="Söhne"/>
              </a:rPr>
              <a:t>channel width </a:t>
            </a:r>
            <a:r>
              <a:rPr lang="en-US" sz="2400" b="0" i="0" dirty="0">
                <a:solidFill>
                  <a:srgbClr val="374151"/>
                </a:solidFill>
                <a:effectLst/>
                <a:latin typeface="Söhne"/>
              </a:rPr>
              <a:t>is like </a:t>
            </a:r>
            <a:r>
              <a:rPr lang="en-US" sz="2400" b="1" i="0" dirty="0">
                <a:solidFill>
                  <a:srgbClr val="0000CC"/>
                </a:solidFill>
                <a:effectLst/>
                <a:latin typeface="Söhne"/>
              </a:rPr>
              <a:t>how many things can go through the pipe at once</a:t>
            </a:r>
            <a:r>
              <a:rPr lang="en-US" sz="2400" b="0" i="0" dirty="0">
                <a:solidFill>
                  <a:srgbClr val="374151"/>
                </a:solidFill>
                <a:effectLst/>
                <a:latin typeface="Söhne"/>
              </a:rPr>
              <a:t>. The difference between static and dynamic networks is that dynamic ones can adjust these factors as needed.</a:t>
            </a:r>
          </a:p>
          <a:p>
            <a:pPr algn="just" fontAlgn="base">
              <a:lnSpc>
                <a:spcPct val="150000"/>
              </a:lnSpc>
            </a:pPr>
            <a:endParaRPr lang="en-US" sz="2400" dirty="0"/>
          </a:p>
        </p:txBody>
      </p:sp>
    </p:spTree>
    <p:extLst>
      <p:ext uri="{BB962C8B-B14F-4D97-AF65-F5344CB8AC3E}">
        <p14:creationId xmlns:p14="http://schemas.microsoft.com/office/powerpoint/2010/main" val="387246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Concurrent Process</a:t>
            </a:r>
          </a:p>
        </p:txBody>
      </p:sp>
      <p:sp>
        <p:nvSpPr>
          <p:cNvPr id="3" name="Content Placeholder 2"/>
          <p:cNvSpPr>
            <a:spLocks noGrp="1"/>
          </p:cNvSpPr>
          <p:nvPr>
            <p:ph idx="1"/>
          </p:nvPr>
        </p:nvSpPr>
        <p:spPr>
          <a:xfrm>
            <a:off x="209006" y="989603"/>
            <a:ext cx="11652068" cy="5646327"/>
          </a:xfrm>
        </p:spPr>
        <p:txBody>
          <a:bodyPr>
            <a:normAutofit/>
          </a:bodyPr>
          <a:lstStyle/>
          <a:p>
            <a:pPr algn="just">
              <a:lnSpc>
                <a:spcPct val="130000"/>
              </a:lnSpc>
            </a:pPr>
            <a:r>
              <a:rPr lang="en-US" b="1" i="1" dirty="0"/>
              <a:t>Concurrent</a:t>
            </a:r>
            <a:r>
              <a:rPr lang="en-US" dirty="0"/>
              <a:t> means </a:t>
            </a:r>
            <a:r>
              <a:rPr lang="en-US" i="1" dirty="0"/>
              <a:t>something that happens at the same time</a:t>
            </a:r>
          </a:p>
          <a:p>
            <a:pPr algn="just">
              <a:lnSpc>
                <a:spcPct val="130000"/>
              </a:lnSpc>
            </a:pPr>
            <a:r>
              <a:rPr lang="en-US" b="1" u="sng" dirty="0"/>
              <a:t>Concurrent processing </a:t>
            </a:r>
            <a:r>
              <a:rPr lang="en-US" dirty="0"/>
              <a:t>is a computing model in which multiple processors execute instructions simultaneously for better performance</a:t>
            </a:r>
          </a:p>
          <a:p>
            <a:pPr algn="just">
              <a:lnSpc>
                <a:spcPct val="130000"/>
              </a:lnSpc>
            </a:pPr>
            <a:r>
              <a:rPr lang="en-US" b="1" u="sng" dirty="0"/>
              <a:t>Concurrent processing </a:t>
            </a:r>
            <a:r>
              <a:rPr lang="en-US" dirty="0"/>
              <a:t>is sometimes said to be synonymous with parallel processing.</a:t>
            </a:r>
          </a:p>
          <a:p>
            <a:pPr lvl="1" algn="just">
              <a:lnSpc>
                <a:spcPct val="130000"/>
              </a:lnSpc>
              <a:buFontTx/>
              <a:buChar char="-"/>
            </a:pPr>
            <a:r>
              <a:rPr lang="en-US" sz="2800" dirty="0"/>
              <a:t>The tasks are broken into </a:t>
            </a:r>
            <a:r>
              <a:rPr lang="en-US" sz="2800" b="1" u="sng" dirty="0"/>
              <a:t>sub-types</a:t>
            </a:r>
            <a:r>
              <a:rPr lang="en-US" sz="2800" dirty="0"/>
              <a:t>, which are then assigned to different  processors to perform simultaneously, </a:t>
            </a:r>
            <a:r>
              <a:rPr lang="en-US" sz="2800" u="sng" dirty="0">
                <a:solidFill>
                  <a:srgbClr val="FF0000"/>
                </a:solidFill>
              </a:rPr>
              <a:t>sequentially instead</a:t>
            </a:r>
            <a:r>
              <a:rPr lang="en-US" sz="2800" dirty="0"/>
              <a:t>, as they would have to be performed by one processor</a:t>
            </a:r>
          </a:p>
        </p:txBody>
      </p:sp>
    </p:spTree>
    <p:extLst>
      <p:ext uri="{BB962C8B-B14F-4D97-AF65-F5344CB8AC3E}">
        <p14:creationId xmlns:p14="http://schemas.microsoft.com/office/powerpoint/2010/main" val="131162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Architecture of Theoretical Parallel Computer</a:t>
            </a:r>
          </a:p>
        </p:txBody>
      </p:sp>
      <p:sp>
        <p:nvSpPr>
          <p:cNvPr id="3" name="Content Placeholder 2"/>
          <p:cNvSpPr>
            <a:spLocks noGrp="1"/>
          </p:cNvSpPr>
          <p:nvPr>
            <p:ph idx="1"/>
          </p:nvPr>
        </p:nvSpPr>
        <p:spPr>
          <a:xfrm>
            <a:off x="117566" y="864912"/>
            <a:ext cx="11652068" cy="3028215"/>
          </a:xfrm>
        </p:spPr>
        <p:txBody>
          <a:bodyPr>
            <a:normAutofit/>
          </a:bodyPr>
          <a:lstStyle/>
          <a:p>
            <a:pPr algn="just">
              <a:lnSpc>
                <a:spcPct val="110000"/>
              </a:lnSpc>
            </a:pPr>
            <a:r>
              <a:rPr lang="en-US" dirty="0"/>
              <a:t>Parallel Random Access Machine (PRAM) is a theoretical model of parallel computer, with</a:t>
            </a:r>
          </a:p>
          <a:p>
            <a:pPr lvl="2" algn="just">
              <a:lnSpc>
                <a:spcPct val="110000"/>
              </a:lnSpc>
              <a:buFontTx/>
              <a:buChar char="-"/>
            </a:pPr>
            <a:r>
              <a:rPr lang="en-US" sz="2800" i="1" dirty="0"/>
              <a:t>p</a:t>
            </a:r>
            <a:r>
              <a:rPr lang="en-US" sz="2800" dirty="0"/>
              <a:t> identical processors </a:t>
            </a:r>
          </a:p>
          <a:p>
            <a:pPr lvl="2" algn="just">
              <a:lnSpc>
                <a:spcPct val="110000"/>
              </a:lnSpc>
              <a:buFontTx/>
              <a:buChar char="-"/>
            </a:pPr>
            <a:r>
              <a:rPr lang="en-US" sz="2800" dirty="0"/>
              <a:t> a global memory of unbounded size </a:t>
            </a:r>
          </a:p>
          <a:p>
            <a:pPr lvl="2" algn="just">
              <a:lnSpc>
                <a:spcPct val="110000"/>
              </a:lnSpc>
              <a:buFontTx/>
              <a:buChar char="-"/>
            </a:pPr>
            <a:r>
              <a:rPr lang="en-US" sz="2800" dirty="0"/>
              <a:t>memory is uniformly accessible to all processors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747"/>
          <a:stretch/>
        </p:blipFill>
        <p:spPr bwMode="auto">
          <a:xfrm>
            <a:off x="2814637" y="3657600"/>
            <a:ext cx="6257925" cy="307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48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Architecture of Theoretical Parallel Computer</a:t>
            </a:r>
          </a:p>
        </p:txBody>
      </p:sp>
      <p:sp>
        <p:nvSpPr>
          <p:cNvPr id="3" name="Content Placeholder 2"/>
          <p:cNvSpPr>
            <a:spLocks noGrp="1"/>
          </p:cNvSpPr>
          <p:nvPr>
            <p:ph idx="1"/>
          </p:nvPr>
        </p:nvSpPr>
        <p:spPr>
          <a:xfrm>
            <a:off x="209006" y="920328"/>
            <a:ext cx="11652068" cy="5646327"/>
          </a:xfrm>
        </p:spPr>
        <p:txBody>
          <a:bodyPr>
            <a:normAutofit lnSpcReduction="10000"/>
          </a:bodyPr>
          <a:lstStyle/>
          <a:p>
            <a:pPr algn="just">
              <a:lnSpc>
                <a:spcPct val="150000"/>
              </a:lnSpc>
            </a:pPr>
            <a:r>
              <a:rPr lang="en-US" dirty="0"/>
              <a:t>In PRAM, </a:t>
            </a:r>
            <a:r>
              <a:rPr lang="en-US" sz="3200" dirty="0"/>
              <a:t>Processors share a common clock</a:t>
            </a:r>
          </a:p>
          <a:p>
            <a:pPr algn="just">
              <a:lnSpc>
                <a:spcPct val="150000"/>
              </a:lnSpc>
            </a:pPr>
            <a:r>
              <a:rPr lang="en-US" sz="3200" dirty="0"/>
              <a:t>They may execute different instructions in each cycle</a:t>
            </a:r>
          </a:p>
          <a:p>
            <a:pPr>
              <a:lnSpc>
                <a:spcPct val="150000"/>
              </a:lnSpc>
            </a:pPr>
            <a:r>
              <a:rPr lang="en-US" sz="3200" dirty="0"/>
              <a:t>There are many methods to implement the PRAM model, but the most prominent ones are −</a:t>
            </a:r>
          </a:p>
          <a:p>
            <a:pPr lvl="2">
              <a:lnSpc>
                <a:spcPct val="150000"/>
              </a:lnSpc>
              <a:buFontTx/>
              <a:buChar char="-"/>
            </a:pPr>
            <a:r>
              <a:rPr lang="en-US" sz="3200" dirty="0"/>
              <a:t>Shared memory model</a:t>
            </a:r>
          </a:p>
          <a:p>
            <a:pPr lvl="2">
              <a:lnSpc>
                <a:spcPct val="150000"/>
              </a:lnSpc>
              <a:buFontTx/>
              <a:buChar char="-"/>
            </a:pPr>
            <a:r>
              <a:rPr lang="en-US" sz="3200" dirty="0"/>
              <a:t>Message passing model</a:t>
            </a:r>
          </a:p>
          <a:p>
            <a:pPr lvl="2">
              <a:lnSpc>
                <a:spcPct val="150000"/>
              </a:lnSpc>
              <a:buFontTx/>
              <a:buChar char="-"/>
            </a:pPr>
            <a:r>
              <a:rPr lang="en-US" sz="3200" dirty="0"/>
              <a:t>Data parallel model</a:t>
            </a:r>
          </a:p>
          <a:p>
            <a:pPr marL="0" indent="0" algn="just">
              <a:lnSpc>
                <a:spcPct val="130000"/>
              </a:lnSpc>
              <a:buNone/>
            </a:pPr>
            <a:endParaRPr lang="en-US" sz="3200" dirty="0"/>
          </a:p>
        </p:txBody>
      </p:sp>
    </p:spTree>
    <p:extLst>
      <p:ext uri="{BB962C8B-B14F-4D97-AF65-F5344CB8AC3E}">
        <p14:creationId xmlns:p14="http://schemas.microsoft.com/office/powerpoint/2010/main" val="121985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Architecture of Theoretical Parallel Computer</a:t>
            </a:r>
          </a:p>
        </p:txBody>
      </p:sp>
      <p:sp>
        <p:nvSpPr>
          <p:cNvPr id="3" name="Content Placeholder 2"/>
          <p:cNvSpPr>
            <a:spLocks noGrp="1"/>
          </p:cNvSpPr>
          <p:nvPr>
            <p:ph idx="1"/>
          </p:nvPr>
        </p:nvSpPr>
        <p:spPr>
          <a:xfrm>
            <a:off x="209006" y="920328"/>
            <a:ext cx="11652068" cy="5646327"/>
          </a:xfrm>
        </p:spPr>
        <p:txBody>
          <a:bodyPr>
            <a:normAutofit/>
          </a:bodyPr>
          <a:lstStyle/>
          <a:p>
            <a:pPr>
              <a:lnSpc>
                <a:spcPct val="150000"/>
              </a:lnSpc>
            </a:pPr>
            <a:r>
              <a:rPr lang="en-US" dirty="0"/>
              <a:t>Shared memory model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7" y="2105457"/>
            <a:ext cx="6752359" cy="3713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890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Architecture of Theoretical Parallel Computer</a:t>
            </a:r>
          </a:p>
        </p:txBody>
      </p:sp>
      <p:sp>
        <p:nvSpPr>
          <p:cNvPr id="3" name="Content Placeholder 2"/>
          <p:cNvSpPr>
            <a:spLocks noGrp="1"/>
          </p:cNvSpPr>
          <p:nvPr>
            <p:ph idx="1"/>
          </p:nvPr>
        </p:nvSpPr>
        <p:spPr>
          <a:xfrm>
            <a:off x="209006" y="920328"/>
            <a:ext cx="11652068" cy="5646327"/>
          </a:xfrm>
        </p:spPr>
        <p:txBody>
          <a:bodyPr>
            <a:normAutofit/>
          </a:bodyPr>
          <a:lstStyle/>
          <a:p>
            <a:pPr>
              <a:lnSpc>
                <a:spcPct val="150000"/>
              </a:lnSpc>
            </a:pPr>
            <a:r>
              <a:rPr lang="en-US" sz="3200" dirty="0"/>
              <a:t>Message passing model</a:t>
            </a:r>
          </a:p>
          <a:p>
            <a:pPr marL="0" indent="0" algn="just">
              <a:lnSpc>
                <a:spcPct val="130000"/>
              </a:lnSpc>
              <a:buNone/>
            </a:pPr>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369" y="2205903"/>
            <a:ext cx="8687232" cy="2601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0128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TotalTime>
  <Words>2994</Words>
  <Application>Microsoft Office PowerPoint</Application>
  <PresentationFormat>Widescreen</PresentationFormat>
  <Paragraphs>238</Paragraphs>
  <Slides>49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Söhne</vt:lpstr>
      <vt:lpstr>Office Theme</vt:lpstr>
      <vt:lpstr>Parallel and Distributed Computing</vt:lpstr>
      <vt:lpstr>Today We Will learn,</vt:lpstr>
      <vt:lpstr>Instruction Cycle</vt:lpstr>
      <vt:lpstr>Clock Cycle</vt:lpstr>
      <vt:lpstr>Concurrent Process</vt:lpstr>
      <vt:lpstr>Architecture of Theoretical Parallel Computer</vt:lpstr>
      <vt:lpstr>Architecture of Theoretical Parallel Computer</vt:lpstr>
      <vt:lpstr>Architecture of Theoretical Parallel Computer</vt:lpstr>
      <vt:lpstr>Architecture of Theoretical Parallel Computer</vt:lpstr>
      <vt:lpstr>Architecture of Theoretical Parallel Computer</vt:lpstr>
      <vt:lpstr>PRAM Subclasses</vt:lpstr>
      <vt:lpstr>PRAM Subclasses</vt:lpstr>
      <vt:lpstr>PRAM Subclasses</vt:lpstr>
      <vt:lpstr>PRAM Example:</vt:lpstr>
      <vt:lpstr>PRAM Semantics</vt:lpstr>
      <vt:lpstr>PRAM Semantics</vt:lpstr>
      <vt:lpstr>PRAM Semantics</vt:lpstr>
      <vt:lpstr>Processor Granularity</vt:lpstr>
      <vt:lpstr>Processor Granularity</vt:lpstr>
      <vt:lpstr>Processor Granularity</vt:lpstr>
      <vt:lpstr>Processor Granularity</vt:lpstr>
      <vt:lpstr>Processor Granularity</vt:lpstr>
      <vt:lpstr>Interconnection Networks</vt:lpstr>
      <vt:lpstr>Interconnection Networks</vt:lpstr>
      <vt:lpstr>Interconnection Networks</vt:lpstr>
      <vt:lpstr>Interconnection Networks</vt:lpstr>
      <vt:lpstr>Interconnection Networks</vt:lpstr>
      <vt:lpstr>Switch Functionalities &amp; Cost</vt:lpstr>
      <vt:lpstr>Switch Functionalities &amp; Cost</vt:lpstr>
      <vt:lpstr>Network Interface</vt:lpstr>
      <vt:lpstr>Network Interface</vt:lpstr>
      <vt:lpstr>Network Topologies</vt:lpstr>
      <vt:lpstr>Bus Based Network</vt:lpstr>
      <vt:lpstr>Bus Based Network</vt:lpstr>
      <vt:lpstr>Completely Connect Network</vt:lpstr>
      <vt:lpstr>Star Connect Network</vt:lpstr>
      <vt:lpstr>Linear Array and Ring Networks</vt:lpstr>
      <vt:lpstr>Crossbar Network</vt:lpstr>
      <vt:lpstr>Crossbar Network</vt:lpstr>
      <vt:lpstr>Crossbar Network</vt:lpstr>
      <vt:lpstr>Multistage Network</vt:lpstr>
      <vt:lpstr>Multistage Network</vt:lpstr>
      <vt:lpstr>Multistage Network</vt:lpstr>
      <vt:lpstr>Metrics for Dynamic Interconnection Networks</vt:lpstr>
      <vt:lpstr>Metrics for Dynamic Interconnection Networks</vt:lpstr>
      <vt:lpstr>Metrics for Dynamic Interconnection Networks</vt:lpstr>
      <vt:lpstr>Metrics for Dynamic Interconnection Networks</vt:lpstr>
      <vt:lpstr>Metrics for Dynamic Interconnection Networks</vt:lpstr>
      <vt:lpstr>Metrics for Dynamic Interconnection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saif</dc:creator>
  <cp:lastModifiedBy>Sadia Zar</cp:lastModifiedBy>
  <cp:revision>454</cp:revision>
  <dcterms:created xsi:type="dcterms:W3CDTF">2021-09-29T18:45:01Z</dcterms:created>
  <dcterms:modified xsi:type="dcterms:W3CDTF">2023-10-11T07:06:17Z</dcterms:modified>
</cp:coreProperties>
</file>