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474" r:id="rId4"/>
    <p:sldId id="484" r:id="rId5"/>
    <p:sldId id="486" r:id="rId6"/>
    <p:sldId id="477" r:id="rId7"/>
    <p:sldId id="482" r:id="rId8"/>
    <p:sldId id="483" r:id="rId9"/>
    <p:sldId id="440" r:id="rId10"/>
    <p:sldId id="442" r:id="rId11"/>
    <p:sldId id="466" r:id="rId12"/>
    <p:sldId id="443" r:id="rId13"/>
    <p:sldId id="444" r:id="rId14"/>
    <p:sldId id="487" r:id="rId15"/>
    <p:sldId id="488" r:id="rId16"/>
    <p:sldId id="445" r:id="rId17"/>
    <p:sldId id="446" r:id="rId18"/>
    <p:sldId id="456" r:id="rId19"/>
    <p:sldId id="489" r:id="rId20"/>
    <p:sldId id="491" r:id="rId21"/>
    <p:sldId id="450" r:id="rId22"/>
    <p:sldId id="451" r:id="rId23"/>
    <p:sldId id="485" r:id="rId24"/>
    <p:sldId id="452" r:id="rId25"/>
    <p:sldId id="470" r:id="rId26"/>
    <p:sldId id="476" r:id="rId27"/>
    <p:sldId id="453" r:id="rId28"/>
    <p:sldId id="457" r:id="rId29"/>
    <p:sldId id="459" r:id="rId30"/>
    <p:sldId id="475" r:id="rId31"/>
    <p:sldId id="471" r:id="rId32"/>
    <p:sldId id="472" r:id="rId33"/>
    <p:sldId id="473" r:id="rId34"/>
    <p:sldId id="447" r:id="rId35"/>
    <p:sldId id="460" r:id="rId36"/>
    <p:sldId id="462" r:id="rId37"/>
    <p:sldId id="463" r:id="rId38"/>
    <p:sldId id="465" r:id="rId39"/>
    <p:sldId id="478" r:id="rId40"/>
    <p:sldId id="479" r:id="rId41"/>
    <p:sldId id="480" r:id="rId42"/>
    <p:sldId id="464" r:id="rId43"/>
    <p:sldId id="481" r:id="rId44"/>
    <p:sldId id="46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a Zar" userId="5821699518c1d69a" providerId="LiveId" clId="{46EE3335-CA83-4215-B015-229E7E96D97A}"/>
    <pc:docChg chg="delSld">
      <pc:chgData name="Sadia Zar" userId="5821699518c1d69a" providerId="LiveId" clId="{46EE3335-CA83-4215-B015-229E7E96D97A}" dt="2023-10-17T04:31:34.379" v="0" actId="47"/>
      <pc:docMkLst>
        <pc:docMk/>
      </pc:docMkLst>
      <pc:sldChg chg="del">
        <pc:chgData name="Sadia Zar" userId="5821699518c1d69a" providerId="LiveId" clId="{46EE3335-CA83-4215-B015-229E7E96D97A}" dt="2023-10-17T04:31:34.379" v="0" actId="47"/>
        <pc:sldMkLst>
          <pc:docMk/>
          <pc:sldMk cId="800663979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6CE2-6D87-4838-98F1-6CF6DFB8471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DBE5-5313-4052-B5C6-311284FB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400" b="1" dirty="0"/>
              <a:t>Packet Routing Cost</a:t>
            </a:r>
          </a:p>
          <a:p>
            <a:pPr algn="just"/>
            <a:r>
              <a:rPr lang="en-US" u="sng" dirty="0"/>
              <a:t>Consider the transfer of an m word message through the network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time taken for programming the network interfaces and computing the routing information, etc., is independent of the message length. This is aggregated into the startup time </a:t>
            </a:r>
            <a:r>
              <a:rPr lang="en-US" i="1" dirty="0" err="1"/>
              <a:t>ts</a:t>
            </a:r>
            <a:r>
              <a:rPr lang="en-US" i="1" dirty="0"/>
              <a:t> </a:t>
            </a:r>
            <a:r>
              <a:rPr lang="en-US" dirty="0"/>
              <a:t>of the message transfer. </a:t>
            </a:r>
          </a:p>
          <a:p>
            <a:pPr algn="just"/>
            <a:r>
              <a:rPr lang="en-US" dirty="0"/>
              <a:t>We assume a scenario in which routing tables are static over the time of message transfer (i.e., all packets traverse the same path). While this is not a valid assumption under all circumstances, it serves the purpose of motivating a cost model for message transfer. The message is broken into packets, and packets are assembled with their error, routing, and sequencing fields. The size of a packet is now given by </a:t>
            </a:r>
            <a:r>
              <a:rPr lang="en-US" b="1" i="1" u="sng" dirty="0"/>
              <a:t>r </a:t>
            </a:r>
            <a:r>
              <a:rPr lang="en-US" b="1" u="sng" dirty="0"/>
              <a:t>+ </a:t>
            </a:r>
            <a:r>
              <a:rPr lang="en-US" b="1" i="1" u="sng" dirty="0"/>
              <a:t>s</a:t>
            </a:r>
            <a:r>
              <a:rPr lang="en-US" b="1" u="sng" dirty="0"/>
              <a:t>, where </a:t>
            </a:r>
            <a:r>
              <a:rPr lang="en-US" b="1" i="1" u="sng" dirty="0"/>
              <a:t>r </a:t>
            </a:r>
            <a:r>
              <a:rPr lang="en-US" b="1" u="sng" dirty="0"/>
              <a:t>is the original message and </a:t>
            </a:r>
            <a:r>
              <a:rPr lang="en-US" b="1" i="1" u="sng" dirty="0"/>
              <a:t>s </a:t>
            </a:r>
            <a:r>
              <a:rPr lang="en-US" b="1" u="sng" dirty="0"/>
              <a:t>is the additional information carried in the packet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time for packetizing the message is proportional to the length of the message. We denote this time by </a:t>
            </a:r>
            <a:r>
              <a:rPr lang="en-US" b="1" i="1" u="sng" dirty="0"/>
              <a:t>mt</a:t>
            </a:r>
            <a:r>
              <a:rPr lang="en-US" b="1" u="sng" dirty="0"/>
              <a:t>w1</a:t>
            </a:r>
            <a:r>
              <a:rPr lang="en-US" dirty="0"/>
              <a:t>. If the network is capable of communicating one word every </a:t>
            </a:r>
            <a:r>
              <a:rPr lang="en-US" b="1" i="1" dirty="0"/>
              <a:t>t</a:t>
            </a:r>
            <a:r>
              <a:rPr lang="en-US" b="1" baseline="-25000" dirty="0"/>
              <a:t>w2</a:t>
            </a:r>
            <a:r>
              <a:rPr lang="en-US" dirty="0"/>
              <a:t> seconds, incurs a delay of </a:t>
            </a:r>
            <a:r>
              <a:rPr lang="en-US" i="1" dirty="0" err="1"/>
              <a:t>th</a:t>
            </a:r>
            <a:r>
              <a:rPr lang="en-US" i="1" dirty="0"/>
              <a:t> </a:t>
            </a:r>
            <a:r>
              <a:rPr lang="en-US" dirty="0"/>
              <a:t>on each hop, and if the first packet traverses </a:t>
            </a:r>
            <a:r>
              <a:rPr lang="en-US" i="1" dirty="0"/>
              <a:t>l </a:t>
            </a:r>
            <a:r>
              <a:rPr lang="en-US" dirty="0"/>
              <a:t>hops, then this packet takes time </a:t>
            </a:r>
            <a:r>
              <a:rPr lang="en-US" i="1" dirty="0" err="1"/>
              <a:t>thl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t</a:t>
            </a:r>
            <a:r>
              <a:rPr lang="en-US" dirty="0"/>
              <a:t>w2(</a:t>
            </a:r>
            <a:r>
              <a:rPr lang="en-US" i="1" dirty="0"/>
              <a:t>r </a:t>
            </a:r>
            <a:r>
              <a:rPr lang="en-US" dirty="0"/>
              <a:t>+ </a:t>
            </a:r>
            <a:r>
              <a:rPr lang="en-US" i="1" dirty="0"/>
              <a:t>s</a:t>
            </a:r>
            <a:r>
              <a:rPr lang="en-US" dirty="0"/>
              <a:t>) to reach the destination. After this time, the destination node receives an additional packet every </a:t>
            </a:r>
            <a:r>
              <a:rPr lang="en-US" i="1" dirty="0"/>
              <a:t>t</a:t>
            </a:r>
            <a:r>
              <a:rPr lang="en-US" dirty="0"/>
              <a:t>w2(</a:t>
            </a:r>
            <a:r>
              <a:rPr lang="en-US" i="1" dirty="0"/>
              <a:t>r </a:t>
            </a:r>
            <a:r>
              <a:rPr lang="en-US" dirty="0"/>
              <a:t>+ </a:t>
            </a:r>
            <a:r>
              <a:rPr lang="en-US" i="1" dirty="0"/>
              <a:t>s</a:t>
            </a:r>
            <a:r>
              <a:rPr lang="en-US" dirty="0"/>
              <a:t>) seconds. Since there are </a:t>
            </a:r>
            <a:r>
              <a:rPr lang="en-US" i="1" dirty="0"/>
              <a:t>m</a:t>
            </a:r>
            <a:r>
              <a:rPr lang="en-US" dirty="0"/>
              <a:t>/</a:t>
            </a:r>
            <a:r>
              <a:rPr lang="en-US" i="1" dirty="0"/>
              <a:t>r </a:t>
            </a:r>
            <a:r>
              <a:rPr lang="en-US" dirty="0"/>
              <a:t>- 1 additional packets, the total communication time is given by:</a:t>
            </a:r>
            <a:endParaRPr lang="en-US" sz="1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9DBE5-5313-4052-B5C6-311284FBAA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1A70-CF7C-4FEE-A74A-F72A810F002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Parallel and Distributed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Communication in Networks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854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Major Parameters in Communication Costs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006" y="942711"/>
                <a:ext cx="11652068" cy="564632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Time for communicating a message between two nodes is the sum of:</a:t>
                </a:r>
              </a:p>
              <a:p>
                <a:pPr lvl="2" algn="just">
                  <a:lnSpc>
                    <a:spcPct val="120000"/>
                  </a:lnSpc>
                  <a:buFontTx/>
                  <a:buChar char="-"/>
                </a:pPr>
                <a:r>
                  <a:rPr lang="en-US" sz="2800" dirty="0"/>
                  <a:t>Time to prepare a message for transmission </a:t>
                </a:r>
              </a:p>
              <a:p>
                <a:pPr lvl="2" algn="just">
                  <a:lnSpc>
                    <a:spcPct val="120000"/>
                  </a:lnSpc>
                  <a:buFontTx/>
                  <a:buChar char="-"/>
                </a:pPr>
                <a:r>
                  <a:rPr lang="en-US" sz="2800" dirty="0"/>
                  <a:t>Time taken by the message to traverse the network to its destination</a:t>
                </a:r>
              </a:p>
              <a:p>
                <a:r>
                  <a:rPr lang="en-US" dirty="0"/>
                  <a:t>The principal parameters that determine the communication latency are as follows:</a:t>
                </a:r>
              </a:p>
              <a:p>
                <a:pPr lvl="2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>
                    <a:solidFill>
                      <a:schemeClr val="tx1"/>
                    </a:solidFill>
                  </a:rPr>
                  <a:t>Startup time (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8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2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>
                    <a:solidFill>
                      <a:schemeClr val="tx1"/>
                    </a:solidFill>
                  </a:rPr>
                  <a:t>Per-hop Time (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t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en-US" sz="2800" dirty="0">
                    <a:solidFill>
                      <a:schemeClr val="tx1"/>
                    </a:solidFill>
                  </a:rPr>
                  <a:t> )</a:t>
                </a:r>
              </a:p>
              <a:p>
                <a:pPr lvl="2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>
                    <a:solidFill>
                      <a:schemeClr val="tx1"/>
                    </a:solidFill>
                  </a:rPr>
                  <a:t>Per-word transfer time (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t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w</a:t>
                </a:r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006" y="942711"/>
                <a:ext cx="11652068" cy="5646327"/>
              </a:xfrm>
              <a:blipFill>
                <a:blip r:embed="rId2"/>
                <a:stretch>
                  <a:fillRect l="-941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53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Major Parameters in Communication Costs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006" y="942711"/>
                <a:ext cx="11652068" cy="564632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b="1" u="sng" dirty="0">
                    <a:solidFill>
                      <a:srgbClr val="FF0000"/>
                    </a:solidFill>
                  </a:rPr>
                  <a:t>Startup time (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b="1" i="1" u="sng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u="sng" dirty="0">
                    <a:solidFill>
                      <a:srgbClr val="FF0000"/>
                    </a:solidFill>
                  </a:rPr>
                  <a:t>): </a:t>
                </a:r>
                <a:r>
                  <a:rPr lang="en-US" dirty="0"/>
                  <a:t>time required to handle a message at the sending and receiving nodes</a:t>
                </a:r>
              </a:p>
              <a:p>
                <a:pPr lvl="2" algn="just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/>
                  <a:t>Prepare message (adding header, trailer, error correction information)</a:t>
                </a:r>
              </a:p>
              <a:p>
                <a:pPr lvl="2" algn="just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/>
                  <a:t>Execute the routing algorithm</a:t>
                </a:r>
              </a:p>
              <a:p>
                <a:pPr lvl="2" algn="just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/>
                  <a:t>Establish an interface between the local node and the router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 u="sng" dirty="0"/>
                  <a:t>This latency is only incurred once </a:t>
                </a:r>
                <a:r>
                  <a:rPr lang="en-US" dirty="0"/>
                  <a:t>for a single message transfer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006" y="942711"/>
                <a:ext cx="11652068" cy="5646327"/>
              </a:xfrm>
              <a:blipFill>
                <a:blip r:embed="rId2"/>
                <a:stretch>
                  <a:fillRect l="-941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Major Parameters in Communication Costs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Per-hop Time (</a:t>
            </a:r>
            <a:r>
              <a:rPr lang="en-US" b="1" i="1" u="sng" dirty="0" err="1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>
                <a:solidFill>
                  <a:srgbClr val="FF0000"/>
                </a:solidFill>
              </a:rPr>
              <a:t>h</a:t>
            </a:r>
            <a:r>
              <a:rPr lang="en-US" b="1" u="sng" dirty="0">
                <a:solidFill>
                  <a:srgbClr val="FF0000"/>
                </a:solidFill>
              </a:rPr>
              <a:t> ):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b="1" u="sng" dirty="0"/>
              <a:t>After a message leaves a node</a:t>
            </a:r>
            <a:r>
              <a:rPr lang="en-US" sz="2800" dirty="0"/>
              <a:t>, it takes a finite amount of time to reach the next node in its path.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It is the time taken by the header of a message to travel between two directly connected nodes in the network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 It is directly related to the latency within the routing switch for determining </a:t>
            </a:r>
            <a:r>
              <a:rPr lang="en-US" sz="2800" b="1" u="sng" dirty="0"/>
              <a:t>which output buffer or channel the message should be forwarded to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i="1" dirty="0"/>
              <a:t>The per-hop time is also called node latency</a:t>
            </a:r>
          </a:p>
        </p:txBody>
      </p:sp>
    </p:spTree>
    <p:extLst>
      <p:ext uri="{BB962C8B-B14F-4D97-AF65-F5344CB8AC3E}">
        <p14:creationId xmlns:p14="http://schemas.microsoft.com/office/powerpoint/2010/main" val="109203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Major Parameters in Communication Costs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Per-word transfer time (</a:t>
            </a:r>
            <a:r>
              <a:rPr lang="en-US" b="1" i="1" u="sng" dirty="0" err="1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>
                <a:solidFill>
                  <a:srgbClr val="FF0000"/>
                </a:solidFill>
              </a:rPr>
              <a:t>w</a:t>
            </a:r>
            <a:r>
              <a:rPr lang="en-US" b="1" u="sng" dirty="0">
                <a:solidFill>
                  <a:srgbClr val="FF0000"/>
                </a:solidFill>
              </a:rPr>
              <a:t>):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Time taken for one word to traverse a link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This time includes </a:t>
            </a:r>
            <a:r>
              <a:rPr lang="en-US" sz="2800" b="1" u="sng" dirty="0"/>
              <a:t>network and buffering overheads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Per-word transfer time is the </a:t>
            </a:r>
            <a:r>
              <a:rPr lang="en-US" sz="2800" b="1" u="sng" dirty="0"/>
              <a:t>reciprocal of the channel bandwidth</a:t>
            </a:r>
            <a:r>
              <a:rPr lang="en-US" sz="2800" dirty="0"/>
              <a:t>.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If the channel bandwidth is </a:t>
            </a:r>
            <a:r>
              <a:rPr lang="en-US" sz="2800" b="1" i="1" u="sng" dirty="0"/>
              <a:t>r </a:t>
            </a:r>
            <a:r>
              <a:rPr lang="en-US" sz="2800" dirty="0"/>
              <a:t>words per second, then each word takes time </a:t>
            </a:r>
            <a:r>
              <a:rPr lang="en-US" sz="2800" b="1" i="1" u="sng" dirty="0" err="1"/>
              <a:t>t</a:t>
            </a:r>
            <a:r>
              <a:rPr lang="en-US" sz="2800" b="1" u="sng" baseline="-25000" dirty="0" err="1"/>
              <a:t>w</a:t>
            </a:r>
            <a:r>
              <a:rPr lang="en-US" sz="2800" b="1" u="sng" dirty="0"/>
              <a:t> = 1/</a:t>
            </a:r>
            <a:r>
              <a:rPr lang="en-US" sz="2800" b="1" i="1" u="sng" dirty="0"/>
              <a:t>r </a:t>
            </a:r>
            <a:r>
              <a:rPr lang="en-US" sz="2800" dirty="0"/>
              <a:t>to traverse the link.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60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Major Parameters in Communication Costs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Per-word transfer time (</a:t>
            </a:r>
            <a:r>
              <a:rPr lang="en-US" b="1" i="1" u="sng" dirty="0" err="1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>
                <a:solidFill>
                  <a:srgbClr val="FF0000"/>
                </a:solidFill>
              </a:rPr>
              <a:t>w</a:t>
            </a:r>
            <a:r>
              <a:rPr lang="en-US" b="1" u="sng" dirty="0">
                <a:solidFill>
                  <a:srgbClr val="FF0000"/>
                </a:solidFill>
              </a:rPr>
              <a:t>): 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49927" y="2413338"/>
            <a:ext cx="9781309" cy="131818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800" dirty="0"/>
              <a:t>Example : if channel bandwidth is 50 words/Minute, then find the per word transfer time</a:t>
            </a:r>
          </a:p>
        </p:txBody>
      </p:sp>
    </p:spTree>
    <p:extLst>
      <p:ext uri="{BB962C8B-B14F-4D97-AF65-F5344CB8AC3E}">
        <p14:creationId xmlns:p14="http://schemas.microsoft.com/office/powerpoint/2010/main" val="8489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Major Parameters in Communication Costs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Per-word transfer time (</a:t>
            </a:r>
            <a:r>
              <a:rPr lang="en-US" b="1" i="1" u="sng" dirty="0" err="1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>
                <a:solidFill>
                  <a:srgbClr val="FF0000"/>
                </a:solidFill>
              </a:rPr>
              <a:t>w</a:t>
            </a:r>
            <a:r>
              <a:rPr lang="en-US" b="1" u="sng" dirty="0">
                <a:solidFill>
                  <a:srgbClr val="FF0000"/>
                </a:solidFill>
              </a:rPr>
              <a:t>): 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49927" y="1914575"/>
            <a:ext cx="9781309" cy="131818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800" dirty="0"/>
              <a:t>Example : if channel bandwidth is 50 words/Minute, then find the per word transfer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9926" y="3365115"/>
            <a:ext cx="9781309" cy="304698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/>
              <a:t>Solution</a:t>
            </a:r>
            <a:r>
              <a:rPr lang="en-US" sz="2400" dirty="0"/>
              <a:t>: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/>
              <a:t>r = Channel bandwidth = 50 Words/Minutes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/>
              <a:t>= 50/60 </a:t>
            </a:r>
            <a:r>
              <a:rPr lang="en-US" b="1" dirty="0">
                <a:solidFill>
                  <a:prstClr val="black"/>
                </a:solidFill>
              </a:rPr>
              <a:t>Words/Seconds 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/>
              <a:t>= 0.83 </a:t>
            </a:r>
            <a:r>
              <a:rPr lang="en-US" b="1" dirty="0"/>
              <a:t>Words/Seconds</a:t>
            </a:r>
          </a:p>
          <a:p>
            <a:pPr lvl="1" algn="ctr">
              <a:lnSpc>
                <a:spcPct val="150000"/>
              </a:lnSpc>
            </a:pPr>
            <a:r>
              <a:rPr lang="en-US" sz="3200" b="1" i="1" dirty="0">
                <a:solidFill>
                  <a:srgbClr val="FF0000"/>
                </a:solidFill>
              </a:rPr>
              <a:t>T</a:t>
            </a:r>
            <a:r>
              <a:rPr lang="en-US" sz="3200" b="1" i="1" baseline="-25000" dirty="0">
                <a:solidFill>
                  <a:srgbClr val="FF0000"/>
                </a:solidFill>
              </a:rPr>
              <a:t>w = 1/r = 1/0.83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23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Store-and-Forward Routing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Packet Routing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Cut-Through Routing</a:t>
            </a:r>
          </a:p>
        </p:txBody>
      </p:sp>
    </p:spTree>
    <p:extLst>
      <p:ext uri="{BB962C8B-B14F-4D97-AF65-F5344CB8AC3E}">
        <p14:creationId xmlns:p14="http://schemas.microsoft.com/office/powerpoint/2010/main" val="62430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Store-and-Forward Routing (I)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400" dirty="0"/>
              <a:t>Technique where the data packets are stored in each intermediate node, before they are forwarded to the next node.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400" dirty="0"/>
              <a:t>The intermediate node checks whether the packet is </a:t>
            </a:r>
            <a:r>
              <a:rPr lang="en-US" sz="2400" b="1" u="sng" dirty="0"/>
              <a:t>error−free</a:t>
            </a:r>
            <a:r>
              <a:rPr lang="en-US" sz="2400" dirty="0"/>
              <a:t> before transmitting, </a:t>
            </a:r>
            <a:r>
              <a:rPr lang="en-US" sz="2400" b="1" u="sng" dirty="0"/>
              <a:t>thus ensuring integrity of the data packets</a:t>
            </a:r>
            <a:r>
              <a:rPr lang="en-US" sz="2400" dirty="0"/>
              <a:t>.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400" dirty="0"/>
              <a:t>In general, </a:t>
            </a:r>
            <a:r>
              <a:rPr lang="en-US" sz="2400" b="1" u="sng" dirty="0"/>
              <a:t>the network layer</a:t>
            </a:r>
            <a:r>
              <a:rPr lang="en-US" sz="2400" dirty="0"/>
              <a:t> operates in an environment that uses store and forward packet switching.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400" dirty="0"/>
              <a:t>illustration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34" y="5508950"/>
            <a:ext cx="58293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Store-and-Forward Routing (I)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Total communication cost for a message of size </a:t>
            </a:r>
            <a:r>
              <a:rPr lang="en-US" sz="2800" b="1" i="1" dirty="0"/>
              <a:t>m</a:t>
            </a:r>
            <a:r>
              <a:rPr lang="en-US" sz="2800" i="1" dirty="0"/>
              <a:t> </a:t>
            </a:r>
            <a:r>
              <a:rPr lang="en-US" sz="2800" dirty="0"/>
              <a:t>to traverse a path of </a:t>
            </a:r>
            <a:r>
              <a:rPr lang="en-US" sz="2800" b="1" i="1" dirty="0"/>
              <a:t>l</a:t>
            </a:r>
            <a:r>
              <a:rPr lang="en-US" sz="2800" i="1" dirty="0"/>
              <a:t> </a:t>
            </a:r>
            <a:r>
              <a:rPr lang="en-US" sz="2800" dirty="0"/>
              <a:t>links</a:t>
            </a:r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83" y="3587462"/>
            <a:ext cx="5766089" cy="722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3674" y="5327306"/>
            <a:ext cx="1087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800" b="1" dirty="0">
                <a:solidFill>
                  <a:srgbClr val="FF0000"/>
                </a:solidFill>
              </a:rPr>
              <a:t>Note that the lack of parallelism in utilizing communication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113997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Per-word transfer time (</a:t>
            </a:r>
            <a:r>
              <a:rPr lang="en-US" b="1" i="1" u="sng" dirty="0" err="1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>
                <a:solidFill>
                  <a:srgbClr val="FF0000"/>
                </a:solidFill>
              </a:rPr>
              <a:t>w</a:t>
            </a:r>
            <a:r>
              <a:rPr lang="en-US" b="1" u="sng" dirty="0">
                <a:solidFill>
                  <a:srgbClr val="FF0000"/>
                </a:solidFill>
              </a:rPr>
              <a:t>): 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49927" y="2413338"/>
            <a:ext cx="9781309" cy="332398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800" b="1" u="sng" dirty="0"/>
              <a:t>Example : </a:t>
            </a:r>
            <a:r>
              <a:rPr lang="en-US" sz="2800" dirty="0"/>
              <a:t>Suppose there are 10 links, from where a message is sent from source to destination, message took 10 seconds to start it for sending from source to destination. Whereas, the channel bandwidth is 50 words/Minute. Find total communication cost using store-and-forward scheme.</a:t>
            </a:r>
          </a:p>
        </p:txBody>
      </p:sp>
    </p:spTree>
    <p:extLst>
      <p:ext uri="{BB962C8B-B14F-4D97-AF65-F5344CB8AC3E}">
        <p14:creationId xmlns:p14="http://schemas.microsoft.com/office/powerpoint/2010/main" val="313533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Today We Will learn,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b="1" dirty="0"/>
              <a:t>Communication Unit</a:t>
            </a:r>
          </a:p>
          <a:p>
            <a:pPr algn="just">
              <a:lnSpc>
                <a:spcPct val="130000"/>
              </a:lnSpc>
            </a:pPr>
            <a:r>
              <a:rPr lang="en-US" b="1" dirty="0"/>
              <a:t>Communication Costs in Parallel Machines</a:t>
            </a:r>
          </a:p>
          <a:p>
            <a:pPr algn="just">
              <a:lnSpc>
                <a:spcPct val="130000"/>
              </a:lnSpc>
            </a:pPr>
            <a:r>
              <a:rPr lang="en-US" b="1" dirty="0"/>
              <a:t>Message Routing Techniques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Store-and-Forward Routing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Packet Routing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Cut-Through Routing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0087" y="762599"/>
            <a:ext cx="11640987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 algn="just"/>
            <a:r>
              <a:rPr lang="en-US" sz="2400" b="1" u="sng" dirty="0"/>
              <a:t>Example : </a:t>
            </a:r>
            <a:r>
              <a:rPr lang="en-US" sz="2400" b="1" dirty="0"/>
              <a:t> </a:t>
            </a:r>
            <a:r>
              <a:rPr lang="en-US" sz="2400" dirty="0"/>
              <a:t>Ali send a Message and it passes through 10 intermediate links to destination its destination, where each node took 5 Seconds to validate/verify the message. Ali took </a:t>
            </a:r>
            <a:r>
              <a:rPr lang="en-US" sz="2400" dirty="0" err="1"/>
              <a:t>took</a:t>
            </a:r>
            <a:r>
              <a:rPr lang="en-US" sz="2400" dirty="0"/>
              <a:t> 10 seconds to compose/start message for forwarding to </a:t>
            </a:r>
            <a:r>
              <a:rPr lang="en-US" sz="2400" dirty="0" err="1"/>
              <a:t>Sehar</a:t>
            </a:r>
            <a:r>
              <a:rPr lang="en-US" sz="2400" dirty="0"/>
              <a:t>/destination. The channel bandwidth was 50 words/Minute. Find total communication cost using store-and-forward scheme.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088" y="2934227"/>
            <a:ext cx="11640986" cy="380617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Solution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r = Channel bandwidth = 50 Words/Minutes = 50/60 </a:t>
            </a:r>
            <a:r>
              <a:rPr lang="en-US" b="1" dirty="0">
                <a:solidFill>
                  <a:prstClr val="black"/>
                </a:solidFill>
              </a:rPr>
              <a:t>Words/Seconds  </a:t>
            </a:r>
            <a:r>
              <a:rPr lang="en-US" sz="2400" dirty="0"/>
              <a:t>= 0.83 </a:t>
            </a:r>
            <a:r>
              <a:rPr lang="en-US" b="1" dirty="0"/>
              <a:t>Words/Seconds</a:t>
            </a:r>
          </a:p>
          <a:p>
            <a:pPr lvl="1" algn="ctr"/>
            <a:r>
              <a:rPr lang="en-US" sz="3200" b="1" i="1" dirty="0">
                <a:solidFill>
                  <a:srgbClr val="FF0000"/>
                </a:solidFill>
              </a:rPr>
              <a:t>T</a:t>
            </a:r>
            <a:r>
              <a:rPr lang="en-US" sz="3200" b="1" i="1" baseline="-25000" dirty="0">
                <a:solidFill>
                  <a:srgbClr val="FF0000"/>
                </a:solidFill>
              </a:rPr>
              <a:t>w = 1/r = 1/0.83</a:t>
            </a:r>
          </a:p>
          <a:p>
            <a:pPr lvl="1" algn="ctr"/>
            <a:endParaRPr lang="en-US" sz="3200" b="1" i="1" baseline="-25000" dirty="0">
              <a:solidFill>
                <a:srgbClr val="FF0000"/>
              </a:solidFill>
            </a:endParaRPr>
          </a:p>
          <a:p>
            <a:pPr lvl="1" algn="just"/>
            <a:endParaRPr lang="en-US" sz="2800" dirty="0"/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/>
              <a:t>Using the equation, the result is</a:t>
            </a:r>
          </a:p>
          <a:p>
            <a:pPr lvl="1" algn="just"/>
            <a:r>
              <a:rPr lang="en-US" sz="2800" b="1" dirty="0" err="1"/>
              <a:t>T</a:t>
            </a:r>
            <a:r>
              <a:rPr lang="en-US" sz="2800" b="1" baseline="-25000" dirty="0" err="1"/>
              <a:t>comm</a:t>
            </a:r>
            <a:r>
              <a:rPr lang="en-US" sz="2800" b="1" baseline="-25000" dirty="0"/>
              <a:t> 	</a:t>
            </a:r>
            <a:r>
              <a:rPr lang="en-US" sz="2800" b="1" dirty="0"/>
              <a:t>= 10+ ( 50 X 1.20 + 5) X 10 </a:t>
            </a:r>
            <a:r>
              <a:rPr lang="en-US" sz="2800" b="1" baseline="-25000" dirty="0"/>
              <a:t> </a:t>
            </a:r>
          </a:p>
          <a:p>
            <a:pPr lvl="1" algn="just"/>
            <a:r>
              <a:rPr lang="en-US" sz="2800" b="1" baseline="-25000" dirty="0"/>
              <a:t>		=  </a:t>
            </a:r>
            <a:r>
              <a:rPr lang="en-US" sz="2800" b="1" dirty="0"/>
              <a:t>16.5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95" y="4284230"/>
            <a:ext cx="5766089" cy="7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Store-and-Forward Routing (II)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For present generation parallel computers, </a:t>
            </a:r>
            <a:r>
              <a:rPr lang="en-US" sz="2800" b="1" i="1" dirty="0" err="1"/>
              <a:t>t</a:t>
            </a:r>
            <a:r>
              <a:rPr lang="en-US" sz="2800" b="1" i="1" baseline="-25000" dirty="0" err="1"/>
              <a:t>h</a:t>
            </a:r>
            <a:r>
              <a:rPr lang="en-US" sz="2800" b="1" i="1" dirty="0"/>
              <a:t> </a:t>
            </a:r>
            <a:r>
              <a:rPr lang="en-US" sz="2800" dirty="0"/>
              <a:t>is very small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The quantity </a:t>
            </a:r>
            <a:r>
              <a:rPr lang="en-US" sz="2800" b="1" i="1" dirty="0" err="1"/>
              <a:t>mt</a:t>
            </a:r>
            <a:r>
              <a:rPr lang="en-US" sz="2800" b="1" i="1" baseline="-25000" dirty="0" err="1"/>
              <a:t>w</a:t>
            </a:r>
            <a:r>
              <a:rPr lang="en-US" sz="2800" dirty="0"/>
              <a:t> is much larger</a:t>
            </a:r>
            <a:r>
              <a:rPr lang="en-US" sz="2800" u="sng" dirty="0">
                <a:solidFill>
                  <a:srgbClr val="FF0000"/>
                </a:solidFill>
              </a:rPr>
              <a:t>. So we usually ignore the per-hop time in store-and-forward routing scheme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The simplified formula is: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08" y="4933083"/>
            <a:ext cx="4785447" cy="8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56566"/>
            <a:ext cx="11652068" cy="59152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Packet Routing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b="1" u="sng" dirty="0"/>
              <a:t>Connectionless network switching technique</a:t>
            </a:r>
            <a:r>
              <a:rPr lang="en-US" sz="2800" dirty="0"/>
              <a:t>. 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dirty="0"/>
              <a:t>A long message is cut into pieces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dirty="0"/>
              <a:t>Here, the message is divided and grouped into a number of units called packets that are individually routed from the source to the destination.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dirty="0"/>
              <a:t>Message pieces are sent through the network one followed by another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b="1" u="sng" dirty="0"/>
              <a:t>Store-and-Forward routing </a:t>
            </a:r>
            <a:r>
              <a:rPr lang="en-US" sz="2800" dirty="0"/>
              <a:t>makes poor use of communication resources. 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dirty="0"/>
              <a:t>A message is sent from one node to the next only after the entire message has been received</a:t>
            </a:r>
          </a:p>
        </p:txBody>
      </p:sp>
    </p:spTree>
    <p:extLst>
      <p:ext uri="{BB962C8B-B14F-4D97-AF65-F5344CB8AC3E}">
        <p14:creationId xmlns:p14="http://schemas.microsoft.com/office/powerpoint/2010/main" val="368080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56566"/>
            <a:ext cx="11652068" cy="59152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Packet Routing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400" b="1" dirty="0"/>
              <a:t>Advantages</a:t>
            </a:r>
            <a:r>
              <a:rPr lang="en-US" sz="2400" dirty="0"/>
              <a:t>: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Better utilization of communication resources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Lower overhead from packet loss (errors)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Packets may take different paths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Better error correction capability</a:t>
            </a:r>
          </a:p>
        </p:txBody>
      </p:sp>
    </p:spTree>
    <p:extLst>
      <p:ext uri="{BB962C8B-B14F-4D97-AF65-F5344CB8AC3E}">
        <p14:creationId xmlns:p14="http://schemas.microsoft.com/office/powerpoint/2010/main" val="3414337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Packet Routing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71" y="1884220"/>
            <a:ext cx="10281655" cy="42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56566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Packet Routing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Packet routing is suited to networks with highly dynamic states and higher error rates, such as </a:t>
            </a:r>
            <a:r>
              <a:rPr lang="en-US" sz="2800" b="1" u="sng" dirty="0"/>
              <a:t>local- and wide-area networks</a:t>
            </a:r>
            <a:r>
              <a:rPr lang="en-US" sz="2800" dirty="0"/>
              <a:t>. 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This is because individual packets may take different routes and retransmissions can be localized to lost packets.</a:t>
            </a:r>
            <a:endParaRPr lang="en-US" sz="2800" b="1" dirty="0"/>
          </a:p>
          <a:p>
            <a:pPr marL="0" indent="0">
              <a:lnSpc>
                <a:spcPct val="150000"/>
              </a:lnSpc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9883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Packet Routing Cost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58" y="1620982"/>
            <a:ext cx="8898515" cy="46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Cut-Through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7645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special packet switching for parallel computers with the following properties to reduce cost: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All packets go through the </a:t>
            </a:r>
            <a:r>
              <a:rPr lang="en-US" sz="2800" u="sng" dirty="0"/>
              <a:t>same path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In-sequence delivery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Associate error information at message level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Use lean error detection mechanisms</a:t>
            </a:r>
            <a:endParaRPr lang="en-US" sz="2800" b="1" dirty="0"/>
          </a:p>
          <a:p>
            <a:pPr marL="0" indent="0" algn="just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41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Flits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7645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Cut-through routing uses flits</a:t>
            </a:r>
          </a:p>
          <a:p>
            <a:pPr algn="just">
              <a:lnSpc>
                <a:spcPct val="150000"/>
              </a:lnSpc>
            </a:pPr>
            <a:r>
              <a:rPr lang="en-US" sz="3200" u="sng" dirty="0"/>
              <a:t>A tracer is first sent </a:t>
            </a:r>
            <a:r>
              <a:rPr lang="en-US" sz="3200" dirty="0"/>
              <a:t>from the source to the destination node to establish a connection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Flits are sent through the path one after the other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An immediate node forwards the flit as soon as it is received</a:t>
            </a:r>
          </a:p>
          <a:p>
            <a:pPr algn="just">
              <a:lnSpc>
                <a:spcPct val="150000"/>
              </a:lnSpc>
            </a:pPr>
            <a:r>
              <a:rPr lang="en-US" sz="3200" u="sng" dirty="0"/>
              <a:t>Buffer space is not necessary at the immediate nodes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80124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Communication Cost of CT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7645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Consider a message that is traversing such a network.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the message traverses </a:t>
            </a:r>
            <a:r>
              <a:rPr lang="en-US" b="1" i="1" dirty="0"/>
              <a:t>l</a:t>
            </a:r>
            <a:r>
              <a:rPr lang="en-US" i="1" dirty="0"/>
              <a:t> </a:t>
            </a:r>
            <a:r>
              <a:rPr lang="en-US" dirty="0"/>
              <a:t>links, and </a:t>
            </a:r>
            <a:r>
              <a:rPr lang="en-US" b="1" i="1" dirty="0" err="1"/>
              <a:t>t</a:t>
            </a:r>
            <a:r>
              <a:rPr lang="en-US" b="1" i="1" baseline="-25000" dirty="0" err="1"/>
              <a:t>h</a:t>
            </a:r>
            <a:r>
              <a:rPr lang="en-US" i="1" dirty="0"/>
              <a:t> </a:t>
            </a:r>
            <a:r>
              <a:rPr lang="en-US" dirty="0"/>
              <a:t>is the per-hop time, then the header of the message takes time </a:t>
            </a:r>
            <a:r>
              <a:rPr lang="en-US" b="1" i="1" dirty="0"/>
              <a:t>lt</a:t>
            </a:r>
            <a:r>
              <a:rPr lang="en-US" b="1" i="1" baseline="-25000" dirty="0"/>
              <a:t>h</a:t>
            </a:r>
            <a:r>
              <a:rPr lang="en-US" i="1" dirty="0"/>
              <a:t> </a:t>
            </a:r>
            <a:r>
              <a:rPr lang="en-US" dirty="0"/>
              <a:t>to reach the destination. If the message is </a:t>
            </a:r>
            <a:r>
              <a:rPr lang="en-US" b="1" i="1" dirty="0"/>
              <a:t>m</a:t>
            </a:r>
            <a:r>
              <a:rPr lang="en-US" i="1" dirty="0"/>
              <a:t> </a:t>
            </a:r>
            <a:r>
              <a:rPr lang="en-US" dirty="0"/>
              <a:t>words long, then the entire message arrives in time </a:t>
            </a:r>
            <a:r>
              <a:rPr lang="en-US" b="1" i="1" dirty="0" err="1"/>
              <a:t>t</a:t>
            </a:r>
            <a:r>
              <a:rPr lang="en-US" b="1" i="1" baseline="-25000" dirty="0" err="1"/>
              <a:t>w</a:t>
            </a:r>
            <a:r>
              <a:rPr lang="en-US" b="1" i="1" dirty="0" err="1"/>
              <a:t>m</a:t>
            </a:r>
            <a:r>
              <a:rPr lang="en-US" i="1" dirty="0"/>
              <a:t> </a:t>
            </a:r>
            <a:r>
              <a:rPr lang="en-US" dirty="0"/>
              <a:t>after the arrival of the header of the message. Therefore, the total communication time for cut-through routing is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37" y="5013014"/>
            <a:ext cx="4953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Network Layers Model (OSI) -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800" b="1" u="sng" dirty="0"/>
              <a:t>Typical Model showing the Layers of the Network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1"/>
          <a:stretch/>
        </p:blipFill>
        <p:spPr bwMode="auto">
          <a:xfrm>
            <a:off x="2608118" y="1565565"/>
            <a:ext cx="6781800" cy="51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27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Communication Cost of CT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76451"/>
            <a:ext cx="11652068" cy="5646327"/>
          </a:xfrm>
        </p:spPr>
        <p:txBody>
          <a:bodyPr>
            <a:no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Note that it no longer contains the </a:t>
            </a:r>
            <a:r>
              <a:rPr lang="en-US" u="sng" dirty="0"/>
              <a:t>product of message size and number of links</a:t>
            </a:r>
          </a:p>
          <a:p>
            <a:pPr algn="just"/>
            <a:r>
              <a:rPr lang="en-US" u="sng" dirty="0"/>
              <a:t>Cut-through routing is fast for large size message and long distance communication</a:t>
            </a:r>
          </a:p>
          <a:p>
            <a:pPr algn="just"/>
            <a:r>
              <a:rPr lang="en-US" dirty="0"/>
              <a:t>For nearest neighbor communication, </a:t>
            </a:r>
            <a:r>
              <a:rPr lang="en-US" u="sng" dirty="0"/>
              <a:t>store-and forward routing and cut-through routing are similar</a:t>
            </a:r>
            <a:endParaRPr lang="en-US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73" y="1521668"/>
            <a:ext cx="4953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7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78" y="1933141"/>
            <a:ext cx="7211724" cy="29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433637"/>
            <a:ext cx="6623339" cy="33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65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395537"/>
            <a:ext cx="8440449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03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Interconnection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Efficient algorithms for routing a message to its destination are critical to the performance of parallel computers.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i="1" dirty="0"/>
              <a:t>routing mechanism </a:t>
            </a:r>
            <a:r>
              <a:rPr lang="en-US" dirty="0"/>
              <a:t>determines the path a message takes through the network to get from the source to the destination node.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600" dirty="0"/>
              <a:t>It takes as input a message's source and destination nodes. It may also use information about the state of the network.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600" dirty="0"/>
              <a:t>It returns one or more paths through the network from the source to the destination node. Two routing mechanisms: </a:t>
            </a:r>
          </a:p>
          <a:p>
            <a:pPr lvl="3" algn="just">
              <a:lnSpc>
                <a:spcPct val="150000"/>
              </a:lnSpc>
              <a:buFontTx/>
              <a:buChar char="-"/>
            </a:pPr>
            <a:r>
              <a:rPr lang="en-US" sz="3000" b="1" dirty="0"/>
              <a:t>Minimal </a:t>
            </a:r>
            <a:r>
              <a:rPr lang="en-US" sz="3000" dirty="0"/>
              <a:t>and </a:t>
            </a:r>
          </a:p>
          <a:p>
            <a:pPr lvl="3" algn="just">
              <a:lnSpc>
                <a:spcPct val="150000"/>
              </a:lnSpc>
              <a:buFontTx/>
              <a:buChar char="-"/>
            </a:pPr>
            <a:r>
              <a:rPr lang="en-US" sz="3000" b="1"/>
              <a:t>Non-minimal</a:t>
            </a:r>
            <a:endParaRPr lang="en-US" sz="3500" b="1" u="sng" dirty="0"/>
          </a:p>
        </p:txBody>
      </p:sp>
    </p:spTree>
    <p:extLst>
      <p:ext uri="{BB962C8B-B14F-4D97-AF65-F5344CB8AC3E}">
        <p14:creationId xmlns:p14="http://schemas.microsoft.com/office/powerpoint/2010/main" val="3528591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Static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Minimal routing </a:t>
            </a:r>
          </a:p>
          <a:p>
            <a:pPr lvl="1" algn="just">
              <a:lnSpc>
                <a:spcPct val="100000"/>
              </a:lnSpc>
              <a:buFontTx/>
              <a:buChar char="-"/>
            </a:pPr>
            <a:r>
              <a:rPr lang="en-US" sz="2800" dirty="0"/>
              <a:t>always selects one of the shortest paths between the source and  destination node</a:t>
            </a:r>
          </a:p>
          <a:p>
            <a:pPr lvl="1" algn="just">
              <a:lnSpc>
                <a:spcPct val="100000"/>
              </a:lnSpc>
              <a:buFontTx/>
              <a:buChar char="-"/>
            </a:pPr>
            <a:r>
              <a:rPr lang="en-US" sz="2800" dirty="0"/>
              <a:t>In a minimal routing scheme, each link brings a message closer to its destination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This scheme could lead to congestion in parts of the network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Non-minimal routing 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may route the message along a longer path to avoid network congestion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652462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Static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Routing mechanisms can also be classified on the basis of how they use information regarding the state of the network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Two possible classes are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b="1" dirty="0"/>
              <a:t>Deterministic routing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b="1" dirty="0"/>
              <a:t>Adaptive routing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532481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Static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b="1" dirty="0"/>
              <a:t>Deterministic routing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A </a:t>
            </a:r>
            <a:r>
              <a:rPr lang="en-US" sz="2800" b="1" i="1" dirty="0"/>
              <a:t>deterministic routing </a:t>
            </a:r>
            <a:r>
              <a:rPr lang="en-US" sz="2800" dirty="0"/>
              <a:t>scheme determines a unique path for a message, based on its source and destination.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It does not use any information regarding the state of the network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u="sng" dirty="0">
                <a:solidFill>
                  <a:srgbClr val="FF0000"/>
                </a:solidFill>
              </a:rPr>
              <a:t>Results in uneven use of the communication resources in a network.</a:t>
            </a:r>
            <a:endParaRPr lang="en-US" sz="2800" b="1" u="sng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b="1" dirty="0"/>
              <a:t>Adaptive routing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In contrast, an </a:t>
            </a:r>
            <a:r>
              <a:rPr lang="en-US" sz="2800" b="1" i="1" dirty="0"/>
              <a:t>adaptive routing </a:t>
            </a:r>
            <a:r>
              <a:rPr lang="en-US" sz="2800" dirty="0"/>
              <a:t>scheme uses information regarding the current state of the network to determine the path of the message.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u="sng" dirty="0"/>
              <a:t>Adaptive routing detects congestion</a:t>
            </a:r>
            <a:r>
              <a:rPr lang="en-US" sz="2800" dirty="0"/>
              <a:t> in the network and routes messages around it.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652165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Static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80445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One commonly used deterministic minimal routing technique is called </a:t>
            </a:r>
            <a:r>
              <a:rPr lang="en-US" b="1" i="1" dirty="0"/>
              <a:t>dimension-ordered routing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Dimension-ordered routing assigns successive channels for traversal by a message based on a numbering scheme determined by the dimension of the channel.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 dimension ordered routing technique for a two-dimensional mesh is called </a:t>
            </a:r>
            <a:r>
              <a:rPr lang="en-US" b="1" i="1" dirty="0"/>
              <a:t>XY-routing </a:t>
            </a:r>
            <a:r>
              <a:rPr lang="en-US" dirty="0"/>
              <a:t>and that for a hypercube is called </a:t>
            </a:r>
            <a:r>
              <a:rPr lang="en-US" b="1" i="1" dirty="0"/>
              <a:t>E-cube routing</a:t>
            </a:r>
            <a:r>
              <a:rPr lang="en-US" dirty="0"/>
              <a:t>.</a:t>
            </a:r>
          </a:p>
          <a:p>
            <a:pPr lvl="2">
              <a:lnSpc>
                <a:spcPct val="160000"/>
              </a:lnSpc>
              <a:buFontTx/>
              <a:buChar char="-"/>
            </a:pPr>
            <a:r>
              <a:rPr lang="en-US" sz="2800" dirty="0"/>
              <a:t>Both are deterministic and minimal routing techniques</a:t>
            </a:r>
          </a:p>
          <a:p>
            <a:pPr lvl="2">
              <a:lnSpc>
                <a:spcPct val="160000"/>
              </a:lnSpc>
              <a:buFontTx/>
              <a:buChar char="-"/>
            </a:pPr>
            <a:r>
              <a:rPr lang="en-US" sz="2800" dirty="0"/>
              <a:t>Both routing schemes are dead-lock free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147917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Static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804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/>
              <a:t>XY-Routing Scheme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Message is first sent along the </a:t>
            </a:r>
            <a:r>
              <a:rPr lang="en-US" sz="2800" i="1" dirty="0"/>
              <a:t>X </a:t>
            </a:r>
            <a:r>
              <a:rPr lang="en-US" sz="2800" dirty="0"/>
              <a:t>dimension until it reaches the column of the destination node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Then it is routed along the </a:t>
            </a:r>
            <a:r>
              <a:rPr lang="en-US" sz="2800" i="1" dirty="0"/>
              <a:t>Y </a:t>
            </a:r>
            <a:r>
              <a:rPr lang="en-US" sz="2800" dirty="0"/>
              <a:t>dimension until it reaches the destination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The length of the path is</a:t>
            </a:r>
          </a:p>
          <a:p>
            <a:pPr marL="914400" lvl="2" indent="0">
              <a:buNone/>
            </a:pPr>
            <a:r>
              <a:rPr lang="en-US" sz="2800" dirty="0"/>
              <a:t>			|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x</a:t>
            </a:r>
            <a:r>
              <a:rPr lang="en-US" sz="2800" i="1" dirty="0"/>
              <a:t> </a:t>
            </a:r>
            <a:r>
              <a:rPr lang="en-US" sz="2800" dirty="0"/>
              <a:t>− 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x</a:t>
            </a:r>
            <a:r>
              <a:rPr lang="en-US" sz="2800" i="1" dirty="0"/>
              <a:t> </a:t>
            </a:r>
            <a:r>
              <a:rPr lang="en-US" sz="2800" dirty="0"/>
              <a:t>| + |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y</a:t>
            </a:r>
            <a:r>
              <a:rPr lang="en-US" sz="2800" i="1" dirty="0"/>
              <a:t> </a:t>
            </a:r>
            <a:r>
              <a:rPr lang="en-US" sz="2800" dirty="0"/>
              <a:t>− 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y</a:t>
            </a:r>
            <a:r>
              <a:rPr lang="en-US" sz="2800" i="1" dirty="0"/>
              <a:t> </a:t>
            </a:r>
            <a:r>
              <a:rPr lang="en-US" sz="2800" dirty="0"/>
              <a:t>|</a:t>
            </a:r>
          </a:p>
          <a:p>
            <a:pPr lvl="2">
              <a:buFontTx/>
              <a:buChar char="-"/>
            </a:pPr>
            <a:endParaRPr lang="en-US" sz="2800" dirty="0"/>
          </a:p>
          <a:p>
            <a:pPr lvl="2">
              <a:buFontTx/>
              <a:buChar char="-"/>
            </a:pPr>
            <a:r>
              <a:rPr lang="en-US" sz="2800" dirty="0"/>
              <a:t>Source node:		</a:t>
            </a:r>
            <a:r>
              <a:rPr lang="en-US" sz="2800" i="1" dirty="0" err="1"/>
              <a:t>P</a:t>
            </a:r>
            <a:r>
              <a:rPr lang="en-US" sz="2800" b="1" i="1" dirty="0" err="1"/>
              <a:t>sx</a:t>
            </a:r>
            <a:r>
              <a:rPr lang="en-US" sz="2800" dirty="0"/>
              <a:t>,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y</a:t>
            </a:r>
            <a:endParaRPr lang="en-US" sz="2800" i="1" baseline="-25000" dirty="0"/>
          </a:p>
          <a:p>
            <a:pPr lvl="2">
              <a:buFontTx/>
              <a:buChar char="-"/>
            </a:pPr>
            <a:endParaRPr lang="en-US" sz="2800" dirty="0"/>
          </a:p>
          <a:p>
            <a:pPr lvl="2">
              <a:buFontTx/>
              <a:buChar char="-"/>
            </a:pPr>
            <a:r>
              <a:rPr lang="en-US" sz="2800" dirty="0"/>
              <a:t>Destination node :	</a:t>
            </a:r>
            <a:r>
              <a:rPr lang="en-US" sz="2800" i="1" dirty="0" err="1"/>
              <a:t>P</a:t>
            </a:r>
            <a:r>
              <a:rPr lang="en-US" sz="2800" b="1" i="1" baseline="-25000" dirty="0" err="1"/>
              <a:t>Dx</a:t>
            </a:r>
            <a:r>
              <a:rPr lang="en-US" sz="2800" dirty="0"/>
              <a:t>, 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y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9652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Communication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b="1" u="sng" dirty="0"/>
              <a:t>Message: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the unit of communication from the programmer’s perspective.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Its size is limited only by the computer’s memory space</a:t>
            </a:r>
          </a:p>
          <a:p>
            <a:pPr algn="just">
              <a:lnSpc>
                <a:spcPct val="130000"/>
              </a:lnSpc>
            </a:pPr>
            <a:r>
              <a:rPr lang="en-US" b="1" u="sng" dirty="0"/>
              <a:t>Packet: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b="1" u="sng" dirty="0"/>
              <a:t>Fixed-size small unit of communication </a:t>
            </a:r>
            <a:r>
              <a:rPr lang="en-US" sz="2800" dirty="0"/>
              <a:t>containing routing information (e.g., a destination address) and sequencing information in its header.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Its size is of order </a:t>
            </a:r>
            <a:r>
              <a:rPr lang="en-US" sz="2800" b="1" dirty="0"/>
              <a:t>hundred or thousands of bytes or words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Data sent over computer networks, such as the Internet, is divided into packets.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These packets are then recombined by the computer or device that receives them.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b="1" u="sng" dirty="0"/>
              <a:t>It consists of header flits and data flits</a:t>
            </a:r>
          </a:p>
        </p:txBody>
      </p:sp>
    </p:spTree>
    <p:extLst>
      <p:ext uri="{BB962C8B-B14F-4D97-AF65-F5344CB8AC3E}">
        <p14:creationId xmlns:p14="http://schemas.microsoft.com/office/powerpoint/2010/main" val="2814097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Static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804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/>
              <a:t>XY-Routing Scheme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71" y="1257443"/>
            <a:ext cx="5251738" cy="56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Static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804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/>
              <a:t>E-Cube Routing Scheme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The number of links in the path is determined by the binary labels of the source and destination nodes (Hamming distance)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Each step corrects one bit difference, starting from the least significant digit (exclusive-or operation)</a:t>
            </a:r>
            <a:endParaRPr lang="en-US" sz="3200" i="1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99" t="14912" r="6159"/>
          <a:stretch/>
        </p:blipFill>
        <p:spPr>
          <a:xfrm>
            <a:off x="7093527" y="4086225"/>
            <a:ext cx="290945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2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Embedding and Graph Mapping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/>
              <a:t>Embedding one network into another is important for porting algorithms</a:t>
            </a:r>
          </a:p>
          <a:p>
            <a:pPr algn="just">
              <a:lnSpc>
                <a:spcPct val="150000"/>
              </a:lnSpc>
            </a:pPr>
            <a:r>
              <a:rPr lang="en-US" sz="3000" dirty="0"/>
              <a:t>No need to develop algorithms for every network topology</a:t>
            </a:r>
          </a:p>
          <a:p>
            <a:pPr algn="just">
              <a:lnSpc>
                <a:spcPct val="150000"/>
              </a:lnSpc>
            </a:pPr>
            <a:r>
              <a:rPr lang="en-US" sz="3000" dirty="0"/>
              <a:t>Process-processor mapping is not controlled by the programmer</a:t>
            </a:r>
          </a:p>
          <a:p>
            <a:pPr algn="just">
              <a:lnSpc>
                <a:spcPct val="150000"/>
              </a:lnSpc>
            </a:pPr>
            <a:r>
              <a:rPr lang="en-US" sz="3000" dirty="0"/>
              <a:t>Mapping can be used to determine the degradation in the performance of an algorithm</a:t>
            </a:r>
            <a:endParaRPr lang="en-US" sz="3000" b="1" u="sng" dirty="0"/>
          </a:p>
        </p:txBody>
      </p:sp>
    </p:spTree>
    <p:extLst>
      <p:ext uri="{BB962C8B-B14F-4D97-AF65-F5344CB8AC3E}">
        <p14:creationId xmlns:p14="http://schemas.microsoft.com/office/powerpoint/2010/main" val="1435301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Graph Mapping Terminologies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Congestion</a:t>
            </a:r>
            <a:r>
              <a:rPr lang="en-US" dirty="0"/>
              <a:t>: Maximum number of edges of E mapped on to any edge in E‘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Dilation</a:t>
            </a:r>
            <a:r>
              <a:rPr lang="en-US" dirty="0"/>
              <a:t>: Maximum number of edges of E‘ that any one edge of E is mapped onto That is how much we stretch an edge of E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Expansion</a:t>
            </a:r>
            <a:r>
              <a:rPr lang="en-US" dirty="0"/>
              <a:t>: |V' |/| V|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Load: </a:t>
            </a:r>
            <a:r>
              <a:rPr lang="en-US" dirty="0"/>
              <a:t>Maximum number of vertices of E that are mapped to a single vertex of E'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9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Static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Routing mechanisms can also be classified on the basis of how they use information regarding the state of the network.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deterministic routing </a:t>
            </a:r>
            <a:r>
              <a:rPr lang="en-US" dirty="0"/>
              <a:t>scheme determines a unique path for a message, based on its source and destination </a:t>
            </a:r>
            <a:r>
              <a:rPr lang="en-US" i="1" dirty="0"/>
              <a:t>does not use network status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/>
              <a:t>adaptive routing </a:t>
            </a:r>
            <a:r>
              <a:rPr lang="en-US" dirty="0"/>
              <a:t>scheme uses information regarding the current status of network to determine the path of message </a:t>
            </a:r>
            <a:r>
              <a:rPr lang="en-US" i="1" dirty="0"/>
              <a:t>may detect a congestion spot and route message around it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0375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Illustration of Communication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sz="3300" b="1" dirty="0"/>
              <a:t>Flit: </a:t>
            </a:r>
            <a:r>
              <a:rPr lang="en-US" sz="3300" dirty="0"/>
              <a:t>small unit of information at </a:t>
            </a:r>
            <a:r>
              <a:rPr lang="en-US" sz="3300" b="1" u="sng" dirty="0"/>
              <a:t>Link layer</a:t>
            </a:r>
            <a:r>
              <a:rPr lang="en-US" sz="3300" dirty="0"/>
              <a:t>, of size of a few words</a:t>
            </a:r>
          </a:p>
          <a:p>
            <a:pPr algn="just">
              <a:lnSpc>
                <a:spcPct val="160000"/>
              </a:lnSpc>
            </a:pPr>
            <a:r>
              <a:rPr lang="en-US" sz="3300" b="1" dirty="0" err="1"/>
              <a:t>Phit</a:t>
            </a:r>
            <a:r>
              <a:rPr lang="en-US" sz="3300" b="1" dirty="0"/>
              <a:t>: </a:t>
            </a:r>
            <a:r>
              <a:rPr lang="en-US" sz="3300" dirty="0"/>
              <a:t>the smallest physical unit of information at the </a:t>
            </a:r>
            <a:r>
              <a:rPr lang="en-US" sz="3300" b="1" u="sng" dirty="0"/>
              <a:t>Physical Layer</a:t>
            </a:r>
            <a:r>
              <a:rPr lang="en-US" sz="3300" dirty="0"/>
              <a:t>, which is transferred across one physical link in one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1246043"/>
            <a:ext cx="8334375" cy="33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Communication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b="1" u="sng" dirty="0"/>
              <a:t>Congestion: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A state occurring in network layer when the message traffic is so heavy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800" dirty="0"/>
              <a:t>  that it slows down network response time.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As delay increases, performance decreases.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If delay increases, retransmission occurs, making situation worse.</a:t>
            </a:r>
          </a:p>
        </p:txBody>
      </p:sp>
    </p:spTree>
    <p:extLst>
      <p:ext uri="{BB962C8B-B14F-4D97-AF65-F5344CB8AC3E}">
        <p14:creationId xmlns:p14="http://schemas.microsoft.com/office/powerpoint/2010/main" val="366325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Communication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b="1" u="sng" dirty="0"/>
              <a:t>Router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600" dirty="0"/>
              <a:t>A Router is a networking device that forwards data packets between computer network.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600" dirty="0"/>
              <a:t>This device is usually connected to two or more different networks.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600" dirty="0"/>
              <a:t>When a data packet comes to a router port, the router reads address information in packet to determine out which port the packet will be sent.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600" dirty="0"/>
              <a:t>For example, </a:t>
            </a:r>
            <a:r>
              <a:rPr lang="en-US" sz="2600" b="1" u="sng" dirty="0"/>
              <a:t>a router provides you with the internet access by connecting your LAN with the Internet.</a:t>
            </a:r>
          </a:p>
          <a:p>
            <a:pPr algn="just">
              <a:lnSpc>
                <a:spcPct val="13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1520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Communication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b="1" u="sng" dirty="0"/>
              <a:t>Routing Table</a:t>
            </a:r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/>
              <a:t>Each router on the network supports a routing table in memory that may be simple or complex.  </a:t>
            </a:r>
            <a:r>
              <a:rPr lang="en-US" sz="2400" b="1" u="sng" dirty="0"/>
              <a:t>In the simplest form, the table consists of pairs of IP addresses</a:t>
            </a:r>
            <a:r>
              <a:rPr lang="en-US" sz="2400" dirty="0"/>
              <a:t>.</a:t>
            </a:r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/>
              <a:t>A routing table is a set of rules, often viewed in table format, that is used to determine where data packets traveling over an Internet Protocol (IP) network will be directed. </a:t>
            </a:r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/>
              <a:t>All IP-enabled devices, including routers and switches, use routing tables. See below a Routing Table:</a:t>
            </a:r>
            <a:endParaRPr lang="en-US" sz="24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51" y="5112327"/>
            <a:ext cx="6708630" cy="15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Communication Costs in Parallel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One of the major overheads in the execution of parallel programs arises from communication of information between processing elements.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cost of communication is dependent on a variety of features including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Programming Model Semantics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Network Topology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Data Handling and Routing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Communication Software Protocols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en-US" sz="2800" dirty="0"/>
          </a:p>
          <a:p>
            <a:pPr algn="just">
              <a:lnSpc>
                <a:spcPct val="12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94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2493</Words>
  <Application>Microsoft Office PowerPoint</Application>
  <PresentationFormat>Widescreen</PresentationFormat>
  <Paragraphs>246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Wingdings</vt:lpstr>
      <vt:lpstr>Office Theme</vt:lpstr>
      <vt:lpstr>Parallel and Distributed Computing</vt:lpstr>
      <vt:lpstr>Today We Will learn,</vt:lpstr>
      <vt:lpstr>Network Layers Model (OSI) - Revisited</vt:lpstr>
      <vt:lpstr>Communication Unit</vt:lpstr>
      <vt:lpstr>Illustration of Communication Unit</vt:lpstr>
      <vt:lpstr>Communication Unit</vt:lpstr>
      <vt:lpstr>Communication Unit</vt:lpstr>
      <vt:lpstr>Communication Unit</vt:lpstr>
      <vt:lpstr>Communication Costs in Parallel Machines</vt:lpstr>
      <vt:lpstr>Major Parameters in Communication Costs (I)</vt:lpstr>
      <vt:lpstr>Major Parameters in Communication Costs (I)</vt:lpstr>
      <vt:lpstr>Major Parameters in Communication Costs (I)</vt:lpstr>
      <vt:lpstr>Major Parameters in Communication Costs (I)</vt:lpstr>
      <vt:lpstr>Major Parameters in Communication Costs (I)</vt:lpstr>
      <vt:lpstr>Major Parameters in Communication Costs (I)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Cut-Through Routing</vt:lpstr>
      <vt:lpstr>Flits Communication</vt:lpstr>
      <vt:lpstr>Communication Cost of CT Routing</vt:lpstr>
      <vt:lpstr>Communication Cost of CT Routing</vt:lpstr>
      <vt:lpstr>Message Routing Techniques</vt:lpstr>
      <vt:lpstr>Message Routing Techniques</vt:lpstr>
      <vt:lpstr>Message Routing Techniques</vt:lpstr>
      <vt:lpstr>Routing Mechanisms for Interconnection Networks</vt:lpstr>
      <vt:lpstr>Routing Mechanisms for Static Networks</vt:lpstr>
      <vt:lpstr>Routing Mechanisms for Static Networks</vt:lpstr>
      <vt:lpstr>Routing Mechanisms for Static Networks</vt:lpstr>
      <vt:lpstr>Routing Mechanisms for Static Networks</vt:lpstr>
      <vt:lpstr>Routing Mechanisms for Static Networks</vt:lpstr>
      <vt:lpstr>Routing Mechanisms for Static Networks</vt:lpstr>
      <vt:lpstr>Routing Mechanisms for Static Networks</vt:lpstr>
      <vt:lpstr> Embedding and Graph Mapping </vt:lpstr>
      <vt:lpstr> Graph Mapping Terminologies </vt:lpstr>
      <vt:lpstr>Routing Mechanisms for Static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saif</dc:creator>
  <cp:lastModifiedBy>Sadia Zar</cp:lastModifiedBy>
  <cp:revision>660</cp:revision>
  <dcterms:created xsi:type="dcterms:W3CDTF">2021-09-29T18:45:01Z</dcterms:created>
  <dcterms:modified xsi:type="dcterms:W3CDTF">2023-10-25T11:01:59Z</dcterms:modified>
</cp:coreProperties>
</file>