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392" r:id="rId4"/>
    <p:sldId id="474" r:id="rId5"/>
    <p:sldId id="475" r:id="rId6"/>
    <p:sldId id="476" r:id="rId7"/>
    <p:sldId id="477" r:id="rId8"/>
    <p:sldId id="480" r:id="rId9"/>
    <p:sldId id="481" r:id="rId10"/>
    <p:sldId id="482" r:id="rId11"/>
    <p:sldId id="478" r:id="rId12"/>
    <p:sldId id="483" r:id="rId13"/>
    <p:sldId id="484" r:id="rId14"/>
    <p:sldId id="485" r:id="rId15"/>
    <p:sldId id="486" r:id="rId16"/>
    <p:sldId id="487" r:id="rId17"/>
    <p:sldId id="488" r:id="rId18"/>
    <p:sldId id="489" r:id="rId19"/>
    <p:sldId id="490" r:id="rId20"/>
    <p:sldId id="491" r:id="rId21"/>
    <p:sldId id="492" r:id="rId22"/>
    <p:sldId id="493" r:id="rId23"/>
    <p:sldId id="494" r:id="rId24"/>
    <p:sldId id="540" r:id="rId25"/>
    <p:sldId id="541" r:id="rId26"/>
    <p:sldId id="479" r:id="rId27"/>
    <p:sldId id="497" r:id="rId28"/>
    <p:sldId id="496" r:id="rId29"/>
    <p:sldId id="495" r:id="rId30"/>
    <p:sldId id="498" r:id="rId31"/>
    <p:sldId id="499" r:id="rId32"/>
    <p:sldId id="500" r:id="rId33"/>
    <p:sldId id="502" r:id="rId34"/>
    <p:sldId id="503" r:id="rId35"/>
    <p:sldId id="504" r:id="rId36"/>
    <p:sldId id="505" r:id="rId37"/>
    <p:sldId id="506" r:id="rId38"/>
    <p:sldId id="507" r:id="rId39"/>
    <p:sldId id="508" r:id="rId40"/>
    <p:sldId id="509" r:id="rId41"/>
    <p:sldId id="510" r:id="rId42"/>
    <p:sldId id="511" r:id="rId43"/>
    <p:sldId id="513" r:id="rId44"/>
    <p:sldId id="514" r:id="rId45"/>
    <p:sldId id="515" r:id="rId46"/>
    <p:sldId id="516" r:id="rId47"/>
    <p:sldId id="517" r:id="rId48"/>
    <p:sldId id="518" r:id="rId49"/>
    <p:sldId id="519" r:id="rId50"/>
    <p:sldId id="521" r:id="rId51"/>
    <p:sldId id="523" r:id="rId52"/>
    <p:sldId id="522" r:id="rId53"/>
    <p:sldId id="524" r:id="rId54"/>
    <p:sldId id="525" r:id="rId55"/>
    <p:sldId id="526" r:id="rId56"/>
    <p:sldId id="527" r:id="rId57"/>
    <p:sldId id="512" r:id="rId58"/>
    <p:sldId id="528" r:id="rId59"/>
    <p:sldId id="529" r:id="rId60"/>
    <p:sldId id="531" r:id="rId61"/>
    <p:sldId id="530" r:id="rId62"/>
    <p:sldId id="532" r:id="rId63"/>
    <p:sldId id="533" r:id="rId64"/>
    <p:sldId id="534" r:id="rId65"/>
    <p:sldId id="535" r:id="rId66"/>
    <p:sldId id="536" r:id="rId67"/>
    <p:sldId id="547" r:id="rId68"/>
    <p:sldId id="545" r:id="rId69"/>
    <p:sldId id="546" r:id="rId70"/>
    <p:sldId id="543" r:id="rId71"/>
    <p:sldId id="391" r:id="rId72"/>
    <p:sldId id="542" r:id="rId73"/>
    <p:sldId id="544" r:id="rId74"/>
    <p:sldId id="53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8" d="100"/>
          <a:sy n="68" d="100"/>
        </p:scale>
        <p:origin x="8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06CE2-6D87-4838-98F1-6CF6DFB84715}" type="datetimeFigureOut">
              <a:rPr lang="en-US" smtClean="0"/>
              <a:t>4/3/2024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9DBE5-5313-4052-B5C6-311284FBAA10}" type="slidenum">
              <a:rPr lang="en-US" smtClean="0"/>
              <a:t>‹#›</a:t>
            </a:fld>
            <a:endParaRPr lang="en-US"/>
          </a:p>
        </p:txBody>
      </p:sp>
    </p:spTree>
    <p:extLst>
      <p:ext uri="{BB962C8B-B14F-4D97-AF65-F5344CB8AC3E}">
        <p14:creationId xmlns:p14="http://schemas.microsoft.com/office/powerpoint/2010/main" val="348236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7F1A70-CF7C-4FEE-A74A-F72A810F002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7473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53414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89676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382166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7F1A70-CF7C-4FEE-A74A-F72A810F002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8263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7F1A70-CF7C-4FEE-A74A-F72A810F0028}"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59302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7F1A70-CF7C-4FEE-A74A-F72A810F0028}"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42596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7F1A70-CF7C-4FEE-A74A-F72A810F0028}"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416205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F1A70-CF7C-4FEE-A74A-F72A810F0028}"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39988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7F1A70-CF7C-4FEE-A74A-F72A810F0028}"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417893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7F1A70-CF7C-4FEE-A74A-F72A810F0028}"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86101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F1A70-CF7C-4FEE-A74A-F72A810F0028}" type="datetimeFigureOut">
              <a:rPr lang="en-US" smtClean="0"/>
              <a:t>4/3/2024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DCDFB-15B0-4C62-949E-E8B12FDEE483}" type="slidenum">
              <a:rPr lang="en-US" smtClean="0"/>
              <a:t>‹#›</a:t>
            </a:fld>
            <a:endParaRPr lang="en-US"/>
          </a:p>
        </p:txBody>
      </p:sp>
    </p:spTree>
    <p:extLst>
      <p:ext uri="{BB962C8B-B14F-4D97-AF65-F5344CB8AC3E}">
        <p14:creationId xmlns:p14="http://schemas.microsoft.com/office/powerpoint/2010/main" val="90677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Parallel and Distributed Computing</a:t>
            </a:r>
          </a:p>
        </p:txBody>
      </p:sp>
      <p:sp>
        <p:nvSpPr>
          <p:cNvPr id="3" name="Subtitle 2"/>
          <p:cNvSpPr>
            <a:spLocks noGrp="1"/>
          </p:cNvSpPr>
          <p:nvPr>
            <p:ph type="subTitle" idx="1"/>
          </p:nvPr>
        </p:nvSpPr>
        <p:spPr>
          <a:xfrm>
            <a:off x="1524000" y="3667353"/>
            <a:ext cx="9144000" cy="1655762"/>
          </a:xfrm>
        </p:spPr>
        <p:txBody>
          <a:bodyPr>
            <a:normAutofit/>
          </a:bodyPr>
          <a:lstStyle/>
          <a:p>
            <a:r>
              <a:rPr lang="en-US" sz="3200" dirty="0"/>
              <a:t>Networks Principles </a:t>
            </a:r>
            <a:r>
              <a:rPr lang="en-US" sz="3200"/>
              <a:t>of Parallel Algorithm </a:t>
            </a:r>
            <a:r>
              <a:rPr lang="en-US" sz="3200" dirty="0"/>
              <a:t>Design</a:t>
            </a:r>
          </a:p>
        </p:txBody>
      </p:sp>
    </p:spTree>
    <p:extLst>
      <p:ext uri="{BB962C8B-B14F-4D97-AF65-F5344CB8AC3E}">
        <p14:creationId xmlns:p14="http://schemas.microsoft.com/office/powerpoint/2010/main" val="82854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00000"/>
              </a:lnSpc>
            </a:pPr>
            <a:r>
              <a:rPr lang="en-US" b="1" dirty="0"/>
              <a:t>Task Dependency Graph</a:t>
            </a:r>
          </a:p>
          <a:p>
            <a:pPr lvl="1" algn="just">
              <a:lnSpc>
                <a:spcPct val="100000"/>
              </a:lnSpc>
              <a:buFontTx/>
              <a:buChar char="-"/>
            </a:pPr>
            <a:r>
              <a:rPr lang="en-US" sz="2000" dirty="0"/>
              <a:t>Consider the computations performed in processing the following query: </a:t>
            </a:r>
            <a:r>
              <a:rPr lang="en-US" sz="2000" u="sng" dirty="0"/>
              <a:t>MODEL="Civic" AND YEAR="2001" AND </a:t>
            </a:r>
          </a:p>
          <a:p>
            <a:pPr marL="457200" lvl="1" indent="0" algn="just">
              <a:lnSpc>
                <a:spcPct val="100000"/>
              </a:lnSpc>
              <a:buNone/>
            </a:pPr>
            <a:r>
              <a:rPr lang="en-US" sz="2000" u="sng" dirty="0"/>
              <a:t>    (COLOR="Green" OR COLOR="White")</a:t>
            </a:r>
          </a:p>
        </p:txBody>
      </p:sp>
      <p:pic>
        <p:nvPicPr>
          <p:cNvPr id="4" name="Picture 3"/>
          <p:cNvPicPr>
            <a:picLocks noChangeAspect="1"/>
          </p:cNvPicPr>
          <p:nvPr/>
        </p:nvPicPr>
        <p:blipFill>
          <a:blip r:embed="rId2"/>
          <a:stretch>
            <a:fillRect/>
          </a:stretch>
        </p:blipFill>
        <p:spPr>
          <a:xfrm>
            <a:off x="5388638" y="1666875"/>
            <a:ext cx="6696075" cy="5191125"/>
          </a:xfrm>
          <a:prstGeom prst="rect">
            <a:avLst/>
          </a:prstGeom>
        </p:spPr>
      </p:pic>
    </p:spTree>
    <p:extLst>
      <p:ext uri="{BB962C8B-B14F-4D97-AF65-F5344CB8AC3E}">
        <p14:creationId xmlns:p14="http://schemas.microsoft.com/office/powerpoint/2010/main" val="117055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Granularity</a:t>
            </a:r>
          </a:p>
          <a:p>
            <a:pPr lvl="1" algn="just">
              <a:lnSpc>
                <a:spcPct val="150000"/>
              </a:lnSpc>
              <a:buFontTx/>
              <a:buChar char="-"/>
            </a:pPr>
            <a:r>
              <a:rPr lang="en-US" dirty="0"/>
              <a:t>The number and size of tasks into which a problem is decomposed determines the </a:t>
            </a:r>
            <a:r>
              <a:rPr lang="en-US" b="1" i="1" dirty="0"/>
              <a:t>granularity </a:t>
            </a:r>
            <a:r>
              <a:rPr lang="en-US" dirty="0"/>
              <a:t>of the decomposition. </a:t>
            </a:r>
          </a:p>
          <a:p>
            <a:pPr lvl="1" algn="just">
              <a:lnSpc>
                <a:spcPct val="150000"/>
              </a:lnSpc>
              <a:buFontTx/>
              <a:buChar char="-"/>
            </a:pPr>
            <a:r>
              <a:rPr lang="en-US" dirty="0"/>
              <a:t>A decomposition into a </a:t>
            </a:r>
            <a:r>
              <a:rPr lang="en-US" u="sng" dirty="0"/>
              <a:t>large number of small tasks </a:t>
            </a:r>
            <a:r>
              <a:rPr lang="en-US" dirty="0"/>
              <a:t>is called </a:t>
            </a:r>
            <a:r>
              <a:rPr lang="en-US" b="1" i="1" dirty="0"/>
              <a:t>fine-grained </a:t>
            </a:r>
            <a:r>
              <a:rPr lang="en-US" dirty="0"/>
              <a:t>and </a:t>
            </a:r>
          </a:p>
          <a:p>
            <a:pPr lvl="1" algn="just">
              <a:lnSpc>
                <a:spcPct val="150000"/>
              </a:lnSpc>
              <a:buFontTx/>
              <a:buChar char="-"/>
            </a:pPr>
            <a:r>
              <a:rPr lang="en-US" dirty="0"/>
              <a:t>A decomposition into a </a:t>
            </a:r>
            <a:r>
              <a:rPr lang="en-US" u="sng" dirty="0"/>
              <a:t>small number of large tasks </a:t>
            </a:r>
            <a:r>
              <a:rPr lang="en-US" dirty="0"/>
              <a:t>is called </a:t>
            </a:r>
            <a:r>
              <a:rPr lang="en-US" b="1" i="1" dirty="0"/>
              <a:t>coarse-grained</a:t>
            </a:r>
            <a:r>
              <a:rPr lang="en-US" dirty="0"/>
              <a:t>.</a:t>
            </a:r>
          </a:p>
        </p:txBody>
      </p:sp>
    </p:spTree>
    <p:extLst>
      <p:ext uri="{BB962C8B-B14F-4D97-AF65-F5344CB8AC3E}">
        <p14:creationId xmlns:p14="http://schemas.microsoft.com/office/powerpoint/2010/main" val="38216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Granularity</a:t>
            </a:r>
          </a:p>
          <a:p>
            <a:pPr lvl="1" algn="just">
              <a:lnSpc>
                <a:spcPct val="130000"/>
              </a:lnSpc>
              <a:buFontTx/>
              <a:buChar char="-"/>
            </a:pPr>
            <a:r>
              <a:rPr lang="en-US" dirty="0"/>
              <a:t>Consider an example </a:t>
            </a:r>
            <a:r>
              <a:rPr lang="en-US" u="sng" dirty="0"/>
              <a:t>“</a:t>
            </a:r>
            <a:r>
              <a:rPr lang="en-US" b="1" u="sng" dirty="0"/>
              <a:t>Dense matrix-vector multiplication”</a:t>
            </a:r>
          </a:p>
          <a:p>
            <a:pPr lvl="1" algn="just">
              <a:lnSpc>
                <a:spcPct val="130000"/>
              </a:lnSpc>
              <a:buFontTx/>
              <a:buChar char="-"/>
            </a:pPr>
            <a:r>
              <a:rPr lang="en-US" dirty="0"/>
              <a:t>Decomposition of dense matrix-vector multiplication into n tasks, where n is the number of rows in the matrix. The portions of the matrix and the input and output vectors accessed by Task 1 are highlighted. It is an example of </a:t>
            </a:r>
            <a:r>
              <a:rPr lang="en-US" dirty="0">
                <a:latin typeface="Verdana" panose="020B0604030504040204" pitchFamily="34" charset="0"/>
              </a:rPr>
              <a:t>f</a:t>
            </a:r>
            <a:r>
              <a:rPr lang="en-US" dirty="0"/>
              <a:t>ine-grained because each of a large number of tasks performs a single dot-product.</a:t>
            </a:r>
          </a:p>
          <a:p>
            <a:pPr lvl="1" algn="just">
              <a:lnSpc>
                <a:spcPct val="150000"/>
              </a:lnSpc>
              <a:buFontTx/>
              <a:buChar char="-"/>
            </a:pPr>
            <a:endParaRPr lang="en-US" u="sng" dirty="0"/>
          </a:p>
          <a:p>
            <a:pPr marL="457200" lvl="1" indent="0" algn="just">
              <a:lnSpc>
                <a:spcPct val="150000"/>
              </a:lnSpc>
              <a:buNone/>
            </a:pPr>
            <a:endParaRPr lang="en-US" dirty="0"/>
          </a:p>
        </p:txBody>
      </p:sp>
      <p:pic>
        <p:nvPicPr>
          <p:cNvPr id="4" name="Picture 3"/>
          <p:cNvPicPr>
            <a:picLocks noChangeAspect="1"/>
          </p:cNvPicPr>
          <p:nvPr/>
        </p:nvPicPr>
        <p:blipFill rotWithShape="1">
          <a:blip r:embed="rId2"/>
          <a:srcRect t="7289"/>
          <a:stretch/>
        </p:blipFill>
        <p:spPr>
          <a:xfrm>
            <a:off x="2916901" y="4023351"/>
            <a:ext cx="4767696" cy="2834649"/>
          </a:xfrm>
          <a:prstGeom prst="rect">
            <a:avLst/>
          </a:prstGeom>
        </p:spPr>
      </p:pic>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spTree>
    <p:extLst>
      <p:ext uri="{BB962C8B-B14F-4D97-AF65-F5344CB8AC3E}">
        <p14:creationId xmlns:p14="http://schemas.microsoft.com/office/powerpoint/2010/main" val="94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Granularity</a:t>
            </a:r>
          </a:p>
          <a:p>
            <a:pPr lvl="1" algn="just">
              <a:lnSpc>
                <a:spcPct val="130000"/>
              </a:lnSpc>
              <a:buFontTx/>
              <a:buChar char="-"/>
            </a:pPr>
            <a:r>
              <a:rPr lang="en-US" dirty="0"/>
              <a:t>Decomposition of dense matrix-vector multiplication into four tasks. The portions of the matrix and the input and output vectors accessed by Task 1 are highlighted.</a:t>
            </a:r>
          </a:p>
          <a:p>
            <a:pPr lvl="1" algn="just">
              <a:lnSpc>
                <a:spcPct val="130000"/>
              </a:lnSpc>
              <a:buFontTx/>
              <a:buChar char="-"/>
            </a:pPr>
            <a:r>
              <a:rPr lang="en-US" dirty="0"/>
              <a:t>It is an example of coarse-grained decomposition of the same problem into four tasks, where each tasks computes n/4 of the entries of the output vector of length n.</a:t>
            </a:r>
          </a:p>
          <a:p>
            <a:pPr marL="457200" lvl="1" indent="0" algn="just">
              <a:lnSpc>
                <a:spcPct val="150000"/>
              </a:lnSpc>
              <a:buNone/>
            </a:pPr>
            <a:endParaRPr lang="en-US"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6" name="Picture 5"/>
          <p:cNvPicPr>
            <a:picLocks noChangeAspect="1"/>
          </p:cNvPicPr>
          <p:nvPr/>
        </p:nvPicPr>
        <p:blipFill>
          <a:blip r:embed="rId2"/>
          <a:stretch>
            <a:fillRect/>
          </a:stretch>
        </p:blipFill>
        <p:spPr>
          <a:xfrm>
            <a:off x="3791902" y="3528579"/>
            <a:ext cx="4486275" cy="2886075"/>
          </a:xfrm>
          <a:prstGeom prst="rect">
            <a:avLst/>
          </a:prstGeom>
        </p:spPr>
      </p:pic>
    </p:spTree>
    <p:extLst>
      <p:ext uri="{BB962C8B-B14F-4D97-AF65-F5344CB8AC3E}">
        <p14:creationId xmlns:p14="http://schemas.microsoft.com/office/powerpoint/2010/main" val="148106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Degree of concurrency</a:t>
            </a:r>
            <a:r>
              <a:rPr lang="en-US" dirty="0"/>
              <a:t>.</a:t>
            </a:r>
            <a:endParaRPr lang="en-US" b="1" dirty="0"/>
          </a:p>
          <a:p>
            <a:pPr lvl="1" algn="just">
              <a:lnSpc>
                <a:spcPct val="130000"/>
              </a:lnSpc>
              <a:buFontTx/>
              <a:buChar char="-"/>
            </a:pPr>
            <a:r>
              <a:rPr lang="en-US" dirty="0"/>
              <a:t>The maximum number of tasks that can be executed simultaneously in a parallel program at any given time is known as its maximum degree of concurrency. </a:t>
            </a:r>
          </a:p>
          <a:p>
            <a:pPr lvl="1" algn="just">
              <a:lnSpc>
                <a:spcPct val="130000"/>
              </a:lnSpc>
              <a:buFontTx/>
              <a:buChar char="-"/>
            </a:pPr>
            <a:r>
              <a:rPr lang="en-US" dirty="0"/>
              <a:t>In most cases, the maximum degree of concurrency is less than the total number of tasks due to dependencies among the tasks. </a:t>
            </a:r>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spTree>
    <p:extLst>
      <p:ext uri="{BB962C8B-B14F-4D97-AF65-F5344CB8AC3E}">
        <p14:creationId xmlns:p14="http://schemas.microsoft.com/office/powerpoint/2010/main" val="155162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Degree of concurrency</a:t>
            </a:r>
            <a:r>
              <a:rPr lang="en-US" dirty="0"/>
              <a:t>.</a:t>
            </a:r>
            <a:endParaRPr lang="en-US" b="1" dirty="0"/>
          </a:p>
          <a:p>
            <a:pPr lvl="1" algn="just">
              <a:lnSpc>
                <a:spcPct val="130000"/>
              </a:lnSpc>
              <a:buFontTx/>
              <a:buChar char="-"/>
            </a:pPr>
            <a:r>
              <a:rPr lang="en-US" dirty="0"/>
              <a:t>For example, maximum degree of concurrency in the task-graph</a:t>
            </a:r>
          </a:p>
          <a:p>
            <a:pPr marL="457200" lvl="1" indent="0" algn="just">
              <a:lnSpc>
                <a:spcPct val="150000"/>
              </a:lnSpc>
              <a:buNone/>
            </a:pPr>
            <a:endParaRPr lang="en-US"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7" name="Picture 6"/>
          <p:cNvPicPr>
            <a:picLocks noChangeAspect="1"/>
          </p:cNvPicPr>
          <p:nvPr/>
        </p:nvPicPr>
        <p:blipFill>
          <a:blip r:embed="rId2"/>
          <a:stretch>
            <a:fillRect/>
          </a:stretch>
        </p:blipFill>
        <p:spPr>
          <a:xfrm>
            <a:off x="1939637" y="1953491"/>
            <a:ext cx="8423563" cy="4511386"/>
          </a:xfrm>
          <a:prstGeom prst="rect">
            <a:avLst/>
          </a:prstGeom>
        </p:spPr>
      </p:pic>
    </p:spTree>
    <p:extLst>
      <p:ext uri="{BB962C8B-B14F-4D97-AF65-F5344CB8AC3E}">
        <p14:creationId xmlns:p14="http://schemas.microsoft.com/office/powerpoint/2010/main" val="5480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Average Degree of concurrency</a:t>
            </a:r>
          </a:p>
          <a:p>
            <a:pPr lvl="1" algn="just">
              <a:lnSpc>
                <a:spcPct val="130000"/>
              </a:lnSpc>
              <a:buFontTx/>
              <a:buChar char="-"/>
            </a:pPr>
            <a:r>
              <a:rPr lang="en-US" dirty="0"/>
              <a:t>A more useful indicator of a parallel program's performance is the average degree of concurrency, which is the average number of tasks that can run concurrently over the entire duration of execution of the program.</a:t>
            </a:r>
          </a:p>
          <a:p>
            <a:pPr lvl="1" algn="just">
              <a:lnSpc>
                <a:spcPct val="130000"/>
              </a:lnSpc>
              <a:buFontTx/>
              <a:buChar char="-"/>
            </a:pPr>
            <a:r>
              <a:rPr lang="en-US" dirty="0"/>
              <a:t>Both the maximum and the average degrees of concurrency usually increase as the granularity of tasks becomes smaller (finer). </a:t>
            </a:r>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spTree>
    <p:extLst>
      <p:ext uri="{BB962C8B-B14F-4D97-AF65-F5344CB8AC3E}">
        <p14:creationId xmlns:p14="http://schemas.microsoft.com/office/powerpoint/2010/main" val="332679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Average Degree of concurrency</a:t>
            </a:r>
          </a:p>
          <a:p>
            <a:pPr lvl="1" algn="just">
              <a:lnSpc>
                <a:spcPct val="130000"/>
              </a:lnSpc>
              <a:buFontTx/>
              <a:buChar char="-"/>
            </a:pPr>
            <a:endParaRPr lang="en-US" dirty="0"/>
          </a:p>
          <a:p>
            <a:pPr lvl="1" algn="just">
              <a:lnSpc>
                <a:spcPct val="130000"/>
              </a:lnSpc>
              <a:buFontTx/>
              <a:buChar char="-"/>
            </a:pPr>
            <a:endParaRPr lang="en-US" dirty="0"/>
          </a:p>
          <a:p>
            <a:pPr lvl="1" algn="just">
              <a:lnSpc>
                <a:spcPct val="130000"/>
              </a:lnSpc>
              <a:buFontTx/>
              <a:buChar char="-"/>
            </a:pPr>
            <a:endParaRPr lang="en-US" dirty="0"/>
          </a:p>
          <a:p>
            <a:pPr lvl="1" algn="just">
              <a:lnSpc>
                <a:spcPct val="130000"/>
              </a:lnSpc>
              <a:buFontTx/>
              <a:buChar char="-"/>
            </a:pPr>
            <a:endParaRPr lang="en-US" dirty="0"/>
          </a:p>
          <a:p>
            <a:pPr lvl="1" algn="just">
              <a:lnSpc>
                <a:spcPct val="130000"/>
              </a:lnSpc>
              <a:buFontTx/>
              <a:buChar char="-"/>
            </a:pPr>
            <a:endParaRPr lang="en-US"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6" name="Picture 5"/>
          <p:cNvPicPr>
            <a:picLocks noChangeAspect="1"/>
          </p:cNvPicPr>
          <p:nvPr/>
        </p:nvPicPr>
        <p:blipFill rotWithShape="1">
          <a:blip r:embed="rId2"/>
          <a:srcRect t="7289"/>
          <a:stretch/>
        </p:blipFill>
        <p:spPr>
          <a:xfrm>
            <a:off x="7093378" y="818460"/>
            <a:ext cx="4767696" cy="2834649"/>
          </a:xfrm>
          <a:prstGeom prst="rect">
            <a:avLst/>
          </a:prstGeom>
        </p:spPr>
      </p:pic>
      <p:sp>
        <p:nvSpPr>
          <p:cNvPr id="4" name="Rectangle 3"/>
          <p:cNvSpPr/>
          <p:nvPr/>
        </p:nvSpPr>
        <p:spPr>
          <a:xfrm>
            <a:off x="209006" y="1371747"/>
            <a:ext cx="6096000" cy="2012859"/>
          </a:xfrm>
          <a:prstGeom prst="rect">
            <a:avLst/>
          </a:prstGeom>
        </p:spPr>
        <p:txBody>
          <a:bodyPr>
            <a:spAutoFit/>
          </a:bodyPr>
          <a:lstStyle/>
          <a:p>
            <a:pPr lvl="1" algn="just">
              <a:lnSpc>
                <a:spcPct val="130000"/>
              </a:lnSpc>
              <a:buFontTx/>
              <a:buChar char="-"/>
            </a:pPr>
            <a:r>
              <a:rPr lang="en-US" sz="2400" b="1" u="sng" dirty="0"/>
              <a:t>For example</a:t>
            </a:r>
            <a:r>
              <a:rPr lang="en-US" sz="2400" dirty="0"/>
              <a:t>, the decomposition of matrix-vector multiplication shown in Figure has a fairly small granularity and a large degree of concurrency. </a:t>
            </a:r>
          </a:p>
        </p:txBody>
      </p:sp>
      <p:sp>
        <p:nvSpPr>
          <p:cNvPr id="7" name="Rectangle 6"/>
          <p:cNvSpPr/>
          <p:nvPr/>
        </p:nvSpPr>
        <p:spPr>
          <a:xfrm>
            <a:off x="652597" y="4544886"/>
            <a:ext cx="6096000" cy="1493935"/>
          </a:xfrm>
          <a:prstGeom prst="rect">
            <a:avLst/>
          </a:prstGeom>
        </p:spPr>
        <p:txBody>
          <a:bodyPr>
            <a:spAutoFit/>
          </a:bodyPr>
          <a:lstStyle/>
          <a:p>
            <a:pPr indent="-285750" algn="just">
              <a:lnSpc>
                <a:spcPct val="130000"/>
              </a:lnSpc>
              <a:buFontTx/>
              <a:buChar char="-"/>
            </a:pPr>
            <a:r>
              <a:rPr lang="en-US" sz="2400" dirty="0"/>
              <a:t>The decomposition for the same problem shown in Figure has a larger granularity and a smaller degree of concurrency.</a:t>
            </a:r>
          </a:p>
        </p:txBody>
      </p:sp>
      <p:pic>
        <p:nvPicPr>
          <p:cNvPr id="8" name="Picture 7"/>
          <p:cNvPicPr>
            <a:picLocks noChangeAspect="1"/>
          </p:cNvPicPr>
          <p:nvPr/>
        </p:nvPicPr>
        <p:blipFill>
          <a:blip r:embed="rId3"/>
          <a:stretch>
            <a:fillRect/>
          </a:stretch>
        </p:blipFill>
        <p:spPr>
          <a:xfrm>
            <a:off x="7540261" y="3971925"/>
            <a:ext cx="4486275" cy="2886075"/>
          </a:xfrm>
          <a:prstGeom prst="rect">
            <a:avLst/>
          </a:prstGeom>
        </p:spPr>
      </p:pic>
    </p:spTree>
    <p:extLst>
      <p:ext uri="{BB962C8B-B14F-4D97-AF65-F5344CB8AC3E}">
        <p14:creationId xmlns:p14="http://schemas.microsoft.com/office/powerpoint/2010/main" val="2775197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Average Degree of concurrency</a:t>
            </a:r>
          </a:p>
          <a:p>
            <a:pPr lvl="1" algn="just">
              <a:buFontTx/>
              <a:buChar char="-"/>
            </a:pPr>
            <a:r>
              <a:rPr lang="en-US" dirty="0"/>
              <a:t>The degree of concurrency also depends on the shape of the task-dependency graph and the same granularity, in general, does not guarantee the same degree of concurrency. </a:t>
            </a:r>
          </a:p>
          <a:p>
            <a:pPr lvl="1" algn="just">
              <a:buFontTx/>
              <a:buChar char="-"/>
            </a:pPr>
            <a:r>
              <a:rPr lang="en-US" dirty="0"/>
              <a:t>For example, consider the two task graphs below. The number inside each node represents the amount of work required to complete the task corresponding to that node. </a:t>
            </a:r>
          </a:p>
          <a:p>
            <a:pPr lvl="1" algn="just">
              <a:lnSpc>
                <a:spcPct val="130000"/>
              </a:lnSpc>
              <a:buFontTx/>
              <a:buChar char="-"/>
            </a:pPr>
            <a:endParaRPr lang="en-US" dirty="0"/>
          </a:p>
          <a:p>
            <a:pPr lvl="1" algn="just">
              <a:lnSpc>
                <a:spcPct val="130000"/>
              </a:lnSpc>
              <a:buFontTx/>
              <a:buChar char="-"/>
            </a:pPr>
            <a:endParaRPr lang="en-US" dirty="0"/>
          </a:p>
          <a:p>
            <a:pPr lvl="1" algn="just">
              <a:lnSpc>
                <a:spcPct val="130000"/>
              </a:lnSpc>
              <a:buFontTx/>
              <a:buChar char="-"/>
            </a:pPr>
            <a:endParaRPr lang="en-US" dirty="0"/>
          </a:p>
          <a:p>
            <a:pPr lvl="1" algn="just">
              <a:lnSpc>
                <a:spcPct val="130000"/>
              </a:lnSpc>
              <a:buFontTx/>
              <a:buChar char="-"/>
            </a:pPr>
            <a:endParaRPr lang="en-US" dirty="0"/>
          </a:p>
          <a:p>
            <a:pPr lvl="1" algn="just">
              <a:lnSpc>
                <a:spcPct val="130000"/>
              </a:lnSpc>
              <a:buFontTx/>
              <a:buChar char="-"/>
            </a:pPr>
            <a:endParaRPr lang="en-US"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10" name="Picture 9"/>
          <p:cNvPicPr>
            <a:picLocks noChangeAspect="1"/>
          </p:cNvPicPr>
          <p:nvPr/>
        </p:nvPicPr>
        <p:blipFill rotWithShape="1">
          <a:blip r:embed="rId2"/>
          <a:srcRect t="7308" b="15547"/>
          <a:stretch/>
        </p:blipFill>
        <p:spPr>
          <a:xfrm>
            <a:off x="2011159" y="3458898"/>
            <a:ext cx="9308003" cy="3302118"/>
          </a:xfrm>
          <a:prstGeom prst="rect">
            <a:avLst/>
          </a:prstGeom>
        </p:spPr>
      </p:pic>
    </p:spTree>
    <p:extLst>
      <p:ext uri="{BB962C8B-B14F-4D97-AF65-F5344CB8AC3E}">
        <p14:creationId xmlns:p14="http://schemas.microsoft.com/office/powerpoint/2010/main" val="2338627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lvl="0" algn="just">
              <a:lnSpc>
                <a:spcPct val="130000"/>
              </a:lnSpc>
            </a:pPr>
            <a:r>
              <a:rPr lang="en-US" b="1" dirty="0">
                <a:solidFill>
                  <a:prstClr val="black"/>
                </a:solidFill>
              </a:rPr>
              <a:t>Average Degree of </a:t>
            </a:r>
            <a:r>
              <a:rPr lang="en-US" b="1" dirty="0" smtClean="0">
                <a:solidFill>
                  <a:prstClr val="black"/>
                </a:solidFill>
              </a:rPr>
              <a:t>concurrency </a:t>
            </a:r>
          </a:p>
          <a:p>
            <a:pPr lvl="0" algn="just">
              <a:lnSpc>
                <a:spcPct val="130000"/>
              </a:lnSpc>
            </a:pPr>
            <a:r>
              <a:rPr lang="en-US" sz="2000" b="1" dirty="0">
                <a:solidFill>
                  <a:srgbClr val="FF0000"/>
                </a:solidFill>
              </a:rPr>
              <a:t>Average Degree of Concurrency = Total Amount of Work / Critical Path Length</a:t>
            </a:r>
          </a:p>
          <a:p>
            <a:pPr lvl="1" algn="just">
              <a:buFontTx/>
              <a:buChar char="-"/>
            </a:pPr>
            <a:r>
              <a:rPr lang="en-US" dirty="0"/>
              <a:t>The average degree of concurrency of the task graph in Figure (a) is 2.33 and that of the task graph in Figure (b) is 1.88, although both task-dependency graphs are based on the same decomposition.</a:t>
            </a:r>
            <a:endParaRPr lang="en-US" b="1"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9" name="Picture 8"/>
          <p:cNvPicPr>
            <a:picLocks noChangeAspect="1"/>
          </p:cNvPicPr>
          <p:nvPr/>
        </p:nvPicPr>
        <p:blipFill rotWithShape="1">
          <a:blip r:embed="rId2"/>
          <a:srcRect t="7308"/>
          <a:stretch/>
        </p:blipFill>
        <p:spPr>
          <a:xfrm>
            <a:off x="1595523" y="2863155"/>
            <a:ext cx="9308003" cy="3967572"/>
          </a:xfrm>
          <a:prstGeom prst="rect">
            <a:avLst/>
          </a:prstGeom>
        </p:spPr>
      </p:pic>
    </p:spTree>
    <p:extLst>
      <p:ext uri="{BB962C8B-B14F-4D97-AF65-F5344CB8AC3E}">
        <p14:creationId xmlns:p14="http://schemas.microsoft.com/office/powerpoint/2010/main" val="77470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Today We Will learn,</a:t>
            </a:r>
          </a:p>
        </p:txBody>
      </p:sp>
      <p:sp>
        <p:nvSpPr>
          <p:cNvPr id="3" name="Content Placeholder 2"/>
          <p:cNvSpPr>
            <a:spLocks noGrp="1"/>
          </p:cNvSpPr>
          <p:nvPr>
            <p:ph idx="1"/>
          </p:nvPr>
        </p:nvSpPr>
        <p:spPr>
          <a:xfrm>
            <a:off x="209006" y="989603"/>
            <a:ext cx="11652068" cy="5646327"/>
          </a:xfrm>
        </p:spPr>
        <p:txBody>
          <a:bodyPr>
            <a:normAutofit/>
          </a:bodyPr>
          <a:lstStyle/>
          <a:p>
            <a:pPr algn="just">
              <a:lnSpc>
                <a:spcPct val="150000"/>
              </a:lnSpc>
            </a:pPr>
            <a:r>
              <a:rPr lang="en-US" dirty="0"/>
              <a:t>Principles of Parallel Algorithm Design</a:t>
            </a:r>
          </a:p>
          <a:p>
            <a:pPr algn="just">
              <a:lnSpc>
                <a:spcPct val="150000"/>
              </a:lnSpc>
            </a:pPr>
            <a:r>
              <a:rPr lang="en-US" dirty="0"/>
              <a:t>Parallel Algorithm Design-Basic Terminologies</a:t>
            </a:r>
          </a:p>
          <a:p>
            <a:pPr algn="just">
              <a:lnSpc>
                <a:spcPct val="150000"/>
              </a:lnSpc>
            </a:pPr>
            <a:r>
              <a:rPr lang="en-US" dirty="0"/>
              <a:t>Decomposition Techniques</a:t>
            </a:r>
          </a:p>
          <a:p>
            <a:pPr lvl="2">
              <a:lnSpc>
                <a:spcPct val="150000"/>
              </a:lnSpc>
              <a:buFont typeface="Wingdings" panose="05000000000000000000" pitchFamily="2" charset="2"/>
              <a:buChar char="Ø"/>
            </a:pPr>
            <a:r>
              <a:rPr lang="en-US" sz="2800" b="1" dirty="0"/>
              <a:t>Recursive decomposition</a:t>
            </a:r>
            <a:endParaRPr lang="en-US" sz="2800" dirty="0"/>
          </a:p>
          <a:p>
            <a:pPr lvl="2">
              <a:lnSpc>
                <a:spcPct val="150000"/>
              </a:lnSpc>
              <a:buFont typeface="Wingdings" panose="05000000000000000000" pitchFamily="2" charset="2"/>
              <a:buChar char="Ø"/>
            </a:pPr>
            <a:r>
              <a:rPr lang="en-US" sz="2800" b="1" dirty="0"/>
              <a:t>Data-decomposition</a:t>
            </a:r>
            <a:r>
              <a:rPr lang="en-US" sz="2800" dirty="0"/>
              <a:t>,</a:t>
            </a:r>
          </a:p>
          <a:p>
            <a:pPr lvl="2">
              <a:lnSpc>
                <a:spcPct val="150000"/>
              </a:lnSpc>
              <a:buFont typeface="Wingdings" panose="05000000000000000000" pitchFamily="2" charset="2"/>
              <a:buChar char="Ø"/>
            </a:pPr>
            <a:r>
              <a:rPr lang="en-US" sz="2800" b="1" dirty="0"/>
              <a:t>Exploratory decomposition</a:t>
            </a:r>
            <a:r>
              <a:rPr lang="en-US" sz="2800" dirty="0"/>
              <a:t>, and </a:t>
            </a:r>
          </a:p>
          <a:p>
            <a:pPr lvl="2">
              <a:lnSpc>
                <a:spcPct val="150000"/>
              </a:lnSpc>
              <a:buFont typeface="Wingdings" panose="05000000000000000000" pitchFamily="2" charset="2"/>
              <a:buChar char="Ø"/>
            </a:pPr>
            <a:r>
              <a:rPr lang="en-US" sz="2800" b="1" dirty="0"/>
              <a:t>Speculative decomposition</a:t>
            </a:r>
            <a:endParaRPr lang="en-US" dirty="0"/>
          </a:p>
        </p:txBody>
      </p:sp>
    </p:spTree>
    <p:extLst>
      <p:ext uri="{BB962C8B-B14F-4D97-AF65-F5344CB8AC3E}">
        <p14:creationId xmlns:p14="http://schemas.microsoft.com/office/powerpoint/2010/main" val="141158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lvl="0" algn="just">
              <a:lnSpc>
                <a:spcPct val="130000"/>
              </a:lnSpc>
            </a:pPr>
            <a:r>
              <a:rPr lang="en-US" b="1" dirty="0">
                <a:solidFill>
                  <a:prstClr val="black"/>
                </a:solidFill>
              </a:rPr>
              <a:t>Critical Path &amp; Critical Path Length</a:t>
            </a:r>
          </a:p>
          <a:p>
            <a:pPr lvl="1" algn="just">
              <a:lnSpc>
                <a:spcPct val="150000"/>
              </a:lnSpc>
              <a:buFontTx/>
              <a:buChar char="-"/>
            </a:pPr>
            <a:r>
              <a:rPr lang="en-US" sz="2800" dirty="0"/>
              <a:t>A feature of a task-dependency graph that determines the average degree of concurrency for a given granularity is its </a:t>
            </a:r>
            <a:r>
              <a:rPr lang="en-US" sz="2800" b="1" i="1" dirty="0"/>
              <a:t>critical path</a:t>
            </a:r>
            <a:r>
              <a:rPr lang="en-US" sz="2800" dirty="0"/>
              <a:t>. </a:t>
            </a:r>
          </a:p>
          <a:p>
            <a:pPr lvl="1" algn="just">
              <a:lnSpc>
                <a:spcPct val="150000"/>
              </a:lnSpc>
              <a:buFontTx/>
              <a:buChar char="-"/>
            </a:pPr>
            <a:r>
              <a:rPr lang="en-US" sz="2800" dirty="0"/>
              <a:t>In a task-dependency graph, let us refer to the nodes with no incoming edges by </a:t>
            </a:r>
            <a:r>
              <a:rPr lang="en-US" sz="2800" i="1" dirty="0"/>
              <a:t>start nodes </a:t>
            </a:r>
            <a:r>
              <a:rPr lang="en-US" sz="2800" dirty="0"/>
              <a:t>and the nodes with no outgoing edges by </a:t>
            </a:r>
            <a:r>
              <a:rPr lang="en-US" sz="2800" i="1" dirty="0"/>
              <a:t>finish nodes</a:t>
            </a:r>
            <a:r>
              <a:rPr lang="en-US" sz="2800" dirty="0"/>
              <a:t>. </a:t>
            </a:r>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spTree>
    <p:extLst>
      <p:ext uri="{BB962C8B-B14F-4D97-AF65-F5344CB8AC3E}">
        <p14:creationId xmlns:p14="http://schemas.microsoft.com/office/powerpoint/2010/main" val="1093649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lvl="0" algn="just">
              <a:lnSpc>
                <a:spcPct val="150000"/>
              </a:lnSpc>
            </a:pPr>
            <a:r>
              <a:rPr lang="en-US" b="1" dirty="0">
                <a:solidFill>
                  <a:prstClr val="black"/>
                </a:solidFill>
              </a:rPr>
              <a:t>Critical Path &amp; Critical Path Length</a:t>
            </a:r>
          </a:p>
          <a:p>
            <a:pPr lvl="1" algn="just">
              <a:lnSpc>
                <a:spcPct val="150000"/>
              </a:lnSpc>
              <a:buFontTx/>
              <a:buChar char="-"/>
            </a:pPr>
            <a:r>
              <a:rPr lang="en-US" sz="2800" dirty="0"/>
              <a:t>The sum of the weights of nodes along this path is known as the </a:t>
            </a:r>
            <a:r>
              <a:rPr lang="en-US" sz="2800" b="1" i="1" dirty="0"/>
              <a:t>critical path length</a:t>
            </a:r>
            <a:r>
              <a:rPr lang="en-US" sz="2800" dirty="0"/>
              <a:t>, where the weight of a node is the size or the amount of work associated with the corresponding task. The ratio of the total amount of work to the critical-path length is the average degree of concurrency. Therefore, a shorter critical path favors a higher degree of concurrency.</a:t>
            </a:r>
            <a:endParaRPr lang="en-US" sz="2800" b="1"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spTree>
    <p:extLst>
      <p:ext uri="{BB962C8B-B14F-4D97-AF65-F5344CB8AC3E}">
        <p14:creationId xmlns:p14="http://schemas.microsoft.com/office/powerpoint/2010/main" val="56700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lvl="0" algn="just">
              <a:lnSpc>
                <a:spcPct val="130000"/>
              </a:lnSpc>
            </a:pPr>
            <a:r>
              <a:rPr lang="en-US" b="1" dirty="0">
                <a:solidFill>
                  <a:prstClr val="black"/>
                </a:solidFill>
              </a:rPr>
              <a:t>Critical Path &amp; Critical Path Length</a:t>
            </a:r>
          </a:p>
          <a:p>
            <a:pPr lvl="1" algn="just">
              <a:buFontTx/>
              <a:buChar char="-"/>
            </a:pPr>
            <a:r>
              <a:rPr lang="en-US" sz="2800" dirty="0"/>
              <a:t>For example, the critical path length is 27 in the task-dependency graph shown in Figure (a) and is 34 in the task-dependency graph shown in Figure (B)</a:t>
            </a:r>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6" name="Picture 5"/>
          <p:cNvPicPr>
            <a:picLocks noChangeAspect="1"/>
          </p:cNvPicPr>
          <p:nvPr/>
        </p:nvPicPr>
        <p:blipFill rotWithShape="1">
          <a:blip r:embed="rId2"/>
          <a:srcRect t="7308"/>
          <a:stretch/>
        </p:blipFill>
        <p:spPr>
          <a:xfrm>
            <a:off x="2385232" y="2484521"/>
            <a:ext cx="9308003" cy="3967572"/>
          </a:xfrm>
          <a:prstGeom prst="rect">
            <a:avLst/>
          </a:prstGeom>
        </p:spPr>
      </p:pic>
    </p:spTree>
    <p:extLst>
      <p:ext uri="{BB962C8B-B14F-4D97-AF65-F5344CB8AC3E}">
        <p14:creationId xmlns:p14="http://schemas.microsoft.com/office/powerpoint/2010/main" val="226166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lvl="0" algn="just">
              <a:lnSpc>
                <a:spcPct val="130000"/>
              </a:lnSpc>
            </a:pPr>
            <a:r>
              <a:rPr lang="en-US" b="1" dirty="0">
                <a:solidFill>
                  <a:prstClr val="black"/>
                </a:solidFill>
              </a:rPr>
              <a:t>Critical Path &amp; Critical Path Length</a:t>
            </a:r>
          </a:p>
          <a:p>
            <a:pPr lvl="1" algn="just">
              <a:buFontTx/>
              <a:buChar char="-"/>
            </a:pPr>
            <a:r>
              <a:rPr lang="en-US" sz="2800" dirty="0"/>
              <a:t>Since the total amount of work required to solve the problems using the two decompositions is 63 and 64, respectively, the average degree of concurrency of the two task-dependency graphs is 2.33 (63/27) and 1.88 (64/34), respectively</a:t>
            </a:r>
            <a:endParaRPr lang="en-US" sz="3200" dirty="0"/>
          </a:p>
        </p:txBody>
      </p:sp>
      <p:sp>
        <p:nvSpPr>
          <p:cNvPr id="5" name="Rectangle 4"/>
          <p:cNvSpPr/>
          <p:nvPr/>
        </p:nvSpPr>
        <p:spPr>
          <a:xfrm>
            <a:off x="928254" y="2299855"/>
            <a:ext cx="11263745" cy="369332"/>
          </a:xfrm>
          <a:prstGeom prst="rect">
            <a:avLst/>
          </a:prstGeom>
        </p:spPr>
        <p:txBody>
          <a:bodyPr wrap="square">
            <a:spAutoFit/>
          </a:bodyPr>
          <a:lstStyle/>
          <a:p>
            <a:pPr algn="just"/>
            <a:endParaRPr lang="en-US" dirty="0"/>
          </a:p>
        </p:txBody>
      </p:sp>
      <p:pic>
        <p:nvPicPr>
          <p:cNvPr id="6" name="Picture 5"/>
          <p:cNvPicPr>
            <a:picLocks noChangeAspect="1"/>
          </p:cNvPicPr>
          <p:nvPr/>
        </p:nvPicPr>
        <p:blipFill rotWithShape="1">
          <a:blip r:embed="rId2"/>
          <a:srcRect t="7308"/>
          <a:stretch/>
        </p:blipFill>
        <p:spPr>
          <a:xfrm>
            <a:off x="2718533" y="2890865"/>
            <a:ext cx="9308003" cy="3967572"/>
          </a:xfrm>
          <a:prstGeom prst="rect">
            <a:avLst/>
          </a:prstGeom>
        </p:spPr>
      </p:pic>
    </p:spTree>
    <p:extLst>
      <p:ext uri="{BB962C8B-B14F-4D97-AF65-F5344CB8AC3E}">
        <p14:creationId xmlns:p14="http://schemas.microsoft.com/office/powerpoint/2010/main" val="4038027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1175"/>
            <a:ext cx="8066649" cy="4685788"/>
          </a:xfrm>
        </p:spPr>
        <p:txBody>
          <a:bodyPr/>
          <a:lstStyle/>
          <a:p>
            <a:r>
              <a:rPr lang="en-CA" dirty="0" smtClean="0"/>
              <a:t>A)  Maximum </a:t>
            </a:r>
            <a:r>
              <a:rPr lang="en-CA" dirty="0"/>
              <a:t>degree of concurrency.</a:t>
            </a:r>
            <a:endParaRPr lang="en-US" dirty="0"/>
          </a:p>
          <a:p>
            <a:r>
              <a:rPr lang="en-CA" dirty="0"/>
              <a:t>b)  Average degree of concurrency</a:t>
            </a:r>
            <a:endParaRPr lang="en-US" dirty="0"/>
          </a:p>
          <a:p>
            <a:r>
              <a:rPr lang="en-CA" dirty="0"/>
              <a:t>c)   Critical path length.</a:t>
            </a:r>
            <a:endParaRPr lang="en-US" dirty="0"/>
          </a:p>
          <a:p>
            <a:r>
              <a:rPr lang="en-CA" dirty="0"/>
              <a:t>d)  Maximum achievable speedup over one process assuming that an arbitrarily large number of processes is </a:t>
            </a:r>
            <a:r>
              <a:rPr lang="en-CA" dirty="0" smtClean="0"/>
              <a:t>available</a:t>
            </a:r>
            <a:r>
              <a:rPr lang="en-CA" dirty="0"/>
              <a:t>.</a:t>
            </a:r>
            <a:endParaRPr lang="en-US" dirty="0"/>
          </a:p>
          <a:p>
            <a:endParaRPr lang="en-US" dirty="0"/>
          </a:p>
        </p:txBody>
      </p:sp>
      <p:pic>
        <p:nvPicPr>
          <p:cNvPr id="4" name="Picture 3"/>
          <p:cNvPicPr>
            <a:picLocks noChangeAspect="1"/>
          </p:cNvPicPr>
          <p:nvPr/>
        </p:nvPicPr>
        <p:blipFill rotWithShape="1">
          <a:blip r:embed="rId2"/>
          <a:srcRect r="50608"/>
          <a:stretch/>
        </p:blipFill>
        <p:spPr>
          <a:xfrm>
            <a:off x="8703213" y="737961"/>
            <a:ext cx="3488787" cy="5101378"/>
          </a:xfrm>
          <a:prstGeom prst="rect">
            <a:avLst/>
          </a:prstGeom>
        </p:spPr>
      </p:pic>
      <p:sp>
        <p:nvSpPr>
          <p:cNvPr id="5" name="TextBox 4"/>
          <p:cNvSpPr txBox="1"/>
          <p:nvPr/>
        </p:nvSpPr>
        <p:spPr>
          <a:xfrm>
            <a:off x="4871524" y="329738"/>
            <a:ext cx="1382879" cy="523220"/>
          </a:xfrm>
          <a:prstGeom prst="rect">
            <a:avLst/>
          </a:prstGeom>
          <a:noFill/>
        </p:spPr>
        <p:txBody>
          <a:bodyPr wrap="none" rtlCol="0">
            <a:spAutoFit/>
          </a:bodyPr>
          <a:lstStyle/>
          <a:p>
            <a:r>
              <a:rPr lang="en-US" sz="2800" b="1" dirty="0" smtClean="0"/>
              <a:t>Exercise</a:t>
            </a:r>
            <a:endParaRPr lang="en-US" sz="2800" b="1" dirty="0"/>
          </a:p>
        </p:txBody>
      </p:sp>
      <p:sp>
        <p:nvSpPr>
          <p:cNvPr id="6" name="Rectangle 5"/>
          <p:cNvSpPr/>
          <p:nvPr/>
        </p:nvSpPr>
        <p:spPr>
          <a:xfrm>
            <a:off x="9892774" y="668292"/>
            <a:ext cx="1109663" cy="369332"/>
          </a:xfrm>
          <a:prstGeom prst="rect">
            <a:avLst/>
          </a:prstGeom>
        </p:spPr>
        <p:txBody>
          <a:bodyPr wrap="none">
            <a:spAutoFit/>
          </a:bodyPr>
          <a:lstStyle/>
          <a:p>
            <a:r>
              <a:rPr lang="en-US" dirty="0"/>
              <a:t>Graph#01</a:t>
            </a:r>
          </a:p>
        </p:txBody>
      </p:sp>
      <p:sp>
        <p:nvSpPr>
          <p:cNvPr id="7" name="Rectangle 6"/>
          <p:cNvSpPr/>
          <p:nvPr/>
        </p:nvSpPr>
        <p:spPr>
          <a:xfrm>
            <a:off x="10145993" y="5898478"/>
            <a:ext cx="1109663" cy="369332"/>
          </a:xfrm>
          <a:prstGeom prst="rect">
            <a:avLst/>
          </a:prstGeom>
        </p:spPr>
        <p:txBody>
          <a:bodyPr wrap="none">
            <a:spAutoFit/>
          </a:bodyPr>
          <a:lstStyle/>
          <a:p>
            <a:r>
              <a:rPr lang="en-US" dirty="0" smtClean="0"/>
              <a:t>Graph#02</a:t>
            </a:r>
            <a:endParaRPr lang="en-US" dirty="0"/>
          </a:p>
        </p:txBody>
      </p:sp>
    </p:spTree>
    <p:extLst>
      <p:ext uri="{BB962C8B-B14F-4D97-AF65-F5344CB8AC3E}">
        <p14:creationId xmlns:p14="http://schemas.microsoft.com/office/powerpoint/2010/main" val="85512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9655"/>
            <a:ext cx="10515600" cy="5417308"/>
          </a:xfrm>
        </p:spPr>
        <p:txBody>
          <a:bodyPr>
            <a:normAutofit fontScale="92500" lnSpcReduction="20000"/>
          </a:bodyPr>
          <a:lstStyle/>
          <a:p>
            <a:r>
              <a:rPr lang="en-US" b="1" dirty="0"/>
              <a:t>Graph#01</a:t>
            </a:r>
          </a:p>
          <a:p>
            <a:r>
              <a:rPr lang="en-US" dirty="0"/>
              <a:t>a) 8</a:t>
            </a:r>
          </a:p>
          <a:p>
            <a:r>
              <a:rPr lang="en-US" dirty="0"/>
              <a:t>b) Average degree of concurrency = total work done / critical path length </a:t>
            </a:r>
            <a:r>
              <a:rPr lang="en-US" dirty="0" err="1"/>
              <a:t>i.e</a:t>
            </a:r>
            <a:r>
              <a:rPr lang="en-US" dirty="0"/>
              <a:t>, 15/4 = 3.75</a:t>
            </a:r>
          </a:p>
          <a:p>
            <a:r>
              <a:rPr lang="en-US" dirty="0"/>
              <a:t>c) 4</a:t>
            </a:r>
          </a:p>
          <a:p>
            <a:r>
              <a:rPr lang="en-US" dirty="0"/>
              <a:t>d) </a:t>
            </a:r>
            <a:r>
              <a:rPr lang="en-US" dirty="0" smtClean="0"/>
              <a:t>8</a:t>
            </a:r>
          </a:p>
          <a:p>
            <a:endParaRPr lang="en-US" dirty="0"/>
          </a:p>
          <a:p>
            <a:r>
              <a:rPr lang="en-US" b="1" dirty="0"/>
              <a:t>Graph#02</a:t>
            </a:r>
          </a:p>
          <a:p>
            <a:r>
              <a:rPr lang="en-US" dirty="0"/>
              <a:t>a) 8</a:t>
            </a:r>
          </a:p>
          <a:p>
            <a:r>
              <a:rPr lang="en-US" dirty="0"/>
              <a:t>b) Average degree of concurrency = total work done / critical path length </a:t>
            </a:r>
            <a:r>
              <a:rPr lang="en-US" dirty="0" err="1"/>
              <a:t>i.e</a:t>
            </a:r>
            <a:r>
              <a:rPr lang="en-US" dirty="0"/>
              <a:t>, 14/7 = 2</a:t>
            </a:r>
          </a:p>
          <a:p>
            <a:r>
              <a:rPr lang="en-US" dirty="0"/>
              <a:t>c) 7</a:t>
            </a:r>
          </a:p>
          <a:p>
            <a:r>
              <a:rPr lang="en-US" dirty="0"/>
              <a:t>d) 8</a:t>
            </a:r>
          </a:p>
        </p:txBody>
      </p:sp>
    </p:spTree>
    <p:extLst>
      <p:ext uri="{BB962C8B-B14F-4D97-AF65-F5344CB8AC3E}">
        <p14:creationId xmlns:p14="http://schemas.microsoft.com/office/powerpoint/2010/main" val="1810514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Task Interaction Graph</a:t>
            </a:r>
          </a:p>
          <a:p>
            <a:pPr lvl="1" algn="just">
              <a:lnSpc>
                <a:spcPct val="130000"/>
              </a:lnSpc>
              <a:buFontTx/>
              <a:buChar char="-"/>
            </a:pPr>
            <a:r>
              <a:rPr lang="en-US" dirty="0"/>
              <a:t>The pattern of interaction among tasks is captured by what is known as a </a:t>
            </a:r>
            <a:r>
              <a:rPr lang="en-US" b="1" i="1" dirty="0"/>
              <a:t>task-interaction graph</a:t>
            </a:r>
            <a:r>
              <a:rPr lang="en-US" dirty="0"/>
              <a:t>. </a:t>
            </a:r>
          </a:p>
          <a:p>
            <a:pPr lvl="1" algn="just">
              <a:lnSpc>
                <a:spcPct val="130000"/>
              </a:lnSpc>
              <a:buFontTx/>
              <a:buChar char="-"/>
            </a:pPr>
            <a:r>
              <a:rPr lang="en-US" dirty="0"/>
              <a:t>The nodes in a task-interaction graph represent tasks and the edges connect tasks that interact with each other. The nodes and edges of a task-interaction graph can be assigned weights proportional to the amount of computation a task performs and the amount of interaction that occurs along an edge, if this information is known. The edges in a task interaction graph are usually undirected, but directed edges can be used to indicate the direction of flow of data, if it is unidirectional. The edge-set of a task-interaction graph is usually a superset of the edge-set of the task-dependency graph. In the database query example discussed earlier, the task-interaction graph is the same as the task-dependency graph.</a:t>
            </a:r>
            <a:endParaRPr lang="en-US" sz="9600" dirty="0"/>
          </a:p>
        </p:txBody>
      </p:sp>
    </p:spTree>
    <p:extLst>
      <p:ext uri="{BB962C8B-B14F-4D97-AF65-F5344CB8AC3E}">
        <p14:creationId xmlns:p14="http://schemas.microsoft.com/office/powerpoint/2010/main" val="1223460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Task Interaction Graph (Example)</a:t>
            </a:r>
          </a:p>
        </p:txBody>
      </p:sp>
      <p:pic>
        <p:nvPicPr>
          <p:cNvPr id="7" name="Picture 6">
            <a:extLst>
              <a:ext uri="{FF2B5EF4-FFF2-40B4-BE49-F238E27FC236}">
                <a16:creationId xmlns:a16="http://schemas.microsoft.com/office/drawing/2014/main" id="{87307655-10EF-1BB2-40CA-F5DB8D3F9D28}"/>
              </a:ext>
            </a:extLst>
          </p:cNvPr>
          <p:cNvPicPr>
            <a:picLocks noChangeAspect="1"/>
          </p:cNvPicPr>
          <p:nvPr/>
        </p:nvPicPr>
        <p:blipFill>
          <a:blip r:embed="rId2"/>
          <a:stretch>
            <a:fillRect/>
          </a:stretch>
        </p:blipFill>
        <p:spPr>
          <a:xfrm>
            <a:off x="1547283" y="1556037"/>
            <a:ext cx="8896879" cy="5007289"/>
          </a:xfrm>
          <a:prstGeom prst="rect">
            <a:avLst/>
          </a:prstGeom>
        </p:spPr>
      </p:pic>
    </p:spTree>
    <p:extLst>
      <p:ext uri="{BB962C8B-B14F-4D97-AF65-F5344CB8AC3E}">
        <p14:creationId xmlns:p14="http://schemas.microsoft.com/office/powerpoint/2010/main" val="3661237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Processes and Mapping</a:t>
            </a:r>
          </a:p>
          <a:p>
            <a:pPr lvl="1" algn="just">
              <a:lnSpc>
                <a:spcPct val="130000"/>
              </a:lnSpc>
              <a:buFontTx/>
              <a:buChar char="-"/>
            </a:pPr>
            <a:r>
              <a:rPr lang="en-US" sz="2800" b="1" i="1" dirty="0"/>
              <a:t>process </a:t>
            </a:r>
            <a:r>
              <a:rPr lang="en-US" sz="2800" dirty="0"/>
              <a:t>refer to a processing or computing agent that performs tasks.</a:t>
            </a:r>
          </a:p>
          <a:p>
            <a:pPr lvl="1" algn="just">
              <a:lnSpc>
                <a:spcPct val="130000"/>
              </a:lnSpc>
              <a:buFontTx/>
              <a:buChar char="-"/>
            </a:pPr>
            <a:r>
              <a:rPr lang="en-US" sz="2800" dirty="0"/>
              <a:t>it is an abstract entity that uses the code and data corresponding to a task to produce the output of that task within a finite amount of time after the task is activated by the parallel program. </a:t>
            </a:r>
          </a:p>
          <a:p>
            <a:pPr lvl="1" algn="just">
              <a:lnSpc>
                <a:spcPct val="130000"/>
              </a:lnSpc>
              <a:buFontTx/>
              <a:buChar char="-"/>
            </a:pPr>
            <a:r>
              <a:rPr lang="en-US" sz="2800" dirty="0"/>
              <a:t>In addition to performing computations, a process may synchronize or communicate with other processes, if needed. </a:t>
            </a:r>
          </a:p>
          <a:p>
            <a:pPr lvl="1" algn="just">
              <a:lnSpc>
                <a:spcPct val="130000"/>
              </a:lnSpc>
              <a:buFontTx/>
              <a:buChar char="-"/>
            </a:pPr>
            <a:r>
              <a:rPr lang="en-US" sz="2800" dirty="0"/>
              <a:t>In order to obtain any speedup over a sequential implementation, a parallel program must have several processes active simultaneously, working on different tasks.</a:t>
            </a:r>
          </a:p>
          <a:p>
            <a:pPr lvl="1" algn="just">
              <a:lnSpc>
                <a:spcPct val="150000"/>
              </a:lnSpc>
              <a:buFontTx/>
              <a:buChar char="-"/>
            </a:pPr>
            <a:endParaRPr lang="en-US" sz="8000" dirty="0"/>
          </a:p>
        </p:txBody>
      </p:sp>
    </p:spTree>
    <p:extLst>
      <p:ext uri="{BB962C8B-B14F-4D97-AF65-F5344CB8AC3E}">
        <p14:creationId xmlns:p14="http://schemas.microsoft.com/office/powerpoint/2010/main" val="262142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Processes and Mapping</a:t>
            </a:r>
          </a:p>
          <a:p>
            <a:pPr lvl="1" algn="just">
              <a:lnSpc>
                <a:spcPct val="130000"/>
              </a:lnSpc>
              <a:buFontTx/>
              <a:buChar char="-"/>
            </a:pPr>
            <a:r>
              <a:rPr lang="en-US" dirty="0"/>
              <a:t>The mechanism by which tasks are assigned to processes for execution is called </a:t>
            </a:r>
            <a:r>
              <a:rPr lang="en-US" b="1" i="1" dirty="0"/>
              <a:t>mapping</a:t>
            </a:r>
            <a:r>
              <a:rPr lang="en-US" dirty="0"/>
              <a:t>.</a:t>
            </a:r>
          </a:p>
          <a:p>
            <a:pPr lvl="1" algn="just">
              <a:lnSpc>
                <a:spcPct val="130000"/>
              </a:lnSpc>
              <a:buFontTx/>
              <a:buChar char="-"/>
            </a:pPr>
            <a:r>
              <a:rPr lang="en-US" dirty="0"/>
              <a:t>The task-dependency and task-interaction graphs that result from a choice of decomposition play an important role in the selection of a good mapping for a parallel algorithm. </a:t>
            </a:r>
          </a:p>
          <a:p>
            <a:pPr lvl="1" algn="just">
              <a:lnSpc>
                <a:spcPct val="130000"/>
              </a:lnSpc>
              <a:buFontTx/>
              <a:buChar char="-"/>
            </a:pPr>
            <a:r>
              <a:rPr lang="en-US" dirty="0"/>
              <a:t>A good mapping should seek to maximize the use of concurrency by mapping independent tasks onto different processes, it should seek to minimize the total completion time by ensuring that processes are available to execute the tasks on the critical path as soon as such tasks become executable, and it should seek to minimize interaction among processes by mapping tasks with a high degree of mutual interaction onto the same process.</a:t>
            </a:r>
            <a:endParaRPr lang="en-US" sz="26900" dirty="0"/>
          </a:p>
        </p:txBody>
      </p:sp>
    </p:spTree>
    <p:extLst>
      <p:ext uri="{BB962C8B-B14F-4D97-AF65-F5344CB8AC3E}">
        <p14:creationId xmlns:p14="http://schemas.microsoft.com/office/powerpoint/2010/main" val="2444126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Principles of Parallel Algorithm Design</a:t>
            </a:r>
          </a:p>
        </p:txBody>
      </p:sp>
      <p:sp>
        <p:nvSpPr>
          <p:cNvPr id="3" name="Content Placeholder 2"/>
          <p:cNvSpPr>
            <a:spLocks noGrp="1"/>
          </p:cNvSpPr>
          <p:nvPr>
            <p:ph idx="1"/>
          </p:nvPr>
        </p:nvSpPr>
        <p:spPr>
          <a:xfrm>
            <a:off x="209006" y="693322"/>
            <a:ext cx="11652068" cy="2742598"/>
          </a:xfrm>
        </p:spPr>
        <p:txBody>
          <a:bodyPr>
            <a:noAutofit/>
          </a:bodyPr>
          <a:lstStyle/>
          <a:p>
            <a:pPr algn="just">
              <a:lnSpc>
                <a:spcPct val="130000"/>
              </a:lnSpc>
            </a:pPr>
            <a:r>
              <a:rPr lang="en-US" dirty="0"/>
              <a:t>Algorithm development is a critical component of problem solving using computers. </a:t>
            </a:r>
          </a:p>
          <a:p>
            <a:pPr lvl="1" algn="just">
              <a:lnSpc>
                <a:spcPct val="130000"/>
              </a:lnSpc>
              <a:buFontTx/>
              <a:buChar char="-"/>
            </a:pPr>
            <a:r>
              <a:rPr lang="en-US" sz="2800" b="1" u="sng" dirty="0">
                <a:solidFill>
                  <a:srgbClr val="FF0000"/>
                </a:solidFill>
              </a:rPr>
              <a:t>A sequential algorithm </a:t>
            </a:r>
            <a:r>
              <a:rPr lang="en-US" sz="2800" dirty="0"/>
              <a:t>is essentially a recipe or a sequence of basic steps for solving a given problem using a serial computer. </a:t>
            </a:r>
          </a:p>
          <a:p>
            <a:pPr lvl="1" algn="just">
              <a:lnSpc>
                <a:spcPct val="130000"/>
              </a:lnSpc>
              <a:buFontTx/>
              <a:buChar char="-"/>
            </a:pPr>
            <a:r>
              <a:rPr lang="en-US" sz="2800" b="1" u="sng" dirty="0">
                <a:solidFill>
                  <a:srgbClr val="FF0000"/>
                </a:solidFill>
              </a:rPr>
              <a:t>Similarly, a parallel algorithm </a:t>
            </a:r>
            <a:r>
              <a:rPr lang="en-US" sz="2800" dirty="0"/>
              <a:t>is a recipe that tells us how to solve a given problem using multiple processors. </a:t>
            </a:r>
          </a:p>
        </p:txBody>
      </p:sp>
      <p:sp>
        <p:nvSpPr>
          <p:cNvPr id="4" name="Rectangle 3"/>
          <p:cNvSpPr/>
          <p:nvPr/>
        </p:nvSpPr>
        <p:spPr>
          <a:xfrm>
            <a:off x="332509" y="4408346"/>
            <a:ext cx="11374582" cy="2332946"/>
          </a:xfrm>
          <a:prstGeom prst="rect">
            <a:avLst/>
          </a:prstGeom>
        </p:spPr>
        <p:txBody>
          <a:bodyPr wrap="square">
            <a:spAutoFit/>
          </a:bodyPr>
          <a:lstStyle/>
          <a:p>
            <a:pPr algn="ctr">
              <a:lnSpc>
                <a:spcPct val="130000"/>
              </a:lnSpc>
            </a:pPr>
            <a:r>
              <a:rPr lang="en-US" sz="2800" dirty="0">
                <a:solidFill>
                  <a:srgbClr val="FF0000"/>
                </a:solidFill>
              </a:rPr>
              <a:t>However, specifying a parallel algorithm involves more than just specifying the steps. At the very least, a parallel algorithm has the added dimension of concurrency and the algorithm designer must specify sets of steps that can be executed simultaneously.</a:t>
            </a:r>
          </a:p>
        </p:txBody>
      </p:sp>
    </p:spTree>
    <p:extLst>
      <p:ext uri="{BB962C8B-B14F-4D97-AF65-F5344CB8AC3E}">
        <p14:creationId xmlns:p14="http://schemas.microsoft.com/office/powerpoint/2010/main" val="1793412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Processes and Mapping</a:t>
            </a:r>
          </a:p>
        </p:txBody>
      </p:sp>
      <p:pic>
        <p:nvPicPr>
          <p:cNvPr id="5" name="Picture 4"/>
          <p:cNvPicPr>
            <a:picLocks noChangeAspect="1"/>
          </p:cNvPicPr>
          <p:nvPr/>
        </p:nvPicPr>
        <p:blipFill rotWithShape="1">
          <a:blip r:embed="rId2"/>
          <a:srcRect t="7308"/>
          <a:stretch/>
        </p:blipFill>
        <p:spPr>
          <a:xfrm>
            <a:off x="1136074" y="1438539"/>
            <a:ext cx="10335490" cy="4526311"/>
          </a:xfrm>
          <a:prstGeom prst="rect">
            <a:avLst/>
          </a:prstGeom>
        </p:spPr>
      </p:pic>
    </p:spTree>
    <p:extLst>
      <p:ext uri="{BB962C8B-B14F-4D97-AF65-F5344CB8AC3E}">
        <p14:creationId xmlns:p14="http://schemas.microsoft.com/office/powerpoint/2010/main" val="4039166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Processes and Mapping</a:t>
            </a:r>
          </a:p>
        </p:txBody>
      </p:sp>
      <p:pic>
        <p:nvPicPr>
          <p:cNvPr id="4" name="Picture 3"/>
          <p:cNvPicPr>
            <a:picLocks noChangeAspect="1"/>
          </p:cNvPicPr>
          <p:nvPr/>
        </p:nvPicPr>
        <p:blipFill>
          <a:blip r:embed="rId2"/>
          <a:stretch>
            <a:fillRect/>
          </a:stretch>
        </p:blipFill>
        <p:spPr>
          <a:xfrm>
            <a:off x="831273" y="1751790"/>
            <a:ext cx="10474036" cy="4579737"/>
          </a:xfrm>
          <a:prstGeom prst="rect">
            <a:avLst/>
          </a:prstGeom>
        </p:spPr>
      </p:pic>
    </p:spTree>
    <p:extLst>
      <p:ext uri="{BB962C8B-B14F-4D97-AF65-F5344CB8AC3E}">
        <p14:creationId xmlns:p14="http://schemas.microsoft.com/office/powerpoint/2010/main" val="1280827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b="1" dirty="0"/>
              <a:t>Processes Vs Processor</a:t>
            </a:r>
          </a:p>
          <a:p>
            <a:pPr lvl="1" algn="just">
              <a:lnSpc>
                <a:spcPct val="130000"/>
              </a:lnSpc>
              <a:buFontTx/>
              <a:buChar char="-"/>
            </a:pPr>
            <a:r>
              <a:rPr lang="en-US" u="sng" dirty="0"/>
              <a:t>Processes</a:t>
            </a:r>
            <a:r>
              <a:rPr lang="en-US" dirty="0"/>
              <a:t> are logical computing agents that perform tasks. </a:t>
            </a:r>
          </a:p>
          <a:p>
            <a:pPr lvl="1" algn="just">
              <a:lnSpc>
                <a:spcPct val="130000"/>
              </a:lnSpc>
              <a:buFontTx/>
              <a:buChar char="-"/>
            </a:pPr>
            <a:r>
              <a:rPr lang="en-US" u="sng" dirty="0"/>
              <a:t>Processors</a:t>
            </a:r>
            <a:r>
              <a:rPr lang="en-US" dirty="0"/>
              <a:t> are the hardware units that physically perform computations </a:t>
            </a:r>
          </a:p>
          <a:p>
            <a:pPr lvl="1" algn="just">
              <a:lnSpc>
                <a:spcPct val="130000"/>
              </a:lnSpc>
              <a:buFontTx/>
              <a:buChar char="-"/>
            </a:pPr>
            <a:r>
              <a:rPr lang="en-US" dirty="0"/>
              <a:t>Treating processes and processors separately is also useful when designing parallel programs for hardware that supports multiple programming paradigms.</a:t>
            </a:r>
            <a:endParaRPr lang="en-US" sz="75300" dirty="0"/>
          </a:p>
        </p:txBody>
      </p:sp>
    </p:spTree>
    <p:extLst>
      <p:ext uri="{BB962C8B-B14F-4D97-AF65-F5344CB8AC3E}">
        <p14:creationId xmlns:p14="http://schemas.microsoft.com/office/powerpoint/2010/main" val="412883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50000"/>
              </a:lnSpc>
            </a:pPr>
            <a:r>
              <a:rPr lang="en-US" dirty="0"/>
              <a:t>To solve a problem in parallel is to split the computations to be performed into a set of tasks for concurrent execution defined by the task-dependency graph.</a:t>
            </a:r>
          </a:p>
          <a:p>
            <a:pPr>
              <a:lnSpc>
                <a:spcPct val="150000"/>
              </a:lnSpc>
            </a:pPr>
            <a:r>
              <a:rPr lang="en-US" dirty="0"/>
              <a:t>These techniques are broadly classified as </a:t>
            </a:r>
          </a:p>
          <a:p>
            <a:pPr lvl="2">
              <a:lnSpc>
                <a:spcPct val="150000"/>
              </a:lnSpc>
              <a:buFontTx/>
              <a:buChar char="-"/>
            </a:pPr>
            <a:r>
              <a:rPr lang="en-US" sz="2800" b="1" dirty="0"/>
              <a:t>Recursive decomposition</a:t>
            </a:r>
            <a:endParaRPr lang="en-US" sz="2800" dirty="0"/>
          </a:p>
          <a:p>
            <a:pPr lvl="2">
              <a:lnSpc>
                <a:spcPct val="150000"/>
              </a:lnSpc>
              <a:buFontTx/>
              <a:buChar char="-"/>
            </a:pPr>
            <a:r>
              <a:rPr lang="en-US" sz="2800" b="1" dirty="0"/>
              <a:t>Data-decomposition</a:t>
            </a:r>
            <a:r>
              <a:rPr lang="en-US" sz="2800" dirty="0"/>
              <a:t>,</a:t>
            </a:r>
          </a:p>
          <a:p>
            <a:pPr lvl="2">
              <a:lnSpc>
                <a:spcPct val="150000"/>
              </a:lnSpc>
              <a:buFontTx/>
              <a:buChar char="-"/>
            </a:pPr>
            <a:r>
              <a:rPr lang="en-US" sz="2800" b="1" dirty="0"/>
              <a:t>Exploratory decomposition</a:t>
            </a:r>
            <a:r>
              <a:rPr lang="en-US" sz="2800" dirty="0"/>
              <a:t>, and </a:t>
            </a:r>
          </a:p>
          <a:p>
            <a:pPr lvl="2">
              <a:lnSpc>
                <a:spcPct val="150000"/>
              </a:lnSpc>
              <a:buFontTx/>
              <a:buChar char="-"/>
            </a:pPr>
            <a:r>
              <a:rPr lang="en-US" sz="2800" b="1" dirty="0"/>
              <a:t>Speculative decomposition</a:t>
            </a:r>
            <a:r>
              <a:rPr lang="en-US" sz="2800" dirty="0"/>
              <a:t>.</a:t>
            </a:r>
            <a:endParaRPr lang="en-US" sz="107300" dirty="0"/>
          </a:p>
        </p:txBody>
      </p:sp>
    </p:spTree>
    <p:extLst>
      <p:ext uri="{BB962C8B-B14F-4D97-AF65-F5344CB8AC3E}">
        <p14:creationId xmlns:p14="http://schemas.microsoft.com/office/powerpoint/2010/main" val="1003452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200000"/>
              </a:lnSpc>
            </a:pPr>
            <a:r>
              <a:rPr lang="en-US" dirty="0"/>
              <a:t>The recursive- and data decomposition techniques are relatively </a:t>
            </a:r>
            <a:r>
              <a:rPr lang="en-US" i="1" dirty="0"/>
              <a:t>general purpose </a:t>
            </a:r>
            <a:r>
              <a:rPr lang="en-US" dirty="0"/>
              <a:t>as they can be used to decompose a wide variety of problems. </a:t>
            </a:r>
          </a:p>
          <a:p>
            <a:pPr algn="just">
              <a:lnSpc>
                <a:spcPct val="200000"/>
              </a:lnSpc>
            </a:pPr>
            <a:r>
              <a:rPr lang="en-US" dirty="0"/>
              <a:t>On the other hand, speculative- and exploratory-decomposition techniques are more of a </a:t>
            </a:r>
            <a:r>
              <a:rPr lang="en-US" i="1" dirty="0"/>
              <a:t>special purpose </a:t>
            </a:r>
            <a:r>
              <a:rPr lang="en-US" dirty="0"/>
              <a:t>nature because they apply to specific classes of problems.</a:t>
            </a:r>
            <a:endParaRPr lang="en-US" sz="107300" dirty="0"/>
          </a:p>
        </p:txBody>
      </p:sp>
    </p:spTree>
    <p:extLst>
      <p:ext uri="{BB962C8B-B14F-4D97-AF65-F5344CB8AC3E}">
        <p14:creationId xmlns:p14="http://schemas.microsoft.com/office/powerpoint/2010/main" val="1089497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a:t>Recursive-decomposition</a:t>
            </a:r>
          </a:p>
          <a:p>
            <a:pPr lvl="1" algn="just">
              <a:lnSpc>
                <a:spcPct val="150000"/>
              </a:lnSpc>
              <a:buFontTx/>
              <a:buChar char="-"/>
            </a:pPr>
            <a:r>
              <a:rPr lang="en-US" sz="2500" dirty="0"/>
              <a:t>Recursive decomposition is a method for inducing concurrency in problems that can be solved using the divide-and-conquer strategy. </a:t>
            </a:r>
          </a:p>
          <a:p>
            <a:pPr lvl="1" algn="just">
              <a:lnSpc>
                <a:spcPct val="150000"/>
              </a:lnSpc>
              <a:buFontTx/>
              <a:buChar char="-"/>
            </a:pPr>
            <a:r>
              <a:rPr lang="en-US" sz="2500" dirty="0"/>
              <a:t>In this technique,  problem is solved by first dividing it into a set of independent </a:t>
            </a:r>
            <a:r>
              <a:rPr lang="en-US" sz="2500" dirty="0" err="1"/>
              <a:t>subproblems</a:t>
            </a:r>
            <a:r>
              <a:rPr lang="en-US" sz="2500" dirty="0"/>
              <a:t>.</a:t>
            </a:r>
          </a:p>
          <a:p>
            <a:pPr lvl="1" algn="just">
              <a:lnSpc>
                <a:spcPct val="150000"/>
              </a:lnSpc>
              <a:buFontTx/>
              <a:buChar char="-"/>
            </a:pPr>
            <a:r>
              <a:rPr lang="en-US" sz="2500" dirty="0"/>
              <a:t>Each one of these </a:t>
            </a:r>
            <a:r>
              <a:rPr lang="en-US" sz="2500" dirty="0" err="1"/>
              <a:t>subproblems</a:t>
            </a:r>
            <a:r>
              <a:rPr lang="en-US" sz="2500" dirty="0"/>
              <a:t> is solved by recursively applying a similar division into smaller </a:t>
            </a:r>
            <a:r>
              <a:rPr lang="en-US" sz="2500" dirty="0" err="1"/>
              <a:t>subproblems</a:t>
            </a:r>
            <a:r>
              <a:rPr lang="en-US" sz="2500" dirty="0"/>
              <a:t> followed by a combination of their results.</a:t>
            </a:r>
          </a:p>
          <a:p>
            <a:pPr lvl="1" algn="just">
              <a:lnSpc>
                <a:spcPct val="150000"/>
              </a:lnSpc>
              <a:buFontTx/>
              <a:buChar char="-"/>
            </a:pPr>
            <a:r>
              <a:rPr lang="en-US" sz="2500" dirty="0"/>
              <a:t>The divide-and-conquer strategy results in natural concurrency, as different </a:t>
            </a:r>
            <a:r>
              <a:rPr lang="en-US" sz="2500" dirty="0" err="1"/>
              <a:t>subproblems</a:t>
            </a:r>
            <a:r>
              <a:rPr lang="en-US" sz="2500" dirty="0"/>
              <a:t> can be solved concurrently.</a:t>
            </a:r>
            <a:endParaRPr lang="en-US" sz="2500" b="1" dirty="0"/>
          </a:p>
        </p:txBody>
      </p:sp>
    </p:spTree>
    <p:extLst>
      <p:ext uri="{BB962C8B-B14F-4D97-AF65-F5344CB8AC3E}">
        <p14:creationId xmlns:p14="http://schemas.microsoft.com/office/powerpoint/2010/main" val="59642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a:t>Recursive-decomposition (pivot Element)</a:t>
            </a:r>
          </a:p>
          <a:p>
            <a:pPr lvl="1" algn="just">
              <a:lnSpc>
                <a:spcPct val="150000"/>
              </a:lnSpc>
              <a:buFontTx/>
              <a:buChar char="-"/>
            </a:pPr>
            <a:r>
              <a:rPr lang="en-US" sz="2500" dirty="0"/>
              <a:t>.</a:t>
            </a:r>
            <a:endParaRPr lang="en-US" sz="2500" b="1" dirty="0"/>
          </a:p>
        </p:txBody>
      </p:sp>
      <p:pic>
        <p:nvPicPr>
          <p:cNvPr id="4" name="Picture 3"/>
          <p:cNvPicPr>
            <a:picLocks noChangeAspect="1"/>
          </p:cNvPicPr>
          <p:nvPr/>
        </p:nvPicPr>
        <p:blipFill>
          <a:blip r:embed="rId2"/>
          <a:stretch>
            <a:fillRect/>
          </a:stretch>
        </p:blipFill>
        <p:spPr>
          <a:xfrm>
            <a:off x="1884218" y="1726922"/>
            <a:ext cx="8839199" cy="4673877"/>
          </a:xfrm>
          <a:prstGeom prst="rect">
            <a:avLst/>
          </a:prstGeom>
        </p:spPr>
      </p:pic>
    </p:spTree>
    <p:extLst>
      <p:ext uri="{BB962C8B-B14F-4D97-AF65-F5344CB8AC3E}">
        <p14:creationId xmlns:p14="http://schemas.microsoft.com/office/powerpoint/2010/main" val="3148270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a:t>Recursive-decomposition</a:t>
            </a:r>
            <a:r>
              <a:rPr lang="en-US" sz="2500" dirty="0"/>
              <a:t>.</a:t>
            </a:r>
            <a:endParaRPr lang="en-US" sz="2500" b="1" dirty="0"/>
          </a:p>
        </p:txBody>
      </p:sp>
      <p:pic>
        <p:nvPicPr>
          <p:cNvPr id="5" name="Picture 4"/>
          <p:cNvPicPr>
            <a:picLocks noChangeAspect="1"/>
          </p:cNvPicPr>
          <p:nvPr/>
        </p:nvPicPr>
        <p:blipFill>
          <a:blip r:embed="rId2"/>
          <a:stretch>
            <a:fillRect/>
          </a:stretch>
        </p:blipFill>
        <p:spPr>
          <a:xfrm>
            <a:off x="2206335" y="2521436"/>
            <a:ext cx="6563591" cy="2846760"/>
          </a:xfrm>
          <a:prstGeom prst="rect">
            <a:avLst/>
          </a:prstGeom>
        </p:spPr>
      </p:pic>
      <p:sp>
        <p:nvSpPr>
          <p:cNvPr id="6" name="Rectangle 5"/>
          <p:cNvSpPr/>
          <p:nvPr/>
        </p:nvSpPr>
        <p:spPr>
          <a:xfrm>
            <a:off x="775854" y="1321107"/>
            <a:ext cx="11085219" cy="1200329"/>
          </a:xfrm>
          <a:prstGeom prst="rect">
            <a:avLst/>
          </a:prstGeom>
        </p:spPr>
        <p:txBody>
          <a:bodyPr wrap="square">
            <a:spAutoFit/>
          </a:bodyPr>
          <a:lstStyle/>
          <a:p>
            <a:pPr marL="342900" indent="-342900">
              <a:buFontTx/>
              <a:buChar char="-"/>
            </a:pPr>
            <a:r>
              <a:rPr lang="en-US" sz="2400" dirty="0">
                <a:latin typeface="Verdana" panose="020B0604030504040204" pitchFamily="34" charset="0"/>
              </a:rPr>
              <a:t>A serial program for finding the minimum in an array of numbers </a:t>
            </a:r>
            <a:r>
              <a:rPr lang="en-US" sz="2400" i="1" dirty="0">
                <a:latin typeface="Verdana" panose="020B0604030504040204" pitchFamily="34" charset="0"/>
              </a:rPr>
              <a:t>A </a:t>
            </a:r>
            <a:r>
              <a:rPr lang="en-US" sz="2400" dirty="0">
                <a:latin typeface="Verdana" panose="020B0604030504040204" pitchFamily="34" charset="0"/>
              </a:rPr>
              <a:t>of length </a:t>
            </a:r>
            <a:r>
              <a:rPr lang="en-US" sz="2400" i="1" dirty="0">
                <a:latin typeface="Verdana" panose="020B0604030504040204" pitchFamily="34" charset="0"/>
              </a:rPr>
              <a:t>n</a:t>
            </a:r>
            <a:r>
              <a:rPr lang="en-US" sz="2400" dirty="0">
                <a:latin typeface="Verdana" panose="020B0604030504040204" pitchFamily="34" charset="0"/>
              </a:rPr>
              <a:t>.</a:t>
            </a:r>
          </a:p>
          <a:p>
            <a:pPr marL="342900" indent="-342900">
              <a:buFontTx/>
              <a:buChar char="-"/>
            </a:pPr>
            <a:endParaRPr lang="en-US" sz="2400" dirty="0"/>
          </a:p>
        </p:txBody>
      </p:sp>
      <p:sp>
        <p:nvSpPr>
          <p:cNvPr id="7" name="Rectangle 6"/>
          <p:cNvSpPr/>
          <p:nvPr/>
        </p:nvSpPr>
        <p:spPr>
          <a:xfrm>
            <a:off x="775853" y="5922194"/>
            <a:ext cx="9906001" cy="461665"/>
          </a:xfrm>
          <a:prstGeom prst="rect">
            <a:avLst/>
          </a:prstGeom>
        </p:spPr>
        <p:txBody>
          <a:bodyPr wrap="square">
            <a:spAutoFit/>
          </a:bodyPr>
          <a:lstStyle/>
          <a:p>
            <a:pPr marL="342900" indent="-342900">
              <a:buFontTx/>
              <a:buChar char="-"/>
            </a:pPr>
            <a:r>
              <a:rPr lang="en-US" sz="2400" dirty="0"/>
              <a:t>It is easy to see that this serial algorithm exhibits no concurrency.</a:t>
            </a:r>
          </a:p>
        </p:txBody>
      </p:sp>
    </p:spTree>
    <p:extLst>
      <p:ext uri="{BB962C8B-B14F-4D97-AF65-F5344CB8AC3E}">
        <p14:creationId xmlns:p14="http://schemas.microsoft.com/office/powerpoint/2010/main" val="943204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a:t>Recursive-decomposition</a:t>
            </a:r>
            <a:r>
              <a:rPr lang="en-US" sz="2500" dirty="0"/>
              <a:t>.</a:t>
            </a:r>
            <a:endParaRPr lang="en-US" sz="2500" b="1" dirty="0"/>
          </a:p>
        </p:txBody>
      </p:sp>
      <p:sp>
        <p:nvSpPr>
          <p:cNvPr id="6" name="Rectangle 5"/>
          <p:cNvSpPr/>
          <p:nvPr/>
        </p:nvSpPr>
        <p:spPr>
          <a:xfrm>
            <a:off x="775854" y="1321107"/>
            <a:ext cx="11085219" cy="1569660"/>
          </a:xfrm>
          <a:prstGeom prst="rect">
            <a:avLst/>
          </a:prstGeom>
        </p:spPr>
        <p:txBody>
          <a:bodyPr wrap="square">
            <a:spAutoFit/>
          </a:bodyPr>
          <a:lstStyle/>
          <a:p>
            <a:pPr marL="342900" indent="-342900" algn="just">
              <a:buFontTx/>
              <a:buChar char="-"/>
            </a:pPr>
            <a:r>
              <a:rPr lang="en-US" sz="2400" dirty="0"/>
              <a:t>The task-dependency graph for finding the minimum number in the sequence {4, 9, 1, 7, 8, 11, 2, 12}. Each node in the tree represents the task of finding the minimum of a pair of numbers.</a:t>
            </a:r>
          </a:p>
          <a:p>
            <a:pPr marL="342900" indent="-342900" algn="just">
              <a:buFontTx/>
              <a:buChar char="-"/>
            </a:pPr>
            <a:endParaRPr lang="en-US" sz="2400" dirty="0"/>
          </a:p>
        </p:txBody>
      </p:sp>
      <p:sp>
        <p:nvSpPr>
          <p:cNvPr id="7" name="Rectangle 6"/>
          <p:cNvSpPr/>
          <p:nvPr/>
        </p:nvSpPr>
        <p:spPr>
          <a:xfrm>
            <a:off x="775853" y="5922194"/>
            <a:ext cx="9906001" cy="461665"/>
          </a:xfrm>
          <a:prstGeom prst="rect">
            <a:avLst/>
          </a:prstGeom>
        </p:spPr>
        <p:txBody>
          <a:bodyPr wrap="square">
            <a:spAutoFit/>
          </a:bodyPr>
          <a:lstStyle/>
          <a:p>
            <a:pPr marL="342900" indent="-342900">
              <a:buFontTx/>
              <a:buChar char="-"/>
            </a:pPr>
            <a:r>
              <a:rPr lang="en-US" sz="2400" dirty="0"/>
              <a:t>It is easy to see that this serial algorithm exhibits no concurrency.</a:t>
            </a:r>
          </a:p>
        </p:txBody>
      </p:sp>
      <p:pic>
        <p:nvPicPr>
          <p:cNvPr id="4" name="Picture 3"/>
          <p:cNvPicPr>
            <a:picLocks noChangeAspect="1"/>
          </p:cNvPicPr>
          <p:nvPr/>
        </p:nvPicPr>
        <p:blipFill>
          <a:blip r:embed="rId2"/>
          <a:stretch>
            <a:fillRect/>
          </a:stretch>
        </p:blipFill>
        <p:spPr>
          <a:xfrm>
            <a:off x="2079567" y="3132739"/>
            <a:ext cx="7910946" cy="2916815"/>
          </a:xfrm>
          <a:prstGeom prst="rect">
            <a:avLst/>
          </a:prstGeom>
        </p:spPr>
      </p:pic>
    </p:spTree>
    <p:extLst>
      <p:ext uri="{BB962C8B-B14F-4D97-AF65-F5344CB8AC3E}">
        <p14:creationId xmlns:p14="http://schemas.microsoft.com/office/powerpoint/2010/main" val="958680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a:t>Recursive-decomposition</a:t>
            </a:r>
            <a:r>
              <a:rPr lang="en-US" sz="2500" dirty="0"/>
              <a:t>.</a:t>
            </a:r>
            <a:endParaRPr lang="en-US" sz="2500" b="1" dirty="0"/>
          </a:p>
        </p:txBody>
      </p:sp>
      <p:sp>
        <p:nvSpPr>
          <p:cNvPr id="6" name="Rectangle 5"/>
          <p:cNvSpPr/>
          <p:nvPr/>
        </p:nvSpPr>
        <p:spPr>
          <a:xfrm>
            <a:off x="775854" y="1321107"/>
            <a:ext cx="11085219" cy="830997"/>
          </a:xfrm>
          <a:prstGeom prst="rect">
            <a:avLst/>
          </a:prstGeom>
        </p:spPr>
        <p:txBody>
          <a:bodyPr wrap="square">
            <a:spAutoFit/>
          </a:bodyPr>
          <a:lstStyle/>
          <a:p>
            <a:pPr marL="342900" indent="-342900" algn="just">
              <a:buFontTx/>
              <a:buChar char="-"/>
            </a:pPr>
            <a:r>
              <a:rPr lang="en-US" sz="2400" dirty="0"/>
              <a:t>A recursive program for finding the minimum in an array of numbers A of length n.</a:t>
            </a:r>
          </a:p>
          <a:p>
            <a:pPr marL="342900" indent="-342900" algn="just">
              <a:buFontTx/>
              <a:buChar char="-"/>
            </a:pPr>
            <a:endParaRPr lang="en-US" sz="2400" dirty="0"/>
          </a:p>
        </p:txBody>
      </p:sp>
      <p:pic>
        <p:nvPicPr>
          <p:cNvPr id="5" name="Picture 4"/>
          <p:cNvPicPr>
            <a:picLocks noChangeAspect="1"/>
          </p:cNvPicPr>
          <p:nvPr/>
        </p:nvPicPr>
        <p:blipFill>
          <a:blip r:embed="rId2"/>
          <a:stretch>
            <a:fillRect/>
          </a:stretch>
        </p:blipFill>
        <p:spPr>
          <a:xfrm>
            <a:off x="2376487" y="2611374"/>
            <a:ext cx="6836786" cy="4198542"/>
          </a:xfrm>
          <a:prstGeom prst="rect">
            <a:avLst/>
          </a:prstGeom>
        </p:spPr>
      </p:pic>
    </p:spTree>
    <p:extLst>
      <p:ext uri="{BB962C8B-B14F-4D97-AF65-F5344CB8AC3E}">
        <p14:creationId xmlns:p14="http://schemas.microsoft.com/office/powerpoint/2010/main" val="89501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Principles of Parallel Algorithm Design</a:t>
            </a:r>
          </a:p>
        </p:txBody>
      </p:sp>
      <p:sp>
        <p:nvSpPr>
          <p:cNvPr id="3" name="Content Placeholder 2"/>
          <p:cNvSpPr>
            <a:spLocks noGrp="1"/>
          </p:cNvSpPr>
          <p:nvPr>
            <p:ph idx="1"/>
          </p:nvPr>
        </p:nvSpPr>
        <p:spPr>
          <a:xfrm>
            <a:off x="209006" y="693322"/>
            <a:ext cx="11652068" cy="6164678"/>
          </a:xfrm>
        </p:spPr>
        <p:txBody>
          <a:bodyPr>
            <a:noAutofit/>
          </a:bodyPr>
          <a:lstStyle/>
          <a:p>
            <a:pPr>
              <a:lnSpc>
                <a:spcPct val="150000"/>
              </a:lnSpc>
            </a:pPr>
            <a:r>
              <a:rPr lang="en-US" sz="2500" dirty="0"/>
              <a:t>In practice, specifying a parallel algorithm may include some or all of the following:</a:t>
            </a:r>
          </a:p>
          <a:p>
            <a:pPr lvl="1" algn="just">
              <a:lnSpc>
                <a:spcPct val="200000"/>
              </a:lnSpc>
              <a:buFontTx/>
              <a:buChar char="-"/>
            </a:pPr>
            <a:r>
              <a:rPr lang="en-US" sz="2500" dirty="0"/>
              <a:t>Identifying portions of the work that can be performed concurrently.</a:t>
            </a:r>
          </a:p>
          <a:p>
            <a:pPr lvl="1" algn="just">
              <a:lnSpc>
                <a:spcPct val="200000"/>
              </a:lnSpc>
              <a:buFontTx/>
              <a:buChar char="-"/>
            </a:pPr>
            <a:r>
              <a:rPr lang="en-US" sz="2500" dirty="0"/>
              <a:t>Mapping the concurrent pieces of work onto multiple processes running in parallel.</a:t>
            </a:r>
          </a:p>
          <a:p>
            <a:pPr lvl="1" algn="just">
              <a:lnSpc>
                <a:spcPct val="200000"/>
              </a:lnSpc>
              <a:buFontTx/>
              <a:buChar char="-"/>
            </a:pPr>
            <a:r>
              <a:rPr lang="en-US" sz="2500" dirty="0"/>
              <a:t>Distributing the input, output, and intermediate data associated with the program.</a:t>
            </a:r>
          </a:p>
          <a:p>
            <a:pPr lvl="1" algn="just">
              <a:lnSpc>
                <a:spcPct val="200000"/>
              </a:lnSpc>
              <a:buFontTx/>
              <a:buChar char="-"/>
            </a:pPr>
            <a:r>
              <a:rPr lang="en-US" sz="2500" dirty="0"/>
              <a:t>Managing accesses to data shared by multiple processors.</a:t>
            </a:r>
          </a:p>
          <a:p>
            <a:pPr lvl="1" algn="just">
              <a:lnSpc>
                <a:spcPct val="200000"/>
              </a:lnSpc>
              <a:buFontTx/>
              <a:buChar char="-"/>
            </a:pPr>
            <a:r>
              <a:rPr lang="en-US" sz="2500" dirty="0"/>
              <a:t>Synchronizing the processors at various stages of the parallel program execution.</a:t>
            </a:r>
          </a:p>
        </p:txBody>
      </p:sp>
    </p:spTree>
    <p:extLst>
      <p:ext uri="{BB962C8B-B14F-4D97-AF65-F5344CB8AC3E}">
        <p14:creationId xmlns:p14="http://schemas.microsoft.com/office/powerpoint/2010/main" val="3586838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a:t>Data-decomposition</a:t>
            </a:r>
            <a:r>
              <a:rPr lang="en-US" sz="2500" dirty="0"/>
              <a:t>.</a:t>
            </a:r>
            <a:endParaRPr lang="en-US" sz="2500" b="1" dirty="0"/>
          </a:p>
        </p:txBody>
      </p:sp>
      <p:sp>
        <p:nvSpPr>
          <p:cNvPr id="6" name="Rectangle 5"/>
          <p:cNvSpPr/>
          <p:nvPr/>
        </p:nvSpPr>
        <p:spPr>
          <a:xfrm>
            <a:off x="775854" y="1321107"/>
            <a:ext cx="11085219" cy="4420890"/>
          </a:xfrm>
          <a:prstGeom prst="rect">
            <a:avLst/>
          </a:prstGeom>
        </p:spPr>
        <p:txBody>
          <a:bodyPr wrap="square">
            <a:spAutoFit/>
          </a:bodyPr>
          <a:lstStyle/>
          <a:p>
            <a:pPr marL="342900" indent="-342900" algn="just">
              <a:lnSpc>
                <a:spcPct val="200000"/>
              </a:lnSpc>
              <a:buFontTx/>
              <a:buChar char="-"/>
            </a:pPr>
            <a:r>
              <a:rPr lang="en-US" sz="2400" dirty="0"/>
              <a:t>Data decomposition is a powerful and commonly used method for deriving concurrency in algorithms that operate on large data structures. </a:t>
            </a:r>
          </a:p>
          <a:p>
            <a:pPr marL="342900" indent="-342900" algn="just">
              <a:lnSpc>
                <a:spcPct val="200000"/>
              </a:lnSpc>
              <a:buFontTx/>
              <a:buChar char="-"/>
            </a:pPr>
            <a:r>
              <a:rPr lang="en-US" sz="2400" dirty="0"/>
              <a:t>In this method, the decomposition of computations is done in two steps. </a:t>
            </a:r>
          </a:p>
          <a:p>
            <a:pPr marL="342900" indent="-342900" algn="just">
              <a:lnSpc>
                <a:spcPct val="200000"/>
              </a:lnSpc>
              <a:buFontTx/>
              <a:buChar char="-"/>
            </a:pPr>
            <a:r>
              <a:rPr lang="en-US" sz="2400" dirty="0"/>
              <a:t>In the first step, the data on which the computations are performed is partitioned, and in the second step, this data partitioning is used to induce a partitioning of the computations into tasks.</a:t>
            </a:r>
          </a:p>
        </p:txBody>
      </p:sp>
    </p:spTree>
    <p:extLst>
      <p:ext uri="{BB962C8B-B14F-4D97-AF65-F5344CB8AC3E}">
        <p14:creationId xmlns:p14="http://schemas.microsoft.com/office/powerpoint/2010/main" val="2718076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algn="just">
              <a:lnSpc>
                <a:spcPct val="100000"/>
              </a:lnSpc>
            </a:pPr>
            <a:r>
              <a:rPr lang="en-US" b="1" dirty="0"/>
              <a:t>Data-decomposition</a:t>
            </a:r>
            <a:r>
              <a:rPr lang="en-US" sz="2500" dirty="0"/>
              <a:t>.</a:t>
            </a:r>
            <a:endParaRPr lang="en-US" sz="2500" b="1" dirty="0"/>
          </a:p>
        </p:txBody>
      </p:sp>
      <p:sp>
        <p:nvSpPr>
          <p:cNvPr id="6" name="Rectangle 5"/>
          <p:cNvSpPr/>
          <p:nvPr/>
        </p:nvSpPr>
        <p:spPr>
          <a:xfrm>
            <a:off x="775854" y="1321107"/>
            <a:ext cx="11085219" cy="3416320"/>
          </a:xfrm>
          <a:prstGeom prst="rect">
            <a:avLst/>
          </a:prstGeom>
        </p:spPr>
        <p:txBody>
          <a:bodyPr wrap="square">
            <a:spAutoFit/>
          </a:bodyPr>
          <a:lstStyle/>
          <a:p>
            <a:pPr marL="342900" indent="-342900" algn="just">
              <a:lnSpc>
                <a:spcPct val="150000"/>
              </a:lnSpc>
              <a:buFontTx/>
              <a:buChar char="-"/>
            </a:pPr>
            <a:r>
              <a:rPr lang="en-US" sz="2400" dirty="0">
                <a:solidFill>
                  <a:srgbClr val="333333"/>
                </a:solidFill>
                <a:latin typeface="Verdana" panose="020B0604030504040204" pitchFamily="34" charset="0"/>
              </a:rPr>
              <a:t>The partitioning of data can be performed in many possible ways</a:t>
            </a:r>
          </a:p>
          <a:p>
            <a:pPr marL="800100" lvl="1" indent="-342900" algn="just">
              <a:lnSpc>
                <a:spcPct val="150000"/>
              </a:lnSpc>
              <a:buFont typeface="Wingdings" panose="05000000000000000000" pitchFamily="2" charset="2"/>
              <a:buChar char="Ø"/>
            </a:pPr>
            <a:r>
              <a:rPr lang="en-US" sz="2400" b="1" dirty="0"/>
              <a:t>Partitioning Output Data</a:t>
            </a:r>
          </a:p>
          <a:p>
            <a:pPr marL="800100" lvl="1" indent="-342900" algn="just">
              <a:lnSpc>
                <a:spcPct val="150000"/>
              </a:lnSpc>
              <a:buFont typeface="Wingdings" panose="05000000000000000000" pitchFamily="2" charset="2"/>
              <a:buChar char="Ø"/>
            </a:pPr>
            <a:r>
              <a:rPr lang="en-US" sz="2400" b="1" dirty="0"/>
              <a:t>Partitioning Input Data</a:t>
            </a:r>
          </a:p>
          <a:p>
            <a:pPr marL="800100" lvl="1" indent="-342900" algn="just">
              <a:lnSpc>
                <a:spcPct val="150000"/>
              </a:lnSpc>
              <a:buFont typeface="Wingdings" panose="05000000000000000000" pitchFamily="2" charset="2"/>
              <a:buChar char="Ø"/>
            </a:pPr>
            <a:r>
              <a:rPr lang="en-US" sz="2400" b="1" dirty="0"/>
              <a:t>Partitioning both Input and Output Data</a:t>
            </a:r>
          </a:p>
          <a:p>
            <a:pPr marL="800100" lvl="1" indent="-342900" algn="just">
              <a:lnSpc>
                <a:spcPct val="150000"/>
              </a:lnSpc>
              <a:buFont typeface="Wingdings" panose="05000000000000000000" pitchFamily="2" charset="2"/>
              <a:buChar char="Ø"/>
            </a:pPr>
            <a:r>
              <a:rPr lang="en-US" sz="2400" b="1" dirty="0"/>
              <a:t>Partitioning Intermediate Data</a:t>
            </a:r>
          </a:p>
          <a:p>
            <a:pPr marL="800100" lvl="1" indent="-342900" algn="just">
              <a:lnSpc>
                <a:spcPct val="150000"/>
              </a:lnSpc>
              <a:buFont typeface="Wingdings" panose="05000000000000000000" pitchFamily="2" charset="2"/>
              <a:buChar char="Ø"/>
            </a:pPr>
            <a:r>
              <a:rPr lang="en-US" sz="2400" b="1" dirty="0"/>
              <a:t>The Owner-Computes Rule</a:t>
            </a:r>
          </a:p>
        </p:txBody>
      </p:sp>
    </p:spTree>
    <p:extLst>
      <p:ext uri="{BB962C8B-B14F-4D97-AF65-F5344CB8AC3E}">
        <p14:creationId xmlns:p14="http://schemas.microsoft.com/office/powerpoint/2010/main" val="656645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Output Data</a:t>
            </a:r>
          </a:p>
          <a:p>
            <a:pPr lvl="1" algn="just">
              <a:lnSpc>
                <a:spcPct val="120000"/>
              </a:lnSpc>
              <a:buFontTx/>
              <a:buChar char="-"/>
            </a:pPr>
            <a:r>
              <a:rPr lang="en-US" dirty="0"/>
              <a:t>In many computations, each element of the output can be computed independently of others as a function of the input. </a:t>
            </a:r>
          </a:p>
          <a:p>
            <a:pPr lvl="1" algn="just">
              <a:lnSpc>
                <a:spcPct val="120000"/>
              </a:lnSpc>
              <a:buFontTx/>
              <a:buChar char="-"/>
            </a:pPr>
            <a:r>
              <a:rPr lang="en-US" dirty="0"/>
              <a:t>In such computations, a partitioning of the output data automatically induces a decomposition of the problems into tasks, where each task is assigned the work of computing a portion of the output.</a:t>
            </a:r>
            <a:endParaRPr lang="en-US" b="1" u="sng" dirty="0">
              <a:solidFill>
                <a:srgbClr val="FF0000"/>
              </a:solidFill>
            </a:endParaRPr>
          </a:p>
          <a:p>
            <a:pPr algn="just">
              <a:lnSpc>
                <a:spcPct val="100000"/>
              </a:lnSpc>
            </a:pPr>
            <a:endParaRPr lang="en-US" sz="2500" b="1" dirty="0"/>
          </a:p>
        </p:txBody>
      </p:sp>
    </p:spTree>
    <p:extLst>
      <p:ext uri="{BB962C8B-B14F-4D97-AF65-F5344CB8AC3E}">
        <p14:creationId xmlns:p14="http://schemas.microsoft.com/office/powerpoint/2010/main" val="2324187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Output Data</a:t>
            </a:r>
          </a:p>
          <a:p>
            <a:pPr lvl="1" algn="just">
              <a:lnSpc>
                <a:spcPct val="120000"/>
              </a:lnSpc>
              <a:buFontTx/>
              <a:buChar char="-"/>
            </a:pPr>
            <a:r>
              <a:rPr lang="en-US" dirty="0"/>
              <a:t>In Figure (a) Partitioning of input and output matrices into 2 x 2 submatrices. </a:t>
            </a:r>
          </a:p>
          <a:p>
            <a:pPr lvl="1" algn="just">
              <a:lnSpc>
                <a:spcPct val="120000"/>
              </a:lnSpc>
              <a:buFontTx/>
              <a:buChar char="-"/>
            </a:pPr>
            <a:r>
              <a:rPr lang="en-US" dirty="0"/>
              <a:t>In Figure (b) A decomposition of matrix multiplication into four tasks based on the partitioning of the matrices in (a).</a:t>
            </a:r>
            <a:endParaRPr lang="en-US" sz="2500" b="1" dirty="0"/>
          </a:p>
        </p:txBody>
      </p:sp>
      <p:pic>
        <p:nvPicPr>
          <p:cNvPr id="4" name="Picture 3"/>
          <p:cNvPicPr>
            <a:picLocks noChangeAspect="1"/>
          </p:cNvPicPr>
          <p:nvPr/>
        </p:nvPicPr>
        <p:blipFill>
          <a:blip r:embed="rId2"/>
          <a:stretch>
            <a:fillRect/>
          </a:stretch>
        </p:blipFill>
        <p:spPr>
          <a:xfrm>
            <a:off x="2748916" y="3680975"/>
            <a:ext cx="6866140" cy="3177025"/>
          </a:xfrm>
          <a:prstGeom prst="rect">
            <a:avLst/>
          </a:prstGeom>
        </p:spPr>
      </p:pic>
    </p:spTree>
    <p:extLst>
      <p:ext uri="{BB962C8B-B14F-4D97-AF65-F5344CB8AC3E}">
        <p14:creationId xmlns:p14="http://schemas.microsoft.com/office/powerpoint/2010/main" val="3472628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Output Data</a:t>
            </a:r>
          </a:p>
          <a:p>
            <a:pPr lvl="1" algn="just">
              <a:lnSpc>
                <a:spcPct val="120000"/>
              </a:lnSpc>
              <a:buFontTx/>
              <a:buChar char="-"/>
            </a:pPr>
            <a:r>
              <a:rPr lang="en-US" dirty="0"/>
              <a:t>In Two examples of decomposition of matrix multiplication into eight tasks</a:t>
            </a:r>
            <a:endParaRPr lang="en-US" sz="2500" b="1" dirty="0"/>
          </a:p>
        </p:txBody>
      </p:sp>
      <p:pic>
        <p:nvPicPr>
          <p:cNvPr id="5" name="Picture 4"/>
          <p:cNvPicPr>
            <a:picLocks noChangeAspect="1"/>
          </p:cNvPicPr>
          <p:nvPr/>
        </p:nvPicPr>
        <p:blipFill>
          <a:blip r:embed="rId2"/>
          <a:stretch>
            <a:fillRect/>
          </a:stretch>
        </p:blipFill>
        <p:spPr>
          <a:xfrm>
            <a:off x="1717964" y="2535382"/>
            <a:ext cx="8672945" cy="4225639"/>
          </a:xfrm>
          <a:prstGeom prst="rect">
            <a:avLst/>
          </a:prstGeom>
        </p:spPr>
      </p:pic>
    </p:spTree>
    <p:extLst>
      <p:ext uri="{BB962C8B-B14F-4D97-AF65-F5344CB8AC3E}">
        <p14:creationId xmlns:p14="http://schemas.microsoft.com/office/powerpoint/2010/main" val="3344943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Output Data</a:t>
            </a:r>
          </a:p>
          <a:p>
            <a:pPr lvl="1" algn="just">
              <a:lnSpc>
                <a:spcPct val="120000"/>
              </a:lnSpc>
              <a:buFontTx/>
              <a:buChar char="-"/>
            </a:pPr>
            <a:r>
              <a:rPr lang="en-US" b="1" dirty="0"/>
              <a:t>Example # 2 : </a:t>
            </a:r>
            <a:r>
              <a:rPr lang="en-US" dirty="0"/>
              <a:t> Computing frequencies of item sets in a transaction database</a:t>
            </a:r>
            <a:endParaRPr lang="en-US" sz="2500" b="1" dirty="0"/>
          </a:p>
        </p:txBody>
      </p:sp>
      <p:pic>
        <p:nvPicPr>
          <p:cNvPr id="4" name="Picture 3"/>
          <p:cNvPicPr>
            <a:picLocks noChangeAspect="1"/>
          </p:cNvPicPr>
          <p:nvPr/>
        </p:nvPicPr>
        <p:blipFill rotWithShape="1">
          <a:blip r:embed="rId2"/>
          <a:srcRect r="6678"/>
          <a:stretch/>
        </p:blipFill>
        <p:spPr>
          <a:xfrm>
            <a:off x="5032128" y="1904470"/>
            <a:ext cx="6950866" cy="3358257"/>
          </a:xfrm>
          <a:prstGeom prst="rect">
            <a:avLst/>
          </a:prstGeom>
        </p:spPr>
      </p:pic>
      <p:sp>
        <p:nvSpPr>
          <p:cNvPr id="6" name="Rectangle 5"/>
          <p:cNvSpPr/>
          <p:nvPr/>
        </p:nvSpPr>
        <p:spPr>
          <a:xfrm>
            <a:off x="318655" y="1859340"/>
            <a:ext cx="4655127" cy="4247317"/>
          </a:xfrm>
          <a:prstGeom prst="rect">
            <a:avLst/>
          </a:prstGeom>
        </p:spPr>
        <p:txBody>
          <a:bodyPr wrap="square">
            <a:spAutoFit/>
          </a:bodyPr>
          <a:lstStyle/>
          <a:p>
            <a:pPr algn="just"/>
            <a:r>
              <a:rPr lang="en-US" dirty="0">
                <a:solidFill>
                  <a:srgbClr val="333333"/>
                </a:solidFill>
                <a:latin typeface="Verdana" panose="020B0604030504040204" pitchFamily="34" charset="0"/>
              </a:rPr>
              <a:t>The database shown in </a:t>
            </a:r>
            <a:r>
              <a:rPr lang="en-US" dirty="0">
                <a:solidFill>
                  <a:srgbClr val="00339A"/>
                </a:solidFill>
                <a:latin typeface="Verdana" panose="020B0604030504040204" pitchFamily="34" charset="0"/>
              </a:rPr>
              <a:t>Figure (1) </a:t>
            </a:r>
            <a:r>
              <a:rPr lang="en-US" dirty="0">
                <a:solidFill>
                  <a:srgbClr val="333333"/>
                </a:solidFill>
                <a:latin typeface="Verdana" panose="020B0604030504040204" pitchFamily="34" charset="0"/>
              </a:rPr>
              <a:t>consists of 10 transactions, and we are interested in computing the frequency of the eight </a:t>
            </a:r>
            <a:r>
              <a:rPr lang="en-US" dirty="0" err="1">
                <a:solidFill>
                  <a:srgbClr val="333333"/>
                </a:solidFill>
                <a:latin typeface="Verdana" panose="020B0604030504040204" pitchFamily="34" charset="0"/>
              </a:rPr>
              <a:t>itemsets</a:t>
            </a:r>
            <a:r>
              <a:rPr lang="en-US" dirty="0">
                <a:solidFill>
                  <a:srgbClr val="333333"/>
                </a:solidFill>
                <a:latin typeface="Verdana" panose="020B0604030504040204" pitchFamily="34" charset="0"/>
              </a:rPr>
              <a:t> shown in the second column in Figure. </a:t>
            </a:r>
          </a:p>
          <a:p>
            <a:pPr algn="just"/>
            <a:endParaRPr lang="en-US" dirty="0">
              <a:solidFill>
                <a:srgbClr val="333333"/>
              </a:solidFill>
              <a:latin typeface="Verdana" panose="020B0604030504040204" pitchFamily="34" charset="0"/>
            </a:endParaRPr>
          </a:p>
          <a:p>
            <a:pPr algn="just"/>
            <a:r>
              <a:rPr lang="en-US" dirty="0">
                <a:solidFill>
                  <a:srgbClr val="333333"/>
                </a:solidFill>
                <a:latin typeface="Verdana" panose="020B0604030504040204" pitchFamily="34" charset="0"/>
              </a:rPr>
              <a:t>The actual frequencies of these </a:t>
            </a:r>
            <a:r>
              <a:rPr lang="en-US" dirty="0" err="1">
                <a:solidFill>
                  <a:srgbClr val="333333"/>
                </a:solidFill>
                <a:latin typeface="Verdana" panose="020B0604030504040204" pitchFamily="34" charset="0"/>
              </a:rPr>
              <a:t>itemsets</a:t>
            </a:r>
            <a:r>
              <a:rPr lang="en-US" dirty="0">
                <a:solidFill>
                  <a:srgbClr val="333333"/>
                </a:solidFill>
                <a:latin typeface="Verdana" panose="020B0604030504040204" pitchFamily="34" charset="0"/>
              </a:rPr>
              <a:t> in the database, which are the output of the frequency-computing program, are shown in the third column.</a:t>
            </a:r>
          </a:p>
          <a:p>
            <a:pPr algn="just"/>
            <a:endParaRPr lang="en-US" dirty="0">
              <a:solidFill>
                <a:srgbClr val="333333"/>
              </a:solidFill>
              <a:latin typeface="Verdana" panose="020B0604030504040204" pitchFamily="34" charset="0"/>
            </a:endParaRPr>
          </a:p>
          <a:p>
            <a:pPr algn="just"/>
            <a:r>
              <a:rPr lang="en-US" dirty="0">
                <a:solidFill>
                  <a:srgbClr val="333333"/>
                </a:solidFill>
                <a:latin typeface="Verdana" panose="020B0604030504040204" pitchFamily="34" charset="0"/>
              </a:rPr>
              <a:t>For instance, </a:t>
            </a:r>
            <a:r>
              <a:rPr lang="en-US" dirty="0" err="1">
                <a:solidFill>
                  <a:srgbClr val="333333"/>
                </a:solidFill>
                <a:latin typeface="Verdana" panose="020B0604030504040204" pitchFamily="34" charset="0"/>
              </a:rPr>
              <a:t>itemset</a:t>
            </a:r>
            <a:r>
              <a:rPr lang="en-US" dirty="0">
                <a:solidFill>
                  <a:srgbClr val="333333"/>
                </a:solidFill>
                <a:latin typeface="Verdana" panose="020B0604030504040204" pitchFamily="34" charset="0"/>
              </a:rPr>
              <a:t> {D, K} appears twice, once in the second and once in the ninth transaction</a:t>
            </a:r>
            <a:endParaRPr lang="en-US" dirty="0"/>
          </a:p>
        </p:txBody>
      </p:sp>
    </p:spTree>
    <p:extLst>
      <p:ext uri="{BB962C8B-B14F-4D97-AF65-F5344CB8AC3E}">
        <p14:creationId xmlns:p14="http://schemas.microsoft.com/office/powerpoint/2010/main" val="3485711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Output Data</a:t>
            </a:r>
          </a:p>
          <a:p>
            <a:pPr lvl="1" algn="just">
              <a:buFontTx/>
              <a:buChar char="-"/>
            </a:pPr>
            <a:r>
              <a:rPr lang="en-US" sz="2800" dirty="0"/>
              <a:t>shows how the computation of frequencies of the </a:t>
            </a:r>
            <a:r>
              <a:rPr lang="en-US" sz="2800" dirty="0" err="1"/>
              <a:t>itemsets</a:t>
            </a:r>
            <a:r>
              <a:rPr lang="en-US" sz="2800" dirty="0"/>
              <a:t> can be  decomposed into two tasks by partitioning the output into two parts and having each </a:t>
            </a:r>
            <a:r>
              <a:rPr lang="en-US" sz="2800" dirty="0" err="1"/>
              <a:t>tas</a:t>
            </a:r>
            <a:r>
              <a:rPr lang="en-US" sz="2800" dirty="0"/>
              <a:t> compute its half of the frequencies.</a:t>
            </a:r>
            <a:endParaRPr lang="en-US" sz="7200" b="1" dirty="0"/>
          </a:p>
        </p:txBody>
      </p:sp>
      <p:pic>
        <p:nvPicPr>
          <p:cNvPr id="5" name="Picture 4"/>
          <p:cNvPicPr>
            <a:picLocks noChangeAspect="1"/>
          </p:cNvPicPr>
          <p:nvPr/>
        </p:nvPicPr>
        <p:blipFill>
          <a:blip r:embed="rId2"/>
          <a:stretch>
            <a:fillRect/>
          </a:stretch>
        </p:blipFill>
        <p:spPr>
          <a:xfrm>
            <a:off x="1213657" y="2829332"/>
            <a:ext cx="9642765" cy="3509530"/>
          </a:xfrm>
          <a:prstGeom prst="rect">
            <a:avLst/>
          </a:prstGeom>
        </p:spPr>
      </p:pic>
    </p:spTree>
    <p:extLst>
      <p:ext uri="{BB962C8B-B14F-4D97-AF65-F5344CB8AC3E}">
        <p14:creationId xmlns:p14="http://schemas.microsoft.com/office/powerpoint/2010/main" val="4199995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Input Data</a:t>
            </a:r>
          </a:p>
          <a:p>
            <a:pPr lvl="1" algn="just">
              <a:lnSpc>
                <a:spcPct val="150000"/>
              </a:lnSpc>
              <a:buFontTx/>
              <a:buChar char="-"/>
            </a:pPr>
            <a:r>
              <a:rPr lang="en-US" dirty="0"/>
              <a:t>Partitioning of output data can be performed only if each output can be naturally computed as a function of the input. </a:t>
            </a:r>
          </a:p>
          <a:p>
            <a:pPr lvl="1" algn="just">
              <a:lnSpc>
                <a:spcPct val="150000"/>
              </a:lnSpc>
              <a:buFontTx/>
              <a:buChar char="-"/>
            </a:pPr>
            <a:r>
              <a:rPr lang="en-US" dirty="0"/>
              <a:t>In many algorithms, it is not possible or desirable to partition the output data. </a:t>
            </a:r>
          </a:p>
          <a:p>
            <a:pPr lvl="1" algn="just">
              <a:lnSpc>
                <a:spcPct val="150000"/>
              </a:lnSpc>
              <a:buFontTx/>
              <a:buChar char="-"/>
            </a:pPr>
            <a:r>
              <a:rPr lang="en-US" dirty="0"/>
              <a:t>For example, while finding the minimum, maximum, or the sum of a set of numbers, the output is a single unknown value. In a sorting algorithm, the individual elements of the output cannot be efficiently determined in isolation. </a:t>
            </a:r>
          </a:p>
          <a:p>
            <a:pPr lvl="1" algn="just">
              <a:lnSpc>
                <a:spcPct val="150000"/>
              </a:lnSpc>
              <a:buFontTx/>
              <a:buChar char="-"/>
            </a:pPr>
            <a:r>
              <a:rPr lang="en-US" dirty="0"/>
              <a:t>In such cases, it is sometimes possible to partition the input data, and then use this partitioning to induce concurrency. </a:t>
            </a:r>
          </a:p>
        </p:txBody>
      </p:sp>
    </p:spTree>
    <p:extLst>
      <p:ext uri="{BB962C8B-B14F-4D97-AF65-F5344CB8AC3E}">
        <p14:creationId xmlns:p14="http://schemas.microsoft.com/office/powerpoint/2010/main" val="1935186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Input Data</a:t>
            </a:r>
          </a:p>
          <a:p>
            <a:pPr lvl="1" algn="just">
              <a:lnSpc>
                <a:spcPct val="150000"/>
              </a:lnSpc>
              <a:buFontTx/>
              <a:buChar char="-"/>
            </a:pPr>
            <a:r>
              <a:rPr lang="en-US" dirty="0"/>
              <a:t>In such cases, it is sometimes possible to partition the input data, and then use this partitioning to induce concurrency. </a:t>
            </a:r>
          </a:p>
          <a:p>
            <a:pPr lvl="1" algn="just">
              <a:lnSpc>
                <a:spcPct val="150000"/>
              </a:lnSpc>
              <a:buFontTx/>
              <a:buChar char="-"/>
            </a:pPr>
            <a:r>
              <a:rPr lang="en-US" dirty="0"/>
              <a:t>A task is created for each partition of the input data and this task performs as much computation as possible using these local data. </a:t>
            </a:r>
          </a:p>
          <a:p>
            <a:pPr lvl="1" algn="just">
              <a:lnSpc>
                <a:spcPct val="150000"/>
              </a:lnSpc>
              <a:buFontTx/>
              <a:buChar char="-"/>
            </a:pPr>
            <a:r>
              <a:rPr lang="en-US" dirty="0"/>
              <a:t>Note that the solutions to tasks induced by input partitions may not directly solve the original problem. In such cases, a follow-up computation is needed to combine the results. For example, while finding the sum of a sequence of </a:t>
            </a:r>
            <a:r>
              <a:rPr lang="en-US" i="1" dirty="0"/>
              <a:t>N </a:t>
            </a:r>
            <a:r>
              <a:rPr lang="en-US" dirty="0"/>
              <a:t>numbers using </a:t>
            </a:r>
            <a:r>
              <a:rPr lang="en-US" i="1" dirty="0"/>
              <a:t>p </a:t>
            </a:r>
            <a:r>
              <a:rPr lang="en-US" dirty="0"/>
              <a:t>processes (</a:t>
            </a:r>
            <a:r>
              <a:rPr lang="en-US" i="1" dirty="0"/>
              <a:t>N </a:t>
            </a:r>
            <a:r>
              <a:rPr lang="en-US" dirty="0"/>
              <a:t>&gt; </a:t>
            </a:r>
            <a:r>
              <a:rPr lang="en-US" i="1" dirty="0"/>
              <a:t>p</a:t>
            </a:r>
            <a:r>
              <a:rPr lang="en-US" dirty="0"/>
              <a:t>), we can partition the input into </a:t>
            </a:r>
            <a:r>
              <a:rPr lang="en-US" i="1" dirty="0"/>
              <a:t>p </a:t>
            </a:r>
            <a:r>
              <a:rPr lang="en-US" dirty="0"/>
              <a:t>subsets of nearly equal sizes. Each task then computes the sum of the numbers in one of the subsets. Finally, the </a:t>
            </a:r>
            <a:r>
              <a:rPr lang="en-US" i="1" dirty="0"/>
              <a:t>p </a:t>
            </a:r>
            <a:r>
              <a:rPr lang="en-US" dirty="0"/>
              <a:t>partial results can be added up to yield the final result.</a:t>
            </a:r>
            <a:endParaRPr lang="en-US" sz="9200" b="1" dirty="0"/>
          </a:p>
        </p:txBody>
      </p:sp>
    </p:spTree>
    <p:extLst>
      <p:ext uri="{BB962C8B-B14F-4D97-AF65-F5344CB8AC3E}">
        <p14:creationId xmlns:p14="http://schemas.microsoft.com/office/powerpoint/2010/main" val="1223387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Input Data (Example)</a:t>
            </a:r>
          </a:p>
          <a:p>
            <a:pPr lvl="1" algn="just">
              <a:lnSpc>
                <a:spcPct val="150000"/>
              </a:lnSpc>
              <a:buFontTx/>
              <a:buChar char="-"/>
            </a:pPr>
            <a:r>
              <a:rPr lang="en-US" dirty="0"/>
              <a:t>The problem of computing the frequency of a set of </a:t>
            </a:r>
            <a:r>
              <a:rPr lang="en-US" dirty="0" err="1"/>
              <a:t>itemsets</a:t>
            </a:r>
            <a:r>
              <a:rPr lang="en-US" dirty="0"/>
              <a:t> in a transaction database described earlier, can also be decomposed based on a partitioning of input data. </a:t>
            </a:r>
          </a:p>
          <a:p>
            <a:pPr lvl="1" algn="just">
              <a:lnSpc>
                <a:spcPct val="150000"/>
              </a:lnSpc>
              <a:buFontTx/>
              <a:buChar char="-"/>
            </a:pPr>
            <a:r>
              <a:rPr lang="en-US" dirty="0"/>
              <a:t>Figure (a) shows a decomposition based on a partitioning of the input set of transactions.  </a:t>
            </a:r>
            <a:endParaRPr lang="en-US" sz="9600" b="1" dirty="0"/>
          </a:p>
        </p:txBody>
      </p:sp>
      <p:pic>
        <p:nvPicPr>
          <p:cNvPr id="4" name="Picture 3"/>
          <p:cNvPicPr>
            <a:picLocks noChangeAspect="1"/>
          </p:cNvPicPr>
          <p:nvPr/>
        </p:nvPicPr>
        <p:blipFill>
          <a:blip r:embed="rId2"/>
          <a:stretch>
            <a:fillRect/>
          </a:stretch>
        </p:blipFill>
        <p:spPr>
          <a:xfrm>
            <a:off x="3034146" y="3241964"/>
            <a:ext cx="9005454" cy="3519057"/>
          </a:xfrm>
          <a:prstGeom prst="rect">
            <a:avLst/>
          </a:prstGeom>
        </p:spPr>
      </p:pic>
    </p:spTree>
    <p:extLst>
      <p:ext uri="{BB962C8B-B14F-4D97-AF65-F5344CB8AC3E}">
        <p14:creationId xmlns:p14="http://schemas.microsoft.com/office/powerpoint/2010/main" val="403763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Principles of Parallel Algorithm Design</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50000"/>
              </a:lnSpc>
            </a:pPr>
            <a:r>
              <a:rPr lang="en-US" dirty="0"/>
              <a:t>Two important steps in design of parallel algorithms are</a:t>
            </a:r>
          </a:p>
          <a:p>
            <a:pPr lvl="1" algn="just">
              <a:lnSpc>
                <a:spcPct val="150000"/>
              </a:lnSpc>
              <a:buFontTx/>
              <a:buChar char="-"/>
            </a:pPr>
            <a:r>
              <a:rPr lang="en-US" sz="2800" dirty="0"/>
              <a:t>Dividing a computation into smaller computations and </a:t>
            </a:r>
          </a:p>
          <a:p>
            <a:pPr lvl="1" algn="just">
              <a:lnSpc>
                <a:spcPct val="150000"/>
              </a:lnSpc>
              <a:buFontTx/>
              <a:buChar char="-"/>
            </a:pPr>
            <a:r>
              <a:rPr lang="en-US" sz="2800" dirty="0"/>
              <a:t>Assigning them to different processors for parallel execution</a:t>
            </a:r>
            <a:endParaRPr lang="en-US" dirty="0"/>
          </a:p>
        </p:txBody>
      </p:sp>
    </p:spTree>
    <p:extLst>
      <p:ext uri="{BB962C8B-B14F-4D97-AF65-F5344CB8AC3E}">
        <p14:creationId xmlns:p14="http://schemas.microsoft.com/office/powerpoint/2010/main" val="3168607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Input and output Data </a:t>
            </a:r>
          </a:p>
          <a:p>
            <a:pPr lvl="1" algn="just">
              <a:lnSpc>
                <a:spcPct val="150000"/>
              </a:lnSpc>
              <a:buFontTx/>
              <a:buChar char="-"/>
            </a:pPr>
            <a:r>
              <a:rPr lang="en-US" dirty="0"/>
              <a:t>Partition the output data, partitioning of input data can offer additional concurrency. </a:t>
            </a:r>
          </a:p>
          <a:p>
            <a:pPr lvl="1" algn="just">
              <a:lnSpc>
                <a:spcPct val="150000"/>
              </a:lnSpc>
              <a:buFontTx/>
              <a:buChar char="-"/>
            </a:pPr>
            <a:endParaRPr lang="en-US" b="1" dirty="0"/>
          </a:p>
          <a:p>
            <a:pPr lvl="1" algn="just">
              <a:lnSpc>
                <a:spcPct val="150000"/>
              </a:lnSpc>
              <a:buFontTx/>
              <a:buChar char="-"/>
            </a:pPr>
            <a:r>
              <a:rPr lang="en-US" b="1" dirty="0"/>
              <a:t>For example</a:t>
            </a:r>
            <a:r>
              <a:rPr lang="en-US" dirty="0"/>
              <a:t>, consider the 4-way decomposition shown in Figure (b) for computing </a:t>
            </a:r>
            <a:r>
              <a:rPr lang="en-US" dirty="0" err="1"/>
              <a:t>itemset</a:t>
            </a:r>
            <a:r>
              <a:rPr lang="en-US" dirty="0"/>
              <a:t> frequencies. Here, both the transaction set and the frequencies are divided into two parts and a different one of the four possible combinations is assigned to each of the four tasks. Each task then computes a local set of frequencies. </a:t>
            </a:r>
          </a:p>
          <a:p>
            <a:pPr lvl="1" algn="just">
              <a:lnSpc>
                <a:spcPct val="150000"/>
              </a:lnSpc>
              <a:buFontTx/>
              <a:buChar char="-"/>
            </a:pPr>
            <a:r>
              <a:rPr lang="en-US" dirty="0"/>
              <a:t>Finally, the outputs of Tasks 1 and 3 are added together, as are the outputs of Tasks 2 and 4.</a:t>
            </a:r>
            <a:endParaRPr lang="en-US" b="1" u="sng" dirty="0">
              <a:solidFill>
                <a:srgbClr val="FF0000"/>
              </a:solidFill>
            </a:endParaRPr>
          </a:p>
          <a:p>
            <a:pPr marL="457200" lvl="1" indent="0" algn="just">
              <a:lnSpc>
                <a:spcPct val="150000"/>
              </a:lnSpc>
              <a:buNone/>
            </a:pPr>
            <a:r>
              <a:rPr lang="en-US" sz="9600" b="1" dirty="0"/>
              <a:t> </a:t>
            </a:r>
          </a:p>
        </p:txBody>
      </p:sp>
    </p:spTree>
    <p:extLst>
      <p:ext uri="{BB962C8B-B14F-4D97-AF65-F5344CB8AC3E}">
        <p14:creationId xmlns:p14="http://schemas.microsoft.com/office/powerpoint/2010/main" val="1202994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Input and output Data (Example)</a:t>
            </a:r>
          </a:p>
          <a:p>
            <a:pPr marL="457200" lvl="1" indent="0" algn="just">
              <a:lnSpc>
                <a:spcPct val="150000"/>
              </a:lnSpc>
              <a:buNone/>
            </a:pPr>
            <a:r>
              <a:rPr lang="en-US" sz="9600" b="1" dirty="0"/>
              <a:t> </a:t>
            </a:r>
          </a:p>
        </p:txBody>
      </p:sp>
      <p:pic>
        <p:nvPicPr>
          <p:cNvPr id="4" name="Picture 3"/>
          <p:cNvPicPr>
            <a:picLocks noChangeAspect="1"/>
          </p:cNvPicPr>
          <p:nvPr/>
        </p:nvPicPr>
        <p:blipFill>
          <a:blip r:embed="rId2"/>
          <a:stretch>
            <a:fillRect/>
          </a:stretch>
        </p:blipFill>
        <p:spPr>
          <a:xfrm>
            <a:off x="845129" y="1474510"/>
            <a:ext cx="10861962" cy="5383490"/>
          </a:xfrm>
          <a:prstGeom prst="rect">
            <a:avLst/>
          </a:prstGeom>
        </p:spPr>
      </p:pic>
    </p:spTree>
    <p:extLst>
      <p:ext uri="{BB962C8B-B14F-4D97-AF65-F5344CB8AC3E}">
        <p14:creationId xmlns:p14="http://schemas.microsoft.com/office/powerpoint/2010/main" val="1128523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Intermediate Data</a:t>
            </a:r>
          </a:p>
          <a:p>
            <a:pPr lvl="1" algn="just">
              <a:lnSpc>
                <a:spcPct val="150000"/>
              </a:lnSpc>
              <a:buFontTx/>
              <a:buChar char="-"/>
            </a:pPr>
            <a:r>
              <a:rPr lang="en-US" dirty="0"/>
              <a:t>Algorithms are often structured as multi-stage computations such that the output of one stage is the input to the subsequent stage. </a:t>
            </a:r>
          </a:p>
          <a:p>
            <a:pPr lvl="1" algn="just">
              <a:lnSpc>
                <a:spcPct val="150000"/>
              </a:lnSpc>
              <a:buFontTx/>
              <a:buChar char="-"/>
            </a:pPr>
            <a:r>
              <a:rPr lang="en-US" dirty="0"/>
              <a:t>A decomposition of such an algorithm can be derived by partitioning the input or the output data of an intermediate stage of the algorithm. </a:t>
            </a:r>
          </a:p>
          <a:p>
            <a:pPr lvl="1" algn="just">
              <a:lnSpc>
                <a:spcPct val="150000"/>
              </a:lnSpc>
              <a:buFontTx/>
              <a:buChar char="-"/>
            </a:pPr>
            <a:r>
              <a:rPr lang="en-US" dirty="0"/>
              <a:t>Partitioning intermediate data can sometimes lead to higher concurrency than partitioning input or output data. </a:t>
            </a:r>
          </a:p>
          <a:p>
            <a:pPr lvl="1" algn="just">
              <a:lnSpc>
                <a:spcPct val="150000"/>
              </a:lnSpc>
              <a:buFontTx/>
              <a:buChar char="-"/>
            </a:pPr>
            <a:r>
              <a:rPr lang="en-US" dirty="0"/>
              <a:t>Often, the intermediate data are not generated explicitly in the serial algorithm for solving the problem and some restructuring of the original algorithm may be required to use intermediate data partitioning to induce a decomposition.</a:t>
            </a:r>
            <a:endParaRPr lang="en-US" sz="26500" b="1" dirty="0"/>
          </a:p>
        </p:txBody>
      </p:sp>
    </p:spTree>
    <p:extLst>
      <p:ext uri="{BB962C8B-B14F-4D97-AF65-F5344CB8AC3E}">
        <p14:creationId xmlns:p14="http://schemas.microsoft.com/office/powerpoint/2010/main" val="13306217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Intermediate Data (Example)</a:t>
            </a:r>
          </a:p>
        </p:txBody>
      </p:sp>
      <p:pic>
        <p:nvPicPr>
          <p:cNvPr id="4" name="Picture 3"/>
          <p:cNvPicPr>
            <a:picLocks noChangeAspect="1"/>
          </p:cNvPicPr>
          <p:nvPr/>
        </p:nvPicPr>
        <p:blipFill>
          <a:blip r:embed="rId2"/>
          <a:stretch>
            <a:fillRect/>
          </a:stretch>
        </p:blipFill>
        <p:spPr>
          <a:xfrm>
            <a:off x="5843846" y="1274621"/>
            <a:ext cx="6168155" cy="5486400"/>
          </a:xfrm>
          <a:prstGeom prst="rect">
            <a:avLst/>
          </a:prstGeom>
        </p:spPr>
      </p:pic>
      <p:sp>
        <p:nvSpPr>
          <p:cNvPr id="5" name="Rectangle 4"/>
          <p:cNvSpPr/>
          <p:nvPr/>
        </p:nvSpPr>
        <p:spPr>
          <a:xfrm>
            <a:off x="651163" y="1554310"/>
            <a:ext cx="4750526" cy="2308324"/>
          </a:xfrm>
          <a:prstGeom prst="rect">
            <a:avLst/>
          </a:prstGeom>
        </p:spPr>
        <p:txBody>
          <a:bodyPr wrap="square">
            <a:spAutoFit/>
          </a:bodyPr>
          <a:lstStyle/>
          <a:p>
            <a:pPr lvl="1" algn="just">
              <a:lnSpc>
                <a:spcPct val="150000"/>
              </a:lnSpc>
              <a:buFontTx/>
              <a:buChar char="-"/>
            </a:pPr>
            <a:r>
              <a:rPr lang="en-US" sz="2400" dirty="0"/>
              <a:t>Multiplication of matrices A and B with partitioning of the three-dimensional intermediate  matrix D.</a:t>
            </a:r>
            <a:endParaRPr lang="en-US" sz="38200" b="1" dirty="0"/>
          </a:p>
        </p:txBody>
      </p:sp>
    </p:spTree>
    <p:extLst>
      <p:ext uri="{BB962C8B-B14F-4D97-AF65-F5344CB8AC3E}">
        <p14:creationId xmlns:p14="http://schemas.microsoft.com/office/powerpoint/2010/main" val="1626020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Intermediate Data (Example)</a:t>
            </a:r>
          </a:p>
        </p:txBody>
      </p:sp>
      <p:sp>
        <p:nvSpPr>
          <p:cNvPr id="5" name="Rectangle 4"/>
          <p:cNvSpPr/>
          <p:nvPr/>
        </p:nvSpPr>
        <p:spPr>
          <a:xfrm>
            <a:off x="651163" y="1554310"/>
            <a:ext cx="4750526" cy="2308324"/>
          </a:xfrm>
          <a:prstGeom prst="rect">
            <a:avLst/>
          </a:prstGeom>
        </p:spPr>
        <p:txBody>
          <a:bodyPr wrap="square">
            <a:spAutoFit/>
          </a:bodyPr>
          <a:lstStyle/>
          <a:p>
            <a:pPr lvl="1" algn="just">
              <a:lnSpc>
                <a:spcPct val="150000"/>
              </a:lnSpc>
              <a:buFontTx/>
              <a:buChar char="-"/>
            </a:pPr>
            <a:r>
              <a:rPr lang="en-US" sz="2400" dirty="0"/>
              <a:t>A decomposition of matrix multiplication based on </a:t>
            </a:r>
            <a:r>
              <a:rPr lang="en-US" sz="2400" dirty="0" err="1"/>
              <a:t>spartitioning</a:t>
            </a:r>
            <a:r>
              <a:rPr lang="en-US" sz="2400" dirty="0"/>
              <a:t> the intermediate three-dimensional matrix.</a:t>
            </a:r>
            <a:endParaRPr lang="en-US" sz="38200" b="1" dirty="0"/>
          </a:p>
        </p:txBody>
      </p:sp>
      <p:pic>
        <p:nvPicPr>
          <p:cNvPr id="6" name="Picture 5"/>
          <p:cNvPicPr>
            <a:picLocks noChangeAspect="1"/>
          </p:cNvPicPr>
          <p:nvPr/>
        </p:nvPicPr>
        <p:blipFill>
          <a:blip r:embed="rId2"/>
          <a:stretch>
            <a:fillRect/>
          </a:stretch>
        </p:blipFill>
        <p:spPr>
          <a:xfrm>
            <a:off x="6192116" y="796830"/>
            <a:ext cx="5999884" cy="5962650"/>
          </a:xfrm>
          <a:prstGeom prst="rect">
            <a:avLst/>
          </a:prstGeom>
        </p:spPr>
      </p:pic>
    </p:spTree>
    <p:extLst>
      <p:ext uri="{BB962C8B-B14F-4D97-AF65-F5344CB8AC3E}">
        <p14:creationId xmlns:p14="http://schemas.microsoft.com/office/powerpoint/2010/main" val="2236164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Partitioning Intermediate Data (Example)</a:t>
            </a:r>
          </a:p>
        </p:txBody>
      </p:sp>
      <p:sp>
        <p:nvSpPr>
          <p:cNvPr id="5" name="Rectangle 4"/>
          <p:cNvSpPr/>
          <p:nvPr/>
        </p:nvSpPr>
        <p:spPr>
          <a:xfrm>
            <a:off x="651163" y="1554310"/>
            <a:ext cx="4750526" cy="1143070"/>
          </a:xfrm>
          <a:prstGeom prst="rect">
            <a:avLst/>
          </a:prstGeom>
        </p:spPr>
        <p:txBody>
          <a:bodyPr wrap="square">
            <a:spAutoFit/>
          </a:bodyPr>
          <a:lstStyle/>
          <a:p>
            <a:pPr lvl="1" algn="just">
              <a:lnSpc>
                <a:spcPct val="150000"/>
              </a:lnSpc>
              <a:buFontTx/>
              <a:buChar char="-"/>
            </a:pPr>
            <a:r>
              <a:rPr lang="en-US" sz="2400" dirty="0"/>
              <a:t>The task-dependency graph of the decomposition shown</a:t>
            </a:r>
            <a:endParaRPr lang="en-US" sz="38200" b="1" dirty="0"/>
          </a:p>
        </p:txBody>
      </p:sp>
      <p:pic>
        <p:nvPicPr>
          <p:cNvPr id="6" name="Picture 5"/>
          <p:cNvPicPr>
            <a:picLocks noChangeAspect="1"/>
          </p:cNvPicPr>
          <p:nvPr/>
        </p:nvPicPr>
        <p:blipFill>
          <a:blip r:embed="rId2"/>
          <a:stretch>
            <a:fillRect/>
          </a:stretch>
        </p:blipFill>
        <p:spPr>
          <a:xfrm>
            <a:off x="6192116" y="796830"/>
            <a:ext cx="5999884" cy="5962650"/>
          </a:xfrm>
          <a:prstGeom prst="rect">
            <a:avLst/>
          </a:prstGeom>
        </p:spPr>
      </p:pic>
      <p:pic>
        <p:nvPicPr>
          <p:cNvPr id="4" name="Picture 3"/>
          <p:cNvPicPr>
            <a:picLocks noChangeAspect="1"/>
          </p:cNvPicPr>
          <p:nvPr/>
        </p:nvPicPr>
        <p:blipFill rotWithShape="1">
          <a:blip r:embed="rId3"/>
          <a:srcRect l="4397"/>
          <a:stretch/>
        </p:blipFill>
        <p:spPr>
          <a:xfrm>
            <a:off x="209006" y="4003964"/>
            <a:ext cx="6274487" cy="1745672"/>
          </a:xfrm>
          <a:prstGeom prst="rect">
            <a:avLst/>
          </a:prstGeom>
        </p:spPr>
      </p:pic>
    </p:spTree>
    <p:extLst>
      <p:ext uri="{BB962C8B-B14F-4D97-AF65-F5344CB8AC3E}">
        <p14:creationId xmlns:p14="http://schemas.microsoft.com/office/powerpoint/2010/main" val="6576133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Data-decomposition</a:t>
            </a:r>
            <a:r>
              <a:rPr lang="en-US" sz="2500" dirty="0"/>
              <a:t> -</a:t>
            </a:r>
            <a:r>
              <a:rPr lang="en-US" sz="2500" dirty="0">
                <a:solidFill>
                  <a:srgbClr val="FF0000"/>
                </a:solidFill>
              </a:rPr>
              <a:t> </a:t>
            </a:r>
            <a:r>
              <a:rPr lang="en-US" b="1" u="sng" dirty="0">
                <a:solidFill>
                  <a:srgbClr val="FF0000"/>
                </a:solidFill>
              </a:rPr>
              <a:t>The Owner-Computes Rule –</a:t>
            </a:r>
          </a:p>
          <a:p>
            <a:pPr marL="800100" lvl="2" indent="-342900" algn="just">
              <a:lnSpc>
                <a:spcPct val="130000"/>
              </a:lnSpc>
              <a:spcBef>
                <a:spcPts val="1000"/>
              </a:spcBef>
              <a:buFontTx/>
              <a:buChar char="-"/>
            </a:pPr>
            <a:r>
              <a:rPr lang="en-US" sz="2400" dirty="0"/>
              <a:t>A decomposition based on partitioning output or input data is also widely referred to as the </a:t>
            </a:r>
            <a:r>
              <a:rPr lang="en-US" sz="2400" b="1" i="1" dirty="0"/>
              <a:t>owner-computes </a:t>
            </a:r>
            <a:r>
              <a:rPr lang="en-US" sz="2400" dirty="0"/>
              <a:t>rule. </a:t>
            </a:r>
          </a:p>
          <a:p>
            <a:pPr marL="800100" lvl="2" indent="-342900" algn="just">
              <a:lnSpc>
                <a:spcPct val="130000"/>
              </a:lnSpc>
              <a:spcBef>
                <a:spcPts val="1000"/>
              </a:spcBef>
              <a:buFontTx/>
              <a:buChar char="-"/>
            </a:pPr>
            <a:r>
              <a:rPr lang="en-US" sz="2400" dirty="0"/>
              <a:t>The idea behind this rule is that each partition performs all the computations involving data that it owns. Depending on the nature of the data or the type of data-partitioning, the owner-computes rule may mean different things. </a:t>
            </a:r>
          </a:p>
          <a:p>
            <a:pPr marL="800100" lvl="2" indent="-342900" algn="just">
              <a:lnSpc>
                <a:spcPct val="130000"/>
              </a:lnSpc>
              <a:spcBef>
                <a:spcPts val="1000"/>
              </a:spcBef>
              <a:buFontTx/>
              <a:buChar char="-"/>
            </a:pPr>
            <a:r>
              <a:rPr lang="en-US" sz="2400" dirty="0"/>
              <a:t>For instance, when we assign partitions of the input data to tasks, then the owner-computes rule means that a task performs all the computations that can be done using these data. </a:t>
            </a:r>
          </a:p>
          <a:p>
            <a:pPr marL="800100" lvl="2" indent="-342900" algn="just">
              <a:lnSpc>
                <a:spcPct val="130000"/>
              </a:lnSpc>
              <a:spcBef>
                <a:spcPts val="1000"/>
              </a:spcBef>
              <a:buFontTx/>
              <a:buChar char="-"/>
            </a:pPr>
            <a:r>
              <a:rPr lang="en-US" sz="2400" dirty="0"/>
              <a:t>On the other hand, if we partition the output data, then the owner-computes rule means that a task computes all the data in the partition assigned to it</a:t>
            </a:r>
            <a:endParaRPr lang="en-US" sz="2400" b="1" u="sng" dirty="0">
              <a:solidFill>
                <a:srgbClr val="FF0000"/>
              </a:solidFill>
            </a:endParaRPr>
          </a:p>
        </p:txBody>
      </p:sp>
    </p:spTree>
    <p:extLst>
      <p:ext uri="{BB962C8B-B14F-4D97-AF65-F5344CB8AC3E}">
        <p14:creationId xmlns:p14="http://schemas.microsoft.com/office/powerpoint/2010/main" val="3425370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Exploratory Decomposition</a:t>
            </a:r>
          </a:p>
          <a:p>
            <a:pPr lvl="1" algn="just">
              <a:lnSpc>
                <a:spcPct val="150000"/>
              </a:lnSpc>
              <a:buFontTx/>
              <a:buChar char="-"/>
            </a:pPr>
            <a:r>
              <a:rPr lang="en-US" dirty="0"/>
              <a:t>used to decompose problems whose underlying computations correspond to a search of a space for solutions. </a:t>
            </a:r>
          </a:p>
          <a:p>
            <a:pPr lvl="1" algn="just">
              <a:lnSpc>
                <a:spcPct val="150000"/>
              </a:lnSpc>
              <a:buFontTx/>
              <a:buChar char="-"/>
            </a:pPr>
            <a:r>
              <a:rPr lang="en-US" dirty="0"/>
              <a:t>In exploratory decomposition, we partition the search space into smaller parts, and search each one of these parts concurrently, until the desired solutions are found. </a:t>
            </a:r>
          </a:p>
          <a:p>
            <a:pPr lvl="1" algn="just">
              <a:lnSpc>
                <a:spcPct val="150000"/>
              </a:lnSpc>
              <a:buFontTx/>
              <a:buChar char="-"/>
            </a:pPr>
            <a:r>
              <a:rPr lang="en-US" dirty="0"/>
              <a:t>For an example of exploratory decomposition, consider the 15-puzzle problem.</a:t>
            </a:r>
            <a:endParaRPr lang="en-US" sz="6800" b="1" dirty="0"/>
          </a:p>
        </p:txBody>
      </p:sp>
    </p:spTree>
    <p:extLst>
      <p:ext uri="{BB962C8B-B14F-4D97-AF65-F5344CB8AC3E}">
        <p14:creationId xmlns:p14="http://schemas.microsoft.com/office/powerpoint/2010/main" val="35392671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Exploratory Decomposition</a:t>
            </a:r>
          </a:p>
          <a:p>
            <a:pPr lvl="1" algn="just">
              <a:lnSpc>
                <a:spcPct val="150000"/>
              </a:lnSpc>
              <a:buFontTx/>
              <a:buChar char="-"/>
            </a:pPr>
            <a:r>
              <a:rPr lang="en-US" dirty="0"/>
              <a:t>A 15-puzzle problem instance showing the initial configuration (a), the final configuration (d), and a sequence of moves leading from the initial to the final configuration.</a:t>
            </a:r>
            <a:endParaRPr lang="en-US" sz="6800" b="1" dirty="0"/>
          </a:p>
        </p:txBody>
      </p:sp>
      <p:pic>
        <p:nvPicPr>
          <p:cNvPr id="4" name="Picture 3"/>
          <p:cNvPicPr>
            <a:picLocks noChangeAspect="1"/>
          </p:cNvPicPr>
          <p:nvPr/>
        </p:nvPicPr>
        <p:blipFill>
          <a:blip r:embed="rId2"/>
          <a:stretch>
            <a:fillRect/>
          </a:stretch>
        </p:blipFill>
        <p:spPr>
          <a:xfrm>
            <a:off x="1497243" y="3228109"/>
            <a:ext cx="9075594" cy="2512868"/>
          </a:xfrm>
          <a:prstGeom prst="rect">
            <a:avLst/>
          </a:prstGeom>
        </p:spPr>
      </p:pic>
    </p:spTree>
    <p:extLst>
      <p:ext uri="{BB962C8B-B14F-4D97-AF65-F5344CB8AC3E}">
        <p14:creationId xmlns:p14="http://schemas.microsoft.com/office/powerpoint/2010/main" val="2923679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Exploratory Decomposition</a:t>
            </a:r>
          </a:p>
          <a:p>
            <a:pPr lvl="1" algn="just">
              <a:lnSpc>
                <a:spcPct val="150000"/>
              </a:lnSpc>
              <a:buFontTx/>
              <a:buChar char="-"/>
            </a:pPr>
            <a:r>
              <a:rPr lang="en-US" dirty="0"/>
              <a:t>The 15-puzzle is typically solved using tree-search techniques. </a:t>
            </a:r>
          </a:p>
          <a:p>
            <a:pPr lvl="1" algn="just">
              <a:lnSpc>
                <a:spcPct val="150000"/>
              </a:lnSpc>
              <a:buFontTx/>
              <a:buChar char="-"/>
            </a:pPr>
            <a:r>
              <a:rPr lang="en-US" dirty="0"/>
              <a:t>One method for solving this problem in parallel is as follows. </a:t>
            </a:r>
          </a:p>
          <a:p>
            <a:pPr lvl="1" algn="just">
              <a:lnSpc>
                <a:spcPct val="150000"/>
              </a:lnSpc>
              <a:buFontTx/>
              <a:buChar char="-"/>
            </a:pPr>
            <a:r>
              <a:rPr lang="en-US" dirty="0"/>
              <a:t>First, a few levels of configurations starting from the initial configuration are generated serially until the search tree has a sufficient number of leaf nodes (i.e., configurations of the 15-puzzle). </a:t>
            </a:r>
          </a:p>
          <a:p>
            <a:pPr lvl="1" algn="just">
              <a:lnSpc>
                <a:spcPct val="150000"/>
              </a:lnSpc>
              <a:buFontTx/>
              <a:buChar char="-"/>
            </a:pPr>
            <a:r>
              <a:rPr lang="en-US" dirty="0"/>
              <a:t>Now each node is assigned to a task to explore further until at least one of them finds a solution. </a:t>
            </a:r>
          </a:p>
          <a:p>
            <a:pPr lvl="1" algn="just">
              <a:lnSpc>
                <a:spcPct val="150000"/>
              </a:lnSpc>
              <a:buFontTx/>
              <a:buChar char="-"/>
            </a:pPr>
            <a:r>
              <a:rPr lang="en-US" dirty="0"/>
              <a:t>As soon as one of the concurrent tasks finds a solution it can inform the others to terminate their searches.</a:t>
            </a:r>
            <a:endParaRPr lang="en-US" sz="9600" b="1" dirty="0"/>
          </a:p>
        </p:txBody>
      </p:sp>
    </p:spTree>
    <p:extLst>
      <p:ext uri="{BB962C8B-B14F-4D97-AF65-F5344CB8AC3E}">
        <p14:creationId xmlns:p14="http://schemas.microsoft.com/office/powerpoint/2010/main" val="334182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845725"/>
            <a:ext cx="11652068" cy="5652057"/>
          </a:xfrm>
        </p:spPr>
        <p:txBody>
          <a:bodyPr>
            <a:noAutofit/>
          </a:bodyPr>
          <a:lstStyle/>
          <a:p>
            <a:pPr algn="just">
              <a:lnSpc>
                <a:spcPct val="100000"/>
              </a:lnSpc>
            </a:pPr>
            <a:r>
              <a:rPr lang="en-US" b="1" dirty="0"/>
              <a:t>Decomposition</a:t>
            </a:r>
          </a:p>
          <a:p>
            <a:pPr lvl="1" algn="just">
              <a:lnSpc>
                <a:spcPct val="100000"/>
              </a:lnSpc>
              <a:buFontTx/>
              <a:buChar char="-"/>
            </a:pPr>
            <a:r>
              <a:rPr lang="en-US" sz="2800" dirty="0"/>
              <a:t>The process of dividing a computation into smaller parts, some or all of which may potentially be executed in parallel</a:t>
            </a:r>
          </a:p>
          <a:p>
            <a:pPr algn="just">
              <a:lnSpc>
                <a:spcPct val="100000"/>
              </a:lnSpc>
            </a:pPr>
            <a:r>
              <a:rPr lang="en-US" b="1" dirty="0"/>
              <a:t>Tasks</a:t>
            </a:r>
          </a:p>
          <a:p>
            <a:pPr lvl="1" algn="just">
              <a:lnSpc>
                <a:spcPct val="100000"/>
              </a:lnSpc>
              <a:buFontTx/>
              <a:buChar char="-"/>
            </a:pPr>
            <a:r>
              <a:rPr lang="en-US" sz="2800" dirty="0"/>
              <a:t>Programmer-defined units of computation into which the main computation is subdivided by means of decomposition. </a:t>
            </a:r>
          </a:p>
          <a:p>
            <a:pPr lvl="1" algn="just">
              <a:lnSpc>
                <a:spcPct val="100000"/>
              </a:lnSpc>
              <a:buFontTx/>
              <a:buChar char="-"/>
            </a:pPr>
            <a:r>
              <a:rPr lang="en-US" sz="2800" dirty="0"/>
              <a:t>Simultaneous execution of multiple tasks is the key to reducing the time required to solve the entire problem. </a:t>
            </a:r>
          </a:p>
          <a:p>
            <a:pPr lvl="1" algn="just">
              <a:lnSpc>
                <a:spcPct val="100000"/>
              </a:lnSpc>
              <a:buFontTx/>
              <a:buChar char="-"/>
            </a:pPr>
            <a:r>
              <a:rPr lang="en-US" sz="2800" dirty="0"/>
              <a:t>Tasks can be of arbitrary size, but once defined, they are regarded as indivisible units of computation. </a:t>
            </a:r>
          </a:p>
          <a:p>
            <a:pPr lvl="1" algn="just">
              <a:lnSpc>
                <a:spcPct val="100000"/>
              </a:lnSpc>
              <a:buFontTx/>
              <a:buChar char="-"/>
            </a:pPr>
            <a:r>
              <a:rPr lang="en-US" sz="2800" dirty="0"/>
              <a:t>The tasks into which a problem is decomposed may not all be of the same size.</a:t>
            </a:r>
            <a:endParaRPr lang="en-US" sz="7200" dirty="0"/>
          </a:p>
          <a:p>
            <a:pPr algn="just">
              <a:lnSpc>
                <a:spcPct val="100000"/>
              </a:lnSpc>
            </a:pPr>
            <a:endParaRPr lang="en-US" b="1" dirty="0"/>
          </a:p>
        </p:txBody>
      </p:sp>
    </p:spTree>
    <p:extLst>
      <p:ext uri="{BB962C8B-B14F-4D97-AF65-F5344CB8AC3E}">
        <p14:creationId xmlns:p14="http://schemas.microsoft.com/office/powerpoint/2010/main" val="7508185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Exploratory Decomposition</a:t>
            </a:r>
          </a:p>
          <a:p>
            <a:pPr marL="800100" lvl="2" indent="-342900" algn="just">
              <a:lnSpc>
                <a:spcPct val="100000"/>
              </a:lnSpc>
              <a:spcBef>
                <a:spcPts val="1000"/>
              </a:spcBef>
              <a:buFontTx/>
              <a:buChar char="-"/>
            </a:pPr>
            <a:r>
              <a:rPr lang="en-US" sz="2400" dirty="0"/>
              <a:t>The states generated by an instance of </a:t>
            </a:r>
          </a:p>
          <a:p>
            <a:pPr marL="457200" lvl="2" indent="0" algn="just">
              <a:lnSpc>
                <a:spcPct val="100000"/>
              </a:lnSpc>
              <a:spcBef>
                <a:spcPts val="1000"/>
              </a:spcBef>
              <a:buNone/>
            </a:pPr>
            <a:r>
              <a:rPr lang="en-US" sz="2400" dirty="0"/>
              <a:t>      the 15-puzzle problem.</a:t>
            </a:r>
          </a:p>
        </p:txBody>
      </p:sp>
      <p:pic>
        <p:nvPicPr>
          <p:cNvPr id="4" name="Picture 3"/>
          <p:cNvPicPr>
            <a:picLocks noChangeAspect="1"/>
          </p:cNvPicPr>
          <p:nvPr/>
        </p:nvPicPr>
        <p:blipFill>
          <a:blip r:embed="rId2"/>
          <a:stretch>
            <a:fillRect/>
          </a:stretch>
        </p:blipFill>
        <p:spPr>
          <a:xfrm>
            <a:off x="2103773" y="2709090"/>
            <a:ext cx="2037051" cy="1923617"/>
          </a:xfrm>
          <a:prstGeom prst="rect">
            <a:avLst/>
          </a:prstGeom>
        </p:spPr>
      </p:pic>
      <p:sp>
        <p:nvSpPr>
          <p:cNvPr id="7" name="Rectangle 6"/>
          <p:cNvSpPr/>
          <p:nvPr/>
        </p:nvSpPr>
        <p:spPr>
          <a:xfrm rot="5400000">
            <a:off x="7691993" y="1579618"/>
            <a:ext cx="1130631" cy="369332"/>
          </a:xfrm>
          <a:prstGeom prst="rect">
            <a:avLst/>
          </a:prstGeom>
          <a:solidFill>
            <a:schemeClr val="accent4">
              <a:lumMod val="40000"/>
              <a:lumOff val="60000"/>
            </a:schemeClr>
          </a:solidFill>
        </p:spPr>
        <p:txBody>
          <a:bodyPr wrap="none">
            <a:spAutoFit/>
          </a:bodyPr>
          <a:lstStyle/>
          <a:p>
            <a:pPr marL="342900" lvl="1" indent="-342900" algn="just">
              <a:lnSpc>
                <a:spcPct val="100000"/>
              </a:lnSpc>
              <a:spcBef>
                <a:spcPts val="1000"/>
              </a:spcBef>
              <a:buFontTx/>
              <a:buChar char="-"/>
            </a:pPr>
            <a:r>
              <a:rPr lang="en-US" b="1" dirty="0"/>
              <a:t>Task-2</a:t>
            </a:r>
          </a:p>
        </p:txBody>
      </p:sp>
      <p:sp>
        <p:nvSpPr>
          <p:cNvPr id="8" name="Rectangle 7"/>
          <p:cNvSpPr/>
          <p:nvPr/>
        </p:nvSpPr>
        <p:spPr>
          <a:xfrm rot="5400000">
            <a:off x="8212845" y="3825018"/>
            <a:ext cx="1246047" cy="369332"/>
          </a:xfrm>
          <a:prstGeom prst="rect">
            <a:avLst/>
          </a:prstGeom>
          <a:solidFill>
            <a:schemeClr val="accent4">
              <a:lumMod val="40000"/>
              <a:lumOff val="60000"/>
            </a:schemeClr>
          </a:solidFill>
        </p:spPr>
        <p:txBody>
          <a:bodyPr wrap="none">
            <a:spAutoFit/>
          </a:bodyPr>
          <a:lstStyle/>
          <a:p>
            <a:pPr indent="-457200" algn="just">
              <a:spcBef>
                <a:spcPts val="1000"/>
              </a:spcBef>
              <a:buFontTx/>
              <a:buChar char="-"/>
            </a:pPr>
            <a:r>
              <a:rPr lang="en-US" b="1" dirty="0"/>
              <a:t>Task-1</a:t>
            </a:r>
          </a:p>
        </p:txBody>
      </p:sp>
      <p:pic>
        <p:nvPicPr>
          <p:cNvPr id="9" name="Picture 8"/>
          <p:cNvPicPr>
            <a:picLocks noChangeAspect="1"/>
          </p:cNvPicPr>
          <p:nvPr/>
        </p:nvPicPr>
        <p:blipFill>
          <a:blip r:embed="rId3"/>
          <a:stretch>
            <a:fillRect/>
          </a:stretch>
        </p:blipFill>
        <p:spPr>
          <a:xfrm>
            <a:off x="9039567" y="51613"/>
            <a:ext cx="3152775" cy="3259623"/>
          </a:xfrm>
          <a:prstGeom prst="rect">
            <a:avLst/>
          </a:prstGeom>
        </p:spPr>
      </p:pic>
      <p:pic>
        <p:nvPicPr>
          <p:cNvPr id="10" name="Picture 9"/>
          <p:cNvPicPr>
            <a:picLocks noChangeAspect="1"/>
          </p:cNvPicPr>
          <p:nvPr/>
        </p:nvPicPr>
        <p:blipFill>
          <a:blip r:embed="rId4"/>
          <a:stretch>
            <a:fillRect/>
          </a:stretch>
        </p:blipFill>
        <p:spPr>
          <a:xfrm>
            <a:off x="9039567" y="3360131"/>
            <a:ext cx="3190875" cy="847725"/>
          </a:xfrm>
          <a:prstGeom prst="rect">
            <a:avLst/>
          </a:prstGeom>
        </p:spPr>
      </p:pic>
      <p:pic>
        <p:nvPicPr>
          <p:cNvPr id="11" name="Picture 10"/>
          <p:cNvPicPr>
            <a:picLocks noChangeAspect="1"/>
          </p:cNvPicPr>
          <p:nvPr/>
        </p:nvPicPr>
        <p:blipFill>
          <a:blip r:embed="rId5"/>
          <a:stretch>
            <a:fillRect/>
          </a:stretch>
        </p:blipFill>
        <p:spPr>
          <a:xfrm>
            <a:off x="9053422" y="4166291"/>
            <a:ext cx="3209925" cy="2414618"/>
          </a:xfrm>
          <a:prstGeom prst="rect">
            <a:avLst/>
          </a:prstGeom>
        </p:spPr>
      </p:pic>
      <p:cxnSp>
        <p:nvCxnSpPr>
          <p:cNvPr id="12" name="Straight Connector 11"/>
          <p:cNvCxnSpPr>
            <a:stCxn id="4" idx="3"/>
          </p:cNvCxnSpPr>
          <p:nvPr/>
        </p:nvCxnSpPr>
        <p:spPr>
          <a:xfrm flipV="1">
            <a:off x="4140824" y="1939637"/>
            <a:ext cx="4912598" cy="1731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3"/>
          </p:cNvCxnSpPr>
          <p:nvPr/>
        </p:nvCxnSpPr>
        <p:spPr>
          <a:xfrm>
            <a:off x="4140824" y="3670899"/>
            <a:ext cx="4898743" cy="9618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203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Exploratory Decomposition</a:t>
            </a:r>
          </a:p>
          <a:p>
            <a:pPr marL="800100" lvl="2" indent="-342900" algn="just">
              <a:lnSpc>
                <a:spcPct val="100000"/>
              </a:lnSpc>
              <a:spcBef>
                <a:spcPts val="1000"/>
              </a:spcBef>
              <a:buFontTx/>
              <a:buChar char="-"/>
            </a:pPr>
            <a:r>
              <a:rPr lang="en-US" sz="2400" dirty="0"/>
              <a:t>The states generated by an instance of </a:t>
            </a:r>
          </a:p>
          <a:p>
            <a:pPr marL="457200" lvl="2" indent="0" algn="just">
              <a:lnSpc>
                <a:spcPct val="100000"/>
              </a:lnSpc>
              <a:spcBef>
                <a:spcPts val="1000"/>
              </a:spcBef>
              <a:buNone/>
            </a:pPr>
            <a:r>
              <a:rPr lang="en-US" sz="2400" dirty="0"/>
              <a:t>      the 15-puzzle problem.</a:t>
            </a:r>
          </a:p>
        </p:txBody>
      </p:sp>
      <p:pic>
        <p:nvPicPr>
          <p:cNvPr id="4" name="Picture 3"/>
          <p:cNvPicPr>
            <a:picLocks noChangeAspect="1"/>
          </p:cNvPicPr>
          <p:nvPr/>
        </p:nvPicPr>
        <p:blipFill>
          <a:blip r:embed="rId2"/>
          <a:stretch>
            <a:fillRect/>
          </a:stretch>
        </p:blipFill>
        <p:spPr>
          <a:xfrm>
            <a:off x="1620549" y="3105583"/>
            <a:ext cx="2037051" cy="1923617"/>
          </a:xfrm>
          <a:prstGeom prst="rect">
            <a:avLst/>
          </a:prstGeom>
        </p:spPr>
      </p:pic>
      <p:pic>
        <p:nvPicPr>
          <p:cNvPr id="5" name="Picture 4"/>
          <p:cNvPicPr>
            <a:picLocks noChangeAspect="1"/>
          </p:cNvPicPr>
          <p:nvPr/>
        </p:nvPicPr>
        <p:blipFill rotWithShape="1">
          <a:blip r:embed="rId3"/>
          <a:srcRect t="4331"/>
          <a:stretch/>
        </p:blipFill>
        <p:spPr>
          <a:xfrm>
            <a:off x="8646386" y="0"/>
            <a:ext cx="3238500" cy="2897765"/>
          </a:xfrm>
          <a:prstGeom prst="rect">
            <a:avLst/>
          </a:prstGeom>
        </p:spPr>
      </p:pic>
      <p:pic>
        <p:nvPicPr>
          <p:cNvPr id="6" name="Picture 5"/>
          <p:cNvPicPr>
            <a:picLocks noChangeAspect="1"/>
          </p:cNvPicPr>
          <p:nvPr/>
        </p:nvPicPr>
        <p:blipFill>
          <a:blip r:embed="rId4"/>
          <a:stretch>
            <a:fillRect/>
          </a:stretch>
        </p:blipFill>
        <p:spPr>
          <a:xfrm>
            <a:off x="8721721" y="3022025"/>
            <a:ext cx="3190875" cy="3808271"/>
          </a:xfrm>
          <a:prstGeom prst="rect">
            <a:avLst/>
          </a:prstGeom>
        </p:spPr>
      </p:pic>
      <p:sp>
        <p:nvSpPr>
          <p:cNvPr id="7" name="Rectangle 6"/>
          <p:cNvSpPr/>
          <p:nvPr/>
        </p:nvSpPr>
        <p:spPr>
          <a:xfrm rot="5400000">
            <a:off x="8348866" y="2272182"/>
            <a:ext cx="1130631" cy="369332"/>
          </a:xfrm>
          <a:prstGeom prst="rect">
            <a:avLst/>
          </a:prstGeom>
          <a:solidFill>
            <a:schemeClr val="accent4">
              <a:lumMod val="40000"/>
              <a:lumOff val="60000"/>
            </a:schemeClr>
          </a:solidFill>
        </p:spPr>
        <p:txBody>
          <a:bodyPr wrap="none">
            <a:spAutoFit/>
          </a:bodyPr>
          <a:lstStyle/>
          <a:p>
            <a:pPr marL="342900" lvl="1" indent="-342900" algn="just">
              <a:lnSpc>
                <a:spcPct val="100000"/>
              </a:lnSpc>
              <a:spcBef>
                <a:spcPts val="1000"/>
              </a:spcBef>
              <a:buFontTx/>
              <a:buChar char="-"/>
            </a:pPr>
            <a:r>
              <a:rPr lang="en-US" b="1" dirty="0"/>
              <a:t>Task-4</a:t>
            </a:r>
          </a:p>
        </p:txBody>
      </p:sp>
      <p:sp>
        <p:nvSpPr>
          <p:cNvPr id="8" name="Rectangle 7"/>
          <p:cNvSpPr/>
          <p:nvPr/>
        </p:nvSpPr>
        <p:spPr>
          <a:xfrm rot="5400000">
            <a:off x="8450401" y="6011040"/>
            <a:ext cx="1130631" cy="369332"/>
          </a:xfrm>
          <a:prstGeom prst="rect">
            <a:avLst/>
          </a:prstGeom>
          <a:solidFill>
            <a:schemeClr val="accent4">
              <a:lumMod val="40000"/>
              <a:lumOff val="60000"/>
            </a:schemeClr>
          </a:solidFill>
        </p:spPr>
        <p:txBody>
          <a:bodyPr wrap="none">
            <a:spAutoFit/>
          </a:bodyPr>
          <a:lstStyle/>
          <a:p>
            <a:pPr marL="342900" lvl="1" indent="-342900" algn="just">
              <a:lnSpc>
                <a:spcPct val="100000"/>
              </a:lnSpc>
              <a:spcBef>
                <a:spcPts val="1000"/>
              </a:spcBef>
              <a:buFontTx/>
              <a:buChar char="-"/>
            </a:pPr>
            <a:r>
              <a:rPr lang="en-US" b="1" dirty="0"/>
              <a:t>Task-3</a:t>
            </a:r>
          </a:p>
        </p:txBody>
      </p:sp>
      <p:cxnSp>
        <p:nvCxnSpPr>
          <p:cNvPr id="10" name="Straight Connector 9"/>
          <p:cNvCxnSpPr>
            <a:stCxn id="4" idx="3"/>
            <a:endCxn id="5" idx="1"/>
          </p:cNvCxnSpPr>
          <p:nvPr/>
        </p:nvCxnSpPr>
        <p:spPr>
          <a:xfrm flipV="1">
            <a:off x="3657600" y="1448883"/>
            <a:ext cx="4988786" cy="26185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3"/>
          </p:cNvCxnSpPr>
          <p:nvPr/>
        </p:nvCxnSpPr>
        <p:spPr>
          <a:xfrm>
            <a:off x="3657600" y="4067392"/>
            <a:ext cx="5071915" cy="712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6291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Speculative Decomposition</a:t>
            </a:r>
          </a:p>
          <a:p>
            <a:pPr lvl="1" algn="just">
              <a:lnSpc>
                <a:spcPct val="150000"/>
              </a:lnSpc>
              <a:buFontTx/>
              <a:buChar char="-"/>
            </a:pPr>
            <a:r>
              <a:rPr lang="en-US" dirty="0"/>
              <a:t>Used when a program may take one of many possible computationally significant branches depending on the output of other computations that precede it. </a:t>
            </a:r>
          </a:p>
          <a:p>
            <a:pPr lvl="1" algn="just">
              <a:lnSpc>
                <a:spcPct val="150000"/>
              </a:lnSpc>
              <a:buFontTx/>
              <a:buChar char="-"/>
            </a:pPr>
            <a:r>
              <a:rPr lang="en-US" dirty="0"/>
              <a:t>In this situation, while one task is performing the computation whose output is used in deciding the next computation, other tasks can concurrently start the computations of the next stage.</a:t>
            </a:r>
          </a:p>
        </p:txBody>
      </p:sp>
    </p:spTree>
    <p:extLst>
      <p:ext uri="{BB962C8B-B14F-4D97-AF65-F5344CB8AC3E}">
        <p14:creationId xmlns:p14="http://schemas.microsoft.com/office/powerpoint/2010/main" val="2874162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Speculative Decomposition</a:t>
            </a:r>
          </a:p>
          <a:p>
            <a:pPr lvl="1" algn="just">
              <a:lnSpc>
                <a:spcPct val="150000"/>
              </a:lnSpc>
              <a:buFontTx/>
              <a:buChar char="-"/>
            </a:pPr>
            <a:r>
              <a:rPr lang="en-US" dirty="0"/>
              <a:t>This scenario is similar to evaluating one or more of the branches of a </a:t>
            </a:r>
            <a:r>
              <a:rPr lang="en-US" b="1" i="1" dirty="0"/>
              <a:t>switch</a:t>
            </a:r>
            <a:r>
              <a:rPr lang="en-US" i="1" dirty="0"/>
              <a:t> </a:t>
            </a:r>
            <a:r>
              <a:rPr lang="en-US" dirty="0"/>
              <a:t>statement in C in parallel before the input for the </a:t>
            </a:r>
            <a:r>
              <a:rPr lang="en-US" i="1" dirty="0"/>
              <a:t>switch </a:t>
            </a:r>
            <a:r>
              <a:rPr lang="en-US" dirty="0"/>
              <a:t>is available. </a:t>
            </a:r>
          </a:p>
          <a:p>
            <a:pPr lvl="1" algn="just">
              <a:lnSpc>
                <a:spcPct val="150000"/>
              </a:lnSpc>
              <a:buFontTx/>
              <a:buChar char="-"/>
            </a:pPr>
            <a:r>
              <a:rPr lang="en-US" dirty="0"/>
              <a:t>While one task is performing the computation that will eventually resolve the switch, other tasks could pick up the multiple branches of the switch in parallel. </a:t>
            </a:r>
          </a:p>
          <a:p>
            <a:pPr lvl="1" algn="just">
              <a:lnSpc>
                <a:spcPct val="150000"/>
              </a:lnSpc>
              <a:buFontTx/>
              <a:buChar char="-"/>
            </a:pPr>
            <a:r>
              <a:rPr lang="en-US" dirty="0"/>
              <a:t>When the input for the </a:t>
            </a:r>
            <a:r>
              <a:rPr lang="en-US" i="1" dirty="0"/>
              <a:t>switch </a:t>
            </a:r>
            <a:r>
              <a:rPr lang="en-US" dirty="0"/>
              <a:t>has finally been computed, the computation corresponding to the correct branch would be used while that corresponding to the other branches would be discarded. </a:t>
            </a:r>
          </a:p>
          <a:p>
            <a:pPr lvl="1" algn="just">
              <a:lnSpc>
                <a:spcPct val="150000"/>
              </a:lnSpc>
              <a:buFontTx/>
              <a:buChar char="-"/>
            </a:pPr>
            <a:r>
              <a:rPr lang="en-US" dirty="0"/>
              <a:t>The parallel run time is smaller than the serial run time by the amount of time required to evaluate the condition on which the next task depends because this time is utilized to perform a useful computation for the next stage in parallel.</a:t>
            </a:r>
            <a:endParaRPr lang="en-US" sz="75300" b="1" dirty="0"/>
          </a:p>
        </p:txBody>
      </p:sp>
    </p:spTree>
    <p:extLst>
      <p:ext uri="{BB962C8B-B14F-4D97-AF65-F5344CB8AC3E}">
        <p14:creationId xmlns:p14="http://schemas.microsoft.com/office/powerpoint/2010/main" val="2814675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Speculative Decomposition</a:t>
            </a:r>
          </a:p>
          <a:p>
            <a:pPr lvl="1" algn="just">
              <a:lnSpc>
                <a:spcPct val="150000"/>
              </a:lnSpc>
              <a:buFontTx/>
              <a:buChar char="-"/>
            </a:pPr>
            <a:r>
              <a:rPr lang="en-US" dirty="0"/>
              <a:t>However, this parallel formulation of a switch guarantees at least some wasteful</a:t>
            </a:r>
          </a:p>
          <a:p>
            <a:pPr lvl="1" algn="just">
              <a:lnSpc>
                <a:spcPct val="150000"/>
              </a:lnSpc>
              <a:buFontTx/>
              <a:buChar char="-"/>
            </a:pPr>
            <a:r>
              <a:rPr lang="en-US" dirty="0"/>
              <a:t>computation. </a:t>
            </a:r>
          </a:p>
          <a:p>
            <a:pPr lvl="1" algn="just">
              <a:lnSpc>
                <a:spcPct val="150000"/>
              </a:lnSpc>
              <a:buFontTx/>
              <a:buChar char="-"/>
            </a:pPr>
            <a:r>
              <a:rPr lang="en-US" dirty="0"/>
              <a:t>In order to minimize the wasted computation, a slightly different formulation of speculative decomposition could be used, especially in situations where one of the outcomes of the switch is more likely than the others. </a:t>
            </a:r>
          </a:p>
          <a:p>
            <a:pPr lvl="1" algn="just">
              <a:lnSpc>
                <a:spcPct val="150000"/>
              </a:lnSpc>
              <a:buFontTx/>
              <a:buChar char="-"/>
            </a:pPr>
            <a:r>
              <a:rPr lang="en-US" dirty="0"/>
              <a:t>In this case, only the most promising branch is taken up a task in parallel with the preceding computation. In case the outcome of the switch is different from what was anticipated, the computation is rolled back and the correct branch of the switch is taken.</a:t>
            </a:r>
            <a:endParaRPr lang="en-US" sz="75300" b="1" dirty="0"/>
          </a:p>
        </p:txBody>
      </p:sp>
    </p:spTree>
    <p:extLst>
      <p:ext uri="{BB962C8B-B14F-4D97-AF65-F5344CB8AC3E}">
        <p14:creationId xmlns:p14="http://schemas.microsoft.com/office/powerpoint/2010/main" val="2251653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Hybrid Decomposition</a:t>
            </a:r>
          </a:p>
          <a:p>
            <a:pPr lvl="1" algn="just">
              <a:lnSpc>
                <a:spcPct val="150000"/>
              </a:lnSpc>
              <a:buFontTx/>
              <a:buChar char="-"/>
            </a:pPr>
            <a:r>
              <a:rPr lang="en-US" dirty="0"/>
              <a:t>Use multiple decomposition techniques together</a:t>
            </a:r>
          </a:p>
          <a:p>
            <a:pPr lvl="1" algn="just">
              <a:lnSpc>
                <a:spcPct val="150000"/>
              </a:lnSpc>
              <a:buFontTx/>
              <a:buChar char="-"/>
            </a:pPr>
            <a:r>
              <a:rPr lang="en-US" b="1" u="sng" dirty="0"/>
              <a:t>For Example,</a:t>
            </a:r>
            <a:r>
              <a:rPr lang="en-US" dirty="0"/>
              <a:t> While finding the minimum of a large set of n numbers, a purely recursive decomposition may result in far more tasks than the number of processes, P, available.</a:t>
            </a:r>
          </a:p>
          <a:p>
            <a:pPr lvl="1" algn="just">
              <a:lnSpc>
                <a:spcPct val="150000"/>
              </a:lnSpc>
              <a:buFontTx/>
              <a:buChar char="-"/>
            </a:pPr>
            <a:r>
              <a:rPr lang="en-US" dirty="0"/>
              <a:t>An efficient decomposition would partition the input into P roughly equal parts and have each task compute the minimum of the sequence assigned to it. </a:t>
            </a:r>
          </a:p>
          <a:p>
            <a:pPr lvl="1" algn="just">
              <a:lnSpc>
                <a:spcPct val="150000"/>
              </a:lnSpc>
              <a:buFontTx/>
              <a:buChar char="-"/>
            </a:pPr>
            <a:r>
              <a:rPr lang="en-US" dirty="0"/>
              <a:t>The final result can be obtained by finding the minimum of the P intermediate results by using the recursive decomposition shown</a:t>
            </a:r>
          </a:p>
          <a:p>
            <a:pPr lvl="1" algn="just">
              <a:lnSpc>
                <a:spcPct val="150000"/>
              </a:lnSpc>
              <a:buFontTx/>
              <a:buChar char="-"/>
            </a:pPr>
            <a:endParaRPr lang="en-US" sz="75300" b="1" dirty="0"/>
          </a:p>
        </p:txBody>
      </p:sp>
    </p:spTree>
    <p:extLst>
      <p:ext uri="{BB962C8B-B14F-4D97-AF65-F5344CB8AC3E}">
        <p14:creationId xmlns:p14="http://schemas.microsoft.com/office/powerpoint/2010/main" val="2616544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fontScale="90000"/>
          </a:bodyPr>
          <a:lstStyle/>
          <a:p>
            <a:r>
              <a:rPr lang="en-US" b="1" dirty="0"/>
              <a:t>Parallel Algorithm Design-</a:t>
            </a:r>
            <a:r>
              <a:rPr lang="en-US" b="1" u="sng" dirty="0">
                <a:solidFill>
                  <a:srgbClr val="FF0000"/>
                </a:solidFill>
              </a:rPr>
              <a:t>Decomposition Techniques</a:t>
            </a:r>
          </a:p>
        </p:txBody>
      </p:sp>
      <p:sp>
        <p:nvSpPr>
          <p:cNvPr id="3" name="Content Placeholder 2"/>
          <p:cNvSpPr>
            <a:spLocks noGrp="1"/>
          </p:cNvSpPr>
          <p:nvPr>
            <p:ph idx="1"/>
          </p:nvPr>
        </p:nvSpPr>
        <p:spPr>
          <a:xfrm>
            <a:off x="209006" y="845725"/>
            <a:ext cx="11652068" cy="5915296"/>
          </a:xfrm>
        </p:spPr>
        <p:txBody>
          <a:bodyPr>
            <a:noAutofit/>
          </a:bodyPr>
          <a:lstStyle/>
          <a:p>
            <a:pPr marL="228600" lvl="1" algn="just">
              <a:lnSpc>
                <a:spcPct val="100000"/>
              </a:lnSpc>
              <a:spcBef>
                <a:spcPts val="1000"/>
              </a:spcBef>
            </a:pPr>
            <a:r>
              <a:rPr lang="en-US" b="1" dirty="0"/>
              <a:t>Hybrid Decomposition</a:t>
            </a:r>
          </a:p>
          <a:p>
            <a:pPr lvl="1" algn="just">
              <a:lnSpc>
                <a:spcPct val="150000"/>
              </a:lnSpc>
              <a:buFontTx/>
              <a:buChar char="-"/>
            </a:pPr>
            <a:r>
              <a:rPr lang="en-US" dirty="0"/>
              <a:t>Hybrid decomposition for finding the minimum of an array of size 16 using four tasks (3, 7, 2,9,11,4,5,8,7,10,6,13,1,19,3,9)</a:t>
            </a:r>
            <a:endParaRPr lang="en-US" sz="75300" b="1" dirty="0"/>
          </a:p>
        </p:txBody>
      </p:sp>
      <p:pic>
        <p:nvPicPr>
          <p:cNvPr id="4" name="Picture 3"/>
          <p:cNvPicPr>
            <a:picLocks noChangeAspect="1"/>
          </p:cNvPicPr>
          <p:nvPr/>
        </p:nvPicPr>
        <p:blipFill>
          <a:blip r:embed="rId2"/>
          <a:stretch>
            <a:fillRect/>
          </a:stretch>
        </p:blipFill>
        <p:spPr>
          <a:xfrm>
            <a:off x="2353973" y="2863561"/>
            <a:ext cx="8217045" cy="2719820"/>
          </a:xfrm>
          <a:prstGeom prst="rect">
            <a:avLst/>
          </a:prstGeom>
        </p:spPr>
      </p:pic>
    </p:spTree>
    <p:extLst>
      <p:ext uri="{BB962C8B-B14F-4D97-AF65-F5344CB8AC3E}">
        <p14:creationId xmlns:p14="http://schemas.microsoft.com/office/powerpoint/2010/main" val="13797097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3" y="2798835"/>
            <a:ext cx="10515600" cy="1325563"/>
          </a:xfrm>
        </p:spPr>
        <p:txBody>
          <a:bodyPr>
            <a:noAutofit/>
          </a:bodyPr>
          <a:lstStyle/>
          <a:p>
            <a:pPr algn="ctr"/>
            <a:r>
              <a:rPr lang="en-US" sz="11500" b="1" dirty="0" smtClean="0"/>
              <a:t>Summary</a:t>
            </a:r>
            <a:endParaRPr lang="en-US" sz="11500" b="1" dirty="0"/>
          </a:p>
        </p:txBody>
      </p:sp>
    </p:spTree>
    <p:extLst>
      <p:ext uri="{BB962C8B-B14F-4D97-AF65-F5344CB8AC3E}">
        <p14:creationId xmlns:p14="http://schemas.microsoft.com/office/powerpoint/2010/main" val="36299764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498" y="798683"/>
            <a:ext cx="10515600" cy="4351338"/>
          </a:xfrm>
        </p:spPr>
        <p:txBody>
          <a:bodyPr>
            <a:normAutofit/>
          </a:bodyPr>
          <a:lstStyle/>
          <a:p>
            <a:r>
              <a:rPr lang="en-US" sz="4000" b="1" dirty="0" smtClean="0"/>
              <a:t>What is Concurrency</a:t>
            </a:r>
          </a:p>
          <a:p>
            <a:pPr lvl="0"/>
            <a:r>
              <a:rPr lang="en-US" sz="4000" b="1" dirty="0" smtClean="0">
                <a:solidFill>
                  <a:prstClr val="black"/>
                </a:solidFill>
              </a:rPr>
              <a:t>Maximum </a:t>
            </a:r>
            <a:r>
              <a:rPr lang="en-US" sz="4000" b="1" dirty="0">
                <a:solidFill>
                  <a:prstClr val="black"/>
                </a:solidFill>
              </a:rPr>
              <a:t>degree of concurrency.</a:t>
            </a:r>
          </a:p>
          <a:p>
            <a:pPr lvl="0"/>
            <a:r>
              <a:rPr lang="en-US" sz="4000" b="1" dirty="0" smtClean="0">
                <a:solidFill>
                  <a:prstClr val="black"/>
                </a:solidFill>
              </a:rPr>
              <a:t>Average </a:t>
            </a:r>
            <a:r>
              <a:rPr lang="en-US" sz="4000" b="1" dirty="0">
                <a:solidFill>
                  <a:prstClr val="black"/>
                </a:solidFill>
              </a:rPr>
              <a:t>degree of concurrency</a:t>
            </a:r>
          </a:p>
          <a:p>
            <a:pPr lvl="0"/>
            <a:r>
              <a:rPr lang="en-US" sz="4000" b="1" dirty="0" smtClean="0">
                <a:solidFill>
                  <a:prstClr val="black"/>
                </a:solidFill>
              </a:rPr>
              <a:t>Critical </a:t>
            </a:r>
            <a:r>
              <a:rPr lang="en-US" sz="4000" b="1" dirty="0">
                <a:solidFill>
                  <a:prstClr val="black"/>
                </a:solidFill>
              </a:rPr>
              <a:t>path </a:t>
            </a:r>
            <a:r>
              <a:rPr lang="en-US" sz="4000" b="1" dirty="0" smtClean="0">
                <a:solidFill>
                  <a:prstClr val="black"/>
                </a:solidFill>
              </a:rPr>
              <a:t>length.</a:t>
            </a:r>
          </a:p>
          <a:p>
            <a:pPr lvl="0"/>
            <a:r>
              <a:rPr lang="en-US" sz="4000" b="1" dirty="0" smtClean="0">
                <a:solidFill>
                  <a:prstClr val="black"/>
                </a:solidFill>
              </a:rPr>
              <a:t>Maximum </a:t>
            </a:r>
            <a:r>
              <a:rPr lang="en-US" sz="4000" b="1" dirty="0">
                <a:solidFill>
                  <a:prstClr val="black"/>
                </a:solidFill>
              </a:rPr>
              <a:t>achievable speedup </a:t>
            </a:r>
          </a:p>
          <a:p>
            <a:endParaRPr lang="en-US" sz="4000" b="1" dirty="0" smtClean="0"/>
          </a:p>
          <a:p>
            <a:endParaRPr lang="en-US" sz="4000" b="1" dirty="0"/>
          </a:p>
        </p:txBody>
      </p:sp>
    </p:spTree>
    <p:extLst>
      <p:ext uri="{BB962C8B-B14F-4D97-AF65-F5344CB8AC3E}">
        <p14:creationId xmlns:p14="http://schemas.microsoft.com/office/powerpoint/2010/main" val="1385654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Decomposition Technique</a:t>
            </a:r>
            <a:endParaRPr lang="en-US" b="1" dirty="0"/>
          </a:p>
        </p:txBody>
      </p:sp>
      <p:sp>
        <p:nvSpPr>
          <p:cNvPr id="3" name="Content Placeholder 2"/>
          <p:cNvSpPr>
            <a:spLocks noGrp="1"/>
          </p:cNvSpPr>
          <p:nvPr>
            <p:ph idx="1"/>
          </p:nvPr>
        </p:nvSpPr>
        <p:spPr/>
        <p:txBody>
          <a:bodyPr/>
          <a:lstStyle/>
          <a:p>
            <a:r>
              <a:rPr lang="en-US" dirty="0"/>
              <a:t>Recursive decomposition</a:t>
            </a:r>
          </a:p>
          <a:p>
            <a:r>
              <a:rPr lang="en-US" dirty="0"/>
              <a:t>Data-decomposition,</a:t>
            </a:r>
          </a:p>
          <a:p>
            <a:r>
              <a:rPr lang="en-US" dirty="0"/>
              <a:t>Exploratory decomposition, and </a:t>
            </a:r>
          </a:p>
          <a:p>
            <a:r>
              <a:rPr lang="en-US" dirty="0"/>
              <a:t>Speculative decomposition.</a:t>
            </a:r>
          </a:p>
          <a:p>
            <a:endParaRPr lang="en-US" dirty="0"/>
          </a:p>
        </p:txBody>
      </p:sp>
      <p:pic>
        <p:nvPicPr>
          <p:cNvPr id="4" name="Picture 3"/>
          <p:cNvPicPr>
            <a:picLocks noChangeAspect="1"/>
          </p:cNvPicPr>
          <p:nvPr/>
        </p:nvPicPr>
        <p:blipFill>
          <a:blip r:embed="rId2"/>
          <a:stretch>
            <a:fillRect/>
          </a:stretch>
        </p:blipFill>
        <p:spPr>
          <a:xfrm>
            <a:off x="5809456" y="3744300"/>
            <a:ext cx="5791702" cy="2834886"/>
          </a:xfrm>
          <a:prstGeom prst="rect">
            <a:avLst/>
          </a:prstGeom>
          <a:ln w="19050">
            <a:solidFill>
              <a:schemeClr val="tx1"/>
            </a:solidFill>
          </a:ln>
        </p:spPr>
      </p:pic>
      <p:cxnSp>
        <p:nvCxnSpPr>
          <p:cNvPr id="6" name="Elbow Connector 5"/>
          <p:cNvCxnSpPr/>
          <p:nvPr/>
        </p:nvCxnSpPr>
        <p:spPr>
          <a:xfrm>
            <a:off x="4459458" y="2588455"/>
            <a:ext cx="4586068" cy="1155845"/>
          </a:xfrm>
          <a:prstGeom prst="bentConnector3">
            <a:avLst>
              <a:gd name="adj1" fmla="val 100000"/>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98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Task Dependency Graph</a:t>
            </a:r>
          </a:p>
          <a:p>
            <a:pPr lvl="1" algn="just">
              <a:lnSpc>
                <a:spcPct val="130000"/>
              </a:lnSpc>
              <a:buFontTx/>
              <a:buChar char="-"/>
            </a:pPr>
            <a:r>
              <a:rPr lang="en-US" dirty="0"/>
              <a:t>An </a:t>
            </a:r>
            <a:r>
              <a:rPr lang="en-US" dirty="0" smtClean="0"/>
              <a:t>abstraction (summary) </a:t>
            </a:r>
            <a:r>
              <a:rPr lang="en-US" dirty="0"/>
              <a:t>used to express dependencies among tasks and their relative order of execution is known as a </a:t>
            </a:r>
            <a:r>
              <a:rPr lang="en-US" b="1" i="1" dirty="0"/>
              <a:t>task dependency graph</a:t>
            </a:r>
            <a:r>
              <a:rPr lang="en-US" dirty="0"/>
              <a:t>. </a:t>
            </a:r>
          </a:p>
          <a:p>
            <a:pPr lvl="1" algn="just">
              <a:lnSpc>
                <a:spcPct val="130000"/>
              </a:lnSpc>
              <a:buFontTx/>
              <a:buChar char="-"/>
            </a:pPr>
            <a:r>
              <a:rPr lang="en-US" dirty="0"/>
              <a:t>A task-dependency graph is a directed </a:t>
            </a:r>
            <a:r>
              <a:rPr lang="en-US" b="1" dirty="0"/>
              <a:t>acyclic graph </a:t>
            </a:r>
            <a:r>
              <a:rPr lang="en-US" dirty="0"/>
              <a:t>in which the nodes represent tasks and the directed edges indicate the dependencies amongst them. </a:t>
            </a:r>
          </a:p>
          <a:p>
            <a:pPr lvl="1" algn="just">
              <a:lnSpc>
                <a:spcPct val="130000"/>
              </a:lnSpc>
              <a:buFontTx/>
              <a:buChar char="-"/>
            </a:pPr>
            <a:r>
              <a:rPr lang="en-US" dirty="0"/>
              <a:t>The task corresponding to a node can be executed when all tasks connected to this node by incoming edges have completed. </a:t>
            </a:r>
          </a:p>
          <a:p>
            <a:pPr lvl="1" algn="just">
              <a:lnSpc>
                <a:spcPct val="130000"/>
              </a:lnSpc>
              <a:buFontTx/>
              <a:buChar char="-"/>
            </a:pPr>
            <a:r>
              <a:rPr lang="en-US" dirty="0"/>
              <a:t>Task-dependency graphs can be disconnected and the edge set of a task-dependency graph can be empty. </a:t>
            </a:r>
          </a:p>
          <a:p>
            <a:pPr lvl="1" algn="just">
              <a:lnSpc>
                <a:spcPct val="130000"/>
              </a:lnSpc>
              <a:buFontTx/>
              <a:buChar char="-"/>
            </a:pPr>
            <a:r>
              <a:rPr lang="en-US" dirty="0"/>
              <a:t>This is the case for matrix-vector multiplication, where each task computes a subset of the entries of the product vector.</a:t>
            </a:r>
          </a:p>
        </p:txBody>
      </p:sp>
    </p:spTree>
    <p:extLst>
      <p:ext uri="{BB962C8B-B14F-4D97-AF65-F5344CB8AC3E}">
        <p14:creationId xmlns:p14="http://schemas.microsoft.com/office/powerpoint/2010/main" val="445879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508" y="266652"/>
            <a:ext cx="10515600" cy="493004"/>
          </a:xfrm>
        </p:spPr>
        <p:txBody>
          <a:bodyPr>
            <a:normAutofit fontScale="90000"/>
          </a:bodyPr>
          <a:lstStyle/>
          <a:p>
            <a:r>
              <a:rPr lang="en-US" dirty="0" err="1" smtClean="0"/>
              <a:t>Excercises</a:t>
            </a:r>
            <a:endParaRPr lang="en-US" dirty="0"/>
          </a:p>
        </p:txBody>
      </p:sp>
      <p:sp>
        <p:nvSpPr>
          <p:cNvPr id="4" name="Rectangle 3"/>
          <p:cNvSpPr/>
          <p:nvPr/>
        </p:nvSpPr>
        <p:spPr>
          <a:xfrm>
            <a:off x="486508" y="866283"/>
            <a:ext cx="4831080" cy="2677656"/>
          </a:xfrm>
          <a:prstGeom prst="rect">
            <a:avLst/>
          </a:prstGeom>
        </p:spPr>
        <p:txBody>
          <a:bodyPr wrap="square">
            <a:spAutoFit/>
          </a:bodyPr>
          <a:lstStyle/>
          <a:p>
            <a:pPr lvl="0"/>
            <a:r>
              <a:rPr lang="en-US" sz="2400" dirty="0" smtClean="0">
                <a:solidFill>
                  <a:prstClr val="black"/>
                </a:solidFill>
              </a:rPr>
              <a:t>a)  Maximum </a:t>
            </a:r>
            <a:r>
              <a:rPr lang="en-US" sz="2400" dirty="0">
                <a:solidFill>
                  <a:prstClr val="black"/>
                </a:solidFill>
              </a:rPr>
              <a:t>degree of concurrency.</a:t>
            </a:r>
          </a:p>
          <a:p>
            <a:pPr lvl="0"/>
            <a:r>
              <a:rPr lang="en-US" sz="2400" dirty="0">
                <a:solidFill>
                  <a:prstClr val="black"/>
                </a:solidFill>
              </a:rPr>
              <a:t>b)  Average degree of concurrency</a:t>
            </a:r>
          </a:p>
          <a:p>
            <a:pPr lvl="0"/>
            <a:r>
              <a:rPr lang="en-US" sz="2400" dirty="0">
                <a:solidFill>
                  <a:prstClr val="black"/>
                </a:solidFill>
              </a:rPr>
              <a:t>c)   Critical path length.</a:t>
            </a:r>
          </a:p>
          <a:p>
            <a:pPr marL="457200" lvl="0" indent="-457200">
              <a:buFontTx/>
              <a:buAutoNum type="alphaLcParenR" startAt="4"/>
            </a:pPr>
            <a:r>
              <a:rPr lang="en-US" sz="2400" dirty="0">
                <a:solidFill>
                  <a:prstClr val="black"/>
                </a:solidFill>
              </a:rPr>
              <a:t>Maximum achievable speedup </a:t>
            </a:r>
          </a:p>
          <a:p>
            <a:pPr lvl="0"/>
            <a:r>
              <a:rPr lang="en-US" sz="2400" dirty="0">
                <a:solidFill>
                  <a:prstClr val="black"/>
                </a:solidFill>
              </a:rPr>
              <a:t>over one process assuming that an </a:t>
            </a:r>
          </a:p>
          <a:p>
            <a:pPr lvl="0"/>
            <a:r>
              <a:rPr lang="en-US" sz="2400" dirty="0">
                <a:solidFill>
                  <a:prstClr val="black"/>
                </a:solidFill>
              </a:rPr>
              <a:t>arbitrarily large number of</a:t>
            </a:r>
          </a:p>
          <a:p>
            <a:pPr lvl="0"/>
            <a:r>
              <a:rPr lang="en-US" sz="2400" dirty="0">
                <a:solidFill>
                  <a:prstClr val="black"/>
                </a:solidFill>
              </a:rPr>
              <a:t> processes is available.</a:t>
            </a:r>
            <a:endParaRPr lang="en-US" sz="2400" dirty="0">
              <a:solidFill>
                <a:prstClr val="black"/>
              </a:solidFill>
            </a:endParaRPr>
          </a:p>
        </p:txBody>
      </p:sp>
      <p:pic>
        <p:nvPicPr>
          <p:cNvPr id="5" name="Picture 4"/>
          <p:cNvPicPr>
            <a:picLocks noChangeAspect="1"/>
          </p:cNvPicPr>
          <p:nvPr/>
        </p:nvPicPr>
        <p:blipFill rotWithShape="1">
          <a:blip r:embed="rId2"/>
          <a:srcRect l="50635" r="3650" b="13537"/>
          <a:stretch/>
        </p:blipFill>
        <p:spPr>
          <a:xfrm>
            <a:off x="5247686" y="570436"/>
            <a:ext cx="3426046" cy="2834957"/>
          </a:xfrm>
          <a:prstGeom prst="rect">
            <a:avLst/>
          </a:prstGeom>
        </p:spPr>
      </p:pic>
      <p:pic>
        <p:nvPicPr>
          <p:cNvPr id="6" name="Picture 5"/>
          <p:cNvPicPr>
            <a:picLocks noChangeAspect="1"/>
          </p:cNvPicPr>
          <p:nvPr/>
        </p:nvPicPr>
        <p:blipFill>
          <a:blip r:embed="rId3"/>
          <a:stretch>
            <a:fillRect/>
          </a:stretch>
        </p:blipFill>
        <p:spPr>
          <a:xfrm>
            <a:off x="5918831" y="3692452"/>
            <a:ext cx="3041264" cy="2381713"/>
          </a:xfrm>
          <a:prstGeom prst="rect">
            <a:avLst/>
          </a:prstGeom>
        </p:spPr>
      </p:pic>
      <p:pic>
        <p:nvPicPr>
          <p:cNvPr id="7" name="Picture 6"/>
          <p:cNvPicPr>
            <a:picLocks noChangeAspect="1"/>
          </p:cNvPicPr>
          <p:nvPr/>
        </p:nvPicPr>
        <p:blipFill>
          <a:blip r:embed="rId4"/>
          <a:stretch>
            <a:fillRect/>
          </a:stretch>
        </p:blipFill>
        <p:spPr>
          <a:xfrm>
            <a:off x="8673732" y="1333773"/>
            <a:ext cx="2949872" cy="2358679"/>
          </a:xfrm>
          <a:prstGeom prst="rect">
            <a:avLst/>
          </a:prstGeom>
        </p:spPr>
      </p:pic>
    </p:spTree>
    <p:extLst>
      <p:ext uri="{BB962C8B-B14F-4D97-AF65-F5344CB8AC3E}">
        <p14:creationId xmlns:p14="http://schemas.microsoft.com/office/powerpoint/2010/main" val="8297974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smtClean="0"/>
              <a:t>Quiz-03								</a:t>
            </a:r>
            <a:r>
              <a:rPr lang="en-US" sz="3600" b="1" dirty="0" smtClean="0"/>
              <a:t>03/04/2024</a:t>
            </a:r>
            <a:endParaRPr lang="en-US" sz="3200" b="1" dirty="0">
              <a:solidFill>
                <a:srgbClr val="FF0000"/>
              </a:solidFill>
            </a:endParaRPr>
          </a:p>
        </p:txBody>
      </p:sp>
      <p:pic>
        <p:nvPicPr>
          <p:cNvPr id="2" name="Picture 1"/>
          <p:cNvPicPr>
            <a:picLocks noChangeAspect="1"/>
          </p:cNvPicPr>
          <p:nvPr/>
        </p:nvPicPr>
        <p:blipFill>
          <a:blip r:embed="rId2"/>
          <a:stretch>
            <a:fillRect/>
          </a:stretch>
        </p:blipFill>
        <p:spPr>
          <a:xfrm>
            <a:off x="5143500" y="1971675"/>
            <a:ext cx="7048500" cy="4886325"/>
          </a:xfrm>
          <a:prstGeom prst="rect">
            <a:avLst/>
          </a:prstGeom>
        </p:spPr>
      </p:pic>
      <p:sp>
        <p:nvSpPr>
          <p:cNvPr id="3" name="Rectangle 2"/>
          <p:cNvSpPr/>
          <p:nvPr/>
        </p:nvSpPr>
        <p:spPr>
          <a:xfrm>
            <a:off x="209006" y="1078262"/>
            <a:ext cx="11652068" cy="3785652"/>
          </a:xfrm>
          <a:prstGeom prst="rect">
            <a:avLst/>
          </a:prstGeom>
        </p:spPr>
        <p:txBody>
          <a:bodyPr wrap="square">
            <a:spAutoFit/>
          </a:bodyPr>
          <a:lstStyle/>
          <a:p>
            <a:r>
              <a:rPr lang="en-US" sz="2400" dirty="0"/>
              <a:t>Q# 1 For the task graphs given in Figure (a), (b), (c) and (d) determine the following:</a:t>
            </a:r>
          </a:p>
          <a:p>
            <a:endParaRPr lang="en-US" sz="2400" b="1" dirty="0"/>
          </a:p>
          <a:p>
            <a:r>
              <a:rPr lang="en-US" sz="2400" dirty="0"/>
              <a:t>A)  Maximum degree of concurrency.</a:t>
            </a:r>
          </a:p>
          <a:p>
            <a:r>
              <a:rPr lang="en-US" sz="2400" dirty="0"/>
              <a:t>b)  Average degree of concurrency</a:t>
            </a:r>
          </a:p>
          <a:p>
            <a:r>
              <a:rPr lang="en-US" sz="2400" dirty="0"/>
              <a:t>c)   Critical path length.</a:t>
            </a:r>
          </a:p>
          <a:p>
            <a:pPr marL="457200" indent="-457200">
              <a:buAutoNum type="alphaLcParenR" startAt="4"/>
            </a:pPr>
            <a:r>
              <a:rPr lang="en-US" sz="2400" dirty="0" smtClean="0"/>
              <a:t>Maximum </a:t>
            </a:r>
            <a:r>
              <a:rPr lang="en-US" sz="2400" dirty="0"/>
              <a:t>achievable speedup </a:t>
            </a:r>
            <a:endParaRPr lang="en-US" sz="2400" dirty="0" smtClean="0"/>
          </a:p>
          <a:p>
            <a:r>
              <a:rPr lang="en-US" sz="2400" dirty="0" smtClean="0"/>
              <a:t>over </a:t>
            </a:r>
            <a:r>
              <a:rPr lang="en-US" sz="2400" dirty="0"/>
              <a:t>one process assuming that an </a:t>
            </a:r>
            <a:endParaRPr lang="en-US" sz="2400" dirty="0" smtClean="0"/>
          </a:p>
          <a:p>
            <a:r>
              <a:rPr lang="en-US" sz="2400" dirty="0" smtClean="0"/>
              <a:t>arbitrarily </a:t>
            </a:r>
            <a:r>
              <a:rPr lang="en-US" sz="2400" dirty="0"/>
              <a:t>large number </a:t>
            </a:r>
            <a:r>
              <a:rPr lang="en-US" sz="2400" dirty="0" smtClean="0"/>
              <a:t>of</a:t>
            </a:r>
          </a:p>
          <a:p>
            <a:r>
              <a:rPr lang="en-US" sz="2400" dirty="0" smtClean="0"/>
              <a:t> </a:t>
            </a:r>
            <a:r>
              <a:rPr lang="en-US" sz="2400" dirty="0"/>
              <a:t>processes is available.</a:t>
            </a:r>
          </a:p>
          <a:p>
            <a:endParaRPr lang="en-US" sz="2400" dirty="0"/>
          </a:p>
        </p:txBody>
      </p:sp>
    </p:spTree>
    <p:extLst>
      <p:ext uri="{BB962C8B-B14F-4D97-AF65-F5344CB8AC3E}">
        <p14:creationId xmlns:p14="http://schemas.microsoft.com/office/powerpoint/2010/main" val="800663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747" y="461109"/>
            <a:ext cx="11258843" cy="830997"/>
          </a:xfrm>
          <a:prstGeom prst="rect">
            <a:avLst/>
          </a:prstGeom>
        </p:spPr>
        <p:txBody>
          <a:bodyPr wrap="square">
            <a:spAutoFit/>
          </a:bodyPr>
          <a:lstStyle/>
          <a:p>
            <a:r>
              <a:rPr lang="en-US" sz="2400" b="1" dirty="0"/>
              <a:t>Question: </a:t>
            </a:r>
            <a:r>
              <a:rPr lang="en-US" sz="2400" dirty="0"/>
              <a:t>dependency graph for dense-matrix vector product Answer the following questions.</a:t>
            </a:r>
          </a:p>
        </p:txBody>
      </p:sp>
      <p:sp>
        <p:nvSpPr>
          <p:cNvPr id="5" name="Rectangle 4"/>
          <p:cNvSpPr/>
          <p:nvPr/>
        </p:nvSpPr>
        <p:spPr>
          <a:xfrm>
            <a:off x="839372" y="4073326"/>
            <a:ext cx="11061896" cy="1938992"/>
          </a:xfrm>
          <a:prstGeom prst="rect">
            <a:avLst/>
          </a:prstGeom>
        </p:spPr>
        <p:txBody>
          <a:bodyPr wrap="square">
            <a:spAutoFit/>
          </a:bodyPr>
          <a:lstStyle/>
          <a:p>
            <a:r>
              <a:rPr lang="en-US" sz="2400" dirty="0"/>
              <a:t>What is the maximum number of tasks possible?</a:t>
            </a:r>
          </a:p>
          <a:p>
            <a:r>
              <a:rPr lang="en-US" sz="2400" dirty="0"/>
              <a:t>2. What does a task dependency graph look like for this case?</a:t>
            </a:r>
          </a:p>
          <a:p>
            <a:r>
              <a:rPr lang="en-US" sz="2400" dirty="0"/>
              <a:t>3. What is the shortest parallel execution time for the graph?</a:t>
            </a:r>
          </a:p>
          <a:p>
            <a:r>
              <a:rPr lang="en-US" sz="2400" dirty="0"/>
              <a:t>4. How many processors are needed to achieve the minimum time?</a:t>
            </a:r>
          </a:p>
          <a:p>
            <a:r>
              <a:rPr lang="en-US" sz="2400" dirty="0"/>
              <a:t>5. What is the maximum degree of concurrency? What is the average parallelism?</a:t>
            </a:r>
          </a:p>
        </p:txBody>
      </p:sp>
      <p:pic>
        <p:nvPicPr>
          <p:cNvPr id="7" name="Picture 6"/>
          <p:cNvPicPr>
            <a:picLocks noChangeAspect="1"/>
          </p:cNvPicPr>
          <p:nvPr/>
        </p:nvPicPr>
        <p:blipFill>
          <a:blip r:embed="rId2"/>
          <a:stretch>
            <a:fillRect/>
          </a:stretch>
        </p:blipFill>
        <p:spPr>
          <a:xfrm>
            <a:off x="2746277" y="949202"/>
            <a:ext cx="4311107" cy="2806872"/>
          </a:xfrm>
          <a:prstGeom prst="rect">
            <a:avLst/>
          </a:prstGeom>
        </p:spPr>
      </p:pic>
    </p:spTree>
    <p:extLst>
      <p:ext uri="{BB962C8B-B14F-4D97-AF65-F5344CB8AC3E}">
        <p14:creationId xmlns:p14="http://schemas.microsoft.com/office/powerpoint/2010/main" val="25198292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426"/>
          </a:xfrm>
        </p:spPr>
        <p:txBody>
          <a:bodyPr/>
          <a:lstStyle/>
          <a:p>
            <a:r>
              <a:rPr lang="en-US" dirty="0" smtClean="0"/>
              <a:t>Answers</a:t>
            </a:r>
            <a:endParaRPr lang="en-US" dirty="0"/>
          </a:p>
        </p:txBody>
      </p:sp>
      <p:sp>
        <p:nvSpPr>
          <p:cNvPr id="4" name="Rectangle 3"/>
          <p:cNvSpPr/>
          <p:nvPr/>
        </p:nvSpPr>
        <p:spPr>
          <a:xfrm>
            <a:off x="464233" y="1305342"/>
            <a:ext cx="11029071" cy="5262979"/>
          </a:xfrm>
          <a:prstGeom prst="rect">
            <a:avLst/>
          </a:prstGeom>
        </p:spPr>
        <p:txBody>
          <a:bodyPr wrap="square">
            <a:spAutoFit/>
          </a:bodyPr>
          <a:lstStyle/>
          <a:p>
            <a:r>
              <a:rPr lang="en-US" sz="2800" dirty="0"/>
              <a:t>1.	What is the maximum number of tasks possible? </a:t>
            </a:r>
          </a:p>
          <a:p>
            <a:r>
              <a:rPr lang="en-US" sz="2800" dirty="0"/>
              <a:t> </a:t>
            </a:r>
            <a:r>
              <a:rPr lang="en-US" sz="2800" dirty="0" smtClean="0"/>
              <a:t>	</a:t>
            </a:r>
            <a:r>
              <a:rPr lang="en-US" sz="2800" dirty="0" smtClean="0">
                <a:solidFill>
                  <a:srgbClr val="FF0000"/>
                </a:solidFill>
              </a:rPr>
              <a:t>Answer</a:t>
            </a:r>
            <a:r>
              <a:rPr lang="en-US" sz="2800" dirty="0">
                <a:solidFill>
                  <a:srgbClr val="FF0000"/>
                </a:solidFill>
              </a:rPr>
              <a:t>: n </a:t>
            </a:r>
          </a:p>
          <a:p>
            <a:r>
              <a:rPr lang="en-US" sz="2800" dirty="0"/>
              <a:t>2.	What does a task dependency graph look like for this case?  </a:t>
            </a:r>
          </a:p>
          <a:p>
            <a:r>
              <a:rPr lang="en-US" sz="2800" dirty="0" smtClean="0">
                <a:solidFill>
                  <a:srgbClr val="FF0000"/>
                </a:solidFill>
              </a:rPr>
              <a:t>	Answer</a:t>
            </a:r>
            <a:r>
              <a:rPr lang="en-US" sz="2800" dirty="0">
                <a:solidFill>
                  <a:srgbClr val="FF0000"/>
                </a:solidFill>
              </a:rPr>
              <a:t>: Linear structure each task depending on the previous one. </a:t>
            </a:r>
          </a:p>
          <a:p>
            <a:r>
              <a:rPr lang="en-US" sz="2800" dirty="0"/>
              <a:t>3.	What is the shortest parallel execution time for the graph?  </a:t>
            </a:r>
          </a:p>
          <a:p>
            <a:r>
              <a:rPr lang="en-US" sz="2800" dirty="0" smtClean="0">
                <a:solidFill>
                  <a:srgbClr val="FF0000"/>
                </a:solidFill>
              </a:rPr>
              <a:t>	Answer</a:t>
            </a:r>
            <a:r>
              <a:rPr lang="en-US" sz="2800" dirty="0">
                <a:solidFill>
                  <a:srgbClr val="FF0000"/>
                </a:solidFill>
              </a:rPr>
              <a:t>: Time to execute the longest task (row) </a:t>
            </a:r>
          </a:p>
          <a:p>
            <a:r>
              <a:rPr lang="en-US" sz="2800" dirty="0"/>
              <a:t>4.	How many processors are needed to achieve the minimum time?  </a:t>
            </a:r>
            <a:r>
              <a:rPr lang="en-US" sz="2800" dirty="0" smtClean="0"/>
              <a:t>	</a:t>
            </a:r>
            <a:r>
              <a:rPr lang="en-US" sz="2800" dirty="0" smtClean="0">
                <a:solidFill>
                  <a:srgbClr val="FF0000"/>
                </a:solidFill>
              </a:rPr>
              <a:t>Answer</a:t>
            </a:r>
            <a:r>
              <a:rPr lang="en-US" sz="2800" dirty="0">
                <a:solidFill>
                  <a:srgbClr val="FF0000"/>
                </a:solidFill>
              </a:rPr>
              <a:t>: n </a:t>
            </a:r>
          </a:p>
          <a:p>
            <a:r>
              <a:rPr lang="en-US" sz="2800" dirty="0"/>
              <a:t>5.	What is the maximum degree of concurrency? What is the average parallelism?</a:t>
            </a:r>
          </a:p>
          <a:p>
            <a:r>
              <a:rPr lang="en-US" sz="2800" dirty="0"/>
              <a:t> </a:t>
            </a:r>
            <a:r>
              <a:rPr lang="en-US" sz="2800" dirty="0" smtClean="0"/>
              <a:t>	</a:t>
            </a:r>
            <a:r>
              <a:rPr lang="en-US" sz="2800" dirty="0" smtClean="0">
                <a:solidFill>
                  <a:srgbClr val="FF0000"/>
                </a:solidFill>
              </a:rPr>
              <a:t>Answer</a:t>
            </a:r>
            <a:r>
              <a:rPr lang="en-US" sz="2800" dirty="0">
                <a:solidFill>
                  <a:srgbClr val="FF0000"/>
                </a:solidFill>
              </a:rPr>
              <a:t>: maximum degree of concurrency: 01 </a:t>
            </a:r>
          </a:p>
          <a:p>
            <a:r>
              <a:rPr lang="en-US" sz="2800" dirty="0" smtClean="0">
                <a:solidFill>
                  <a:srgbClr val="FF0000"/>
                </a:solidFill>
              </a:rPr>
              <a:t>	Average </a:t>
            </a:r>
            <a:r>
              <a:rPr lang="en-US" sz="2800" dirty="0">
                <a:solidFill>
                  <a:srgbClr val="FF0000"/>
                </a:solidFill>
              </a:rPr>
              <a:t>Parallelism: 01 </a:t>
            </a:r>
          </a:p>
        </p:txBody>
      </p:sp>
    </p:spTree>
    <p:extLst>
      <p:ext uri="{BB962C8B-B14F-4D97-AF65-F5344CB8AC3E}">
        <p14:creationId xmlns:p14="http://schemas.microsoft.com/office/powerpoint/2010/main" val="21715866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Assignment  </a:t>
            </a:r>
            <a:r>
              <a:rPr lang="en-US" b="1" dirty="0" smtClean="0"/>
              <a:t>- 03						 03/04/2024</a:t>
            </a:r>
            <a:endParaRPr lang="en-US" sz="5000" b="1" dirty="0">
              <a:solidFill>
                <a:srgbClr val="FF0000"/>
              </a:solidFill>
            </a:endParaRPr>
          </a:p>
        </p:txBody>
      </p:sp>
      <p:sp>
        <p:nvSpPr>
          <p:cNvPr id="2" name="Rectangle 1"/>
          <p:cNvSpPr/>
          <p:nvPr/>
        </p:nvSpPr>
        <p:spPr>
          <a:xfrm>
            <a:off x="209006" y="968721"/>
            <a:ext cx="11652068" cy="5693866"/>
          </a:xfrm>
          <a:prstGeom prst="rect">
            <a:avLst/>
          </a:prstGeom>
        </p:spPr>
        <p:txBody>
          <a:bodyPr wrap="square">
            <a:spAutoFit/>
          </a:bodyPr>
          <a:lstStyle/>
          <a:p>
            <a:r>
              <a:rPr lang="en-US" sz="2800" b="1" dirty="0"/>
              <a:t>Question: dependency graph for dense-matrix vector product</a:t>
            </a:r>
          </a:p>
          <a:p>
            <a:r>
              <a:rPr lang="en-US" sz="2400" dirty="0"/>
              <a:t>Answer the following questions</a:t>
            </a:r>
            <a:r>
              <a:rPr lang="en-US" sz="2400" dirty="0" smtClean="0"/>
              <a:t>.</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a:t>1. What is the maximum number of tasks possible?</a:t>
            </a:r>
          </a:p>
          <a:p>
            <a:r>
              <a:rPr lang="en-US" sz="2400" dirty="0"/>
              <a:t>2. What does a task dependency graph look like for this case?</a:t>
            </a:r>
          </a:p>
          <a:p>
            <a:r>
              <a:rPr lang="en-US" sz="2400" dirty="0"/>
              <a:t>3. What is the shortest parallel execution time for the graph?</a:t>
            </a:r>
          </a:p>
          <a:p>
            <a:r>
              <a:rPr lang="en-US" sz="2400" dirty="0"/>
              <a:t>4. How many processors are needed to achieve the minimum time?</a:t>
            </a:r>
          </a:p>
          <a:p>
            <a:r>
              <a:rPr lang="en-US" sz="2400" dirty="0"/>
              <a:t>5. What is the maximum degree of concurrency? What is the average parallelism?</a:t>
            </a:r>
          </a:p>
        </p:txBody>
      </p:sp>
      <p:pic>
        <p:nvPicPr>
          <p:cNvPr id="6" name="Picture 5"/>
          <p:cNvPicPr>
            <a:picLocks noChangeAspect="1"/>
          </p:cNvPicPr>
          <p:nvPr/>
        </p:nvPicPr>
        <p:blipFill>
          <a:blip r:embed="rId2"/>
          <a:stretch>
            <a:fillRect/>
          </a:stretch>
        </p:blipFill>
        <p:spPr>
          <a:xfrm>
            <a:off x="4717306" y="1735525"/>
            <a:ext cx="4243813" cy="2727342"/>
          </a:xfrm>
          <a:prstGeom prst="rect">
            <a:avLst/>
          </a:prstGeom>
        </p:spPr>
      </p:pic>
    </p:spTree>
    <p:extLst>
      <p:ext uri="{BB962C8B-B14F-4D97-AF65-F5344CB8AC3E}">
        <p14:creationId xmlns:p14="http://schemas.microsoft.com/office/powerpoint/2010/main" val="261131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Task Dependency Graph</a:t>
            </a:r>
          </a:p>
          <a:p>
            <a:pPr lvl="1" algn="just">
              <a:lnSpc>
                <a:spcPct val="130000"/>
              </a:lnSpc>
              <a:buFontTx/>
              <a:buChar char="-"/>
            </a:pPr>
            <a:r>
              <a:rPr lang="en-US" dirty="0"/>
              <a:t>Consider database storing information about used vehicles.</a:t>
            </a:r>
            <a:endParaRPr lang="en-US" u="sng" dirty="0"/>
          </a:p>
        </p:txBody>
      </p:sp>
      <p:pic>
        <p:nvPicPr>
          <p:cNvPr id="4" name="Picture 3"/>
          <p:cNvPicPr>
            <a:picLocks noChangeAspect="1"/>
          </p:cNvPicPr>
          <p:nvPr/>
        </p:nvPicPr>
        <p:blipFill>
          <a:blip r:embed="rId2"/>
          <a:stretch>
            <a:fillRect/>
          </a:stretch>
        </p:blipFill>
        <p:spPr>
          <a:xfrm>
            <a:off x="1695883" y="2381682"/>
            <a:ext cx="6638925" cy="2371725"/>
          </a:xfrm>
          <a:prstGeom prst="rect">
            <a:avLst/>
          </a:prstGeom>
        </p:spPr>
      </p:pic>
      <p:pic>
        <p:nvPicPr>
          <p:cNvPr id="5" name="Picture 4"/>
          <p:cNvPicPr>
            <a:picLocks noChangeAspect="1"/>
          </p:cNvPicPr>
          <p:nvPr/>
        </p:nvPicPr>
        <p:blipFill rotWithShape="1">
          <a:blip r:embed="rId3"/>
          <a:srcRect t="17573"/>
          <a:stretch/>
        </p:blipFill>
        <p:spPr>
          <a:xfrm>
            <a:off x="1762558" y="4753407"/>
            <a:ext cx="6572250" cy="1389648"/>
          </a:xfrm>
          <a:prstGeom prst="rect">
            <a:avLst/>
          </a:prstGeom>
        </p:spPr>
      </p:pic>
      <p:sp>
        <p:nvSpPr>
          <p:cNvPr id="6" name="Rectangle 5"/>
          <p:cNvSpPr/>
          <p:nvPr/>
        </p:nvSpPr>
        <p:spPr>
          <a:xfrm>
            <a:off x="4642339" y="826488"/>
            <a:ext cx="9183541" cy="369332"/>
          </a:xfrm>
          <a:prstGeom prst="rect">
            <a:avLst/>
          </a:prstGeom>
        </p:spPr>
        <p:txBody>
          <a:bodyPr wrap="square">
            <a:spAutoFit/>
          </a:bodyPr>
          <a:lstStyle/>
          <a:p>
            <a:r>
              <a:rPr lang="en-US" b="1" dirty="0">
                <a:solidFill>
                  <a:srgbClr val="FF0000"/>
                </a:solidFill>
              </a:rPr>
              <a:t>MODEL="Civic" AND YEAR="2001" AND (COLOR="Green" OR COLOR="White")</a:t>
            </a:r>
          </a:p>
        </p:txBody>
      </p:sp>
    </p:spTree>
    <p:extLst>
      <p:ext uri="{BB962C8B-B14F-4D97-AF65-F5344CB8AC3E}">
        <p14:creationId xmlns:p14="http://schemas.microsoft.com/office/powerpoint/2010/main" val="196459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Parallel Algorithm Design-</a:t>
            </a:r>
            <a:r>
              <a:rPr lang="en-US" b="1" u="sng" dirty="0">
                <a:solidFill>
                  <a:srgbClr val="FF0000"/>
                </a:solidFill>
              </a:rPr>
              <a:t>Basic Terminologies</a:t>
            </a:r>
          </a:p>
        </p:txBody>
      </p:sp>
      <p:sp>
        <p:nvSpPr>
          <p:cNvPr id="3" name="Content Placeholder 2"/>
          <p:cNvSpPr>
            <a:spLocks noGrp="1"/>
          </p:cNvSpPr>
          <p:nvPr>
            <p:ph idx="1"/>
          </p:nvPr>
        </p:nvSpPr>
        <p:spPr>
          <a:xfrm>
            <a:off x="209006" y="693322"/>
            <a:ext cx="11652068" cy="6164678"/>
          </a:xfrm>
        </p:spPr>
        <p:txBody>
          <a:bodyPr>
            <a:noAutofit/>
          </a:bodyPr>
          <a:lstStyle/>
          <a:p>
            <a:pPr algn="just">
              <a:lnSpc>
                <a:spcPct val="130000"/>
              </a:lnSpc>
            </a:pPr>
            <a:r>
              <a:rPr lang="en-US" b="1" dirty="0"/>
              <a:t>Task Dependency Graph</a:t>
            </a:r>
          </a:p>
          <a:p>
            <a:pPr lvl="1" algn="just">
              <a:lnSpc>
                <a:spcPct val="130000"/>
              </a:lnSpc>
              <a:buFontTx/>
              <a:buChar char="-"/>
            </a:pPr>
            <a:r>
              <a:rPr lang="en-US" dirty="0"/>
              <a:t>Consider the computations performed in processing the following query: </a:t>
            </a:r>
            <a:r>
              <a:rPr lang="en-US" u="sng" dirty="0"/>
              <a:t>MODEL="Civic" AND YEAR="2001" AND (COLOR="Green" OR COLOR="White")</a:t>
            </a:r>
          </a:p>
        </p:txBody>
      </p:sp>
      <p:pic>
        <p:nvPicPr>
          <p:cNvPr id="6" name="Picture 5"/>
          <p:cNvPicPr>
            <a:picLocks noChangeAspect="1"/>
          </p:cNvPicPr>
          <p:nvPr/>
        </p:nvPicPr>
        <p:blipFill>
          <a:blip r:embed="rId2"/>
          <a:stretch>
            <a:fillRect/>
          </a:stretch>
        </p:blipFill>
        <p:spPr>
          <a:xfrm>
            <a:off x="1925782" y="2230582"/>
            <a:ext cx="8423563" cy="4511386"/>
          </a:xfrm>
          <a:prstGeom prst="rect">
            <a:avLst/>
          </a:prstGeom>
        </p:spPr>
      </p:pic>
    </p:spTree>
    <p:extLst>
      <p:ext uri="{BB962C8B-B14F-4D97-AF65-F5344CB8AC3E}">
        <p14:creationId xmlns:p14="http://schemas.microsoft.com/office/powerpoint/2010/main" val="966143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1642</TotalTime>
  <Words>4313</Words>
  <Application>Microsoft Office PowerPoint</Application>
  <PresentationFormat>Widescreen</PresentationFormat>
  <Paragraphs>376</Paragraphs>
  <Slides>74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Calibri Light</vt:lpstr>
      <vt:lpstr>Verdana</vt:lpstr>
      <vt:lpstr>Wingdings</vt:lpstr>
      <vt:lpstr>Office Theme</vt:lpstr>
      <vt:lpstr>Parallel and Distributed Computing</vt:lpstr>
      <vt:lpstr>Today We Will learn,</vt:lpstr>
      <vt:lpstr>Principles of Parallel Algorithm Design</vt:lpstr>
      <vt:lpstr>Principles of Parallel Algorithm Design</vt:lpstr>
      <vt:lpstr>Principles of Parallel Algorithm Design</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PowerPoint Presentation</vt:lpstr>
      <vt:lpstr>PowerPoint Presentation</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Design-Basic Terminologies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Parallel Algorithm Design-Decomposition Techniques</vt:lpstr>
      <vt:lpstr>Summary</vt:lpstr>
      <vt:lpstr>PowerPoint Presentation</vt:lpstr>
      <vt:lpstr>Decomposition Technique</vt:lpstr>
      <vt:lpstr>Excercises</vt:lpstr>
      <vt:lpstr>Quiz-03        03/04/2024</vt:lpstr>
      <vt:lpstr>PowerPoint Presentation</vt:lpstr>
      <vt:lpstr>Answers</vt:lpstr>
      <vt:lpstr>Assignment  - 03       03/04/2024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saif</dc:creator>
  <cp:lastModifiedBy>Admin Z</cp:lastModifiedBy>
  <cp:revision>747</cp:revision>
  <dcterms:created xsi:type="dcterms:W3CDTF">2021-09-29T18:45:01Z</dcterms:created>
  <dcterms:modified xsi:type="dcterms:W3CDTF">2024-04-03T04:40:48Z</dcterms:modified>
</cp:coreProperties>
</file>