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2" r:id="rId4"/>
    <p:sldId id="303" r:id="rId5"/>
    <p:sldId id="304" r:id="rId6"/>
    <p:sldId id="305" r:id="rId7"/>
    <p:sldId id="258" r:id="rId8"/>
    <p:sldId id="306" r:id="rId9"/>
    <p:sldId id="307" r:id="rId10"/>
    <p:sldId id="259" r:id="rId11"/>
    <p:sldId id="260" r:id="rId12"/>
    <p:sldId id="308" r:id="rId13"/>
    <p:sldId id="261" r:id="rId14"/>
    <p:sldId id="262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7:10:43.4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960 1 24575,'236'0'0,"-1065"0"0,812 1 0,1 1 0,-1 0 0,1 1 0,-1 1 0,1 1 0,-23 9 0,4-1 0,20-9 0,-1-1 0,-26 3 0,32-5 0,0 0 0,0 1 0,0-1 0,0 2 0,0 0 0,1 0 0,-1 0 0,-12 8 0,21-10 0,-1 0 0,1 0 0,0-1 0,-1 2 0,1-1 0,0 0 0,0 0 0,0 0 0,0 0 0,0 1 0,0-1 0,0 1 0,0-1 0,1 0 0,-1 1 0,1 0 0,-1-1 0,1 1 0,-1-1 0,1 1 0,0-1 0,0 1 0,-1 0 0,1-1 0,1 1 0,-1 0 0,0-1 0,0 1 0,0-1 0,1 1 0,-1-1 0,1 1 0,0 0 0,-1-1 0,1 0 0,0 1 0,0-1 0,0 1 0,1 1 0,4 5 0,1 0 0,0 0 0,1-1 0,13 12 0,-20-19 0,22 16-243,0-1 1,1-2-1,1 0 0,51 18 0,-73-29 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41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34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5708 54 24575,'-607'0'0,"599"0"0,4-1 0,0 1 0,0 0 0,0 0 0,0 0 0,0 0 0,0 1 0,0 0 0,0-1 0,0 1 0,1 1 0,-1-1 0,0 0 0,-6 5 0,10-6 0,0 0 0,-1 0 0,1 0 0,0 1 0,0-1 0,0 0 0,0 0 0,0 0 0,0 0 0,0 0 0,0 0 0,0 1 0,0-1 0,0 0 0,-1 0 0,1 0 0,0 0 0,0 1 0,0-1 0,0 0 0,0 0 0,0 0 0,0 0 0,1 1 0,-1-1 0,0 0 0,0 0 0,0 0 0,0 0 0,0 0 0,0 1 0,0-1 0,0 0 0,0 0 0,0 0 0,0 0 0,1 0 0,-1 1 0,0-1 0,0 0 0,0 0 0,0 0 0,0 0 0,1 0 0,9 5 0,13-1 0,54 2 0,104-6 0,-68-3 0,985 3 0,-1055 5 0,-41-5 0,-1 1 0,1-1 0,-1 1 0,1-1 0,0 1 0,-1 0 0,0 0 0,1-1 0,-1 1 0,1 0 0,0 2 0,-1-3 0,-1 1 0,0-1 0,1 1 0,-1-1 0,0 1 0,0-1 0,1 1 0,-1 0 0,0-1 0,0 1 0,0-1 0,0 1 0,0 0 0,0-1 0,0 1 0,0 0 0,0-1 0,0 1 0,0-1 0,0 1 0,0 0 0,0-1 0,-1 1 0,1-1 0,0 1 0,-1-1 0,1 1 0,0 0 0,-1 0 0,-1 1 0,0 0 0,1-1 0,-1 1 0,0 0 0,0-1 0,0 1 0,0-1 0,-1 1 0,1-1 0,0 0 0,-1 0 0,1 0 0,0 0 0,-1-1 0,-4 1 0,-44 6 0,38-7 0,-621 0-117,-81-52-437,560 38 524,-431-14 30,-3 28 0,344 1 0,-847 1 0,665 14 380,49-1-59,-426-14-321,375-3 0,399 1 0,0-2 0,-35-8 0,-38-4 0,77 13 0,-46-12 0,46 8 0,-39-4 0,64 10 13,0 0 1,0 0-1,1 0 0,-1 0 0,0 0 0,0 0 0,0 0 0,0 0 0,0 0 1,0 0-1,0 0 0,1-1 0,-1 1 0,0 0 0,0-1 0,0 1 0,0 0 1,1-1-1,-1 1 0,0-1 0,0 0 0,1 1 0,-1-1 0,1 0 0,-2-1 1,3 1-100,-1 1 1,1-1 0,0 0-1,0 0 1,-1 0 0,1 0-1,0 0 1,0 1 0,0-1-1,0 0 1,0 1 0,0-1-1,0 1 1,0-1 0,0 1-1,0 0 1,1-1 0,-1 1-1,1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36.8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767 1 24575,'-671'0'0,"666"0"0,-1 0 0,1 0 0,-1 1 0,1-1 0,-1 1 0,1 1 0,0-1 0,-1 1 0,-5 2 0,8-2 0,1 0 0,-1-1 0,1 1 0,0 0 0,0 0 0,0 0 0,0 1 0,0-1 0,0 0 0,1 1 0,-1-1 0,1 1 0,0-1 0,0 1 0,0 0 0,0 0 0,0-1 0,0 1 0,0 5 0,0 0 0,0 0 0,0 0 0,1 0 0,0 0 0,1 0 0,-1 0 0,2 0 0,-1 0 0,1 0 0,0-1 0,1 1 0,0 0 0,0-1 0,0 0 0,1 0 0,0 0 0,1 0 0,0 0 0,10 10 0,-6-8 0,0 0 0,1-1 0,0 0 0,1-1 0,0 0 0,0-1 0,0 0 0,1-1 0,0 0 0,0-1 0,24 5 0,17-1 0,1-3 0,0-3 0,76-5 0,-22 0 0,467 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40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513 197 24575,'26'0'0,"0"-2"0,-1 0 0,1-2 0,-1-1 0,1-1 0,-2-1 0,1-1 0,23-12 0,-16 8 0,1 1 0,33-7 0,-4 2 0,-42 9 0,-20 7 0,0 0 0,0 0 0,-1 0 0,1 0 0,0 0 0,0-1 0,0 1 0,0 0 0,-1 0 0,1 0 0,0 0 0,0 0 0,0 0 0,0-1 0,0 1 0,0 0 0,-1 0 0,1 0 0,0 0 0,0-1 0,0 1 0,0 0 0,0 0 0,0 0 0,0-1 0,0 1 0,0 0 0,0 0 0,0 0 0,0-1 0,0 1 0,0 0 0,0 0 0,0 0 0,0-1 0,0 1 0,0 0 0,0 0 0,0 0 0,0 0 0,1-1 0,-1 1 0,0 0 0,0 0 0,0 0 0,0 0 0,0-1 0,0 1 0,1 0 0,-1 0 0,0 0 0,-34-4 0,-1 2 0,-52 4 0,23-1 0,-395-19 0,255-15 0,111 16-1365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41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38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 24575,'404'19'0,"149"37"0,75 10 0,-508-48 0,-41-4 0,1-4 0,98 0 0,-152-10 0,1 0 0,0 1 0,45 9 0,-16-1 0,1-2 0,0-3 0,78-4 0,-84 0 0,-33-1 0,-1-1 0,0-1 0,23-6 0,-19 3 0,32-3 0,42 5 0,26-4 0,-102 5 0,-1 0 0,-1-1 0,1-1 0,28-12 0,-42 15 0,0 0 0,0 0 0,-1 0 0,1-1 0,-1 0 0,1 1 0,-1-1 0,0 0 0,0-1 0,0 1 0,-1 0 0,1-1 0,-1 0 0,2-4 0,-3 7 0,-1-1 0,1 1 0,0-1 0,-1 0 0,0 0 0,1 1 0,-1-1 0,0 0 0,0 1 0,0-1 0,0 0 0,-1 0 0,1 1 0,0-1 0,-1 0 0,1 0 0,-1 1 0,1-1 0,-1 1 0,0-1 0,0 0 0,0 1 0,0 0 0,0-1 0,0 1 0,0-1 0,0 1 0,0 0 0,-1 0 0,1 0 0,-1 0 0,1 0 0,0 0 0,-1 0 0,0 0 0,1 1 0,-3-2 0,-6-2 0,1 1 0,-1 0 0,1 1 0,-1 0 0,0 0 0,-15 0 0,-66 1 0,56 2 0,-348 25 0,298-18 0,-39 5 0,-148 8 0,231-20 0,4 0 0,-49-6 0,75 4 0,0-1 0,0 0 0,1-1 0,-1 0 0,1-1 0,0 0 0,0 0 0,-19-12 0,27 14 0,0 1 0,0-1 0,0 1 0,0-1 0,0 0 0,0 1 0,1-1 0,-1 0 0,0 0 0,1 0 0,0 0 0,-1-1 0,1 1 0,0 0 0,0-1 0,0 1 0,1 0 0,-1-1 0,1 1 0,-1-1 0,1 1 0,0-1 0,0 1 0,0-1 0,0-4 0,1 4 0,0 0 0,0 0 0,0 0 0,1 1 0,-1-1 0,1 0 0,0 1 0,-1-1 0,1 1 0,0 0 0,0 0 0,1 0 0,-1 0 0,0 0 0,1 0 0,-1 0 0,1 1 0,0-1 0,-1 1 0,1 0 0,4-2 0,11-1 0,1 0 0,-1 1 0,1 1 0,0 0 0,0 2 0,26 2 0,-16-1 0,39 4 0,112 22 0,21 2 0,-18-18 0,153 15 0,303 70 0,-480-74 0,49 11 0,-205-33 0,31 11 0,-33-11 0,-1 0 0,1 0 0,0 1 0,-1-1 0,1 0 0,0 1 0,0-1 0,-1 0 0,1 1 0,-1-1 0,1 1 0,0-1 0,-1 1 0,1-1 0,-1 1 0,1-1 0,-1 1 0,0 0 0,1-1 0,-1 1 0,0 0 0,1-1 0,-1 1 0,0 0 0,0-1 0,1 1 0,-1 0 0,0 0 0,0-1 0,0 1 0,0 0 0,0 0 0,0-1 0,0 1 0,0 0 0,0 0 0,-1-1 0,1 1 0,0 0 0,-1 0 0,-1 3 0,-1 0 0,-1 0 0,1-1 0,0 1 0,-1-1 0,0 0 0,1 0 0,-1 0 0,-8 4 0,-43 18 0,55-25 0,-30 10 0,0-1 0,-50 8 0,-26 7 0,73-13 0,-1-2 0,0-1 0,-1-2 0,0-1 0,-41 0 0,20-5 0,-107-4 0,160 4-44,0 0 0,0-1 0,0 0 0,0 1 0,1-1 0,-1 0 0,0 0 0,0-1 0,0 1 0,1 0 0,-1-1 0,1 0 0,-1 1 0,1-1 0,0 0 0,-1 0 0,1-1 0,0 1-1,0 0 1,1-1 0,-1 1 0,0-1 0,1 0 0,0 1 0,-1-1 0,1 0 0,0 0 0,1 0 0,-1 0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38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 24575,'404'19'0,"149"37"0,75 10 0,-508-48 0,-41-4 0,1-4 0,98 0 0,-152-10 0,1 0 0,0 1 0,45 9 0,-16-1 0,1-2 0,0-3 0,78-4 0,-84 0 0,-33-1 0,-1-1 0,0-1 0,23-6 0,-19 3 0,32-3 0,42 5 0,26-4 0,-102 5 0,-1 0 0,-1-1 0,1-1 0,28-12 0,-42 15 0,0 0 0,0 0 0,-1 0 0,1-1 0,-1 0 0,1 1 0,-1-1 0,0 0 0,0-1 0,0 1 0,-1 0 0,1-1 0,-1 0 0,2-4 0,-3 7 0,-1-1 0,1 1 0,0-1 0,-1 0 0,0 0 0,1 1 0,-1-1 0,0 0 0,0 1 0,0-1 0,0 0 0,-1 0 0,1 1 0,0-1 0,-1 0 0,1 0 0,-1 1 0,1-1 0,-1 1 0,0-1 0,0 0 0,0 1 0,0 0 0,0-1 0,0 1 0,0-1 0,0 1 0,0 0 0,-1 0 0,1 0 0,-1 0 0,1 0 0,0 0 0,-1 0 0,0 0 0,1 1 0,-3-2 0,-6-2 0,1 1 0,-1 0 0,1 1 0,-1 0 0,0 0 0,-15 0 0,-66 1 0,56 2 0,-348 25 0,298-18 0,-39 5 0,-148 8 0,231-20 0,4 0 0,-49-6 0,75 4 0,0-1 0,0 0 0,1-1 0,-1 0 0,1-1 0,0 0 0,0 0 0,-19-12 0,27 14 0,0 1 0,0-1 0,0 1 0,0-1 0,0 0 0,0 1 0,1-1 0,-1 0 0,0 0 0,1 0 0,0 0 0,-1-1 0,1 1 0,0 0 0,0-1 0,0 1 0,1 0 0,-1-1 0,1 1 0,-1-1 0,1 1 0,0-1 0,0 1 0,0-1 0,0-4 0,1 4 0,0 0 0,0 0 0,0 0 0,1 1 0,-1-1 0,1 0 0,0 1 0,-1-1 0,1 1 0,0 0 0,0 0 0,1 0 0,-1 0 0,0 0 0,1 0 0,-1 0 0,1 1 0,0-1 0,-1 1 0,1 0 0,4-2 0,11-1 0,1 0 0,-1 1 0,1 1 0,0 0 0,0 2 0,26 2 0,-16-1 0,39 4 0,112 22 0,21 2 0,-18-18 0,153 15 0,303 70 0,-480-74 0,49 11 0,-205-33 0,31 11 0,-33-11 0,-1 0 0,1 0 0,0 1 0,-1-1 0,1 0 0,0 1 0,0-1 0,-1 0 0,1 1 0,-1-1 0,1 1 0,0-1 0,-1 1 0,1-1 0,-1 1 0,1-1 0,-1 1 0,0 0 0,1-1 0,-1 1 0,0 0 0,1-1 0,-1 1 0,0 0 0,0-1 0,1 1 0,-1 0 0,0 0 0,0-1 0,0 1 0,0 0 0,0 0 0,0-1 0,0 1 0,0 0 0,0 0 0,-1-1 0,1 1 0,0 0 0,-1 0 0,-1 3 0,-1 0 0,-1 0 0,1-1 0,0 1 0,-1-1 0,0 0 0,1 0 0,-1 0 0,-8 4 0,-43 18 0,55-25 0,-30 10 0,0-1 0,-50 8 0,-26 7 0,73-13 0,-1-2 0,0-1 0,-1-2 0,0-1 0,-41 0 0,20-5 0,-107-4 0,160 4-44,0 0 0,0-1 0,0 0 0,0 1 0,1-1 0,-1 0 0,0 0 0,0-1 0,0 1 0,1 0 0,-1-1 0,1 0 0,-1 1 0,1-1 0,0 0 0,-1 0 0,1-1 0,0 1-1,0 0 1,1-1 0,-1 1 0,0-1 0,1 0 0,0 1 0,-1-1 0,1 0 0,0 0 0,1 0 0,-1 0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55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38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 24575,'404'19'0,"149"37"0,75 10 0,-508-48 0,-41-4 0,1-4 0,98 0 0,-152-10 0,1 0 0,0 1 0,45 9 0,-16-1 0,1-2 0,0-3 0,78-4 0,-84 0 0,-33-1 0,-1-1 0,0-1 0,23-6 0,-19 3 0,32-3 0,42 5 0,26-4 0,-102 5 0,-1 0 0,-1-1 0,1-1 0,28-12 0,-42 15 0,0 0 0,0 0 0,-1 0 0,1-1 0,-1 0 0,1 1 0,-1-1 0,0 0 0,0-1 0,0 1 0,-1 0 0,1-1 0,-1 0 0,2-4 0,-3 7 0,-1-1 0,1 1 0,0-1 0,-1 0 0,0 0 0,1 1 0,-1-1 0,0 0 0,0 1 0,0-1 0,0 0 0,-1 0 0,1 1 0,0-1 0,-1 0 0,1 0 0,-1 1 0,1-1 0,-1 1 0,0-1 0,0 0 0,0 1 0,0 0 0,0-1 0,0 1 0,0-1 0,0 1 0,0 0 0,-1 0 0,1 0 0,-1 0 0,1 0 0,0 0 0,-1 0 0,0 0 0,1 1 0,-3-2 0,-6-2 0,1 1 0,-1 0 0,1 1 0,-1 0 0,0 0 0,-15 0 0,-66 1 0,56 2 0,-348 25 0,298-18 0,-39 5 0,-148 8 0,231-20 0,4 0 0,-49-6 0,75 4 0,0-1 0,0 0 0,1-1 0,-1 0 0,1-1 0,0 0 0,0 0 0,-19-12 0,27 14 0,0 1 0,0-1 0,0 1 0,0-1 0,0 0 0,0 1 0,1-1 0,-1 0 0,0 0 0,1 0 0,0 0 0,-1-1 0,1 1 0,0 0 0,0-1 0,0 1 0,1 0 0,-1-1 0,1 1 0,-1-1 0,1 1 0,0-1 0,0 1 0,0-1 0,0-4 0,1 4 0,0 0 0,0 0 0,0 0 0,1 1 0,-1-1 0,1 0 0,0 1 0,-1-1 0,1 1 0,0 0 0,0 0 0,1 0 0,-1 0 0,0 0 0,1 0 0,-1 0 0,1 1 0,0-1 0,-1 1 0,1 0 0,4-2 0,11-1 0,1 0 0,-1 1 0,1 1 0,0 0 0,0 2 0,26 2 0,-16-1 0,39 4 0,112 22 0,21 2 0,-18-18 0,153 15 0,303 70 0,-480-74 0,49 11 0,-205-33 0,31 11 0,-33-11 0,-1 0 0,1 0 0,0 1 0,-1-1 0,1 0 0,0 1 0,0-1 0,-1 0 0,1 1 0,-1-1 0,1 1 0,0-1 0,-1 1 0,1-1 0,-1 1 0,1-1 0,-1 1 0,0 0 0,1-1 0,-1 1 0,0 0 0,1-1 0,-1 1 0,0 0 0,0-1 0,1 1 0,-1 0 0,0 0 0,0-1 0,0 1 0,0 0 0,0 0 0,0-1 0,0 1 0,0 0 0,0 0 0,-1-1 0,1 1 0,0 0 0,-1 0 0,-1 3 0,-1 0 0,-1 0 0,1-1 0,0 1 0,-1-1 0,0 0 0,1 0 0,-1 0 0,-8 4 0,-43 18 0,55-25 0,-30 10 0,0-1 0,-50 8 0,-26 7 0,73-13 0,-1-2 0,0-1 0,-1-2 0,0-1 0,-41 0 0,20-5 0,-107-4 0,160 4-44,0 0 0,0-1 0,0 0 0,0 1 0,1-1 0,-1 0 0,0 0 0,0-1 0,0 1 0,1 0 0,-1-1 0,1 0 0,-1 1 0,1-1 0,0 0 0,-1 0 0,1-1 0,0 1-1,0 0 1,1-1 0,-1 1 0,0-1 0,1 0 0,0 1 0,-1-1 0,1 0 0,0 0 0,1 0 0,-1 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55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7:10:46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0,'-11'0,"-8"0,-8 0,-3 0,2 5,7 8,7 6,5 6,5 14,3 7,1 11,1 2,1-4,-1-6,0-12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38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 24575,'404'19'0,"149"37"0,75 10 0,-508-48 0,-41-4 0,1-4 0,98 0 0,-152-10 0,1 0 0,0 1 0,45 9 0,-16-1 0,1-2 0,0-3 0,78-4 0,-84 0 0,-33-1 0,-1-1 0,0-1 0,23-6 0,-19 3 0,32-3 0,42 5 0,26-4 0,-102 5 0,-1 0 0,-1-1 0,1-1 0,28-12 0,-42 15 0,0 0 0,0 0 0,-1 0 0,1-1 0,-1 0 0,1 1 0,-1-1 0,0 0 0,0-1 0,0 1 0,-1 0 0,1-1 0,-1 0 0,2-4 0,-3 7 0,-1-1 0,1 1 0,0-1 0,-1 0 0,0 0 0,1 1 0,-1-1 0,0 0 0,0 1 0,0-1 0,0 0 0,-1 0 0,1 1 0,0-1 0,-1 0 0,1 0 0,-1 1 0,1-1 0,-1 1 0,0-1 0,0 0 0,0 1 0,0 0 0,0-1 0,0 1 0,0-1 0,0 1 0,0 0 0,-1 0 0,1 0 0,-1 0 0,1 0 0,0 0 0,-1 0 0,0 0 0,1 1 0,-3-2 0,-6-2 0,1 1 0,-1 0 0,1 1 0,-1 0 0,0 0 0,-15 0 0,-66 1 0,56 2 0,-348 25 0,298-18 0,-39 5 0,-148 8 0,231-20 0,4 0 0,-49-6 0,75 4 0,0-1 0,0 0 0,1-1 0,-1 0 0,1-1 0,0 0 0,0 0 0,-19-12 0,27 14 0,0 1 0,0-1 0,0 1 0,0-1 0,0 0 0,0 1 0,1-1 0,-1 0 0,0 0 0,1 0 0,0 0 0,-1-1 0,1 1 0,0 0 0,0-1 0,0 1 0,1 0 0,-1-1 0,1 1 0,-1-1 0,1 1 0,0-1 0,0 1 0,0-1 0,0-4 0,1 4 0,0 0 0,0 0 0,0 0 0,1 1 0,-1-1 0,1 0 0,0 1 0,-1-1 0,1 1 0,0 0 0,0 0 0,1 0 0,-1 0 0,0 0 0,1 0 0,-1 0 0,1 1 0,0-1 0,-1 1 0,1 0 0,4-2 0,11-1 0,1 0 0,-1 1 0,1 1 0,0 0 0,0 2 0,26 2 0,-16-1 0,39 4 0,112 22 0,21 2 0,-18-18 0,153 15 0,303 70 0,-480-74 0,49 11 0,-205-33 0,31 11 0,-33-11 0,-1 0 0,1 0 0,0 1 0,-1-1 0,1 0 0,0 1 0,0-1 0,-1 0 0,1 1 0,-1-1 0,1 1 0,0-1 0,-1 1 0,1-1 0,-1 1 0,1-1 0,-1 1 0,0 0 0,1-1 0,-1 1 0,0 0 0,1-1 0,-1 1 0,0 0 0,0-1 0,1 1 0,-1 0 0,0 0 0,0-1 0,0 1 0,0 0 0,0 0 0,0-1 0,0 1 0,0 0 0,0 0 0,-1-1 0,1 1 0,0 0 0,-1 0 0,-1 3 0,-1 0 0,-1 0 0,1-1 0,0 1 0,-1-1 0,0 0 0,1 0 0,-1 0 0,-8 4 0,-43 18 0,55-25 0,-30 10 0,0-1 0,-50 8 0,-26 7 0,73-13 0,-1-2 0,0-1 0,-1-2 0,0-1 0,-41 0 0,20-5 0,-107-4 0,160 4-44,0 0 0,0-1 0,0 0 0,0 1 0,1-1 0,-1 0 0,0 0 0,0-1 0,0 1 0,1 0 0,-1-1 0,1 0 0,-1 1 0,1-1 0,0 0 0,-1 0 0,1-1 0,0 1-1,0 0 1,1-1 0,-1 1 0,0-1 0,1 0 0,0 1 0,-1-1 0,1 0 0,0 0 0,1 0 0,-1 0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45:55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7:10:46.9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7:10:50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7:10:51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24575,'5'0'0,"8"0"0,12 0 0,8 0 0,2 0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7:12:21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6300 0 24575,'-1'0'0,"0"0"0,0 0 0,1 0 0,-1 1 0,0-1 0,0 0 0,0 0 0,0 1 0,1-1 0,-1 0 0,0 1 0,0-1 0,1 1 0,-1-1 0,0 1 0,1-1 0,-1 1 0,0 0 0,1-1 0,-1 1 0,1 0 0,-1-1 0,1 1 0,-1 0 0,1 0 0,0-1 0,-1 1 0,1 0 0,0 0 0,0 0 0,-1 0 0,1 0 0,0-1 0,0 1 0,0 0 0,0 0 0,0 0 0,0 0 0,1 1 0,-1 2 0,1 1 0,0-1 0,-1 1 0,2-1 0,-1 0 0,3 7 0,1-2 0,-1-1 0,1 1 0,1-1 0,-1-1 0,1 1 0,1-1 0,-1 0 0,1 0 0,1-1 0,-1 0 0,13 8 0,-9-9 0,-1 1 0,1-2 0,0 1 0,1-1 0,-1-1 0,1 0 0,-1-1 0,1 0 0,12 0 0,153-5 0,12 2 0,-185 1 0,0 0 0,-1 0 0,1 1 0,0-1 0,-1 1 0,1 0 0,-1 0 0,1 1 0,-1-1 0,6 4 0,-9-5 0,0 0 0,0 0 0,0 0 0,1 0 0,-1 0 0,0 0 0,0 1 0,0-1 0,0 0 0,0 0 0,0 0 0,0 0 0,0 1 0,0-1 0,0 0 0,0 0 0,0 0 0,0 0 0,0 1 0,0-1 0,0 0 0,0 0 0,0 0 0,0 0 0,0 1 0,0-1 0,0 0 0,0 0 0,0 0 0,0 0 0,0 1 0,0-1 0,0 0 0,0 0 0,0 0 0,-1 0 0,1 0 0,0 0 0,0 1 0,0-1 0,0 0 0,-1 0 0,-9 6 0,-16 4 0,24-10 0,-34 9 0,0-1 0,-1-1 0,-59 2 0,-117-10 0,96-1 0,-249 2 0,318-2 0,-92-17 0,20 1 0,-279-7-368,-6 22-106,316 2 449,-3165 4 892,2782-3-867,448 1 0,1 0 0,-1 2 0,0 1 0,1 1 0,0 1 0,0 0 0,0 2 0,1 1 0,0 1 0,-37 22 0,-430 202 0,476-229 0,0 1 0,1 1 0,0 0 0,0 1 0,0 0 0,-11 10 0,16-11 0,0 1 0,0-1 0,1 1 0,0 0 0,1 0 0,0 1 0,0 0 0,1 0 0,-5 13 0,7-15 0,-1 0 0,1 0 0,-1 0 0,0 0 0,-1-1 0,0 0 0,0 1 0,0-1 0,-1-1 0,0 1 0,0-1 0,0 1 0,-1-1 0,1-1 0,-10 6 0,-17 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34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5708 54 24575,'-607'0'0,"599"0"0,4-1 0,0 1 0,0 0 0,0 0 0,0 0 0,0 0 0,0 1 0,0 0 0,0-1 0,0 1 0,1 1 0,-1-1 0,0 0 0,-6 5 0,10-6 0,0 0 0,-1 0 0,1 0 0,0 1 0,0-1 0,0 0 0,0 0 0,0 0 0,0 0 0,0 0 0,0 0 0,0 1 0,0-1 0,0 0 0,-1 0 0,1 0 0,0 0 0,0 1 0,0-1 0,0 0 0,0 0 0,0 0 0,0 0 0,1 1 0,-1-1 0,0 0 0,0 0 0,0 0 0,0 0 0,0 0 0,0 1 0,0-1 0,0 0 0,0 0 0,0 0 0,0 0 0,1 0 0,-1 1 0,0-1 0,0 0 0,0 0 0,0 0 0,0 0 0,1 0 0,9 5 0,13-1 0,54 2 0,104-6 0,-68-3 0,985 3 0,-1055 5 0,-41-5 0,-1 1 0,1-1 0,-1 1 0,1-1 0,0 1 0,-1 0 0,0 0 0,1-1 0,-1 1 0,1 0 0,0 2 0,-1-3 0,-1 1 0,0-1 0,1 1 0,-1-1 0,0 1 0,0-1 0,1 1 0,-1 0 0,0-1 0,0 1 0,0-1 0,0 1 0,0 0 0,0-1 0,0 1 0,0 0 0,0-1 0,0 1 0,0-1 0,0 1 0,0 0 0,0-1 0,-1 1 0,1-1 0,0 1 0,-1-1 0,1 1 0,0 0 0,-1 0 0,-1 1 0,0 0 0,1-1 0,-1 1 0,0 0 0,0-1 0,0 1 0,0-1 0,-1 1 0,1-1 0,0 0 0,-1 0 0,1 0 0,0 0 0,-1-1 0,-4 1 0,-44 6 0,38-7 0,-621 0-117,-81-52-437,560 38 524,-431-14 30,-3 28 0,344 1 0,-847 1 0,665 14 380,49-1-59,-426-14-321,375-3 0,399 1 0,0-2 0,-35-8 0,-38-4 0,77 13 0,-46-12 0,46 8 0,-39-4 0,64 10 13,0 0 1,0 0-1,1 0 0,-1 0 0,0 0 0,0 0 0,0 0 0,0 0 0,0 0 1,0 0-1,0 0 0,1-1 0,-1 1 0,0 0 0,0-1 0,0 1 0,0 0 1,1-1-1,-1 1 0,0-1 0,0 0 0,1 1 0,-1-1 0,1 0 0,-2-1 1,3 1-100,-1 1 1,1-1 0,0 0-1,0 0 1,-1 0 0,1 0-1,0 0 1,0 1 0,0-1-1,0 0 1,0 1 0,0-1-1,0 1 1,0-1 0,0 1-1,0 0 1,1-1 0,-1 1-1,1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36.8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767 1 24575,'-671'0'0,"666"0"0,-1 0 0,1 0 0,-1 1 0,1-1 0,-1 1 0,1 1 0,0-1 0,-1 1 0,-5 2 0,8-2 0,1 0 0,-1-1 0,1 1 0,0 0 0,0 0 0,0 0 0,0 1 0,0-1 0,0 0 0,1 1 0,-1-1 0,1 1 0,0-1 0,0 1 0,0 0 0,0 0 0,0-1 0,0 1 0,0 5 0,0 0 0,0 0 0,0 0 0,1 0 0,0 0 0,1 0 0,-1 0 0,2 0 0,-1 0 0,1 0 0,0-1 0,1 1 0,0 0 0,0-1 0,0 0 0,1 0 0,0 0 0,1 0 0,0 0 0,10 10 0,-6-8 0,0 0 0,1-1 0,0 0 0,1-1 0,0 0 0,0-1 0,0 0 0,1-1 0,0 0 0,0-1 0,24 5 0,17-1 0,1-3 0,0-3 0,76-5 0,-22 0 0,467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1:15:40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513 197 24575,'26'0'0,"0"-2"0,-1 0 0,1-2 0,-1-1 0,1-1 0,-2-1 0,1-1 0,23-12 0,-16 8 0,1 1 0,33-7 0,-4 2 0,-42 9 0,-20 7 0,0 0 0,0 0 0,-1 0 0,1 0 0,0 0 0,0-1 0,0 1 0,0 0 0,-1 0 0,1 0 0,0 0 0,0 0 0,0 0 0,0-1 0,0 1 0,0 0 0,-1 0 0,1 0 0,0 0 0,0-1 0,0 1 0,0 0 0,0 0 0,0 0 0,0-1 0,0 1 0,0 0 0,0 0 0,0 0 0,0-1 0,0 1 0,0 0 0,0 0 0,0 0 0,0-1 0,0 1 0,0 0 0,0 0 0,0 0 0,0 0 0,1-1 0,-1 1 0,0 0 0,0 0 0,0 0 0,0 0 0,0-1 0,0 1 0,1 0 0,-1 0 0,0 0 0,-34-4 0,-1 2 0,-52 4 0,23-1 0,-395-19 0,255-15 0,111 16-1365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6CE2-6D87-4838-98F1-6CF6DFB8471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DBE5-5313-4052-B5C6-311284FBA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1A70-CF7C-4FEE-A74A-F72A810F002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CDFB-15B0-4C62-949E-E8B12FDE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Parallel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82854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Minimum Spanning Tree: Prim’s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Prim’s algorithm for finding an MST is a greedy algorithm.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• Start by selecting an arbitrary vertex, include it into the current MST.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Grow the current MST by inserting into it the vertex closest to one of the vertices already in current MST.</a:t>
            </a:r>
          </a:p>
        </p:txBody>
      </p:sp>
    </p:spTree>
    <p:extLst>
      <p:ext uri="{BB962C8B-B14F-4D97-AF65-F5344CB8AC3E}">
        <p14:creationId xmlns:p14="http://schemas.microsoft.com/office/powerpoint/2010/main" val="35462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Tree: Prim’s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6DF15-D875-9C33-CA13-7F33CDE9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49" y="1043252"/>
            <a:ext cx="8184382" cy="27057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B2FAF4-62DE-7829-1646-AE7778A11C44}"/>
                  </a:ext>
                </a:extLst>
              </p14:cNvPr>
              <p14:cNvContentPartPr/>
              <p14:nvPr/>
            </p14:nvContentPartPr>
            <p14:xfrm>
              <a:off x="3271860" y="1032390"/>
              <a:ext cx="237600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B2FAF4-62DE-7829-1646-AE7778A11C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9220" y="969750"/>
                <a:ext cx="2501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B70868-EC01-9E4E-E6CD-321D19586F27}"/>
                  </a:ext>
                </a:extLst>
              </p14:cNvPr>
              <p14:cNvContentPartPr/>
              <p14:nvPr/>
            </p14:nvContentPartPr>
            <p14:xfrm>
              <a:off x="8913420" y="1177110"/>
              <a:ext cx="425520" cy="11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B70868-EC01-9E4E-E6CD-321D19586F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0420" y="1114470"/>
                <a:ext cx="551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4ECB9C1-7517-9403-75CF-7E5BDEAA16B9}"/>
              </a:ext>
            </a:extLst>
          </p:cNvPr>
          <p:cNvGrpSpPr/>
          <p:nvPr/>
        </p:nvGrpSpPr>
        <p:grpSpPr>
          <a:xfrm>
            <a:off x="8823780" y="1005750"/>
            <a:ext cx="373680" cy="80640"/>
            <a:chOff x="8823780" y="1005750"/>
            <a:chExt cx="3736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A02E41-8722-8892-BBC2-08650FC1F329}"/>
                    </a:ext>
                  </a:extLst>
                </p14:cNvPr>
                <p14:cNvContentPartPr/>
                <p14:nvPr/>
              </p14:nvContentPartPr>
              <p14:xfrm>
                <a:off x="8845380" y="1015110"/>
                <a:ext cx="352080" cy="7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A02E41-8722-8892-BBC2-08650FC1F3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82380" y="952110"/>
                  <a:ext cx="477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A82190-1599-8EF3-0B92-149DDC671899}"/>
                    </a:ext>
                  </a:extLst>
                </p14:cNvPr>
                <p14:cNvContentPartPr/>
                <p14:nvPr/>
              </p14:nvContentPartPr>
              <p14:xfrm>
                <a:off x="8823780" y="100575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A82190-1599-8EF3-0B92-149DDC6718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60780" y="9427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155B3-BD49-C502-A843-D469C1FD6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1072" y="3829288"/>
            <a:ext cx="7725898" cy="25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6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Tree: Prim’s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B2FAF4-62DE-7829-1646-AE7778A11C44}"/>
                  </a:ext>
                </a:extLst>
              </p14:cNvPr>
              <p14:cNvContentPartPr/>
              <p14:nvPr/>
            </p14:nvContentPartPr>
            <p14:xfrm>
              <a:off x="3271860" y="1032390"/>
              <a:ext cx="237600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B2FAF4-62DE-7829-1646-AE7778A11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860" y="968956"/>
                <a:ext cx="2501640" cy="179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B70868-EC01-9E4E-E6CD-321D19586F27}"/>
                  </a:ext>
                </a:extLst>
              </p14:cNvPr>
              <p14:cNvContentPartPr/>
              <p14:nvPr/>
            </p14:nvContentPartPr>
            <p14:xfrm>
              <a:off x="8913420" y="1177110"/>
              <a:ext cx="425520" cy="11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B70868-EC01-9E4E-E6CD-321D19586F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0420" y="1113916"/>
                <a:ext cx="551160" cy="243028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4ECB9C1-7517-9403-75CF-7E5BDEAA16B9}"/>
              </a:ext>
            </a:extLst>
          </p:cNvPr>
          <p:cNvGrpSpPr/>
          <p:nvPr/>
        </p:nvGrpSpPr>
        <p:grpSpPr>
          <a:xfrm>
            <a:off x="8823780" y="1005750"/>
            <a:ext cx="373680" cy="80640"/>
            <a:chOff x="8823780" y="1005750"/>
            <a:chExt cx="3736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A02E41-8722-8892-BBC2-08650FC1F329}"/>
                    </a:ext>
                  </a:extLst>
                </p14:cNvPr>
                <p14:cNvContentPartPr/>
                <p14:nvPr/>
              </p14:nvContentPartPr>
              <p14:xfrm>
                <a:off x="8845380" y="1015110"/>
                <a:ext cx="352080" cy="7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A02E41-8722-8892-BBC2-08650FC1F3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82380" y="952110"/>
                  <a:ext cx="477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A82190-1599-8EF3-0B92-149DDC671899}"/>
                    </a:ext>
                  </a:extLst>
                </p14:cNvPr>
                <p14:cNvContentPartPr/>
                <p14:nvPr/>
              </p14:nvContentPartPr>
              <p14:xfrm>
                <a:off x="8823780" y="100575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A82190-1599-8EF3-0B92-149DDC6718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0780" y="9427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A53061-DF6C-6043-AD5E-13BA10F44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243" y="1130468"/>
            <a:ext cx="7136765" cy="2612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AFF10-BCD3-BE27-E0D4-051D5E5162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9264" y="3605402"/>
            <a:ext cx="7989261" cy="29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1. procedure PRIM MST(V, E, w, r)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2. begin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3. 	VT := {r};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4. 	d[r] := 0;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5. 	for all v ∈ (V − VT ) do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6. 	       if edge (r, v) exists set d[v] := w(r, v);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7.                        else set d[v] := ∞;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8. 	while VT 6= V do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9. 	begin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10.                      find a vertex u such that d[u] := min{d[v]|v ∈ (V − VT )};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11.                      VT := VT ∪ {u};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12.                       for all v ∈ (V − VT ) do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13. 		d[v] := min{d[v], w(u, v)};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14.                </a:t>
            </a:r>
            <a:r>
              <a:rPr lang="en-US" sz="1600" b="1" dirty="0" err="1"/>
              <a:t>endwhile</a:t>
            </a:r>
            <a:endParaRPr lang="en-US" sz="16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15. end PRIM MST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3F506-AD24-11C0-528C-085034D78EBA}"/>
              </a:ext>
            </a:extLst>
          </p:cNvPr>
          <p:cNvSpPr txBox="1"/>
          <p:nvPr/>
        </p:nvSpPr>
        <p:spPr>
          <a:xfrm>
            <a:off x="6096000" y="1325880"/>
            <a:ext cx="630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Prim’s sequential minimum spanning tree algorithm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9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Prim’s Algorithm: Parallel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The algorithm works in n outer iterations – it is hard to execute these iterations concurrently.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inner loop is relatively easy to parallelize. Let p be the number of processes, and let n be the number of vertices.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adjacency matrix is partitioned in a 1-D block fashion, with distance vector </a:t>
            </a:r>
            <a:r>
              <a:rPr lang="en-US" sz="2400" b="1" i="1" dirty="0"/>
              <a:t>d </a:t>
            </a:r>
            <a:r>
              <a:rPr lang="en-US" sz="2400" dirty="0"/>
              <a:t>partitioned accordingly.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In each step, a processor selects the locally closest node. followed by a global reduction to select globally closest node.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This node is inserted into MST, and the choice broadcast to all processors.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Each processor updates its part of the </a:t>
            </a:r>
            <a:r>
              <a:rPr lang="en-US" sz="2400" b="1" i="1" dirty="0"/>
              <a:t>d</a:t>
            </a:r>
            <a:r>
              <a:rPr lang="en-US" sz="2400" dirty="0"/>
              <a:t> vector locally</a:t>
            </a:r>
          </a:p>
        </p:txBody>
      </p:sp>
    </p:spTree>
    <p:extLst>
      <p:ext uri="{BB962C8B-B14F-4D97-AF65-F5344CB8AC3E}">
        <p14:creationId xmlns:p14="http://schemas.microsoft.com/office/powerpoint/2010/main" val="251646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Prim’s Algorithm: Parallel Formulation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213D5-AE91-85BD-1D98-9709BAC9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97" y="1153062"/>
            <a:ext cx="8330085" cy="52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Prim’s Algorithm: Parallel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E116F-023F-DC01-4B07-4BC7EFE1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1351830"/>
            <a:ext cx="8483755" cy="4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Single-Source Shortest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85D4D-B716-9B27-0F10-60286A11AD90}"/>
              </a:ext>
            </a:extLst>
          </p:cNvPr>
          <p:cNvSpPr txBox="1"/>
          <p:nvPr/>
        </p:nvSpPr>
        <p:spPr>
          <a:xfrm>
            <a:off x="331470" y="1188720"/>
            <a:ext cx="1144143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a weighted graph G = (V, E, w), the single-source shortest paths problem is to find the shortest paths from a vertex v ∈ V to all other vertices in V 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Dijkstra’s algorithm is similar to Prim’s algorithm. It maintains a set of nodes for which the shortest paths are known.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grows this set based on the node closest to source using one of the nodes in the current shortest path set.</a:t>
            </a:r>
          </a:p>
        </p:txBody>
      </p:sp>
    </p:spTree>
    <p:extLst>
      <p:ext uri="{BB962C8B-B14F-4D97-AF65-F5344CB8AC3E}">
        <p14:creationId xmlns:p14="http://schemas.microsoft.com/office/powerpoint/2010/main" val="405832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Single-Source Shortest Paths: Dijkstra’s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ABFFF-EE58-A646-A4B1-D52DB34B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1062892"/>
            <a:ext cx="9273074" cy="5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Dijkstra’s Algorithm: Parallel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Very similar to the parallel formulation of Prim’s algorithm for minimum spanning trees.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weighted adjacency matrix is partitioned using the 1-D block mapping.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Each process selects, locally, the node closest to the source, followed by a global reduction to select next node.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node is broadcast to all processors and the l-vector updated.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parallel performance of Dijkstra’s algorithm is identical to that of Prim’s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25834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Definitions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 undirected graph G is a pair (V, E), where V is a finite set of points called vertices and E is a finite set of edges.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edge e ∈ E is an unordered pair (u, v), where u, v ∈ V 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a directed graph, the edge e is an ordered pair (u, v). An edge (u, v) is incident from vertex u and is incident to vertex v.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path from a vertex v to a vertex u is a sequence hv0,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of vertices where v0 = v,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= u, and (vi, vi+1) ∈ E for i = 0, 1, . . . , k − 1.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length of a path is defined as the number of edges in the path.</a:t>
            </a:r>
          </a:p>
        </p:txBody>
      </p:sp>
    </p:spTree>
    <p:extLst>
      <p:ext uri="{BB962C8B-B14F-4D97-AF65-F5344CB8AC3E}">
        <p14:creationId xmlns:p14="http://schemas.microsoft.com/office/powerpoint/2010/main" val="141158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All-Pairs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Given a weighted graph G(V, E, w), the all-pairs shortest paths problem is to find the shortest paths between all pairs of vertices </a:t>
            </a:r>
            <a:r>
              <a:rPr lang="en-US" sz="2400" b="1" i="1" dirty="0"/>
              <a:t>vi, </a:t>
            </a:r>
            <a:r>
              <a:rPr lang="en-US" sz="2400" b="1" i="1" dirty="0" err="1"/>
              <a:t>vj</a:t>
            </a:r>
            <a:r>
              <a:rPr lang="en-US" sz="2400" b="1" i="1" dirty="0"/>
              <a:t> ∈ V</a:t>
            </a:r>
            <a:r>
              <a:rPr lang="en-US" sz="24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 number of algorithms are known for solving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55924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All-Pairs Shortest Paths: Matrix-Multiplication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Consider the multiplication of the weighted adjacency matrix with itself – except, in this case, we replace the multiplication operation in matrix multiplication by addition, and the addition operation by minimization.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Notice that the product of weighted adjacency matrix with itself returns a matrix that contains shortest paths of length 2 between any pair of nodes.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follows from this argument that </a:t>
            </a:r>
            <a:r>
              <a:rPr lang="en-US" sz="2400" b="1" i="1" dirty="0"/>
              <a:t>A</a:t>
            </a:r>
            <a:r>
              <a:rPr lang="en-US" sz="2400" b="1" i="1" baseline="30000" dirty="0"/>
              <a:t>n</a:t>
            </a:r>
            <a:r>
              <a:rPr lang="en-US" sz="2400" dirty="0"/>
              <a:t> contains all shortest paths.</a:t>
            </a:r>
          </a:p>
        </p:txBody>
      </p:sp>
    </p:spTree>
    <p:extLst>
      <p:ext uri="{BB962C8B-B14F-4D97-AF65-F5344CB8AC3E}">
        <p14:creationId xmlns:p14="http://schemas.microsoft.com/office/powerpoint/2010/main" val="416556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Matrix-Multiplication Based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B0A9F-3704-7B00-6FFD-C50B9B65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953652"/>
            <a:ext cx="7625871" cy="57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Matrix-Multiplication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/>
              <a:t>A</a:t>
            </a:r>
            <a:r>
              <a:rPr lang="en-US" sz="2400" b="1" i="1" baseline="30000" dirty="0"/>
              <a:t>n</a:t>
            </a:r>
            <a:r>
              <a:rPr lang="en-US" sz="2400" dirty="0"/>
              <a:t> is computed by doubling powers – i.e., as </a:t>
            </a:r>
            <a:r>
              <a:rPr lang="en-US" sz="2400" b="1" i="1" dirty="0"/>
              <a:t>A</a:t>
            </a:r>
            <a:r>
              <a:rPr lang="en-US" sz="2400" dirty="0"/>
              <a:t>, </a:t>
            </a:r>
            <a:r>
              <a:rPr lang="en-US" sz="2400" b="1" i="1" dirty="0"/>
              <a:t>A</a:t>
            </a:r>
            <a:r>
              <a:rPr lang="en-US" sz="2400" b="1" i="1" baseline="30000" dirty="0"/>
              <a:t>2</a:t>
            </a:r>
            <a:r>
              <a:rPr lang="en-US" sz="2400" dirty="0"/>
              <a:t>, </a:t>
            </a:r>
            <a:r>
              <a:rPr lang="en-US" sz="2400" b="1" i="1" dirty="0"/>
              <a:t>A</a:t>
            </a:r>
            <a:r>
              <a:rPr lang="en-US" sz="2400" b="1" i="1" baseline="30000" dirty="0"/>
              <a:t>4</a:t>
            </a:r>
            <a:r>
              <a:rPr lang="en-US" sz="2400" dirty="0"/>
              <a:t>, </a:t>
            </a:r>
            <a:r>
              <a:rPr lang="en-US" sz="2400" b="1" i="1" dirty="0"/>
              <a:t>A</a:t>
            </a:r>
            <a:r>
              <a:rPr lang="en-US" sz="2400" b="1" i="1" baseline="30000" dirty="0"/>
              <a:t>8</a:t>
            </a:r>
            <a:r>
              <a:rPr lang="en-US" sz="2400" dirty="0"/>
              <a:t>, and so 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We need log n matrix multiplications, each taking time O(n</a:t>
            </a:r>
            <a:r>
              <a:rPr lang="en-US" sz="2400" baseline="30000" dirty="0"/>
              <a:t>3</a:t>
            </a:r>
            <a:r>
              <a:rPr lang="en-US" sz="2400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serial complexity of this procedure is O(n</a:t>
            </a:r>
            <a:r>
              <a:rPr lang="en-US" sz="2400" baseline="30000" dirty="0"/>
              <a:t>3</a:t>
            </a:r>
            <a:r>
              <a:rPr lang="en-US" sz="2400" dirty="0"/>
              <a:t> log n).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This algorithm is not optimal, since the best-known algorithms have complexity O(n3).</a:t>
            </a:r>
          </a:p>
        </p:txBody>
      </p:sp>
    </p:spTree>
    <p:extLst>
      <p:ext uri="{BB962C8B-B14F-4D97-AF65-F5344CB8AC3E}">
        <p14:creationId xmlns:p14="http://schemas.microsoft.com/office/powerpoint/2010/main" val="329786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Floyd’s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FAD52-843C-EEF5-A926-A8B649341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70"/>
          <a:stretch/>
        </p:blipFill>
        <p:spPr>
          <a:xfrm>
            <a:off x="352944" y="1009564"/>
            <a:ext cx="10837026" cy="52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0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Floyd’s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9268F-3A04-D21B-5DBF-CB5DDD90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2" y="1296236"/>
            <a:ext cx="9026617" cy="39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Floyd’s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A8976-F263-A033-1B7D-D5F8D810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8518"/>
            <a:ext cx="8993170" cy="45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7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Floyd’s Algorithm: Parallel Formulation Using 2-D Block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347B5-0C19-C01E-3D80-07A225EB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6" y="947967"/>
            <a:ext cx="10546624" cy="57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Floyd’s Algorithm: Parallel Formulation Using 2-D Block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F7AB-D0CF-4124-C4FF-2C2DFE04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49" y="1305464"/>
            <a:ext cx="8582624" cy="50496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14:cNvPr>
              <p14:cNvContentPartPr/>
              <p14:nvPr/>
            </p14:nvContentPartPr>
            <p14:xfrm>
              <a:off x="5143140" y="1300230"/>
              <a:ext cx="142380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140" y="1237590"/>
                <a:ext cx="154944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47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Floyd’s Algorithm: Parallel Formulation Using 2-D Block Mapping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14:cNvPr>
              <p14:cNvContentPartPr/>
              <p14:nvPr/>
            </p14:nvContentPartPr>
            <p14:xfrm>
              <a:off x="5143140" y="1300230"/>
              <a:ext cx="142380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0140" y="1237230"/>
                <a:ext cx="1549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14:cNvPr>
              <p14:cNvContentPartPr/>
              <p14:nvPr/>
            </p14:nvContentPartPr>
            <p14:xfrm>
              <a:off x="4068540" y="3840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900" y="377739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CFA0AE4-64E6-9275-1198-C5CA3D32E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827" y="886348"/>
            <a:ext cx="8886346" cy="59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Definitions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(a) An undirected graph and (b) a directed 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5D5AA-DCDB-D768-E651-DF1906777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"/>
          <a:stretch/>
        </p:blipFill>
        <p:spPr>
          <a:xfrm>
            <a:off x="2502798" y="1108710"/>
            <a:ext cx="7064483" cy="33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54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Floyd’s Algorithm: Parallel Formulation Using 2-D Block Mapping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14:cNvPr>
              <p14:cNvContentPartPr/>
              <p14:nvPr/>
            </p14:nvContentPartPr>
            <p14:xfrm>
              <a:off x="5143140" y="1300230"/>
              <a:ext cx="142380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0140" y="1237230"/>
                <a:ext cx="1549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14:cNvPr>
              <p14:cNvContentPartPr/>
              <p14:nvPr/>
            </p14:nvContentPartPr>
            <p14:xfrm>
              <a:off x="4068540" y="3840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540" y="377739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427B2D-9227-D74A-CE0C-8C76D4968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06" y="966839"/>
            <a:ext cx="10415398" cy="57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2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Floyd’s Algorithm: Parallel Formulation Using 2-D Block Mapping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14:cNvPr>
              <p14:cNvContentPartPr/>
              <p14:nvPr/>
            </p14:nvContentPartPr>
            <p14:xfrm>
              <a:off x="5143140" y="1300230"/>
              <a:ext cx="142380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5E8936-1121-E1DE-C6A5-32DFB0BC8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0140" y="1237230"/>
                <a:ext cx="1549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14:cNvPr>
              <p14:cNvContentPartPr/>
              <p14:nvPr/>
            </p14:nvContentPartPr>
            <p14:xfrm>
              <a:off x="4068540" y="384039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A79F53-DF77-ECAD-F00F-B8CACB23C6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540" y="377739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B9F1031-112F-0648-EC1D-E5CFF9A4D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86" y="819690"/>
            <a:ext cx="10752364" cy="60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1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Definitions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An undirected graph is connected if every pair of vertices is connected by a path.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forest is an acyclic graph, and a tree is a connected acyclic graph.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graph that has weights associated with each edge is called a weighted graph.</a:t>
            </a:r>
          </a:p>
        </p:txBody>
      </p:sp>
    </p:spTree>
    <p:extLst>
      <p:ext uri="{BB962C8B-B14F-4D97-AF65-F5344CB8AC3E}">
        <p14:creationId xmlns:p14="http://schemas.microsoft.com/office/powerpoint/2010/main" val="277635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Definitions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Graphs can be represented by their adjacency matrix or an edge (or vertex) list.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Adjacency matrices have a value </a:t>
            </a:r>
            <a:r>
              <a:rPr lang="en-US" i="1" dirty="0" err="1"/>
              <a:t>a</a:t>
            </a:r>
            <a:r>
              <a:rPr lang="en-US" i="1" baseline="-25000" dirty="0" err="1"/>
              <a:t>i,j</a:t>
            </a:r>
            <a:r>
              <a:rPr lang="en-US" dirty="0"/>
              <a:t> = 1 if nodes i and j share an edge; 0 otherwise. In case of a weighted graph, </a:t>
            </a:r>
            <a:r>
              <a:rPr lang="en-US" i="1" dirty="0" err="1"/>
              <a:t>a</a:t>
            </a:r>
            <a:r>
              <a:rPr lang="en-US" i="1" baseline="-25000" dirty="0" err="1"/>
              <a:t>i,j</a:t>
            </a:r>
            <a:r>
              <a:rPr lang="en-US" dirty="0"/>
              <a:t> = </a:t>
            </a:r>
            <a:r>
              <a:rPr lang="en-US" i="1" dirty="0" err="1"/>
              <a:t>w</a:t>
            </a:r>
            <a:r>
              <a:rPr lang="en-US" i="1" baseline="-25000" dirty="0" err="1"/>
              <a:t>i,j</a:t>
            </a:r>
            <a:r>
              <a:rPr lang="en-US" dirty="0"/>
              <a:t>, the weight of the edge.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adjacency list representation of a graph G = (V, E) consists of an array </a:t>
            </a:r>
            <a:r>
              <a:rPr lang="en-US" i="1" dirty="0"/>
              <a:t>Adj[1..|V |] </a:t>
            </a:r>
            <a:r>
              <a:rPr lang="en-US" dirty="0"/>
              <a:t>of lists. Each list Adj[v] is a list of all vertices adjacent to v.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a graph with n nodes, adjacency matrices take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space and adjacency list takes </a:t>
            </a:r>
            <a:r>
              <a:rPr lang="en-US" i="1" dirty="0"/>
              <a:t>Θ(|E|) </a:t>
            </a: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47465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Definitions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An undirected graph and its adjacency matrix representation.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undirected graph and its adjacency list representation.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9CBAD-A8D9-1AF1-E83D-0B7AD84E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9" y="1130258"/>
            <a:ext cx="4634359" cy="2401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0052C-D4C2-5F65-D6A9-54BDC755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10" y="1149949"/>
            <a:ext cx="5568722" cy="2279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426EE1-339D-B121-0B6D-DE9F3B18D0EC}"/>
                  </a:ext>
                </a:extLst>
              </p14:cNvPr>
              <p14:cNvContentPartPr/>
              <p14:nvPr/>
            </p14:nvContentPartPr>
            <p14:xfrm>
              <a:off x="5163660" y="1074150"/>
              <a:ext cx="430560" cy="10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426EE1-339D-B121-0B6D-DE9F3B18D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0660" y="1011510"/>
                <a:ext cx="556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EEBE26-8908-8F86-2580-7E6ED19A1790}"/>
                  </a:ext>
                </a:extLst>
              </p14:cNvPr>
              <p14:cNvContentPartPr/>
              <p14:nvPr/>
            </p14:nvContentPartPr>
            <p14:xfrm>
              <a:off x="5541300" y="983070"/>
              <a:ext cx="59400" cy="14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EEBE26-8908-8F86-2580-7E6ED19A17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1660" y="803070"/>
                <a:ext cx="2390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91F3F1-75A4-283E-66C3-02A14AABE4A7}"/>
                  </a:ext>
                </a:extLst>
              </p14:cNvPr>
              <p14:cNvContentPartPr/>
              <p14:nvPr/>
            </p14:nvContentPartPr>
            <p14:xfrm>
              <a:off x="6000300" y="11313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91F3F1-75A4-283E-66C3-02A14AABE4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0660" y="951390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855F336-9D07-7977-0470-F25FB07056F4}"/>
              </a:ext>
            </a:extLst>
          </p:cNvPr>
          <p:cNvGrpSpPr/>
          <p:nvPr/>
        </p:nvGrpSpPr>
        <p:grpSpPr>
          <a:xfrm>
            <a:off x="5520060" y="1200150"/>
            <a:ext cx="55800" cy="360"/>
            <a:chOff x="5520060" y="1200150"/>
            <a:chExt cx="55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69965F-07C7-A17C-CD4D-5D4862AD77BA}"/>
                    </a:ext>
                  </a:extLst>
                </p14:cNvPr>
                <p14:cNvContentPartPr/>
                <p14:nvPr/>
              </p14:nvContentPartPr>
              <p14:xfrm>
                <a:off x="5520060" y="120015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69965F-07C7-A17C-CD4D-5D4862AD77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7420" y="1137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9CAF37-79BC-C705-A78A-79BC6678FE57}"/>
                    </a:ext>
                  </a:extLst>
                </p14:cNvPr>
                <p14:cNvContentPartPr/>
                <p14:nvPr/>
              </p14:nvContentPartPr>
              <p14:xfrm>
                <a:off x="5520060" y="1200150"/>
                <a:ext cx="5580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9CAF37-79BC-C705-A78A-79BC6678FE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57420" y="1137150"/>
                  <a:ext cx="18144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235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spanning tree of an undirected graph G is a subgraph of G that is a tree containing all the vertices of 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a weighted graph, the weight of a subgraph is the sum of the weights of the edges in the subgraph.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minimum spanning tree (MST) for a weighted undirected graph is a spanning tree with minimum weight</a:t>
            </a:r>
          </a:p>
        </p:txBody>
      </p:sp>
    </p:spTree>
    <p:extLst>
      <p:ext uri="{BB962C8B-B14F-4D97-AF65-F5344CB8AC3E}">
        <p14:creationId xmlns:p14="http://schemas.microsoft.com/office/powerpoint/2010/main" val="41254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An undirected graph and its minimum spanning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8CDB4-8901-1A33-DDF7-CD2DB0C4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74" y="1500466"/>
            <a:ext cx="7898851" cy="34922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869D90-4543-EFD1-F234-F951A03A4B76}"/>
                  </a:ext>
                </a:extLst>
              </p14:cNvPr>
              <p14:cNvContentPartPr/>
              <p14:nvPr/>
            </p14:nvContentPartPr>
            <p14:xfrm>
              <a:off x="5675940" y="1371870"/>
              <a:ext cx="2489040" cy="28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869D90-4543-EFD1-F234-F951A03A4B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300" y="1308870"/>
                <a:ext cx="261468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49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51613"/>
            <a:ext cx="11652068" cy="74521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Minimum Spanning Tree: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89603"/>
            <a:ext cx="11652068" cy="56463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Prim’s algorithm for finding an MST is a greedy algorithm.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Start by selecting an arbitrary vertex, include it into the current MST.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Grow the current MST by inserting into it the vertex closest to one of the vertices already in current MST</a:t>
            </a:r>
          </a:p>
        </p:txBody>
      </p:sp>
    </p:spTree>
    <p:extLst>
      <p:ext uri="{BB962C8B-B14F-4D97-AF65-F5344CB8AC3E}">
        <p14:creationId xmlns:p14="http://schemas.microsoft.com/office/powerpoint/2010/main" val="13818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1318</Words>
  <Application>Microsoft Office PowerPoint</Application>
  <PresentationFormat>Widescreen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Parallel and Distributed Computing</vt:lpstr>
      <vt:lpstr>Definitions and Representation</vt:lpstr>
      <vt:lpstr>Definitions and Representation</vt:lpstr>
      <vt:lpstr>Definitions and Representation</vt:lpstr>
      <vt:lpstr>Definitions and Representation</vt:lpstr>
      <vt:lpstr>Definitions and Representation</vt:lpstr>
      <vt:lpstr>Minimum Spanning Tree</vt:lpstr>
      <vt:lpstr>Minimum Spanning Tree</vt:lpstr>
      <vt:lpstr>Minimum Spanning Tree: Prim’s Algorithm</vt:lpstr>
      <vt:lpstr>Minimum Spanning Tree: Prim’s Algorithm</vt:lpstr>
      <vt:lpstr>Minimum Spanning Tree: Prim’s Algorithm</vt:lpstr>
      <vt:lpstr>Minimum Spanning Tree: Prim’s Algorithm</vt:lpstr>
      <vt:lpstr>Minimum Spanning Tree: Prim’s Algorithm</vt:lpstr>
      <vt:lpstr>Prim’s Algorithm: Parallel Formulation</vt:lpstr>
      <vt:lpstr>Prim’s Algorithm: Parallel Formulation</vt:lpstr>
      <vt:lpstr>Prim’s Algorithm: Parallel Formulation</vt:lpstr>
      <vt:lpstr>Single-Source Shortest Paths</vt:lpstr>
      <vt:lpstr>Single-Source Shortest Paths: Dijkstra’s Algorithm</vt:lpstr>
      <vt:lpstr>Dijkstra’s Algorithm: Parallel Formulation</vt:lpstr>
      <vt:lpstr>All-Pairs Shortest Paths</vt:lpstr>
      <vt:lpstr>All-Pairs Shortest Paths: Matrix-Multiplication Based Algorithm</vt:lpstr>
      <vt:lpstr>Matrix-Multiplication Based Algorithm</vt:lpstr>
      <vt:lpstr>Matrix-Multiplication Based Algorithm</vt:lpstr>
      <vt:lpstr>Floyd’s Algorithm</vt:lpstr>
      <vt:lpstr>Floyd’s Algorithm</vt:lpstr>
      <vt:lpstr>Floyd’s Algorithm</vt:lpstr>
      <vt:lpstr>Floyd’s Algorithm: Parallel Formulation Using 2-D Block Mapping</vt:lpstr>
      <vt:lpstr>Floyd’s Algorithm: Parallel Formulation Using 2-D Block Mapping</vt:lpstr>
      <vt:lpstr>Floyd’s Algorithm: Parallel Formulation Using 2-D Block Mapping</vt:lpstr>
      <vt:lpstr>Floyd’s Algorithm: Parallel Formulation Using 2-D Block Mapping</vt:lpstr>
      <vt:lpstr>Floyd’s Algorithm: Parallel Formulation Using 2-D Block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saif</dc:creator>
  <cp:lastModifiedBy>Sadia Zar</cp:lastModifiedBy>
  <cp:revision>791</cp:revision>
  <dcterms:created xsi:type="dcterms:W3CDTF">2021-09-29T18:45:01Z</dcterms:created>
  <dcterms:modified xsi:type="dcterms:W3CDTF">2023-12-05T11:48:25Z</dcterms:modified>
</cp:coreProperties>
</file>