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B87090-3FEB-4358-8EDA-AA7A3A346562}" v="27" dt="2024-05-19T18:42:57.1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447" autoAdjust="0"/>
  </p:normalViewPr>
  <p:slideViewPr>
    <p:cSldViewPr snapToGrid="0">
      <p:cViewPr varScale="1">
        <p:scale>
          <a:sx n="68" d="100"/>
          <a:sy n="68" d="100"/>
        </p:scale>
        <p:origin x="5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dia Zar" userId="5821699518c1d69a" providerId="LiveId" clId="{52B87090-3FEB-4358-8EDA-AA7A3A346562}"/>
    <pc:docChg chg="undo custSel addSld modSld">
      <pc:chgData name="Sadia Zar" userId="5821699518c1d69a" providerId="LiveId" clId="{52B87090-3FEB-4358-8EDA-AA7A3A346562}" dt="2024-05-19T18:46:25.796" v="918" actId="113"/>
      <pc:docMkLst>
        <pc:docMk/>
      </pc:docMkLst>
      <pc:sldChg chg="modSp new mod">
        <pc:chgData name="Sadia Zar" userId="5821699518c1d69a" providerId="LiveId" clId="{52B87090-3FEB-4358-8EDA-AA7A3A346562}" dt="2024-05-19T18:46:25.796" v="918" actId="113"/>
        <pc:sldMkLst>
          <pc:docMk/>
          <pc:sldMk cId="2111008626" sldId="256"/>
        </pc:sldMkLst>
        <pc:spChg chg="mod">
          <ac:chgData name="Sadia Zar" userId="5821699518c1d69a" providerId="LiveId" clId="{52B87090-3FEB-4358-8EDA-AA7A3A346562}" dt="2024-05-19T18:46:25.796" v="918" actId="113"/>
          <ac:spMkLst>
            <pc:docMk/>
            <pc:sldMk cId="2111008626" sldId="256"/>
            <ac:spMk id="2" creationId="{6B6BE2CA-EC58-9C27-2C41-1F6F08A6F41A}"/>
          </ac:spMkLst>
        </pc:spChg>
      </pc:sldChg>
      <pc:sldChg chg="addSp delSp modSp new mod">
        <pc:chgData name="Sadia Zar" userId="5821699518c1d69a" providerId="LiveId" clId="{52B87090-3FEB-4358-8EDA-AA7A3A346562}" dt="2024-05-19T18:46:11.600" v="916" actId="113"/>
        <pc:sldMkLst>
          <pc:docMk/>
          <pc:sldMk cId="3447908168" sldId="257"/>
        </pc:sldMkLst>
        <pc:spChg chg="mod">
          <ac:chgData name="Sadia Zar" userId="5821699518c1d69a" providerId="LiveId" clId="{52B87090-3FEB-4358-8EDA-AA7A3A346562}" dt="2024-05-19T18:46:11.600" v="916" actId="113"/>
          <ac:spMkLst>
            <pc:docMk/>
            <pc:sldMk cId="3447908168" sldId="257"/>
            <ac:spMk id="2" creationId="{36CE9602-50B8-F58E-456F-B010901945C5}"/>
          </ac:spMkLst>
        </pc:spChg>
        <pc:spChg chg="add del mod">
          <ac:chgData name="Sadia Zar" userId="5821699518c1d69a" providerId="LiveId" clId="{52B87090-3FEB-4358-8EDA-AA7A3A346562}" dt="2024-05-19T18:13:25.748" v="28" actId="6549"/>
          <ac:spMkLst>
            <pc:docMk/>
            <pc:sldMk cId="3447908168" sldId="257"/>
            <ac:spMk id="3" creationId="{69612438-627F-BD84-F4A2-3F2E49FF40F1}"/>
          </ac:spMkLst>
        </pc:spChg>
        <pc:spChg chg="add mod">
          <ac:chgData name="Sadia Zar" userId="5821699518c1d69a" providerId="LiveId" clId="{52B87090-3FEB-4358-8EDA-AA7A3A346562}" dt="2024-05-19T18:13:15.175" v="4"/>
          <ac:spMkLst>
            <pc:docMk/>
            <pc:sldMk cId="3447908168" sldId="257"/>
            <ac:spMk id="4" creationId="{4AE4CD34-A0E2-ADE8-A0DF-00FF96631DCB}"/>
          </ac:spMkLst>
        </pc:spChg>
      </pc:sldChg>
      <pc:sldChg chg="modSp new mod">
        <pc:chgData name="Sadia Zar" userId="5821699518c1d69a" providerId="LiveId" clId="{52B87090-3FEB-4358-8EDA-AA7A3A346562}" dt="2024-05-19T18:46:04.680" v="915" actId="123"/>
        <pc:sldMkLst>
          <pc:docMk/>
          <pc:sldMk cId="745060179" sldId="258"/>
        </pc:sldMkLst>
        <pc:spChg chg="mod">
          <ac:chgData name="Sadia Zar" userId="5821699518c1d69a" providerId="LiveId" clId="{52B87090-3FEB-4358-8EDA-AA7A3A346562}" dt="2024-05-19T18:46:00.437" v="914" actId="113"/>
          <ac:spMkLst>
            <pc:docMk/>
            <pc:sldMk cId="745060179" sldId="258"/>
            <ac:spMk id="2" creationId="{31CA27CF-370C-D460-0EE3-3F2251B9B021}"/>
          </ac:spMkLst>
        </pc:spChg>
        <pc:spChg chg="mod">
          <ac:chgData name="Sadia Zar" userId="5821699518c1d69a" providerId="LiveId" clId="{52B87090-3FEB-4358-8EDA-AA7A3A346562}" dt="2024-05-19T18:46:04.680" v="915" actId="123"/>
          <ac:spMkLst>
            <pc:docMk/>
            <pc:sldMk cId="745060179" sldId="258"/>
            <ac:spMk id="3" creationId="{D12BFC3B-B3AD-3F9A-2CB0-654B1051CD21}"/>
          </ac:spMkLst>
        </pc:spChg>
      </pc:sldChg>
      <pc:sldChg chg="modSp new mod">
        <pc:chgData name="Sadia Zar" userId="5821699518c1d69a" providerId="LiveId" clId="{52B87090-3FEB-4358-8EDA-AA7A3A346562}" dt="2024-05-19T18:45:57.670" v="913" actId="113"/>
        <pc:sldMkLst>
          <pc:docMk/>
          <pc:sldMk cId="17082982" sldId="259"/>
        </pc:sldMkLst>
        <pc:spChg chg="mod">
          <ac:chgData name="Sadia Zar" userId="5821699518c1d69a" providerId="LiveId" clId="{52B87090-3FEB-4358-8EDA-AA7A3A346562}" dt="2024-05-19T18:45:57.670" v="913" actId="113"/>
          <ac:spMkLst>
            <pc:docMk/>
            <pc:sldMk cId="17082982" sldId="259"/>
            <ac:spMk id="2" creationId="{FF9B43A3-8EB4-3616-A74A-B02CCB5EE176}"/>
          </ac:spMkLst>
        </pc:spChg>
        <pc:spChg chg="mod">
          <ac:chgData name="Sadia Zar" userId="5821699518c1d69a" providerId="LiveId" clId="{52B87090-3FEB-4358-8EDA-AA7A3A346562}" dt="2024-05-19T18:19:14.695" v="148" actId="123"/>
          <ac:spMkLst>
            <pc:docMk/>
            <pc:sldMk cId="17082982" sldId="259"/>
            <ac:spMk id="3" creationId="{88A5454B-BFFC-DCCD-815E-1C7D646251E5}"/>
          </ac:spMkLst>
        </pc:spChg>
      </pc:sldChg>
      <pc:sldChg chg="modSp new mod">
        <pc:chgData name="Sadia Zar" userId="5821699518c1d69a" providerId="LiveId" clId="{52B87090-3FEB-4358-8EDA-AA7A3A346562}" dt="2024-05-19T18:45:54.829" v="912" actId="113"/>
        <pc:sldMkLst>
          <pc:docMk/>
          <pc:sldMk cId="1989322646" sldId="260"/>
        </pc:sldMkLst>
        <pc:spChg chg="mod">
          <ac:chgData name="Sadia Zar" userId="5821699518c1d69a" providerId="LiveId" clId="{52B87090-3FEB-4358-8EDA-AA7A3A346562}" dt="2024-05-19T18:45:54.829" v="912" actId="113"/>
          <ac:spMkLst>
            <pc:docMk/>
            <pc:sldMk cId="1989322646" sldId="260"/>
            <ac:spMk id="2" creationId="{5D32F9A5-62EA-5099-21E2-6BCFFAB9D0DC}"/>
          </ac:spMkLst>
        </pc:spChg>
        <pc:spChg chg="mod">
          <ac:chgData name="Sadia Zar" userId="5821699518c1d69a" providerId="LiveId" clId="{52B87090-3FEB-4358-8EDA-AA7A3A346562}" dt="2024-05-19T18:20:00.715" v="159" actId="20577"/>
          <ac:spMkLst>
            <pc:docMk/>
            <pc:sldMk cId="1989322646" sldId="260"/>
            <ac:spMk id="3" creationId="{139E09FE-2620-FCF8-A69B-9730554B0A59}"/>
          </ac:spMkLst>
        </pc:spChg>
      </pc:sldChg>
      <pc:sldChg chg="modSp new mod">
        <pc:chgData name="Sadia Zar" userId="5821699518c1d69a" providerId="LiveId" clId="{52B87090-3FEB-4358-8EDA-AA7A3A346562}" dt="2024-05-19T18:45:51.675" v="911" actId="113"/>
        <pc:sldMkLst>
          <pc:docMk/>
          <pc:sldMk cId="606621127" sldId="261"/>
        </pc:sldMkLst>
        <pc:spChg chg="mod">
          <ac:chgData name="Sadia Zar" userId="5821699518c1d69a" providerId="LiveId" clId="{52B87090-3FEB-4358-8EDA-AA7A3A346562}" dt="2024-05-19T18:45:51.675" v="911" actId="113"/>
          <ac:spMkLst>
            <pc:docMk/>
            <pc:sldMk cId="606621127" sldId="261"/>
            <ac:spMk id="2" creationId="{B4412A49-CC79-138E-21D5-CA6E51731E35}"/>
          </ac:spMkLst>
        </pc:spChg>
        <pc:spChg chg="mod">
          <ac:chgData name="Sadia Zar" userId="5821699518c1d69a" providerId="LiveId" clId="{52B87090-3FEB-4358-8EDA-AA7A3A346562}" dt="2024-05-19T18:20:34.825" v="183" actId="123"/>
          <ac:spMkLst>
            <pc:docMk/>
            <pc:sldMk cId="606621127" sldId="261"/>
            <ac:spMk id="3" creationId="{83149A06-DE5C-6411-1E5E-1AC7E04C41D4}"/>
          </ac:spMkLst>
        </pc:spChg>
      </pc:sldChg>
      <pc:sldChg chg="addSp delSp modSp add mod">
        <pc:chgData name="Sadia Zar" userId="5821699518c1d69a" providerId="LiveId" clId="{52B87090-3FEB-4358-8EDA-AA7A3A346562}" dt="2024-05-19T18:45:48.590" v="910" actId="113"/>
        <pc:sldMkLst>
          <pc:docMk/>
          <pc:sldMk cId="942427202" sldId="262"/>
        </pc:sldMkLst>
        <pc:spChg chg="mod">
          <ac:chgData name="Sadia Zar" userId="5821699518c1d69a" providerId="LiveId" clId="{52B87090-3FEB-4358-8EDA-AA7A3A346562}" dt="2024-05-19T18:45:48.590" v="910" actId="113"/>
          <ac:spMkLst>
            <pc:docMk/>
            <pc:sldMk cId="942427202" sldId="262"/>
            <ac:spMk id="2" creationId="{B4412A49-CC79-138E-21D5-CA6E51731E35}"/>
          </ac:spMkLst>
        </pc:spChg>
        <pc:spChg chg="del">
          <ac:chgData name="Sadia Zar" userId="5821699518c1d69a" providerId="LiveId" clId="{52B87090-3FEB-4358-8EDA-AA7A3A346562}" dt="2024-05-19T18:20:50.447" v="185" actId="478"/>
          <ac:spMkLst>
            <pc:docMk/>
            <pc:sldMk cId="942427202" sldId="262"/>
            <ac:spMk id="3" creationId="{83149A06-DE5C-6411-1E5E-1AC7E04C41D4}"/>
          </ac:spMkLst>
        </pc:spChg>
        <pc:spChg chg="add del mod">
          <ac:chgData name="Sadia Zar" userId="5821699518c1d69a" providerId="LiveId" clId="{52B87090-3FEB-4358-8EDA-AA7A3A346562}" dt="2024-05-19T18:20:52.519" v="186" actId="478"/>
          <ac:spMkLst>
            <pc:docMk/>
            <pc:sldMk cId="942427202" sldId="262"/>
            <ac:spMk id="5" creationId="{BDBF57D3-4AAF-D417-6FD9-867562D4F7DA}"/>
          </ac:spMkLst>
        </pc:spChg>
        <pc:picChg chg="add mod">
          <ac:chgData name="Sadia Zar" userId="5821699518c1d69a" providerId="LiveId" clId="{52B87090-3FEB-4358-8EDA-AA7A3A346562}" dt="2024-05-19T18:20:57.757" v="189" actId="1076"/>
          <ac:picMkLst>
            <pc:docMk/>
            <pc:sldMk cId="942427202" sldId="262"/>
            <ac:picMk id="7" creationId="{97F3113D-EBED-8A64-2436-455AB518DC48}"/>
          </ac:picMkLst>
        </pc:picChg>
      </pc:sldChg>
      <pc:sldChg chg="modSp new mod">
        <pc:chgData name="Sadia Zar" userId="5821699518c1d69a" providerId="LiveId" clId="{52B87090-3FEB-4358-8EDA-AA7A3A346562}" dt="2024-05-19T18:45:44.791" v="909" actId="113"/>
        <pc:sldMkLst>
          <pc:docMk/>
          <pc:sldMk cId="1201572003" sldId="263"/>
        </pc:sldMkLst>
        <pc:spChg chg="mod">
          <ac:chgData name="Sadia Zar" userId="5821699518c1d69a" providerId="LiveId" clId="{52B87090-3FEB-4358-8EDA-AA7A3A346562}" dt="2024-05-19T18:45:44.791" v="909" actId="113"/>
          <ac:spMkLst>
            <pc:docMk/>
            <pc:sldMk cId="1201572003" sldId="263"/>
            <ac:spMk id="2" creationId="{790441CD-063C-A13D-CDCB-9E9E249F8F30}"/>
          </ac:spMkLst>
        </pc:spChg>
        <pc:spChg chg="mod">
          <ac:chgData name="Sadia Zar" userId="5821699518c1d69a" providerId="LiveId" clId="{52B87090-3FEB-4358-8EDA-AA7A3A346562}" dt="2024-05-19T18:21:39.346" v="220" actId="123"/>
          <ac:spMkLst>
            <pc:docMk/>
            <pc:sldMk cId="1201572003" sldId="263"/>
            <ac:spMk id="3" creationId="{E49F4FED-52FD-B077-5959-F9EC1BC16DC6}"/>
          </ac:spMkLst>
        </pc:spChg>
      </pc:sldChg>
      <pc:sldChg chg="modSp new mod">
        <pc:chgData name="Sadia Zar" userId="5821699518c1d69a" providerId="LiveId" clId="{52B87090-3FEB-4358-8EDA-AA7A3A346562}" dt="2024-05-19T18:45:41.639" v="908" actId="113"/>
        <pc:sldMkLst>
          <pc:docMk/>
          <pc:sldMk cId="4030189914" sldId="264"/>
        </pc:sldMkLst>
        <pc:spChg chg="mod">
          <ac:chgData name="Sadia Zar" userId="5821699518c1d69a" providerId="LiveId" clId="{52B87090-3FEB-4358-8EDA-AA7A3A346562}" dt="2024-05-19T18:45:41.639" v="908" actId="113"/>
          <ac:spMkLst>
            <pc:docMk/>
            <pc:sldMk cId="4030189914" sldId="264"/>
            <ac:spMk id="2" creationId="{07E170BC-8072-1823-E8E4-DC8A606B0F01}"/>
          </ac:spMkLst>
        </pc:spChg>
        <pc:spChg chg="mod">
          <ac:chgData name="Sadia Zar" userId="5821699518c1d69a" providerId="LiveId" clId="{52B87090-3FEB-4358-8EDA-AA7A3A346562}" dt="2024-05-19T18:22:52.035" v="241" actId="14100"/>
          <ac:spMkLst>
            <pc:docMk/>
            <pc:sldMk cId="4030189914" sldId="264"/>
            <ac:spMk id="3" creationId="{4E25936D-F75D-615C-3175-78AD83B3D347}"/>
          </ac:spMkLst>
        </pc:spChg>
      </pc:sldChg>
      <pc:sldChg chg="modSp new mod">
        <pc:chgData name="Sadia Zar" userId="5821699518c1d69a" providerId="LiveId" clId="{52B87090-3FEB-4358-8EDA-AA7A3A346562}" dt="2024-05-19T18:45:38.345" v="907" actId="113"/>
        <pc:sldMkLst>
          <pc:docMk/>
          <pc:sldMk cId="2259990681" sldId="265"/>
        </pc:sldMkLst>
        <pc:spChg chg="mod">
          <ac:chgData name="Sadia Zar" userId="5821699518c1d69a" providerId="LiveId" clId="{52B87090-3FEB-4358-8EDA-AA7A3A346562}" dt="2024-05-19T18:45:38.345" v="907" actId="113"/>
          <ac:spMkLst>
            <pc:docMk/>
            <pc:sldMk cId="2259990681" sldId="265"/>
            <ac:spMk id="2" creationId="{76168832-04FB-E5DA-B6DD-D5523A723827}"/>
          </ac:spMkLst>
        </pc:spChg>
        <pc:spChg chg="mod">
          <ac:chgData name="Sadia Zar" userId="5821699518c1d69a" providerId="LiveId" clId="{52B87090-3FEB-4358-8EDA-AA7A3A346562}" dt="2024-05-19T18:24:25.725" v="319" actId="5793"/>
          <ac:spMkLst>
            <pc:docMk/>
            <pc:sldMk cId="2259990681" sldId="265"/>
            <ac:spMk id="3" creationId="{7AFDDBF1-A611-2B9B-081C-AFEDB4A7C28E}"/>
          </ac:spMkLst>
        </pc:spChg>
      </pc:sldChg>
      <pc:sldChg chg="addSp delSp modSp add mod">
        <pc:chgData name="Sadia Zar" userId="5821699518c1d69a" providerId="LiveId" clId="{52B87090-3FEB-4358-8EDA-AA7A3A346562}" dt="2024-05-19T18:45:35.042" v="906" actId="113"/>
        <pc:sldMkLst>
          <pc:docMk/>
          <pc:sldMk cId="1949404283" sldId="266"/>
        </pc:sldMkLst>
        <pc:spChg chg="mod">
          <ac:chgData name="Sadia Zar" userId="5821699518c1d69a" providerId="LiveId" clId="{52B87090-3FEB-4358-8EDA-AA7A3A346562}" dt="2024-05-19T18:45:35.042" v="906" actId="113"/>
          <ac:spMkLst>
            <pc:docMk/>
            <pc:sldMk cId="1949404283" sldId="266"/>
            <ac:spMk id="2" creationId="{76168832-04FB-E5DA-B6DD-D5523A723827}"/>
          </ac:spMkLst>
        </pc:spChg>
        <pc:spChg chg="del">
          <ac:chgData name="Sadia Zar" userId="5821699518c1d69a" providerId="LiveId" clId="{52B87090-3FEB-4358-8EDA-AA7A3A346562}" dt="2024-05-19T18:24:45.756" v="321" actId="478"/>
          <ac:spMkLst>
            <pc:docMk/>
            <pc:sldMk cId="1949404283" sldId="266"/>
            <ac:spMk id="3" creationId="{7AFDDBF1-A611-2B9B-081C-AFEDB4A7C28E}"/>
          </ac:spMkLst>
        </pc:spChg>
        <pc:spChg chg="add del mod">
          <ac:chgData name="Sadia Zar" userId="5821699518c1d69a" providerId="LiveId" clId="{52B87090-3FEB-4358-8EDA-AA7A3A346562}" dt="2024-05-19T18:24:47.224" v="322" actId="478"/>
          <ac:spMkLst>
            <pc:docMk/>
            <pc:sldMk cId="1949404283" sldId="266"/>
            <ac:spMk id="5" creationId="{2234792E-6B29-1B9B-FF5E-F39192DC6F3D}"/>
          </ac:spMkLst>
        </pc:spChg>
        <pc:picChg chg="add mod">
          <ac:chgData name="Sadia Zar" userId="5821699518c1d69a" providerId="LiveId" clId="{52B87090-3FEB-4358-8EDA-AA7A3A346562}" dt="2024-05-19T18:24:49.529" v="324" actId="1076"/>
          <ac:picMkLst>
            <pc:docMk/>
            <pc:sldMk cId="1949404283" sldId="266"/>
            <ac:picMk id="7" creationId="{A1855EDA-739F-ED3B-33AB-E7D15EB333CD}"/>
          </ac:picMkLst>
        </pc:picChg>
      </pc:sldChg>
      <pc:sldChg chg="addSp delSp modSp add mod">
        <pc:chgData name="Sadia Zar" userId="5821699518c1d69a" providerId="LiveId" clId="{52B87090-3FEB-4358-8EDA-AA7A3A346562}" dt="2024-05-19T18:26:26.394" v="329" actId="22"/>
        <pc:sldMkLst>
          <pc:docMk/>
          <pc:sldMk cId="4118902429" sldId="267"/>
        </pc:sldMkLst>
        <pc:spChg chg="del">
          <ac:chgData name="Sadia Zar" userId="5821699518c1d69a" providerId="LiveId" clId="{52B87090-3FEB-4358-8EDA-AA7A3A346562}" dt="2024-05-19T18:26:23.307" v="327" actId="478"/>
          <ac:spMkLst>
            <pc:docMk/>
            <pc:sldMk cId="4118902429" sldId="267"/>
            <ac:spMk id="2" creationId="{76168832-04FB-E5DA-B6DD-D5523A723827}"/>
          </ac:spMkLst>
        </pc:spChg>
        <pc:spChg chg="add del mod">
          <ac:chgData name="Sadia Zar" userId="5821699518c1d69a" providerId="LiveId" clId="{52B87090-3FEB-4358-8EDA-AA7A3A346562}" dt="2024-05-19T18:26:25.365" v="328" actId="478"/>
          <ac:spMkLst>
            <pc:docMk/>
            <pc:sldMk cId="4118902429" sldId="267"/>
            <ac:spMk id="4" creationId="{7054A009-5D28-380C-AACD-133BCB7C8283}"/>
          </ac:spMkLst>
        </pc:spChg>
        <pc:picChg chg="add">
          <ac:chgData name="Sadia Zar" userId="5821699518c1d69a" providerId="LiveId" clId="{52B87090-3FEB-4358-8EDA-AA7A3A346562}" dt="2024-05-19T18:26:26.394" v="329" actId="22"/>
          <ac:picMkLst>
            <pc:docMk/>
            <pc:sldMk cId="4118902429" sldId="267"/>
            <ac:picMk id="6" creationId="{8B89B176-B179-207B-AA06-6C1D57277153}"/>
          </ac:picMkLst>
        </pc:picChg>
        <pc:picChg chg="del">
          <ac:chgData name="Sadia Zar" userId="5821699518c1d69a" providerId="LiveId" clId="{52B87090-3FEB-4358-8EDA-AA7A3A346562}" dt="2024-05-19T18:26:21.525" v="326" actId="478"/>
          <ac:picMkLst>
            <pc:docMk/>
            <pc:sldMk cId="4118902429" sldId="267"/>
            <ac:picMk id="7" creationId="{A1855EDA-739F-ED3B-33AB-E7D15EB333CD}"/>
          </ac:picMkLst>
        </pc:picChg>
      </pc:sldChg>
      <pc:sldChg chg="modSp new mod">
        <pc:chgData name="Sadia Zar" userId="5821699518c1d69a" providerId="LiveId" clId="{52B87090-3FEB-4358-8EDA-AA7A3A346562}" dt="2024-05-19T18:45:29.016" v="905" actId="113"/>
        <pc:sldMkLst>
          <pc:docMk/>
          <pc:sldMk cId="4097415258" sldId="268"/>
        </pc:sldMkLst>
        <pc:spChg chg="mod">
          <ac:chgData name="Sadia Zar" userId="5821699518c1d69a" providerId="LiveId" clId="{52B87090-3FEB-4358-8EDA-AA7A3A346562}" dt="2024-05-19T18:45:29.016" v="905" actId="113"/>
          <ac:spMkLst>
            <pc:docMk/>
            <pc:sldMk cId="4097415258" sldId="268"/>
            <ac:spMk id="2" creationId="{350CE1BA-8BD1-6610-B379-819C3D3AA5E2}"/>
          </ac:spMkLst>
        </pc:spChg>
        <pc:spChg chg="mod">
          <ac:chgData name="Sadia Zar" userId="5821699518c1d69a" providerId="LiveId" clId="{52B87090-3FEB-4358-8EDA-AA7A3A346562}" dt="2024-05-19T18:28:01.555" v="378" actId="27636"/>
          <ac:spMkLst>
            <pc:docMk/>
            <pc:sldMk cId="4097415258" sldId="268"/>
            <ac:spMk id="3" creationId="{E131BC6C-D109-0156-46AA-02E6F6F2E140}"/>
          </ac:spMkLst>
        </pc:spChg>
      </pc:sldChg>
      <pc:sldChg chg="addSp delSp modSp new mod">
        <pc:chgData name="Sadia Zar" userId="5821699518c1d69a" providerId="LiveId" clId="{52B87090-3FEB-4358-8EDA-AA7A3A346562}" dt="2024-05-19T18:45:26.221" v="904" actId="113"/>
        <pc:sldMkLst>
          <pc:docMk/>
          <pc:sldMk cId="1368421649" sldId="269"/>
        </pc:sldMkLst>
        <pc:spChg chg="mod">
          <ac:chgData name="Sadia Zar" userId="5821699518c1d69a" providerId="LiveId" clId="{52B87090-3FEB-4358-8EDA-AA7A3A346562}" dt="2024-05-19T18:45:26.221" v="904" actId="113"/>
          <ac:spMkLst>
            <pc:docMk/>
            <pc:sldMk cId="1368421649" sldId="269"/>
            <ac:spMk id="2" creationId="{FB82736D-D20D-2D3E-BA7A-952EA98E65D5}"/>
          </ac:spMkLst>
        </pc:spChg>
        <pc:spChg chg="add del mod">
          <ac:chgData name="Sadia Zar" userId="5821699518c1d69a" providerId="LiveId" clId="{52B87090-3FEB-4358-8EDA-AA7A3A346562}" dt="2024-05-19T18:30:00.800" v="486" actId="27636"/>
          <ac:spMkLst>
            <pc:docMk/>
            <pc:sldMk cId="1368421649" sldId="269"/>
            <ac:spMk id="3" creationId="{B5F196CB-2F41-032A-BC30-E1F47F63E5C7}"/>
          </ac:spMkLst>
        </pc:spChg>
        <pc:spChg chg="add mod">
          <ac:chgData name="Sadia Zar" userId="5821699518c1d69a" providerId="LiveId" clId="{52B87090-3FEB-4358-8EDA-AA7A3A346562}" dt="2024-05-19T18:28:20.935" v="382"/>
          <ac:spMkLst>
            <pc:docMk/>
            <pc:sldMk cId="1368421649" sldId="269"/>
            <ac:spMk id="4" creationId="{1E3FDA2A-1289-13B5-EB73-30E4742CE3E9}"/>
          </ac:spMkLst>
        </pc:spChg>
      </pc:sldChg>
      <pc:sldChg chg="addSp delSp modSp new mod">
        <pc:chgData name="Sadia Zar" userId="5821699518c1d69a" providerId="LiveId" clId="{52B87090-3FEB-4358-8EDA-AA7A3A346562}" dt="2024-05-19T18:45:20.180" v="903" actId="732"/>
        <pc:sldMkLst>
          <pc:docMk/>
          <pc:sldMk cId="3650441918" sldId="270"/>
        </pc:sldMkLst>
        <pc:spChg chg="mod">
          <ac:chgData name="Sadia Zar" userId="5821699518c1d69a" providerId="LiveId" clId="{52B87090-3FEB-4358-8EDA-AA7A3A346562}" dt="2024-05-19T18:44:55.071" v="900" actId="113"/>
          <ac:spMkLst>
            <pc:docMk/>
            <pc:sldMk cId="3650441918" sldId="270"/>
            <ac:spMk id="2" creationId="{37F5F588-BCF2-AE66-5606-E6F71964118D}"/>
          </ac:spMkLst>
        </pc:spChg>
        <pc:spChg chg="del">
          <ac:chgData name="Sadia Zar" userId="5821699518c1d69a" providerId="LiveId" clId="{52B87090-3FEB-4358-8EDA-AA7A3A346562}" dt="2024-05-19T18:30:21.681" v="489" actId="478"/>
          <ac:spMkLst>
            <pc:docMk/>
            <pc:sldMk cId="3650441918" sldId="270"/>
            <ac:spMk id="3" creationId="{E610C01F-8FA0-87E4-B58C-53C63CE393A9}"/>
          </ac:spMkLst>
        </pc:spChg>
        <pc:picChg chg="add mod modCrop">
          <ac:chgData name="Sadia Zar" userId="5821699518c1d69a" providerId="LiveId" clId="{52B87090-3FEB-4358-8EDA-AA7A3A346562}" dt="2024-05-19T18:45:20.180" v="903" actId="732"/>
          <ac:picMkLst>
            <pc:docMk/>
            <pc:sldMk cId="3650441918" sldId="270"/>
            <ac:picMk id="5" creationId="{C3C70C9B-0A68-E398-A566-118AAE6BB2F0}"/>
          </ac:picMkLst>
        </pc:picChg>
      </pc:sldChg>
      <pc:sldChg chg="modSp new mod">
        <pc:chgData name="Sadia Zar" userId="5821699518c1d69a" providerId="LiveId" clId="{52B87090-3FEB-4358-8EDA-AA7A3A346562}" dt="2024-05-19T18:44:46.834" v="899" actId="113"/>
        <pc:sldMkLst>
          <pc:docMk/>
          <pc:sldMk cId="1224093237" sldId="271"/>
        </pc:sldMkLst>
        <pc:spChg chg="mod">
          <ac:chgData name="Sadia Zar" userId="5821699518c1d69a" providerId="LiveId" clId="{52B87090-3FEB-4358-8EDA-AA7A3A346562}" dt="2024-05-19T18:44:46.834" v="899" actId="113"/>
          <ac:spMkLst>
            <pc:docMk/>
            <pc:sldMk cId="1224093237" sldId="271"/>
            <ac:spMk id="2" creationId="{22C50E94-D5F3-A0B5-2572-2C8E3A7A3810}"/>
          </ac:spMkLst>
        </pc:spChg>
        <pc:spChg chg="mod">
          <ac:chgData name="Sadia Zar" userId="5821699518c1d69a" providerId="LiveId" clId="{52B87090-3FEB-4358-8EDA-AA7A3A346562}" dt="2024-05-19T18:31:02.916" v="531" actId="403"/>
          <ac:spMkLst>
            <pc:docMk/>
            <pc:sldMk cId="1224093237" sldId="271"/>
            <ac:spMk id="3" creationId="{40975BC0-0158-8623-3F42-0021272D09FE}"/>
          </ac:spMkLst>
        </pc:spChg>
      </pc:sldChg>
      <pc:sldChg chg="addSp modSp new mod">
        <pc:chgData name="Sadia Zar" userId="5821699518c1d69a" providerId="LiveId" clId="{52B87090-3FEB-4358-8EDA-AA7A3A346562}" dt="2024-05-19T18:44:43.649" v="898" actId="113"/>
        <pc:sldMkLst>
          <pc:docMk/>
          <pc:sldMk cId="20131663" sldId="272"/>
        </pc:sldMkLst>
        <pc:spChg chg="mod">
          <ac:chgData name="Sadia Zar" userId="5821699518c1d69a" providerId="LiveId" clId="{52B87090-3FEB-4358-8EDA-AA7A3A346562}" dt="2024-05-19T18:44:43.649" v="898" actId="113"/>
          <ac:spMkLst>
            <pc:docMk/>
            <pc:sldMk cId="20131663" sldId="272"/>
            <ac:spMk id="2" creationId="{AE06DCAE-51D5-115F-5D00-19E82B902E07}"/>
          </ac:spMkLst>
        </pc:spChg>
        <pc:spChg chg="mod">
          <ac:chgData name="Sadia Zar" userId="5821699518c1d69a" providerId="LiveId" clId="{52B87090-3FEB-4358-8EDA-AA7A3A346562}" dt="2024-05-19T18:31:19.191" v="534"/>
          <ac:spMkLst>
            <pc:docMk/>
            <pc:sldMk cId="20131663" sldId="272"/>
            <ac:spMk id="3" creationId="{51B8345F-6FE6-15BC-5EE9-A7DBE4E2B21F}"/>
          </ac:spMkLst>
        </pc:spChg>
        <pc:picChg chg="add mod">
          <ac:chgData name="Sadia Zar" userId="5821699518c1d69a" providerId="LiveId" clId="{52B87090-3FEB-4358-8EDA-AA7A3A346562}" dt="2024-05-19T18:31:45.430" v="554" actId="1037"/>
          <ac:picMkLst>
            <pc:docMk/>
            <pc:sldMk cId="20131663" sldId="272"/>
            <ac:picMk id="5" creationId="{0E4D1694-EF4E-F5AA-E56A-16B2216B1FEE}"/>
          </ac:picMkLst>
        </pc:picChg>
      </pc:sldChg>
      <pc:sldChg chg="modSp new mod">
        <pc:chgData name="Sadia Zar" userId="5821699518c1d69a" providerId="LiveId" clId="{52B87090-3FEB-4358-8EDA-AA7A3A346562}" dt="2024-05-19T18:44:39.401" v="897" actId="113"/>
        <pc:sldMkLst>
          <pc:docMk/>
          <pc:sldMk cId="950447806" sldId="273"/>
        </pc:sldMkLst>
        <pc:spChg chg="mod">
          <ac:chgData name="Sadia Zar" userId="5821699518c1d69a" providerId="LiveId" clId="{52B87090-3FEB-4358-8EDA-AA7A3A346562}" dt="2024-05-19T18:44:39.401" v="897" actId="113"/>
          <ac:spMkLst>
            <pc:docMk/>
            <pc:sldMk cId="950447806" sldId="273"/>
            <ac:spMk id="2" creationId="{7D4CD60E-B48B-3A37-D41B-ED6AC598C1A3}"/>
          </ac:spMkLst>
        </pc:spChg>
        <pc:spChg chg="mod">
          <ac:chgData name="Sadia Zar" userId="5821699518c1d69a" providerId="LiveId" clId="{52B87090-3FEB-4358-8EDA-AA7A3A346562}" dt="2024-05-19T18:32:23.790" v="591" actId="15"/>
          <ac:spMkLst>
            <pc:docMk/>
            <pc:sldMk cId="950447806" sldId="273"/>
            <ac:spMk id="3" creationId="{549EE4D5-BFE4-8596-969C-FDBE0611E0EE}"/>
          </ac:spMkLst>
        </pc:spChg>
      </pc:sldChg>
      <pc:sldChg chg="modSp new mod">
        <pc:chgData name="Sadia Zar" userId="5821699518c1d69a" providerId="LiveId" clId="{52B87090-3FEB-4358-8EDA-AA7A3A346562}" dt="2024-05-19T18:44:35.816" v="896" actId="113"/>
        <pc:sldMkLst>
          <pc:docMk/>
          <pc:sldMk cId="3090314917" sldId="274"/>
        </pc:sldMkLst>
        <pc:spChg chg="mod">
          <ac:chgData name="Sadia Zar" userId="5821699518c1d69a" providerId="LiveId" clId="{52B87090-3FEB-4358-8EDA-AA7A3A346562}" dt="2024-05-19T18:44:35.816" v="896" actId="113"/>
          <ac:spMkLst>
            <pc:docMk/>
            <pc:sldMk cId="3090314917" sldId="274"/>
            <ac:spMk id="2" creationId="{56432F04-44BE-3CB1-8139-0F6DD50E5E51}"/>
          </ac:spMkLst>
        </pc:spChg>
        <pc:spChg chg="mod">
          <ac:chgData name="Sadia Zar" userId="5821699518c1d69a" providerId="LiveId" clId="{52B87090-3FEB-4358-8EDA-AA7A3A346562}" dt="2024-05-19T18:33:08.401" v="619" actId="27636"/>
          <ac:spMkLst>
            <pc:docMk/>
            <pc:sldMk cId="3090314917" sldId="274"/>
            <ac:spMk id="3" creationId="{9FFD9E83-F78A-1C33-AFEA-F3EC431CB5F9}"/>
          </ac:spMkLst>
        </pc:spChg>
      </pc:sldChg>
      <pc:sldChg chg="modSp new mod">
        <pc:chgData name="Sadia Zar" userId="5821699518c1d69a" providerId="LiveId" clId="{52B87090-3FEB-4358-8EDA-AA7A3A346562}" dt="2024-05-19T18:44:29.259" v="894" actId="113"/>
        <pc:sldMkLst>
          <pc:docMk/>
          <pc:sldMk cId="3284075934" sldId="275"/>
        </pc:sldMkLst>
        <pc:spChg chg="mod">
          <ac:chgData name="Sadia Zar" userId="5821699518c1d69a" providerId="LiveId" clId="{52B87090-3FEB-4358-8EDA-AA7A3A346562}" dt="2024-05-19T18:44:29.259" v="894" actId="113"/>
          <ac:spMkLst>
            <pc:docMk/>
            <pc:sldMk cId="3284075934" sldId="275"/>
            <ac:spMk id="2" creationId="{5579940C-ABE9-69A6-DC3F-19FF2CCC9091}"/>
          </ac:spMkLst>
        </pc:spChg>
        <pc:spChg chg="mod">
          <ac:chgData name="Sadia Zar" userId="5821699518c1d69a" providerId="LiveId" clId="{52B87090-3FEB-4358-8EDA-AA7A3A346562}" dt="2024-05-19T18:34:39.220" v="650" actId="15"/>
          <ac:spMkLst>
            <pc:docMk/>
            <pc:sldMk cId="3284075934" sldId="275"/>
            <ac:spMk id="3" creationId="{6BA89A8B-DBE6-BF43-899B-55D04170AD5C}"/>
          </ac:spMkLst>
        </pc:spChg>
      </pc:sldChg>
      <pc:sldChg chg="modSp add mod">
        <pc:chgData name="Sadia Zar" userId="5821699518c1d69a" providerId="LiveId" clId="{52B87090-3FEB-4358-8EDA-AA7A3A346562}" dt="2024-05-19T18:44:32.286" v="895" actId="113"/>
        <pc:sldMkLst>
          <pc:docMk/>
          <pc:sldMk cId="2486138625" sldId="276"/>
        </pc:sldMkLst>
        <pc:spChg chg="mod">
          <ac:chgData name="Sadia Zar" userId="5821699518c1d69a" providerId="LiveId" clId="{52B87090-3FEB-4358-8EDA-AA7A3A346562}" dt="2024-05-19T18:44:32.286" v="895" actId="113"/>
          <ac:spMkLst>
            <pc:docMk/>
            <pc:sldMk cId="2486138625" sldId="276"/>
            <ac:spMk id="2" creationId="{56432F04-44BE-3CB1-8139-0F6DD50E5E51}"/>
          </ac:spMkLst>
        </pc:spChg>
        <pc:spChg chg="mod">
          <ac:chgData name="Sadia Zar" userId="5821699518c1d69a" providerId="LiveId" clId="{52B87090-3FEB-4358-8EDA-AA7A3A346562}" dt="2024-05-19T18:33:41.601" v="636" actId="123"/>
          <ac:spMkLst>
            <pc:docMk/>
            <pc:sldMk cId="2486138625" sldId="276"/>
            <ac:spMk id="3" creationId="{9FFD9E83-F78A-1C33-AFEA-F3EC431CB5F9}"/>
          </ac:spMkLst>
        </pc:spChg>
      </pc:sldChg>
      <pc:sldChg chg="addSp modSp new mod">
        <pc:chgData name="Sadia Zar" userId="5821699518c1d69a" providerId="LiveId" clId="{52B87090-3FEB-4358-8EDA-AA7A3A346562}" dt="2024-05-19T18:44:25.659" v="893" actId="113"/>
        <pc:sldMkLst>
          <pc:docMk/>
          <pc:sldMk cId="3088416813" sldId="277"/>
        </pc:sldMkLst>
        <pc:spChg chg="mod">
          <ac:chgData name="Sadia Zar" userId="5821699518c1d69a" providerId="LiveId" clId="{52B87090-3FEB-4358-8EDA-AA7A3A346562}" dt="2024-05-19T18:44:25.659" v="893" actId="113"/>
          <ac:spMkLst>
            <pc:docMk/>
            <pc:sldMk cId="3088416813" sldId="277"/>
            <ac:spMk id="2" creationId="{CCB1F44D-9634-9E9F-0793-E90B24F9A7A1}"/>
          </ac:spMkLst>
        </pc:spChg>
        <pc:spChg chg="mod">
          <ac:chgData name="Sadia Zar" userId="5821699518c1d69a" providerId="LiveId" clId="{52B87090-3FEB-4358-8EDA-AA7A3A346562}" dt="2024-05-19T18:35:38.964" v="679" actId="123"/>
          <ac:spMkLst>
            <pc:docMk/>
            <pc:sldMk cId="3088416813" sldId="277"/>
            <ac:spMk id="3" creationId="{137B0DA2-4A1B-A9C3-3068-87AFA0CE126A}"/>
          </ac:spMkLst>
        </pc:spChg>
        <pc:picChg chg="add mod modCrop">
          <ac:chgData name="Sadia Zar" userId="5821699518c1d69a" providerId="LiveId" clId="{52B87090-3FEB-4358-8EDA-AA7A3A346562}" dt="2024-05-19T18:35:55.551" v="680" actId="1582"/>
          <ac:picMkLst>
            <pc:docMk/>
            <pc:sldMk cId="3088416813" sldId="277"/>
            <ac:picMk id="5" creationId="{3EFE4037-F71F-23EB-A6C5-216DF8A09CA2}"/>
          </ac:picMkLst>
        </pc:picChg>
      </pc:sldChg>
      <pc:sldChg chg="modSp new mod">
        <pc:chgData name="Sadia Zar" userId="5821699518c1d69a" providerId="LiveId" clId="{52B87090-3FEB-4358-8EDA-AA7A3A346562}" dt="2024-05-19T18:44:21.328" v="892" actId="113"/>
        <pc:sldMkLst>
          <pc:docMk/>
          <pc:sldMk cId="1444983476" sldId="278"/>
        </pc:sldMkLst>
        <pc:spChg chg="mod">
          <ac:chgData name="Sadia Zar" userId="5821699518c1d69a" providerId="LiveId" clId="{52B87090-3FEB-4358-8EDA-AA7A3A346562}" dt="2024-05-19T18:44:21.328" v="892" actId="113"/>
          <ac:spMkLst>
            <pc:docMk/>
            <pc:sldMk cId="1444983476" sldId="278"/>
            <ac:spMk id="2" creationId="{8967D8E0-C4E5-5945-8058-9A1A54FE0634}"/>
          </ac:spMkLst>
        </pc:spChg>
        <pc:spChg chg="mod">
          <ac:chgData name="Sadia Zar" userId="5821699518c1d69a" providerId="LiveId" clId="{52B87090-3FEB-4358-8EDA-AA7A3A346562}" dt="2024-05-19T18:37:55.281" v="758" actId="14100"/>
          <ac:spMkLst>
            <pc:docMk/>
            <pc:sldMk cId="1444983476" sldId="278"/>
            <ac:spMk id="3" creationId="{CF17C5CC-78F1-57C9-84A9-CAF28C58CBCA}"/>
          </ac:spMkLst>
        </pc:spChg>
      </pc:sldChg>
      <pc:sldChg chg="modSp new mod">
        <pc:chgData name="Sadia Zar" userId="5821699518c1d69a" providerId="LiveId" clId="{52B87090-3FEB-4358-8EDA-AA7A3A346562}" dt="2024-05-19T18:44:18.150" v="891" actId="113"/>
        <pc:sldMkLst>
          <pc:docMk/>
          <pc:sldMk cId="593274195" sldId="279"/>
        </pc:sldMkLst>
        <pc:spChg chg="mod">
          <ac:chgData name="Sadia Zar" userId="5821699518c1d69a" providerId="LiveId" clId="{52B87090-3FEB-4358-8EDA-AA7A3A346562}" dt="2024-05-19T18:44:18.150" v="891" actId="113"/>
          <ac:spMkLst>
            <pc:docMk/>
            <pc:sldMk cId="593274195" sldId="279"/>
            <ac:spMk id="2" creationId="{5BF1B4D8-DB55-EE53-74C4-AD46FCDD9627}"/>
          </ac:spMkLst>
        </pc:spChg>
        <pc:spChg chg="mod">
          <ac:chgData name="Sadia Zar" userId="5821699518c1d69a" providerId="LiveId" clId="{52B87090-3FEB-4358-8EDA-AA7A3A346562}" dt="2024-05-19T18:38:36.410" v="784" actId="14100"/>
          <ac:spMkLst>
            <pc:docMk/>
            <pc:sldMk cId="593274195" sldId="279"/>
            <ac:spMk id="3" creationId="{082AB173-F190-4775-BF49-E403A20D3410}"/>
          </ac:spMkLst>
        </pc:spChg>
      </pc:sldChg>
      <pc:sldChg chg="modSp new mod">
        <pc:chgData name="Sadia Zar" userId="5821699518c1d69a" providerId="LiveId" clId="{52B87090-3FEB-4358-8EDA-AA7A3A346562}" dt="2024-05-19T18:44:15.193" v="890" actId="113"/>
        <pc:sldMkLst>
          <pc:docMk/>
          <pc:sldMk cId="1986007972" sldId="280"/>
        </pc:sldMkLst>
        <pc:spChg chg="mod">
          <ac:chgData name="Sadia Zar" userId="5821699518c1d69a" providerId="LiveId" clId="{52B87090-3FEB-4358-8EDA-AA7A3A346562}" dt="2024-05-19T18:44:15.193" v="890" actId="113"/>
          <ac:spMkLst>
            <pc:docMk/>
            <pc:sldMk cId="1986007972" sldId="280"/>
            <ac:spMk id="2" creationId="{5428230A-FD94-0F62-9640-AF9BF852DF7F}"/>
          </ac:spMkLst>
        </pc:spChg>
        <pc:spChg chg="mod">
          <ac:chgData name="Sadia Zar" userId="5821699518c1d69a" providerId="LiveId" clId="{52B87090-3FEB-4358-8EDA-AA7A3A346562}" dt="2024-05-19T18:39:14.231" v="788"/>
          <ac:spMkLst>
            <pc:docMk/>
            <pc:sldMk cId="1986007972" sldId="280"/>
            <ac:spMk id="3" creationId="{D191B3A5-EC2F-7C09-54D4-A5CD3BA4CF37}"/>
          </ac:spMkLst>
        </pc:spChg>
      </pc:sldChg>
      <pc:sldChg chg="addSp new mod modNotesTx">
        <pc:chgData name="Sadia Zar" userId="5821699518c1d69a" providerId="LiveId" clId="{52B87090-3FEB-4358-8EDA-AA7A3A346562}" dt="2024-05-19T18:40:12.061" v="795"/>
        <pc:sldMkLst>
          <pc:docMk/>
          <pc:sldMk cId="127027160" sldId="281"/>
        </pc:sldMkLst>
        <pc:picChg chg="add">
          <ac:chgData name="Sadia Zar" userId="5821699518c1d69a" providerId="LiveId" clId="{52B87090-3FEB-4358-8EDA-AA7A3A346562}" dt="2024-05-19T18:39:39.042" v="790" actId="22"/>
          <ac:picMkLst>
            <pc:docMk/>
            <pc:sldMk cId="127027160" sldId="281"/>
            <ac:picMk id="5" creationId="{8810EAE0-26D2-A959-5C62-DCC3096F1953}"/>
          </ac:picMkLst>
        </pc:picChg>
      </pc:sldChg>
      <pc:sldChg chg="modSp new mod">
        <pc:chgData name="Sadia Zar" userId="5821699518c1d69a" providerId="LiveId" clId="{52B87090-3FEB-4358-8EDA-AA7A3A346562}" dt="2024-05-19T18:44:12.331" v="889" actId="113"/>
        <pc:sldMkLst>
          <pc:docMk/>
          <pc:sldMk cId="874730026" sldId="282"/>
        </pc:sldMkLst>
        <pc:spChg chg="mod">
          <ac:chgData name="Sadia Zar" userId="5821699518c1d69a" providerId="LiveId" clId="{52B87090-3FEB-4358-8EDA-AA7A3A346562}" dt="2024-05-19T18:44:12.331" v="889" actId="113"/>
          <ac:spMkLst>
            <pc:docMk/>
            <pc:sldMk cId="874730026" sldId="282"/>
            <ac:spMk id="2" creationId="{3E48CCE2-A8C0-C36B-5421-E2C772B5CAAE}"/>
          </ac:spMkLst>
        </pc:spChg>
        <pc:spChg chg="mod">
          <ac:chgData name="Sadia Zar" userId="5821699518c1d69a" providerId="LiveId" clId="{52B87090-3FEB-4358-8EDA-AA7A3A346562}" dt="2024-05-19T18:41:00.681" v="818" actId="403"/>
          <ac:spMkLst>
            <pc:docMk/>
            <pc:sldMk cId="874730026" sldId="282"/>
            <ac:spMk id="3" creationId="{1729E74B-DD8E-DA02-1116-61081A9AAFDA}"/>
          </ac:spMkLst>
        </pc:spChg>
      </pc:sldChg>
      <pc:sldChg chg="addSp delSp modSp new mod">
        <pc:chgData name="Sadia Zar" userId="5821699518c1d69a" providerId="LiveId" clId="{52B87090-3FEB-4358-8EDA-AA7A3A346562}" dt="2024-05-19T18:41:41.993" v="826" actId="732"/>
        <pc:sldMkLst>
          <pc:docMk/>
          <pc:sldMk cId="2055363948" sldId="283"/>
        </pc:sldMkLst>
        <pc:spChg chg="del">
          <ac:chgData name="Sadia Zar" userId="5821699518c1d69a" providerId="LiveId" clId="{52B87090-3FEB-4358-8EDA-AA7A3A346562}" dt="2024-05-19T18:41:34.322" v="825" actId="478"/>
          <ac:spMkLst>
            <pc:docMk/>
            <pc:sldMk cId="2055363948" sldId="283"/>
            <ac:spMk id="2" creationId="{4C0D3672-BD04-D8D8-71BD-9B3170997B95}"/>
          </ac:spMkLst>
        </pc:spChg>
        <pc:spChg chg="del">
          <ac:chgData name="Sadia Zar" userId="5821699518c1d69a" providerId="LiveId" clId="{52B87090-3FEB-4358-8EDA-AA7A3A346562}" dt="2024-05-19T18:41:34.322" v="825" actId="478"/>
          <ac:spMkLst>
            <pc:docMk/>
            <pc:sldMk cId="2055363948" sldId="283"/>
            <ac:spMk id="3" creationId="{B8D19BEF-CB60-2CFD-922A-04037FA62BAE}"/>
          </ac:spMkLst>
        </pc:spChg>
        <pc:picChg chg="add mod modCrop">
          <ac:chgData name="Sadia Zar" userId="5821699518c1d69a" providerId="LiveId" clId="{52B87090-3FEB-4358-8EDA-AA7A3A346562}" dt="2024-05-19T18:41:41.993" v="826" actId="732"/>
          <ac:picMkLst>
            <pc:docMk/>
            <pc:sldMk cId="2055363948" sldId="283"/>
            <ac:picMk id="5" creationId="{0BE7A9FA-3FA8-14A8-E69A-3FDB17BD5619}"/>
          </ac:picMkLst>
        </pc:picChg>
      </pc:sldChg>
      <pc:sldChg chg="addSp modSp new mod">
        <pc:chgData name="Sadia Zar" userId="5821699518c1d69a" providerId="LiveId" clId="{52B87090-3FEB-4358-8EDA-AA7A3A346562}" dt="2024-05-19T18:44:09.121" v="888" actId="113"/>
        <pc:sldMkLst>
          <pc:docMk/>
          <pc:sldMk cId="303651803" sldId="284"/>
        </pc:sldMkLst>
        <pc:spChg chg="mod">
          <ac:chgData name="Sadia Zar" userId="5821699518c1d69a" providerId="LiveId" clId="{52B87090-3FEB-4358-8EDA-AA7A3A346562}" dt="2024-05-19T18:44:09.121" v="888" actId="113"/>
          <ac:spMkLst>
            <pc:docMk/>
            <pc:sldMk cId="303651803" sldId="284"/>
            <ac:spMk id="2" creationId="{DE9ECFB3-1DE3-576C-94C3-DB1F1293F457}"/>
          </ac:spMkLst>
        </pc:spChg>
        <pc:spChg chg="mod">
          <ac:chgData name="Sadia Zar" userId="5821699518c1d69a" providerId="LiveId" clId="{52B87090-3FEB-4358-8EDA-AA7A3A346562}" dt="2024-05-19T18:43:51.445" v="884" actId="14100"/>
          <ac:spMkLst>
            <pc:docMk/>
            <pc:sldMk cId="303651803" sldId="284"/>
            <ac:spMk id="3" creationId="{2E288269-4B1A-9147-4D1E-BEAC3B4B49ED}"/>
          </ac:spMkLst>
        </pc:spChg>
        <pc:picChg chg="add mod">
          <ac:chgData name="Sadia Zar" userId="5821699518c1d69a" providerId="LiveId" clId="{52B87090-3FEB-4358-8EDA-AA7A3A346562}" dt="2024-05-19T18:43:34.303" v="881" actId="1076"/>
          <ac:picMkLst>
            <pc:docMk/>
            <pc:sldMk cId="303651803" sldId="284"/>
            <ac:picMk id="5" creationId="{45A9A59C-973F-2F9B-F47D-4D039B75A80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68E660-2998-43F7-AE9F-EA90E9372DA7}" type="datetimeFigureOut">
              <a:rPr lang="en-US" smtClean="0"/>
              <a:t>6/24/2024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3B4E0F-494E-4C13-8DCA-626D405C34AE}" type="slidenum">
              <a:rPr lang="en-US" smtClean="0"/>
              <a:t>‹#›</a:t>
            </a:fld>
            <a:endParaRPr lang="en-US"/>
          </a:p>
        </p:txBody>
      </p:sp>
    </p:spTree>
    <p:extLst>
      <p:ext uri="{BB962C8B-B14F-4D97-AF65-F5344CB8AC3E}">
        <p14:creationId xmlns:p14="http://schemas.microsoft.com/office/powerpoint/2010/main" val="875792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a:spcBef>
                <a:spcPts val="0"/>
              </a:spcBef>
              <a:spcAft>
                <a:spcPts val="0"/>
              </a:spcAft>
            </a:pPr>
            <a:r>
              <a:rPr lang="en-US" sz="1800" b="1" i="0" dirty="0">
                <a:solidFill>
                  <a:srgbClr val="333399"/>
                </a:solidFill>
                <a:effectLst/>
                <a:highlight>
                  <a:srgbClr val="EAEAEA"/>
                </a:highlight>
                <a:latin typeface="Arial" panose="020B0604020202020204" pitchFamily="34" charset="0"/>
              </a:rPr>
              <a:t>The Object Server - 3</a:t>
            </a:r>
            <a:endParaRPr lang="en-US" sz="1800" b="0" i="0" dirty="0">
              <a:solidFill>
                <a:srgbClr val="333399"/>
              </a:solidFill>
              <a:effectLst/>
              <a:highlight>
                <a:srgbClr val="EAEAEA"/>
              </a:highlight>
              <a:latin typeface="Times New Roman" panose="02020603050405020304" pitchFamily="18" charset="0"/>
            </a:endParaRPr>
          </a:p>
          <a:p>
            <a:pPr marL="266700" marR="0" indent="-266700" algn="just">
              <a:spcBef>
                <a:spcPts val="0"/>
              </a:spcBef>
              <a:spcAft>
                <a:spcPts val="0"/>
              </a:spcAft>
            </a:pPr>
            <a:r>
              <a:rPr lang="en-US" sz="1800" b="0" i="0" dirty="0">
                <a:solidFill>
                  <a:srgbClr val="000000"/>
                </a:solidFill>
                <a:effectLst/>
                <a:highlight>
                  <a:srgbClr val="EAEAEA"/>
                </a:highlight>
                <a:latin typeface="Wingdings" panose="05000000000000000000" pitchFamily="2" charset="2"/>
              </a:rPr>
              <a:t>n</a:t>
            </a:r>
            <a:r>
              <a:rPr lang="en-US" sz="1800" b="0" i="0" dirty="0">
                <a:solidFill>
                  <a:srgbClr val="000000"/>
                </a:solidFill>
                <a:effectLst/>
                <a:highlight>
                  <a:srgbClr val="EAEAEA"/>
                </a:highlight>
                <a:latin typeface="Times New Roman" panose="02020603050405020304" pitchFamily="18" charset="0"/>
              </a:rPr>
              <a:t>           </a:t>
            </a:r>
            <a:r>
              <a:rPr lang="en-US" sz="1800" b="0" i="0" dirty="0">
                <a:solidFill>
                  <a:srgbClr val="000000"/>
                </a:solidFill>
                <a:effectLst/>
                <a:highlight>
                  <a:srgbClr val="EAEAEA"/>
                </a:highlight>
                <a:latin typeface="Arial" panose="020B0604020202020204" pitchFamily="34" charset="0"/>
              </a:rPr>
              <a:t>In our </a:t>
            </a:r>
            <a:r>
              <a:rPr lang="en-US" sz="1800" b="0" i="0" dirty="0">
                <a:solidFill>
                  <a:srgbClr val="0000FF"/>
                </a:solidFill>
                <a:effectLst/>
                <a:highlight>
                  <a:srgbClr val="EAEAEA"/>
                </a:highlight>
                <a:latin typeface="Arial" panose="020B0604020202020204" pitchFamily="34" charset="0"/>
              </a:rPr>
              <a:t>object server template</a:t>
            </a:r>
            <a:r>
              <a:rPr lang="en-US" sz="1800" b="0" i="0" dirty="0">
                <a:solidFill>
                  <a:srgbClr val="000000"/>
                </a:solidFill>
                <a:effectLst/>
                <a:highlight>
                  <a:srgbClr val="EAEAEA"/>
                </a:highlight>
                <a:latin typeface="Arial" panose="020B0604020202020204" pitchFamily="34" charset="0"/>
              </a:rPr>
              <a:t>, the </a:t>
            </a:r>
            <a:r>
              <a:rPr lang="en-US" sz="1800" b="0" i="0" dirty="0">
                <a:solidFill>
                  <a:srgbClr val="0000FF"/>
                </a:solidFill>
                <a:effectLst/>
                <a:highlight>
                  <a:srgbClr val="EAEAEA"/>
                </a:highlight>
                <a:latin typeface="Arial" panose="020B0604020202020204" pitchFamily="34" charset="0"/>
              </a:rPr>
              <a:t>code for exporting an object</a:t>
            </a:r>
            <a:r>
              <a:rPr lang="en-US" sz="1800" b="0" i="0" dirty="0">
                <a:solidFill>
                  <a:srgbClr val="000000"/>
                </a:solidFill>
                <a:effectLst/>
                <a:highlight>
                  <a:srgbClr val="EAEAEA"/>
                </a:highlight>
                <a:latin typeface="Arial" panose="020B0604020202020204" pitchFamily="34" charset="0"/>
              </a:rPr>
              <a:t> is as follows:</a:t>
            </a:r>
            <a:endParaRPr lang="en-US" sz="1800" b="0" i="0" dirty="0">
              <a:solidFill>
                <a:srgbClr val="000000"/>
              </a:solidFill>
              <a:effectLst/>
              <a:highlight>
                <a:srgbClr val="EAEAEA"/>
              </a:highlight>
              <a:latin typeface="Times New Roman" panose="02020603050405020304" pitchFamily="18" charset="0"/>
            </a:endParaRPr>
          </a:p>
          <a:p>
            <a:pPr marL="0" marR="0" indent="0">
              <a:spcBef>
                <a:spcPts val="0"/>
              </a:spcBef>
              <a:spcAft>
                <a:spcPts val="0"/>
              </a:spcAft>
            </a:pPr>
            <a:r>
              <a:rPr lang="en-US" sz="1800" b="1" dirty="0">
                <a:solidFill>
                  <a:srgbClr val="000000"/>
                </a:solidFill>
                <a:effectLst/>
                <a:latin typeface="Courier New" panose="02070309020205020404" pitchFamily="49" charset="0"/>
              </a:rPr>
              <a:t>// register the object under the name “some”</a:t>
            </a:r>
            <a:endParaRPr lang="en-US" sz="1800" b="0" dirty="0">
              <a:solidFill>
                <a:srgbClr val="000000"/>
              </a:solidFill>
              <a:effectLst/>
              <a:latin typeface="Times New Roman" panose="02020603050405020304" pitchFamily="18" charset="0"/>
            </a:endParaRPr>
          </a:p>
          <a:p>
            <a:pPr marL="0" marR="0" indent="0">
              <a:spcBef>
                <a:spcPts val="0"/>
              </a:spcBef>
              <a:spcAft>
                <a:spcPts val="0"/>
              </a:spcAft>
            </a:pPr>
            <a:r>
              <a:rPr lang="en-US" sz="1800" b="1" dirty="0" err="1">
                <a:solidFill>
                  <a:srgbClr val="000000"/>
                </a:solidFill>
                <a:effectLst/>
                <a:latin typeface="Courier New" panose="02070309020205020404" pitchFamily="49" charset="0"/>
              </a:rPr>
              <a:t>registryURL</a:t>
            </a:r>
            <a:r>
              <a:rPr lang="en-US" sz="1800" b="1" dirty="0">
                <a:solidFill>
                  <a:srgbClr val="000000"/>
                </a:solidFill>
                <a:effectLst/>
                <a:latin typeface="Courier New" panose="02070309020205020404" pitchFamily="49" charset="0"/>
              </a:rPr>
              <a:t> = "</a:t>
            </a:r>
            <a:r>
              <a:rPr lang="en-US" sz="1800" b="1" dirty="0" err="1">
                <a:solidFill>
                  <a:srgbClr val="000000"/>
                </a:solidFill>
                <a:effectLst/>
                <a:latin typeface="Courier New" panose="02070309020205020404" pitchFamily="49" charset="0"/>
              </a:rPr>
              <a:t>rmi</a:t>
            </a:r>
            <a:r>
              <a:rPr lang="en-US" sz="1800" b="1" dirty="0">
                <a:solidFill>
                  <a:srgbClr val="000000"/>
                </a:solidFill>
                <a:effectLst/>
                <a:latin typeface="Courier New" panose="02070309020205020404" pitchFamily="49" charset="0"/>
              </a:rPr>
              <a:t>://localhost:" + </a:t>
            </a:r>
            <a:r>
              <a:rPr lang="en-US" sz="1800" b="1" dirty="0" err="1">
                <a:solidFill>
                  <a:srgbClr val="000000"/>
                </a:solidFill>
                <a:effectLst/>
                <a:latin typeface="Courier New" panose="02070309020205020404" pitchFamily="49" charset="0"/>
              </a:rPr>
              <a:t>portNum</a:t>
            </a:r>
            <a:r>
              <a:rPr lang="en-US" sz="1800" b="1" dirty="0">
                <a:solidFill>
                  <a:srgbClr val="000000"/>
                </a:solidFill>
                <a:effectLst/>
                <a:latin typeface="Courier New" panose="02070309020205020404" pitchFamily="49" charset="0"/>
              </a:rPr>
              <a:t> + "/some";</a:t>
            </a:r>
            <a:endParaRPr lang="en-US" sz="1800" b="0" dirty="0">
              <a:solidFill>
                <a:srgbClr val="000000"/>
              </a:solidFill>
              <a:effectLst/>
              <a:latin typeface="Times New Roman" panose="02020603050405020304" pitchFamily="18" charset="0"/>
            </a:endParaRPr>
          </a:p>
          <a:p>
            <a:pPr marL="0" marR="0" indent="0">
              <a:spcBef>
                <a:spcPts val="0"/>
              </a:spcBef>
              <a:spcAft>
                <a:spcPts val="0"/>
              </a:spcAft>
            </a:pPr>
            <a:r>
              <a:rPr lang="en-US" sz="1800" b="1" dirty="0" err="1">
                <a:solidFill>
                  <a:srgbClr val="000000"/>
                </a:solidFill>
                <a:effectLst/>
                <a:latin typeface="Courier New" panose="02070309020205020404" pitchFamily="49" charset="0"/>
              </a:rPr>
              <a:t>Naming.rebind</a:t>
            </a:r>
            <a:r>
              <a:rPr lang="en-US" sz="1800" b="1" dirty="0">
                <a:solidFill>
                  <a:srgbClr val="000000"/>
                </a:solidFill>
                <a:effectLst/>
                <a:latin typeface="Courier New" panose="02070309020205020404" pitchFamily="49" charset="0"/>
              </a:rPr>
              <a:t>(</a:t>
            </a:r>
            <a:r>
              <a:rPr lang="en-US" sz="1800" b="1" dirty="0" err="1">
                <a:solidFill>
                  <a:srgbClr val="000000"/>
                </a:solidFill>
                <a:effectLst/>
                <a:latin typeface="Courier New" panose="02070309020205020404" pitchFamily="49" charset="0"/>
              </a:rPr>
              <a:t>registryURL</a:t>
            </a:r>
            <a:r>
              <a:rPr lang="en-US" sz="1800" b="1" dirty="0">
                <a:solidFill>
                  <a:srgbClr val="000000"/>
                </a:solidFill>
                <a:effectLst/>
                <a:latin typeface="Courier New" panose="02070309020205020404" pitchFamily="49" charset="0"/>
              </a:rPr>
              <a:t>, </a:t>
            </a:r>
            <a:r>
              <a:rPr lang="en-US" sz="1800" b="1" dirty="0" err="1">
                <a:solidFill>
                  <a:srgbClr val="000000"/>
                </a:solidFill>
                <a:effectLst/>
                <a:latin typeface="Courier New" panose="02070309020205020404" pitchFamily="49" charset="0"/>
              </a:rPr>
              <a:t>exportedObj</a:t>
            </a:r>
            <a:r>
              <a:rPr lang="en-US" sz="1800" b="1" dirty="0">
                <a:solidFill>
                  <a:srgbClr val="000000"/>
                </a:solidFill>
                <a:effectLst/>
                <a:latin typeface="Courier New" panose="02070309020205020404" pitchFamily="49" charset="0"/>
              </a:rPr>
              <a:t>);</a:t>
            </a:r>
            <a:endParaRPr lang="en-US" sz="1800" b="0" dirty="0">
              <a:solidFill>
                <a:srgbClr val="000000"/>
              </a:solidFill>
              <a:effectLst/>
              <a:latin typeface="Times New Roman" panose="02020603050405020304" pitchFamily="18" charset="0"/>
            </a:endParaRPr>
          </a:p>
          <a:p>
            <a:pPr marL="266700" marR="0" indent="-266700" algn="just">
              <a:spcBef>
                <a:spcPts val="0"/>
              </a:spcBef>
              <a:spcAft>
                <a:spcPts val="0"/>
              </a:spcAft>
            </a:pPr>
            <a:r>
              <a:rPr lang="en-US" sz="1800" b="0" i="0" dirty="0">
                <a:solidFill>
                  <a:srgbClr val="000000"/>
                </a:solidFill>
                <a:effectLst/>
                <a:highlight>
                  <a:srgbClr val="EAEAEA"/>
                </a:highlight>
                <a:latin typeface="Wingdings" panose="05000000000000000000" pitchFamily="2" charset="2"/>
              </a:rPr>
              <a:t>n</a:t>
            </a:r>
            <a:r>
              <a:rPr lang="en-US" sz="1800" b="0" i="0" dirty="0">
                <a:solidFill>
                  <a:srgbClr val="000000"/>
                </a:solidFill>
                <a:effectLst/>
                <a:highlight>
                  <a:srgbClr val="EAEAEA"/>
                </a:highlight>
                <a:latin typeface="Times New Roman" panose="02020603050405020304" pitchFamily="18" charset="0"/>
              </a:rPr>
              <a:t>           </a:t>
            </a:r>
            <a:r>
              <a:rPr lang="en-US" sz="1800" b="0" i="0" dirty="0">
                <a:solidFill>
                  <a:srgbClr val="000000"/>
                </a:solidFill>
                <a:effectLst/>
                <a:highlight>
                  <a:srgbClr val="EAEAEA"/>
                </a:highlight>
                <a:latin typeface="Arial" panose="020B0604020202020204" pitchFamily="34" charset="0"/>
              </a:rPr>
              <a:t>The </a:t>
            </a:r>
            <a:r>
              <a:rPr lang="en-US" sz="1800" b="1" i="1" dirty="0">
                <a:solidFill>
                  <a:srgbClr val="000000"/>
                </a:solidFill>
                <a:effectLst/>
                <a:highlight>
                  <a:srgbClr val="EAEAEA"/>
                </a:highlight>
                <a:latin typeface="Arial" panose="020B0604020202020204" pitchFamily="34" charset="0"/>
              </a:rPr>
              <a:t>Naming</a:t>
            </a:r>
            <a:r>
              <a:rPr lang="en-US" sz="1800" b="0" i="0" dirty="0">
                <a:solidFill>
                  <a:srgbClr val="000000"/>
                </a:solidFill>
                <a:effectLst/>
                <a:highlight>
                  <a:srgbClr val="EAEAEA"/>
                </a:highlight>
                <a:latin typeface="Arial" panose="020B0604020202020204" pitchFamily="34" charset="0"/>
              </a:rPr>
              <a:t> class provides methods for storing and obtaining references from the registry. </a:t>
            </a:r>
            <a:endParaRPr lang="en-US" sz="1800" b="0" i="0" dirty="0">
              <a:solidFill>
                <a:srgbClr val="000000"/>
              </a:solidFill>
              <a:effectLst/>
              <a:highlight>
                <a:srgbClr val="EAEAEA"/>
              </a:highlight>
              <a:latin typeface="Times New Roman" panose="02020603050405020304" pitchFamily="18" charset="0"/>
            </a:endParaRPr>
          </a:p>
          <a:p>
            <a:pPr marL="533400" marR="0" indent="-266700" algn="just">
              <a:spcBef>
                <a:spcPts val="0"/>
              </a:spcBef>
              <a:spcAft>
                <a:spcPts val="0"/>
              </a:spcAft>
            </a:pPr>
            <a:r>
              <a:rPr lang="en-US" sz="1800" b="0" i="0" dirty="0">
                <a:solidFill>
                  <a:srgbClr val="000000"/>
                </a:solidFill>
                <a:effectLst/>
                <a:highlight>
                  <a:srgbClr val="EAEAEA"/>
                </a:highlight>
                <a:latin typeface="Wingdings" panose="05000000000000000000" pitchFamily="2" charset="2"/>
              </a:rPr>
              <a:t>n</a:t>
            </a:r>
            <a:r>
              <a:rPr lang="en-US" sz="1800" b="0" i="0" dirty="0">
                <a:solidFill>
                  <a:srgbClr val="000000"/>
                </a:solidFill>
                <a:effectLst/>
                <a:highlight>
                  <a:srgbClr val="EAEAEA"/>
                </a:highlight>
                <a:latin typeface="Times New Roman" panose="02020603050405020304" pitchFamily="18" charset="0"/>
              </a:rPr>
              <a:t>           </a:t>
            </a:r>
            <a:r>
              <a:rPr lang="en-US" sz="1800" b="0" i="0" dirty="0">
                <a:solidFill>
                  <a:srgbClr val="000000"/>
                </a:solidFill>
                <a:effectLst/>
                <a:highlight>
                  <a:srgbClr val="EAEAEA"/>
                </a:highlight>
                <a:latin typeface="Arial" panose="020B0604020202020204" pitchFamily="34" charset="0"/>
              </a:rPr>
              <a:t>In particular, the rebind method allow an object reference to be stored in the registry with a URL in the form of</a:t>
            </a:r>
            <a:endParaRPr lang="en-US" sz="1800" b="0" i="0" dirty="0">
              <a:solidFill>
                <a:srgbClr val="000000"/>
              </a:solidFill>
              <a:effectLst/>
              <a:highlight>
                <a:srgbClr val="EAEAEA"/>
              </a:highlight>
              <a:latin typeface="Times New Roman" panose="02020603050405020304" pitchFamily="18" charset="0"/>
            </a:endParaRPr>
          </a:p>
          <a:p>
            <a:pPr marL="723900" marR="0" indent="-266700" algn="l">
              <a:spcBef>
                <a:spcPts val="0"/>
              </a:spcBef>
              <a:spcAft>
                <a:spcPts val="0"/>
              </a:spcAft>
            </a:pPr>
            <a:r>
              <a:rPr lang="en-US" sz="1800" b="1" i="0" dirty="0">
                <a:solidFill>
                  <a:srgbClr val="0000FF"/>
                </a:solidFill>
                <a:effectLst/>
                <a:highlight>
                  <a:srgbClr val="EAEAEA"/>
                </a:highlight>
                <a:latin typeface="Courier New" panose="02070309020205020404" pitchFamily="49" charset="0"/>
              </a:rPr>
              <a:t>    rmi://&lt;host name&gt;:&lt;port number&gt;/&lt;reference name&gt;</a:t>
            </a:r>
            <a:endParaRPr lang="en-US" sz="1800" b="0" i="0" dirty="0">
              <a:solidFill>
                <a:srgbClr val="000000"/>
              </a:solidFill>
              <a:effectLst/>
              <a:highlight>
                <a:srgbClr val="EAEAEA"/>
              </a:highlight>
              <a:latin typeface="Times New Roman" panose="02020603050405020304" pitchFamily="18" charset="0"/>
            </a:endParaRPr>
          </a:p>
          <a:p>
            <a:pPr marL="266700" marR="0" indent="-266700" algn="just">
              <a:spcBef>
                <a:spcPts val="0"/>
              </a:spcBef>
              <a:spcAft>
                <a:spcPts val="0"/>
              </a:spcAft>
            </a:pPr>
            <a:r>
              <a:rPr lang="en-US" sz="1800" b="0" i="0" dirty="0">
                <a:solidFill>
                  <a:srgbClr val="000000"/>
                </a:solidFill>
                <a:effectLst/>
                <a:highlight>
                  <a:srgbClr val="EAEAEA"/>
                </a:highlight>
                <a:latin typeface="Wingdings" panose="05000000000000000000" pitchFamily="2" charset="2"/>
              </a:rPr>
              <a:t>n</a:t>
            </a:r>
            <a:r>
              <a:rPr lang="en-US" sz="1800" b="0" i="0" dirty="0">
                <a:solidFill>
                  <a:srgbClr val="000000"/>
                </a:solidFill>
                <a:effectLst/>
                <a:highlight>
                  <a:srgbClr val="EAEAEA"/>
                </a:highlight>
                <a:latin typeface="Times New Roman" panose="02020603050405020304" pitchFamily="18" charset="0"/>
              </a:rPr>
              <a:t>           </a:t>
            </a:r>
            <a:r>
              <a:rPr lang="en-US" sz="1800" b="0" i="0" dirty="0">
                <a:solidFill>
                  <a:srgbClr val="000000"/>
                </a:solidFill>
                <a:effectLst/>
                <a:highlight>
                  <a:srgbClr val="EAEAEA"/>
                </a:highlight>
                <a:latin typeface="Arial" panose="020B0604020202020204" pitchFamily="34" charset="0"/>
              </a:rPr>
              <a:t>The </a:t>
            </a:r>
            <a:r>
              <a:rPr lang="en-US" sz="1800" b="1" i="1" dirty="0">
                <a:solidFill>
                  <a:srgbClr val="000000"/>
                </a:solidFill>
                <a:effectLst/>
                <a:highlight>
                  <a:srgbClr val="EAEAEA"/>
                </a:highlight>
                <a:latin typeface="Arial" panose="020B0604020202020204" pitchFamily="34" charset="0"/>
              </a:rPr>
              <a:t>rebind</a:t>
            </a:r>
            <a:r>
              <a:rPr lang="en-US" sz="1800" b="0" i="0" dirty="0">
                <a:solidFill>
                  <a:srgbClr val="000000"/>
                </a:solidFill>
                <a:effectLst/>
                <a:highlight>
                  <a:srgbClr val="EAEAEA"/>
                </a:highlight>
                <a:latin typeface="Arial" panose="020B0604020202020204" pitchFamily="34" charset="0"/>
              </a:rPr>
              <a:t> method will overwrite any reference in the registry bound with the given reference name. </a:t>
            </a:r>
            <a:endParaRPr lang="en-US" sz="1800" b="0" i="0" dirty="0">
              <a:solidFill>
                <a:srgbClr val="000000"/>
              </a:solidFill>
              <a:effectLst/>
              <a:highlight>
                <a:srgbClr val="EAEAEA"/>
              </a:highlight>
              <a:latin typeface="Times New Roman" panose="02020603050405020304" pitchFamily="18" charset="0"/>
            </a:endParaRPr>
          </a:p>
          <a:p>
            <a:pPr marL="533400" marR="0" indent="-266700" algn="just">
              <a:spcBef>
                <a:spcPts val="0"/>
              </a:spcBef>
              <a:spcAft>
                <a:spcPts val="0"/>
              </a:spcAft>
            </a:pPr>
            <a:r>
              <a:rPr lang="en-US" sz="1800" b="0" i="0" dirty="0">
                <a:solidFill>
                  <a:srgbClr val="000000"/>
                </a:solidFill>
                <a:effectLst/>
                <a:highlight>
                  <a:srgbClr val="EAEAEA"/>
                </a:highlight>
                <a:latin typeface="Wingdings" panose="05000000000000000000" pitchFamily="2" charset="2"/>
              </a:rPr>
              <a:t>n</a:t>
            </a:r>
            <a:r>
              <a:rPr lang="en-US" sz="1800" b="0" i="0" dirty="0">
                <a:solidFill>
                  <a:srgbClr val="000000"/>
                </a:solidFill>
                <a:effectLst/>
                <a:highlight>
                  <a:srgbClr val="EAEAEA"/>
                </a:highlight>
                <a:latin typeface="Times New Roman" panose="02020603050405020304" pitchFamily="18" charset="0"/>
              </a:rPr>
              <a:t>           </a:t>
            </a:r>
            <a:r>
              <a:rPr lang="en-US" sz="1800" b="0" i="0" dirty="0">
                <a:solidFill>
                  <a:srgbClr val="000000"/>
                </a:solidFill>
                <a:effectLst/>
                <a:highlight>
                  <a:srgbClr val="EAEAEA"/>
                </a:highlight>
                <a:latin typeface="Arial" panose="020B0604020202020204" pitchFamily="34" charset="0"/>
              </a:rPr>
              <a:t>If the overwriting is not desirable, there is also a </a:t>
            </a:r>
            <a:r>
              <a:rPr lang="en-US" sz="1800" b="1" i="1" dirty="0">
                <a:solidFill>
                  <a:srgbClr val="000000"/>
                </a:solidFill>
                <a:effectLst/>
                <a:highlight>
                  <a:srgbClr val="EAEAEA"/>
                </a:highlight>
                <a:latin typeface="Arial" panose="020B0604020202020204" pitchFamily="34" charset="0"/>
              </a:rPr>
              <a:t>bind </a:t>
            </a:r>
            <a:r>
              <a:rPr lang="en-US" sz="1800" b="0" i="0" dirty="0">
                <a:solidFill>
                  <a:srgbClr val="000000"/>
                </a:solidFill>
                <a:effectLst/>
                <a:highlight>
                  <a:srgbClr val="EAEAEA"/>
                </a:highlight>
                <a:latin typeface="Arial" panose="020B0604020202020204" pitchFamily="34" charset="0"/>
              </a:rPr>
              <a:t>method.</a:t>
            </a:r>
            <a:endParaRPr lang="en-US" sz="1800" b="0" i="0" dirty="0">
              <a:solidFill>
                <a:srgbClr val="000000"/>
              </a:solidFill>
              <a:effectLst/>
              <a:highlight>
                <a:srgbClr val="EAEAEA"/>
              </a:highlight>
              <a:latin typeface="Times New Roman" panose="02020603050405020304" pitchFamily="18" charset="0"/>
            </a:endParaRPr>
          </a:p>
          <a:p>
            <a:pPr marL="266700" marR="0" indent="-266700" algn="just">
              <a:spcBef>
                <a:spcPts val="0"/>
              </a:spcBef>
              <a:spcAft>
                <a:spcPts val="0"/>
              </a:spcAft>
            </a:pPr>
            <a:r>
              <a:rPr lang="en-US" sz="1800" b="0" i="0" dirty="0">
                <a:solidFill>
                  <a:srgbClr val="000000"/>
                </a:solidFill>
                <a:effectLst/>
                <a:highlight>
                  <a:srgbClr val="EAEAEA"/>
                </a:highlight>
                <a:latin typeface="Wingdings" panose="05000000000000000000" pitchFamily="2" charset="2"/>
              </a:rPr>
              <a:t>n</a:t>
            </a:r>
            <a:r>
              <a:rPr lang="en-US" sz="1800" b="0" i="0" dirty="0">
                <a:solidFill>
                  <a:srgbClr val="000000"/>
                </a:solidFill>
                <a:effectLst/>
                <a:highlight>
                  <a:srgbClr val="EAEAEA"/>
                </a:highlight>
                <a:latin typeface="Times New Roman" panose="02020603050405020304" pitchFamily="18" charset="0"/>
              </a:rPr>
              <a:t>           </a:t>
            </a:r>
            <a:r>
              <a:rPr lang="en-US" sz="1800" b="0" i="0" dirty="0">
                <a:solidFill>
                  <a:srgbClr val="000000"/>
                </a:solidFill>
                <a:effectLst/>
                <a:highlight>
                  <a:srgbClr val="EAEAEA"/>
                </a:highlight>
                <a:latin typeface="Arial" panose="020B0604020202020204" pitchFamily="34" charset="0"/>
              </a:rPr>
              <a:t>The host name should be the name of the server, or simply “localhost”. </a:t>
            </a:r>
            <a:endParaRPr lang="en-US" sz="1800" b="0" i="0" dirty="0">
              <a:solidFill>
                <a:srgbClr val="000000"/>
              </a:solidFill>
              <a:effectLst/>
              <a:highlight>
                <a:srgbClr val="EAEAEA"/>
              </a:highlight>
              <a:latin typeface="Times New Roman" panose="02020603050405020304" pitchFamily="18" charset="0"/>
            </a:endParaRPr>
          </a:p>
          <a:p>
            <a:pPr marL="533400" marR="0" indent="-266700" algn="just">
              <a:spcBef>
                <a:spcPts val="0"/>
              </a:spcBef>
              <a:spcAft>
                <a:spcPts val="0"/>
              </a:spcAft>
            </a:pPr>
            <a:r>
              <a:rPr lang="en-US" sz="1800" b="0" i="0" dirty="0">
                <a:solidFill>
                  <a:srgbClr val="000000"/>
                </a:solidFill>
                <a:effectLst/>
                <a:highlight>
                  <a:srgbClr val="EAEAEA"/>
                </a:highlight>
                <a:latin typeface="Wingdings" panose="05000000000000000000" pitchFamily="2" charset="2"/>
              </a:rPr>
              <a:t>n</a:t>
            </a:r>
            <a:r>
              <a:rPr lang="en-US" sz="1800" b="0" i="0" dirty="0">
                <a:solidFill>
                  <a:srgbClr val="000000"/>
                </a:solidFill>
                <a:effectLst/>
                <a:highlight>
                  <a:srgbClr val="EAEAEA"/>
                </a:highlight>
                <a:latin typeface="Times New Roman" panose="02020603050405020304" pitchFamily="18" charset="0"/>
              </a:rPr>
              <a:t>           </a:t>
            </a:r>
            <a:r>
              <a:rPr lang="en-US" sz="1800" b="0" i="0" dirty="0">
                <a:solidFill>
                  <a:srgbClr val="000000"/>
                </a:solidFill>
                <a:effectLst/>
                <a:highlight>
                  <a:srgbClr val="EAEAEA"/>
                </a:highlight>
                <a:latin typeface="Arial" panose="020B0604020202020204" pitchFamily="34" charset="0"/>
              </a:rPr>
              <a:t>The reference name is a name of your choice, and should be unique in the registry.</a:t>
            </a:r>
          </a:p>
          <a:p>
            <a:pPr marL="266700" marR="0" indent="-266700" algn="just">
              <a:spcBef>
                <a:spcPts val="0"/>
              </a:spcBef>
              <a:spcAft>
                <a:spcPts val="0"/>
              </a:spcAft>
            </a:pPr>
            <a:r>
              <a:rPr lang="en-US" sz="1800" b="0" i="0" dirty="0">
                <a:solidFill>
                  <a:srgbClr val="000000"/>
                </a:solidFill>
                <a:effectLst/>
                <a:highlight>
                  <a:srgbClr val="EAEAEA"/>
                </a:highlight>
                <a:latin typeface="Arial Unicode MS" panose="020B0604020202020204" pitchFamily="34" charset="-128"/>
                <a:ea typeface="Arial Unicode MS" panose="020B0604020202020204" pitchFamily="34" charset="-128"/>
              </a:rPr>
              <a:t> </a:t>
            </a:r>
            <a:endParaRPr lang="en-US" sz="1800" b="0" i="0" dirty="0">
              <a:solidFill>
                <a:srgbClr val="000000"/>
              </a:solidFill>
              <a:effectLst/>
              <a:highlight>
                <a:srgbClr val="EAEAEA"/>
              </a:highlight>
              <a:latin typeface="Times New Roman" panose="02020603050405020304" pitchFamily="18" charset="0"/>
            </a:endParaRPr>
          </a:p>
          <a:p>
            <a:pPr marL="0" marR="0" algn="l">
              <a:spcBef>
                <a:spcPts val="0"/>
              </a:spcBef>
              <a:spcAft>
                <a:spcPts val="0"/>
              </a:spcAft>
            </a:pPr>
            <a:r>
              <a:rPr lang="en-US" sz="1800" b="1" i="0" dirty="0">
                <a:solidFill>
                  <a:srgbClr val="333399"/>
                </a:solidFill>
                <a:effectLst/>
                <a:highlight>
                  <a:srgbClr val="EAEAEA"/>
                </a:highlight>
                <a:latin typeface="Arial" panose="020B0604020202020204" pitchFamily="34" charset="0"/>
              </a:rPr>
              <a:t>The RMI Registry</a:t>
            </a:r>
            <a:endParaRPr lang="en-US" sz="1800" b="0" i="0" dirty="0">
              <a:solidFill>
                <a:srgbClr val="333399"/>
              </a:solidFill>
              <a:effectLst/>
              <a:highlight>
                <a:srgbClr val="EAEAEA"/>
              </a:highlight>
              <a:latin typeface="Times New Roman" panose="02020603050405020304" pitchFamily="18" charset="0"/>
            </a:endParaRPr>
          </a:p>
          <a:p>
            <a:pPr marL="171450" marR="0" indent="-171450" algn="l">
              <a:spcBef>
                <a:spcPts val="0"/>
              </a:spcBef>
              <a:spcAft>
                <a:spcPts val="0"/>
              </a:spcAft>
            </a:pPr>
            <a:r>
              <a:rPr lang="en-US" sz="1800" b="0" i="0" dirty="0">
                <a:solidFill>
                  <a:srgbClr val="000000"/>
                </a:solidFill>
                <a:effectLst/>
                <a:highlight>
                  <a:srgbClr val="EAEAEA"/>
                </a:highlight>
                <a:latin typeface="Wingdings" panose="05000000000000000000" pitchFamily="2" charset="2"/>
              </a:rPr>
              <a:t>n</a:t>
            </a:r>
            <a:r>
              <a:rPr lang="en-US" sz="1800" b="0" i="0" dirty="0">
                <a:solidFill>
                  <a:srgbClr val="000000"/>
                </a:solidFill>
                <a:effectLst/>
                <a:highlight>
                  <a:srgbClr val="EAEAEA"/>
                </a:highlight>
                <a:latin typeface="Times New Roman" panose="02020603050405020304" pitchFamily="18" charset="0"/>
              </a:rPr>
              <a:t>      </a:t>
            </a:r>
            <a:r>
              <a:rPr lang="en-US" sz="1800" b="0" i="0" dirty="0">
                <a:solidFill>
                  <a:srgbClr val="000000"/>
                </a:solidFill>
                <a:effectLst/>
                <a:highlight>
                  <a:srgbClr val="EAEAEA"/>
                </a:highlight>
                <a:latin typeface="Arial" panose="020B0604020202020204" pitchFamily="34" charset="0"/>
              </a:rPr>
              <a:t>A server exports an object by registering it by a symbolic name with a server known as the RMI registry</a:t>
            </a:r>
            <a:r>
              <a:rPr lang="en-US" sz="1800" b="1" i="0" dirty="0">
                <a:solidFill>
                  <a:srgbClr val="000000"/>
                </a:solidFill>
                <a:effectLst/>
                <a:highlight>
                  <a:srgbClr val="EAEAEA"/>
                </a:highlight>
                <a:latin typeface="Times New Roman" panose="02020603050405020304" pitchFamily="18" charset="0"/>
              </a:rPr>
              <a:t>.</a:t>
            </a:r>
            <a:endParaRPr lang="en-US" sz="1800" b="0" i="0" dirty="0">
              <a:solidFill>
                <a:srgbClr val="000000"/>
              </a:solidFill>
              <a:effectLst/>
              <a:highlight>
                <a:srgbClr val="EAEAEA"/>
              </a:highlight>
              <a:latin typeface="Times New Roman" panose="02020603050405020304" pitchFamily="18" charset="0"/>
            </a:endParaRPr>
          </a:p>
          <a:p>
            <a:pPr marL="0" marR="0" indent="0">
              <a:spcBef>
                <a:spcPts val="0"/>
              </a:spcBef>
              <a:spcAft>
                <a:spcPts val="0"/>
              </a:spcAft>
            </a:pPr>
            <a:r>
              <a:rPr lang="en-US" sz="1800" b="1" dirty="0">
                <a:solidFill>
                  <a:srgbClr val="0000CC"/>
                </a:solidFill>
                <a:effectLst/>
                <a:latin typeface="Courier New" panose="02070309020205020404" pitchFamily="49" charset="0"/>
              </a:rPr>
              <a:t>// Create an object of the Interface</a:t>
            </a:r>
            <a:endParaRPr lang="en-US" sz="1800" b="0" dirty="0">
              <a:solidFill>
                <a:srgbClr val="000000"/>
              </a:solidFill>
              <a:effectLst/>
              <a:latin typeface="Times New Roman" panose="02020603050405020304" pitchFamily="18" charset="0"/>
            </a:endParaRPr>
          </a:p>
          <a:p>
            <a:pPr marL="0" marR="0" indent="0">
              <a:spcBef>
                <a:spcPts val="0"/>
              </a:spcBef>
              <a:spcAft>
                <a:spcPts val="0"/>
              </a:spcAft>
            </a:pPr>
            <a:r>
              <a:rPr lang="en-US" sz="1800" b="1" dirty="0">
                <a:solidFill>
                  <a:srgbClr val="0000CC"/>
                </a:solidFill>
                <a:effectLst/>
                <a:latin typeface="Courier New" panose="02070309020205020404" pitchFamily="49" charset="0"/>
              </a:rPr>
              <a:t> </a:t>
            </a:r>
            <a:endParaRPr lang="en-US" sz="1800" b="0" dirty="0">
              <a:solidFill>
                <a:srgbClr val="000000"/>
              </a:solidFill>
              <a:effectLst/>
              <a:latin typeface="Times New Roman" panose="02020603050405020304" pitchFamily="18" charset="0"/>
            </a:endParaRPr>
          </a:p>
          <a:p>
            <a:pPr marL="0" marR="0" indent="0">
              <a:spcBef>
                <a:spcPts val="0"/>
              </a:spcBef>
              <a:spcAft>
                <a:spcPts val="0"/>
              </a:spcAft>
            </a:pPr>
            <a:r>
              <a:rPr lang="en-US" sz="1800" b="1" dirty="0" err="1">
                <a:solidFill>
                  <a:srgbClr val="000000"/>
                </a:solidFill>
                <a:effectLst/>
                <a:latin typeface="Courier New" panose="02070309020205020404" pitchFamily="49" charset="0"/>
              </a:rPr>
              <a:t>SomeInterfacel</a:t>
            </a:r>
            <a:r>
              <a:rPr lang="en-US" sz="1800" b="1" dirty="0">
                <a:solidFill>
                  <a:srgbClr val="000000"/>
                </a:solidFill>
                <a:effectLst/>
                <a:latin typeface="Courier New" panose="02070309020205020404" pitchFamily="49" charset="0"/>
              </a:rPr>
              <a:t> obj = new </a:t>
            </a:r>
            <a:r>
              <a:rPr lang="en-US" sz="1800" b="1" dirty="0" err="1">
                <a:solidFill>
                  <a:srgbClr val="000000"/>
                </a:solidFill>
                <a:effectLst/>
                <a:latin typeface="Courier New" panose="02070309020205020404" pitchFamily="49" charset="0"/>
              </a:rPr>
              <a:t>SomeInterface</a:t>
            </a:r>
            <a:r>
              <a:rPr lang="en-US" sz="1800" b="1" dirty="0">
                <a:solidFill>
                  <a:srgbClr val="000000"/>
                </a:solidFill>
                <a:effectLst/>
                <a:latin typeface="Courier New" panose="02070309020205020404" pitchFamily="49" charset="0"/>
              </a:rPr>
              <a:t>(“Server1”);</a:t>
            </a:r>
            <a:endParaRPr lang="en-US" sz="1800" b="0" dirty="0">
              <a:solidFill>
                <a:srgbClr val="000000"/>
              </a:solidFill>
              <a:effectLst/>
              <a:latin typeface="Times New Roman" panose="02020603050405020304" pitchFamily="18" charset="0"/>
            </a:endParaRPr>
          </a:p>
          <a:p>
            <a:pPr marL="0" marR="0" indent="0">
              <a:spcBef>
                <a:spcPts val="0"/>
              </a:spcBef>
              <a:spcAft>
                <a:spcPts val="0"/>
              </a:spcAft>
            </a:pPr>
            <a:r>
              <a:rPr lang="en-US" sz="1800" b="1" dirty="0">
                <a:solidFill>
                  <a:srgbClr val="0000CC"/>
                </a:solidFill>
                <a:effectLst/>
                <a:latin typeface="Courier New" panose="02070309020205020404" pitchFamily="49" charset="0"/>
              </a:rPr>
              <a:t> </a:t>
            </a:r>
            <a:endParaRPr lang="en-US" sz="1800" b="0" dirty="0">
              <a:solidFill>
                <a:srgbClr val="000000"/>
              </a:solidFill>
              <a:effectLst/>
              <a:latin typeface="Times New Roman" panose="02020603050405020304" pitchFamily="18" charset="0"/>
            </a:endParaRPr>
          </a:p>
          <a:p>
            <a:pPr marL="0" marR="0" indent="0">
              <a:spcBef>
                <a:spcPts val="0"/>
              </a:spcBef>
              <a:spcAft>
                <a:spcPts val="0"/>
              </a:spcAft>
            </a:pPr>
            <a:r>
              <a:rPr lang="en-US" sz="1800" b="1" dirty="0">
                <a:solidFill>
                  <a:srgbClr val="0000CC"/>
                </a:solidFill>
                <a:effectLst/>
                <a:latin typeface="Courier New" panose="02070309020205020404" pitchFamily="49" charset="0"/>
              </a:rPr>
              <a:t>// Register the object; rebind will </a:t>
            </a:r>
            <a:r>
              <a:rPr lang="en-US" sz="1800" b="1" dirty="0" err="1">
                <a:solidFill>
                  <a:srgbClr val="0000CC"/>
                </a:solidFill>
                <a:effectLst/>
                <a:latin typeface="Courier New" panose="02070309020205020404" pitchFamily="49" charset="0"/>
              </a:rPr>
              <a:t>overwirte</a:t>
            </a:r>
            <a:r>
              <a:rPr lang="en-US" sz="1800" b="1" dirty="0">
                <a:solidFill>
                  <a:srgbClr val="0000CC"/>
                </a:solidFill>
                <a:effectLst/>
                <a:latin typeface="Courier New" panose="02070309020205020404" pitchFamily="49" charset="0"/>
              </a:rPr>
              <a:t> existing</a:t>
            </a:r>
            <a:endParaRPr lang="en-US" sz="1800" b="0" dirty="0">
              <a:solidFill>
                <a:srgbClr val="000000"/>
              </a:solidFill>
              <a:effectLst/>
              <a:latin typeface="Times New Roman" panose="02020603050405020304" pitchFamily="18" charset="0"/>
            </a:endParaRPr>
          </a:p>
          <a:p>
            <a:pPr marL="0" marR="0" indent="0">
              <a:spcBef>
                <a:spcPts val="0"/>
              </a:spcBef>
              <a:spcAft>
                <a:spcPts val="0"/>
              </a:spcAft>
            </a:pPr>
            <a:r>
              <a:rPr lang="en-US" sz="1800" b="1" dirty="0">
                <a:solidFill>
                  <a:srgbClr val="0000CC"/>
                </a:solidFill>
                <a:effectLst/>
                <a:latin typeface="Courier New" panose="02070309020205020404" pitchFamily="49" charset="0"/>
              </a:rPr>
              <a:t>//  registration by same name – bind( ) will not.</a:t>
            </a:r>
            <a:endParaRPr lang="en-US" sz="1800" b="0" dirty="0">
              <a:solidFill>
                <a:srgbClr val="000000"/>
              </a:solidFill>
              <a:effectLst/>
              <a:latin typeface="Times New Roman" panose="02020603050405020304" pitchFamily="18" charset="0"/>
            </a:endParaRPr>
          </a:p>
          <a:p>
            <a:pPr marL="0" marR="0" indent="-142875">
              <a:spcBef>
                <a:spcPts val="0"/>
              </a:spcBef>
              <a:spcAft>
                <a:spcPts val="0"/>
              </a:spcAft>
            </a:pPr>
            <a:r>
              <a:rPr lang="en-US" sz="1800" b="1" dirty="0">
                <a:solidFill>
                  <a:srgbClr val="0000CC"/>
                </a:solidFill>
                <a:effectLst/>
                <a:latin typeface="Courier New" panose="02070309020205020404" pitchFamily="49" charset="0"/>
              </a:rPr>
              <a:t> </a:t>
            </a:r>
            <a:endParaRPr lang="en-US" sz="1800" b="0" dirty="0">
              <a:solidFill>
                <a:srgbClr val="000000"/>
              </a:solidFill>
              <a:effectLst/>
              <a:latin typeface="Times New Roman" panose="02020603050405020304" pitchFamily="18" charset="0"/>
            </a:endParaRPr>
          </a:p>
          <a:p>
            <a:pPr marL="142875" marR="0" indent="-142875">
              <a:spcBef>
                <a:spcPts val="0"/>
              </a:spcBef>
              <a:spcAft>
                <a:spcPts val="0"/>
              </a:spcAft>
            </a:pPr>
            <a:r>
              <a:rPr lang="en-US" sz="1800" b="1" dirty="0" err="1">
                <a:solidFill>
                  <a:srgbClr val="000000"/>
                </a:solidFill>
                <a:effectLst/>
                <a:latin typeface="Courier New" panose="02070309020205020404" pitchFamily="49" charset="0"/>
              </a:rPr>
              <a:t>Naming.rebind</a:t>
            </a:r>
            <a:r>
              <a:rPr lang="en-US" sz="1800" b="1" dirty="0">
                <a:solidFill>
                  <a:srgbClr val="000000"/>
                </a:solidFill>
                <a:effectLst/>
                <a:latin typeface="Courier New" panose="02070309020205020404" pitchFamily="49" charset="0"/>
              </a:rPr>
              <a:t>(“Server1”, obj);</a:t>
            </a:r>
            <a:endParaRPr lang="en-US" sz="1800" b="0" dirty="0">
              <a:solidFill>
                <a:srgbClr val="000000"/>
              </a:solidFill>
              <a:effectLst/>
              <a:latin typeface="Times New Roman" panose="02020603050405020304" pitchFamily="18" charset="0"/>
            </a:endParaRPr>
          </a:p>
          <a:p>
            <a:pPr marL="171450" marR="0" indent="-171450" algn="l">
              <a:spcBef>
                <a:spcPts val="0"/>
              </a:spcBef>
              <a:spcAft>
                <a:spcPts val="0"/>
              </a:spcAft>
            </a:pPr>
            <a:r>
              <a:rPr lang="en-US" sz="1800" b="0" i="0" dirty="0">
                <a:solidFill>
                  <a:srgbClr val="000000"/>
                </a:solidFill>
                <a:effectLst/>
                <a:highlight>
                  <a:srgbClr val="EAEAEA"/>
                </a:highlight>
                <a:latin typeface="Wingdings" panose="05000000000000000000" pitchFamily="2" charset="2"/>
              </a:rPr>
              <a:t>n</a:t>
            </a:r>
            <a:r>
              <a:rPr lang="en-US" sz="1800" b="0" i="0" dirty="0">
                <a:solidFill>
                  <a:srgbClr val="000000"/>
                </a:solidFill>
                <a:effectLst/>
                <a:highlight>
                  <a:srgbClr val="EAEAEA"/>
                </a:highlight>
                <a:latin typeface="Times New Roman" panose="02020603050405020304" pitchFamily="18" charset="0"/>
              </a:rPr>
              <a:t>      </a:t>
            </a:r>
            <a:r>
              <a:rPr lang="en-US" sz="1800" b="0" i="0" dirty="0">
                <a:solidFill>
                  <a:srgbClr val="000000"/>
                </a:solidFill>
                <a:effectLst/>
                <a:highlight>
                  <a:srgbClr val="EAEAEA"/>
                </a:highlight>
                <a:latin typeface="Arial" panose="020B0604020202020204" pitchFamily="34" charset="0"/>
              </a:rPr>
              <a:t>A server, called the RMI Registry, is required to run on the host of the server which exports remote objects.</a:t>
            </a:r>
            <a:endParaRPr lang="en-US" sz="1800" b="0" i="0" dirty="0">
              <a:solidFill>
                <a:srgbClr val="000000"/>
              </a:solidFill>
              <a:effectLst/>
              <a:highlight>
                <a:srgbClr val="EAEAEA"/>
              </a:highlight>
              <a:latin typeface="Times New Roman" panose="02020603050405020304" pitchFamily="18" charset="0"/>
            </a:endParaRPr>
          </a:p>
          <a:p>
            <a:pPr marL="171450" marR="0" indent="-171450" algn="l">
              <a:spcBef>
                <a:spcPts val="0"/>
              </a:spcBef>
              <a:spcAft>
                <a:spcPts val="0"/>
              </a:spcAft>
            </a:pPr>
            <a:r>
              <a:rPr lang="en-US" sz="1800" b="0" i="0" dirty="0">
                <a:solidFill>
                  <a:srgbClr val="000000"/>
                </a:solidFill>
                <a:effectLst/>
                <a:highlight>
                  <a:srgbClr val="EAEAEA"/>
                </a:highlight>
                <a:latin typeface="Wingdings" panose="05000000000000000000" pitchFamily="2" charset="2"/>
              </a:rPr>
              <a:t>n</a:t>
            </a:r>
            <a:r>
              <a:rPr lang="en-US" sz="1800" b="0" i="0" dirty="0">
                <a:solidFill>
                  <a:srgbClr val="000000"/>
                </a:solidFill>
                <a:effectLst/>
                <a:highlight>
                  <a:srgbClr val="EAEAEA"/>
                </a:highlight>
                <a:latin typeface="Times New Roman" panose="02020603050405020304" pitchFamily="18" charset="0"/>
              </a:rPr>
              <a:t>      </a:t>
            </a:r>
            <a:r>
              <a:rPr lang="en-US" sz="1800" b="0" i="0" dirty="0">
                <a:solidFill>
                  <a:srgbClr val="000000"/>
                </a:solidFill>
                <a:effectLst/>
                <a:highlight>
                  <a:srgbClr val="EAEAEA"/>
                </a:highlight>
                <a:latin typeface="Arial" panose="020B0604020202020204" pitchFamily="34" charset="0"/>
              </a:rPr>
              <a:t>The </a:t>
            </a:r>
            <a:r>
              <a:rPr lang="en-US" sz="1800" b="0" i="0" dirty="0" err="1">
                <a:solidFill>
                  <a:srgbClr val="000000"/>
                </a:solidFill>
                <a:effectLst/>
                <a:highlight>
                  <a:srgbClr val="EAEAEA"/>
                </a:highlight>
                <a:latin typeface="Arial" panose="020B0604020202020204" pitchFamily="34" charset="0"/>
              </a:rPr>
              <a:t>RMIRegistry</a:t>
            </a:r>
            <a:r>
              <a:rPr lang="en-US" sz="1800" b="0" i="0" dirty="0">
                <a:solidFill>
                  <a:srgbClr val="000000"/>
                </a:solidFill>
                <a:effectLst/>
                <a:highlight>
                  <a:srgbClr val="EAEAEA"/>
                </a:highlight>
                <a:latin typeface="Arial" panose="020B0604020202020204" pitchFamily="34" charset="0"/>
              </a:rPr>
              <a:t> is a server located at port 1099 by default</a:t>
            </a:r>
            <a:endParaRPr lang="en-US" sz="1800" b="0" i="0" dirty="0">
              <a:solidFill>
                <a:srgbClr val="000000"/>
              </a:solidFill>
              <a:effectLst/>
              <a:highlight>
                <a:srgbClr val="EAEAEA"/>
              </a:highlight>
              <a:latin typeface="Times New Roman" panose="02020603050405020304" pitchFamily="18" charset="0"/>
            </a:endParaRPr>
          </a:p>
          <a:p>
            <a:pPr marL="171450" marR="0" indent="-171450" algn="l">
              <a:spcBef>
                <a:spcPts val="0"/>
              </a:spcBef>
              <a:spcAft>
                <a:spcPts val="0"/>
              </a:spcAft>
            </a:pPr>
            <a:r>
              <a:rPr lang="en-US" sz="1800" b="0" i="0" dirty="0">
                <a:solidFill>
                  <a:srgbClr val="000000"/>
                </a:solidFill>
                <a:effectLst/>
                <a:highlight>
                  <a:srgbClr val="EAEAEA"/>
                </a:highlight>
                <a:latin typeface="Wingdings" panose="05000000000000000000" pitchFamily="2" charset="2"/>
              </a:rPr>
              <a:t>n</a:t>
            </a:r>
            <a:r>
              <a:rPr lang="en-US" sz="1800" b="0" i="0" dirty="0">
                <a:solidFill>
                  <a:srgbClr val="000000"/>
                </a:solidFill>
                <a:effectLst/>
                <a:highlight>
                  <a:srgbClr val="EAEAEA"/>
                </a:highlight>
                <a:latin typeface="Times New Roman" panose="02020603050405020304" pitchFamily="18" charset="0"/>
              </a:rPr>
              <a:t>      </a:t>
            </a:r>
            <a:r>
              <a:rPr lang="en-US" sz="1800" b="0" i="0" dirty="0">
                <a:solidFill>
                  <a:srgbClr val="000000"/>
                </a:solidFill>
                <a:effectLst/>
                <a:highlight>
                  <a:srgbClr val="EAEAEA"/>
                </a:highlight>
                <a:latin typeface="Arial" panose="020B0604020202020204" pitchFamily="34" charset="0"/>
              </a:rPr>
              <a:t>It can be invoked dynamically in the server class:</a:t>
            </a:r>
            <a:endParaRPr lang="en-US" sz="1800" b="0" i="0" dirty="0">
              <a:solidFill>
                <a:srgbClr val="000000"/>
              </a:solidFill>
              <a:effectLst/>
              <a:highlight>
                <a:srgbClr val="EAEAEA"/>
              </a:highlight>
              <a:latin typeface="Times New Roman" panose="02020603050405020304" pitchFamily="18" charset="0"/>
            </a:endParaRPr>
          </a:p>
          <a:p>
            <a:pPr marL="0" marR="0" indent="0">
              <a:spcBef>
                <a:spcPts val="0"/>
              </a:spcBef>
              <a:spcAft>
                <a:spcPts val="0"/>
              </a:spcAft>
            </a:pPr>
            <a:r>
              <a:rPr lang="en-US" sz="1800" b="1" dirty="0">
                <a:solidFill>
                  <a:srgbClr val="0000CC"/>
                </a:solidFill>
                <a:effectLst/>
                <a:latin typeface="Courier New" panose="02070309020205020404" pitchFamily="49" charset="0"/>
              </a:rPr>
              <a:t>import </a:t>
            </a:r>
            <a:r>
              <a:rPr lang="en-US" sz="1800" b="1" dirty="0" err="1">
                <a:solidFill>
                  <a:srgbClr val="0000CC"/>
                </a:solidFill>
                <a:effectLst/>
                <a:latin typeface="Courier New" panose="02070309020205020404" pitchFamily="49" charset="0"/>
              </a:rPr>
              <a:t>java.rmi.registry.LocateRegistry</a:t>
            </a:r>
            <a:r>
              <a:rPr lang="en-US" sz="1800" b="1" dirty="0">
                <a:solidFill>
                  <a:srgbClr val="0000CC"/>
                </a:solidFill>
                <a:effectLst/>
                <a:latin typeface="Courier New" panose="02070309020205020404" pitchFamily="49" charset="0"/>
              </a:rPr>
              <a:t>;</a:t>
            </a:r>
            <a:endParaRPr lang="en-US" sz="1800" b="0" dirty="0">
              <a:solidFill>
                <a:srgbClr val="000000"/>
              </a:solidFill>
              <a:effectLst/>
              <a:latin typeface="Times New Roman" panose="02020603050405020304" pitchFamily="18" charset="0"/>
            </a:endParaRPr>
          </a:p>
          <a:p>
            <a:pPr marL="0" marR="0" indent="0">
              <a:spcBef>
                <a:spcPts val="0"/>
              </a:spcBef>
              <a:spcAft>
                <a:spcPts val="0"/>
              </a:spcAft>
            </a:pPr>
            <a:r>
              <a:rPr lang="en-US" sz="1800" b="1" dirty="0">
                <a:solidFill>
                  <a:srgbClr val="0000CC"/>
                </a:solidFill>
                <a:effectLst/>
                <a:latin typeface="Courier New" panose="02070309020205020404" pitchFamily="49" charset="0"/>
              </a:rPr>
              <a:t>                  …</a:t>
            </a:r>
            <a:endParaRPr lang="en-US" sz="1800" b="0" dirty="0">
              <a:solidFill>
                <a:srgbClr val="000000"/>
              </a:solidFill>
              <a:effectLst/>
              <a:latin typeface="Times New Roman" panose="02020603050405020304" pitchFamily="18" charset="0"/>
            </a:endParaRPr>
          </a:p>
          <a:p>
            <a:pPr marL="142875" marR="0" indent="-142875">
              <a:spcBef>
                <a:spcPts val="0"/>
              </a:spcBef>
              <a:spcAft>
                <a:spcPts val="0"/>
              </a:spcAft>
            </a:pPr>
            <a:r>
              <a:rPr lang="en-US" sz="1800" b="1" dirty="0" err="1">
                <a:solidFill>
                  <a:srgbClr val="0000CC"/>
                </a:solidFill>
                <a:effectLst/>
                <a:latin typeface="Courier New" panose="02070309020205020404" pitchFamily="49" charset="0"/>
              </a:rPr>
              <a:t>LocateRegistry.createRegistry</a:t>
            </a:r>
            <a:r>
              <a:rPr lang="en-US" sz="1800" b="1" dirty="0">
                <a:solidFill>
                  <a:srgbClr val="0000CC"/>
                </a:solidFill>
                <a:effectLst/>
                <a:latin typeface="Courier New" panose="02070309020205020404" pitchFamily="49" charset="0"/>
              </a:rPr>
              <a:t> ( 1099 );…</a:t>
            </a:r>
            <a:endParaRPr lang="en-US" sz="1800" b="0" dirty="0">
              <a:solidFill>
                <a:srgbClr val="000000"/>
              </a:solidFill>
              <a:effectLst/>
              <a:latin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rPr>
              <a:t> </a:t>
            </a:r>
          </a:p>
          <a:p>
            <a:pPr marL="371475" marR="0" indent="-142875" algn="l">
              <a:spcBef>
                <a:spcPts val="0"/>
              </a:spcBef>
              <a:spcAft>
                <a:spcPts val="0"/>
              </a:spcAft>
            </a:pPr>
            <a:r>
              <a:rPr lang="en-US" sz="1800" b="0" i="0" dirty="0">
                <a:solidFill>
                  <a:srgbClr val="000000"/>
                </a:solidFill>
                <a:effectLst/>
                <a:highlight>
                  <a:srgbClr val="EAEAEA"/>
                </a:highlight>
                <a:latin typeface="Times New Roman" panose="02020603050405020304" pitchFamily="18" charset="0"/>
              </a:rPr>
              <a:t> </a:t>
            </a:r>
          </a:p>
          <a:p>
            <a:pPr marL="0" marR="0" algn="l">
              <a:spcBef>
                <a:spcPts val="0"/>
              </a:spcBef>
              <a:spcAft>
                <a:spcPts val="0"/>
              </a:spcAft>
            </a:pPr>
            <a:r>
              <a:rPr lang="en-US" sz="1800" b="1" i="0" dirty="0">
                <a:solidFill>
                  <a:srgbClr val="333399"/>
                </a:solidFill>
                <a:effectLst/>
                <a:highlight>
                  <a:srgbClr val="EAEAEA"/>
                </a:highlight>
                <a:latin typeface="Arial" panose="020B0604020202020204" pitchFamily="34" charset="0"/>
              </a:rPr>
              <a:t>The RMI Registry - 2</a:t>
            </a:r>
            <a:endParaRPr lang="en-US" sz="1800" b="0" i="0" dirty="0">
              <a:solidFill>
                <a:srgbClr val="333399"/>
              </a:solidFill>
              <a:effectLst/>
              <a:highlight>
                <a:srgbClr val="EAEAEA"/>
              </a:highlight>
              <a:latin typeface="Times New Roman" panose="02020603050405020304" pitchFamily="18" charset="0"/>
            </a:endParaRPr>
          </a:p>
          <a:p>
            <a:pPr marL="0" marR="0" indent="0" algn="just">
              <a:spcBef>
                <a:spcPts val="0"/>
              </a:spcBef>
              <a:spcAft>
                <a:spcPts val="0"/>
              </a:spcAft>
            </a:pPr>
            <a:r>
              <a:rPr lang="en-US" sz="1800" b="0" i="0" dirty="0">
                <a:solidFill>
                  <a:srgbClr val="000000"/>
                </a:solidFill>
                <a:effectLst/>
                <a:highlight>
                  <a:srgbClr val="EAEAEA"/>
                </a:highlight>
                <a:latin typeface="Wingdings" panose="05000000000000000000" pitchFamily="2" charset="2"/>
              </a:rPr>
              <a:t>n</a:t>
            </a:r>
            <a:r>
              <a:rPr lang="en-US" sz="1800" b="0" i="0" dirty="0">
                <a:solidFill>
                  <a:srgbClr val="000000"/>
                </a:solidFill>
                <a:effectLst/>
                <a:highlight>
                  <a:srgbClr val="EAEAEA"/>
                </a:highlight>
                <a:latin typeface="Times New Roman" panose="02020603050405020304" pitchFamily="18" charset="0"/>
              </a:rPr>
              <a:t>                     </a:t>
            </a:r>
            <a:r>
              <a:rPr lang="en-US" sz="1800" b="0" i="0" dirty="0">
                <a:solidFill>
                  <a:srgbClr val="000000"/>
                </a:solidFill>
                <a:effectLst/>
                <a:highlight>
                  <a:srgbClr val="EAEAEA"/>
                </a:highlight>
                <a:latin typeface="Arial" panose="020B0604020202020204" pitchFamily="34" charset="0"/>
              </a:rPr>
              <a:t>Alternatively, an RMI registry can be activated by hand using the </a:t>
            </a:r>
            <a:r>
              <a:rPr lang="en-US" sz="1800" b="1" i="0" dirty="0" err="1">
                <a:solidFill>
                  <a:srgbClr val="0000FF"/>
                </a:solidFill>
                <a:effectLst/>
                <a:highlight>
                  <a:srgbClr val="EAEAEA"/>
                </a:highlight>
                <a:latin typeface="Courier New" panose="02070309020205020404" pitchFamily="49" charset="0"/>
              </a:rPr>
              <a:t>rmiregistry</a:t>
            </a:r>
            <a:r>
              <a:rPr lang="en-US" sz="1800" b="1" i="0" dirty="0">
                <a:solidFill>
                  <a:srgbClr val="0000FF"/>
                </a:solidFill>
                <a:effectLst/>
                <a:highlight>
                  <a:srgbClr val="EAEAEA"/>
                </a:highlight>
                <a:latin typeface="Courier New" panose="02070309020205020404" pitchFamily="49" charset="0"/>
              </a:rPr>
              <a:t> </a:t>
            </a:r>
            <a:r>
              <a:rPr lang="en-US" sz="1800" b="0" i="0" dirty="0">
                <a:solidFill>
                  <a:srgbClr val="000000"/>
                </a:solidFill>
                <a:effectLst/>
                <a:highlight>
                  <a:srgbClr val="EAEAEA"/>
                </a:highlight>
                <a:latin typeface="Arial" panose="020B0604020202020204" pitchFamily="34" charset="0"/>
              </a:rPr>
              <a:t>utility :</a:t>
            </a:r>
            <a:endParaRPr lang="en-US" sz="1800" b="0" i="0" dirty="0">
              <a:solidFill>
                <a:srgbClr val="000000"/>
              </a:solidFill>
              <a:effectLst/>
              <a:highlight>
                <a:srgbClr val="EAEAEA"/>
              </a:highlight>
              <a:latin typeface="Times New Roman" panose="02020603050405020304" pitchFamily="18" charset="0"/>
            </a:endParaRPr>
          </a:p>
          <a:p>
            <a:pPr marL="171450" marR="0" indent="-171450" algn="l">
              <a:spcBef>
                <a:spcPts val="0"/>
              </a:spcBef>
              <a:spcAft>
                <a:spcPts val="0"/>
              </a:spcAft>
            </a:pPr>
            <a:r>
              <a:rPr lang="en-US" sz="1800" b="0" i="0" dirty="0">
                <a:solidFill>
                  <a:srgbClr val="0000FF"/>
                </a:solidFill>
                <a:effectLst/>
                <a:highlight>
                  <a:srgbClr val="EAEAEA"/>
                </a:highlight>
                <a:latin typeface="Courier New" panose="02070309020205020404" pitchFamily="49" charset="0"/>
              </a:rPr>
              <a:t>            </a:t>
            </a:r>
            <a:r>
              <a:rPr lang="en-US" sz="1800" b="1" i="0" dirty="0" err="1">
                <a:solidFill>
                  <a:srgbClr val="0000FF"/>
                </a:solidFill>
                <a:effectLst/>
                <a:highlight>
                  <a:srgbClr val="EAEAEA"/>
                </a:highlight>
                <a:latin typeface="Courier New" panose="02070309020205020404" pitchFamily="49" charset="0"/>
              </a:rPr>
              <a:t>rmiregistry</a:t>
            </a:r>
            <a:r>
              <a:rPr lang="en-US" sz="1800" b="1" i="0" dirty="0">
                <a:solidFill>
                  <a:srgbClr val="0000FF"/>
                </a:solidFill>
                <a:effectLst/>
                <a:highlight>
                  <a:srgbClr val="EAEAEA"/>
                </a:highlight>
                <a:latin typeface="Courier New" panose="02070309020205020404" pitchFamily="49" charset="0"/>
              </a:rPr>
              <a:t>  &lt;port number&gt;</a:t>
            </a:r>
            <a:endParaRPr lang="en-US" sz="1800" b="0" i="0" dirty="0">
              <a:solidFill>
                <a:srgbClr val="000000"/>
              </a:solidFill>
              <a:effectLst/>
              <a:highlight>
                <a:srgbClr val="EAEAEA"/>
              </a:highlight>
              <a:latin typeface="Times New Roman" panose="02020603050405020304" pitchFamily="18" charset="0"/>
            </a:endParaRPr>
          </a:p>
          <a:p>
            <a:pPr marL="342900" marR="0" indent="-171450" algn="just">
              <a:spcBef>
                <a:spcPts val="0"/>
              </a:spcBef>
              <a:spcAft>
                <a:spcPts val="0"/>
              </a:spcAft>
            </a:pPr>
            <a:r>
              <a:rPr lang="en-US" sz="1800" b="0" i="0" dirty="0">
                <a:solidFill>
                  <a:srgbClr val="000000"/>
                </a:solidFill>
                <a:effectLst/>
                <a:highlight>
                  <a:srgbClr val="EAEAEA"/>
                </a:highlight>
                <a:latin typeface="Arial" panose="020B0604020202020204" pitchFamily="34" charset="0"/>
              </a:rPr>
              <a:t>    where the port number is a TCP port number. </a:t>
            </a:r>
            <a:endParaRPr lang="en-US" sz="1800" b="0" i="0" dirty="0">
              <a:solidFill>
                <a:srgbClr val="000000"/>
              </a:solidFill>
              <a:effectLst/>
              <a:highlight>
                <a:srgbClr val="EAEAEA"/>
              </a:highlight>
              <a:latin typeface="Times New Roman" panose="02020603050405020304" pitchFamily="18" charset="0"/>
            </a:endParaRPr>
          </a:p>
          <a:p>
            <a:pPr marL="0" marR="0" indent="0" algn="just">
              <a:spcBef>
                <a:spcPts val="0"/>
              </a:spcBef>
              <a:spcAft>
                <a:spcPts val="0"/>
              </a:spcAft>
            </a:pPr>
            <a:r>
              <a:rPr lang="en-US" sz="1800" b="0" i="0" dirty="0">
                <a:solidFill>
                  <a:srgbClr val="000000"/>
                </a:solidFill>
                <a:effectLst/>
                <a:highlight>
                  <a:srgbClr val="EAEAEA"/>
                </a:highlight>
                <a:latin typeface="Wingdings" panose="05000000000000000000" pitchFamily="2" charset="2"/>
              </a:rPr>
              <a:t>n</a:t>
            </a:r>
            <a:r>
              <a:rPr lang="en-US" sz="1800" b="0" i="0" dirty="0">
                <a:solidFill>
                  <a:srgbClr val="000000"/>
                </a:solidFill>
                <a:effectLst/>
                <a:highlight>
                  <a:srgbClr val="EAEAEA"/>
                </a:highlight>
                <a:latin typeface="Times New Roman" panose="02020603050405020304" pitchFamily="18" charset="0"/>
              </a:rPr>
              <a:t>                     </a:t>
            </a:r>
            <a:r>
              <a:rPr lang="en-US" sz="1800" b="0" i="0" dirty="0">
                <a:solidFill>
                  <a:srgbClr val="000000"/>
                </a:solidFill>
                <a:effectLst/>
                <a:highlight>
                  <a:srgbClr val="EAEAEA"/>
                </a:highlight>
                <a:latin typeface="Arial" panose="020B0604020202020204" pitchFamily="34" charset="0"/>
              </a:rPr>
              <a:t>If no port number is specified, port number 1099 is assumed.</a:t>
            </a:r>
            <a:endParaRPr lang="en-US" sz="1800" b="0" i="0" dirty="0">
              <a:solidFill>
                <a:srgbClr val="000000"/>
              </a:solidFill>
              <a:effectLst/>
              <a:highlight>
                <a:srgbClr val="EAEAEA"/>
              </a:highlight>
              <a:latin typeface="Times New Roman" panose="02020603050405020304" pitchFamily="18" charset="0"/>
            </a:endParaRPr>
          </a:p>
          <a:p>
            <a:pPr marL="0" marR="0" indent="0" algn="just">
              <a:spcBef>
                <a:spcPts val="0"/>
              </a:spcBef>
              <a:spcAft>
                <a:spcPts val="0"/>
              </a:spcAft>
            </a:pPr>
            <a:r>
              <a:rPr lang="en-US" sz="1800" b="0" i="0" dirty="0">
                <a:solidFill>
                  <a:srgbClr val="000000"/>
                </a:solidFill>
                <a:effectLst/>
                <a:highlight>
                  <a:srgbClr val="EAEAEA"/>
                </a:highlight>
                <a:latin typeface="Wingdings" panose="05000000000000000000" pitchFamily="2" charset="2"/>
              </a:rPr>
              <a:t>n</a:t>
            </a:r>
            <a:r>
              <a:rPr lang="en-US" sz="1800" b="0" i="0" dirty="0">
                <a:solidFill>
                  <a:srgbClr val="000000"/>
                </a:solidFill>
                <a:effectLst/>
                <a:highlight>
                  <a:srgbClr val="EAEAEA"/>
                </a:highlight>
                <a:latin typeface="Times New Roman" panose="02020603050405020304" pitchFamily="18" charset="0"/>
              </a:rPr>
              <a:t>                     </a:t>
            </a:r>
            <a:r>
              <a:rPr lang="en-US" sz="1800" b="0" i="0" dirty="0">
                <a:solidFill>
                  <a:srgbClr val="000000"/>
                </a:solidFill>
                <a:effectLst/>
                <a:highlight>
                  <a:srgbClr val="EAEAEA"/>
                </a:highlight>
                <a:latin typeface="Arial" panose="020B0604020202020204" pitchFamily="34" charset="0"/>
              </a:rPr>
              <a:t>The registry will run continuously until it is shut down (via CTRL-C, for example)</a:t>
            </a:r>
            <a:endParaRPr lang="en-US" sz="1800" b="0" i="0" dirty="0">
              <a:solidFill>
                <a:srgbClr val="000000"/>
              </a:solidFill>
              <a:effectLst/>
              <a:highlight>
                <a:srgbClr val="EAEAEA"/>
              </a:highlight>
              <a:latin typeface="Times New Roman" panose="02020603050405020304" pitchFamily="18" charset="0"/>
            </a:endParaRPr>
          </a:p>
          <a:p>
            <a:pPr marL="171450" marR="0" indent="-171450" algn="l">
              <a:spcBef>
                <a:spcPts val="0"/>
              </a:spcBef>
              <a:spcAft>
                <a:spcPts val="0"/>
              </a:spcAft>
            </a:pPr>
            <a:r>
              <a:rPr lang="en-US" sz="1800" b="0" i="0" dirty="0">
                <a:solidFill>
                  <a:srgbClr val="000000"/>
                </a:solidFill>
                <a:effectLst/>
                <a:highlight>
                  <a:srgbClr val="EAEAEA"/>
                </a:highlight>
                <a:latin typeface="Arial" panose="020B0604020202020204" pitchFamily="34" charset="0"/>
              </a:rPr>
              <a:t> </a:t>
            </a:r>
            <a:endParaRPr lang="en-US" sz="1800" b="0" i="0" dirty="0">
              <a:solidFill>
                <a:srgbClr val="000000"/>
              </a:solidFill>
              <a:effectLst/>
              <a:highlight>
                <a:srgbClr val="EAEAEA"/>
              </a:highlight>
              <a:latin typeface="Times New Roman" panose="02020603050405020304" pitchFamily="18" charset="0"/>
            </a:endParaRPr>
          </a:p>
          <a:p>
            <a:pPr marL="0" marR="0" algn="l">
              <a:spcBef>
                <a:spcPts val="0"/>
              </a:spcBef>
              <a:spcAft>
                <a:spcPts val="0"/>
              </a:spcAft>
            </a:pPr>
            <a:r>
              <a:rPr lang="en-US" sz="1800" b="0" i="0" dirty="0">
                <a:solidFill>
                  <a:srgbClr val="333399"/>
                </a:solidFill>
                <a:effectLst/>
                <a:highlight>
                  <a:srgbClr val="EAEAEA"/>
                </a:highlight>
                <a:latin typeface="Arial" panose="020B0604020202020204" pitchFamily="34" charset="0"/>
              </a:rPr>
              <a:t> </a:t>
            </a:r>
            <a:endParaRPr lang="en-US" sz="1800" b="0" i="0" dirty="0">
              <a:solidFill>
                <a:srgbClr val="333399"/>
              </a:solidFill>
              <a:effectLst/>
              <a:highlight>
                <a:srgbClr val="EAEAEA"/>
              </a:highlight>
              <a:latin typeface="Times New Roman" panose="02020603050405020304" pitchFamily="18" charset="0"/>
            </a:endParaRPr>
          </a:p>
          <a:p>
            <a:pPr marL="0" marR="0" algn="l">
              <a:spcBef>
                <a:spcPts val="0"/>
              </a:spcBef>
              <a:spcAft>
                <a:spcPts val="0"/>
              </a:spcAft>
            </a:pPr>
            <a:r>
              <a:rPr lang="en-US" sz="1800" b="1" i="0" dirty="0">
                <a:solidFill>
                  <a:srgbClr val="333399"/>
                </a:solidFill>
                <a:effectLst/>
                <a:highlight>
                  <a:srgbClr val="EAEAEA"/>
                </a:highlight>
                <a:latin typeface="Arial" panose="020B0604020202020204" pitchFamily="34" charset="0"/>
              </a:rPr>
              <a:t>The Object Server - 5</a:t>
            </a:r>
            <a:endParaRPr lang="en-US" sz="1800" b="0" i="0" dirty="0">
              <a:solidFill>
                <a:srgbClr val="333399"/>
              </a:solidFill>
              <a:effectLst/>
              <a:highlight>
                <a:srgbClr val="EAEAEA"/>
              </a:highlight>
              <a:latin typeface="Times New Roman" panose="02020603050405020304" pitchFamily="18" charset="0"/>
            </a:endParaRPr>
          </a:p>
          <a:p>
            <a:pPr marL="171450" marR="0" indent="-171450" algn="just">
              <a:spcBef>
                <a:spcPts val="0"/>
              </a:spcBef>
              <a:spcAft>
                <a:spcPts val="0"/>
              </a:spcAft>
            </a:pPr>
            <a:r>
              <a:rPr lang="en-US" sz="1800" b="0" i="0" dirty="0">
                <a:solidFill>
                  <a:srgbClr val="000000"/>
                </a:solidFill>
                <a:effectLst/>
                <a:highlight>
                  <a:srgbClr val="EAEAEA"/>
                </a:highlight>
                <a:latin typeface="Wingdings" panose="05000000000000000000" pitchFamily="2" charset="2"/>
              </a:rPr>
              <a:t>n</a:t>
            </a:r>
            <a:r>
              <a:rPr lang="en-US" sz="1800" b="0" i="0" dirty="0">
                <a:solidFill>
                  <a:srgbClr val="000000"/>
                </a:solidFill>
                <a:effectLst/>
                <a:highlight>
                  <a:srgbClr val="EAEAEA"/>
                </a:highlight>
                <a:latin typeface="Times New Roman" panose="02020603050405020304" pitchFamily="18" charset="0"/>
              </a:rPr>
              <a:t>     </a:t>
            </a:r>
            <a:r>
              <a:rPr lang="en-US" sz="1800" b="0" i="0" dirty="0">
                <a:solidFill>
                  <a:srgbClr val="000000"/>
                </a:solidFill>
                <a:effectLst/>
                <a:highlight>
                  <a:srgbClr val="EAEAEA"/>
                </a:highlight>
                <a:latin typeface="Arial" panose="020B0604020202020204" pitchFamily="34" charset="0"/>
              </a:rPr>
              <a:t>When an object server is executed, the exporting of the distributed object causes the server process to begin to listen and wait for clients to connect and request the service of the object. </a:t>
            </a:r>
            <a:endParaRPr lang="en-US" sz="1800" b="0" i="0" dirty="0">
              <a:solidFill>
                <a:srgbClr val="000000"/>
              </a:solidFill>
              <a:effectLst/>
              <a:highlight>
                <a:srgbClr val="EAEAEA"/>
              </a:highlight>
              <a:latin typeface="Times New Roman" panose="02020603050405020304" pitchFamily="18" charset="0"/>
            </a:endParaRPr>
          </a:p>
          <a:p>
            <a:pPr marL="171450" marR="0" indent="-171450" algn="just">
              <a:spcBef>
                <a:spcPts val="0"/>
              </a:spcBef>
              <a:spcAft>
                <a:spcPts val="0"/>
              </a:spcAft>
            </a:pPr>
            <a:r>
              <a:rPr lang="en-US" sz="1800" b="0" i="0" dirty="0">
                <a:solidFill>
                  <a:srgbClr val="000000"/>
                </a:solidFill>
                <a:effectLst/>
                <a:highlight>
                  <a:srgbClr val="EAEAEA"/>
                </a:highlight>
                <a:latin typeface="Wingdings" panose="05000000000000000000" pitchFamily="2" charset="2"/>
              </a:rPr>
              <a:t>n</a:t>
            </a:r>
            <a:r>
              <a:rPr lang="en-US" sz="1800" b="0" i="0" dirty="0">
                <a:solidFill>
                  <a:srgbClr val="000000"/>
                </a:solidFill>
                <a:effectLst/>
                <a:highlight>
                  <a:srgbClr val="EAEAEA"/>
                </a:highlight>
                <a:latin typeface="Times New Roman" panose="02020603050405020304" pitchFamily="18" charset="0"/>
              </a:rPr>
              <a:t>     </a:t>
            </a:r>
            <a:r>
              <a:rPr lang="en-US" sz="1800" b="0" i="0" dirty="0">
                <a:solidFill>
                  <a:srgbClr val="000000"/>
                </a:solidFill>
                <a:effectLst/>
                <a:highlight>
                  <a:srgbClr val="EAEAEA"/>
                </a:highlight>
                <a:latin typeface="Arial" panose="020B0604020202020204" pitchFamily="34" charset="0"/>
              </a:rPr>
              <a:t>An RMI object server is a concurrent server: each request from an object client is serviced using a separate thread of the server. </a:t>
            </a:r>
            <a:endParaRPr lang="en-US" sz="1800" b="0" i="0" dirty="0">
              <a:solidFill>
                <a:srgbClr val="000000"/>
              </a:solidFill>
              <a:effectLst/>
              <a:highlight>
                <a:srgbClr val="EAEAEA"/>
              </a:highlight>
              <a:latin typeface="Times New Roman" panose="02020603050405020304" pitchFamily="18" charset="0"/>
            </a:endParaRPr>
          </a:p>
          <a:p>
            <a:pPr marL="628650" marR="0" indent="-171450" algn="just">
              <a:spcBef>
                <a:spcPts val="0"/>
              </a:spcBef>
              <a:spcAft>
                <a:spcPts val="0"/>
              </a:spcAft>
            </a:pPr>
            <a:r>
              <a:rPr lang="en-US" sz="1800" b="0" i="0" dirty="0">
                <a:solidFill>
                  <a:srgbClr val="000000"/>
                </a:solidFill>
                <a:effectLst/>
                <a:highlight>
                  <a:srgbClr val="EAEAEA"/>
                </a:highlight>
                <a:latin typeface="Wingdings" panose="05000000000000000000" pitchFamily="2" charset="2"/>
              </a:rPr>
              <a:t>n</a:t>
            </a:r>
            <a:r>
              <a:rPr lang="en-US" sz="1800" b="0" i="0" dirty="0">
                <a:solidFill>
                  <a:srgbClr val="000000"/>
                </a:solidFill>
                <a:effectLst/>
                <a:highlight>
                  <a:srgbClr val="EAEAEA"/>
                </a:highlight>
                <a:latin typeface="Times New Roman" panose="02020603050405020304" pitchFamily="18" charset="0"/>
              </a:rPr>
              <a:t>     </a:t>
            </a:r>
            <a:r>
              <a:rPr lang="en-US" sz="1800" b="0" i="0" dirty="0">
                <a:solidFill>
                  <a:srgbClr val="000000"/>
                </a:solidFill>
                <a:effectLst/>
                <a:highlight>
                  <a:srgbClr val="EAEAEA"/>
                </a:highlight>
                <a:latin typeface="Arial" panose="020B0604020202020204" pitchFamily="34" charset="0"/>
              </a:rPr>
              <a:t>Note that if a client process invokes multiple remote method calls, these calls will be executed concurrently unless provisions are made in the client process to synchronize the calls.</a:t>
            </a:r>
            <a:endParaRPr lang="en-US" sz="1800" b="0" i="0" dirty="0">
              <a:solidFill>
                <a:srgbClr val="000000"/>
              </a:solidFill>
              <a:effectLst/>
              <a:highlight>
                <a:srgbClr val="EAEAEA"/>
              </a:highlight>
              <a:latin typeface="Times New Roman" panose="02020603050405020304" pitchFamily="18" charset="0"/>
            </a:endParaRPr>
          </a:p>
          <a:p>
            <a:pPr marL="533400" marR="0" indent="-266700" algn="just">
              <a:spcBef>
                <a:spcPts val="0"/>
              </a:spcBef>
              <a:spcAft>
                <a:spcPts val="0"/>
              </a:spcAft>
            </a:pPr>
            <a:endParaRPr lang="en-US" sz="1800" b="0" i="0" dirty="0">
              <a:solidFill>
                <a:srgbClr val="000000"/>
              </a:solidFill>
              <a:effectLst/>
              <a:highlight>
                <a:srgbClr val="EAEAEA"/>
              </a:highlight>
              <a:latin typeface="Times New Roman" panose="02020603050405020304" pitchFamily="18"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5A3B4E0F-494E-4C13-8DCA-626D405C34AE}" type="slidenum">
              <a:rPr lang="en-US" smtClean="0"/>
              <a:t>26</a:t>
            </a:fld>
            <a:endParaRPr lang="en-US"/>
          </a:p>
        </p:txBody>
      </p:sp>
    </p:spTree>
    <p:extLst>
      <p:ext uri="{BB962C8B-B14F-4D97-AF65-F5344CB8AC3E}">
        <p14:creationId xmlns:p14="http://schemas.microsoft.com/office/powerpoint/2010/main" val="2014211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E67EFF-5F70-4778-B3ED-19158AFDE2B1}"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75A80-62E1-4A39-B03D-2971E0860EBD}" type="slidenum">
              <a:rPr lang="en-US" smtClean="0"/>
              <a:t>‹#›</a:t>
            </a:fld>
            <a:endParaRPr lang="en-US"/>
          </a:p>
        </p:txBody>
      </p:sp>
    </p:spTree>
    <p:extLst>
      <p:ext uri="{BB962C8B-B14F-4D97-AF65-F5344CB8AC3E}">
        <p14:creationId xmlns:p14="http://schemas.microsoft.com/office/powerpoint/2010/main" val="163239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E67EFF-5F70-4778-B3ED-19158AFDE2B1}"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75A80-62E1-4A39-B03D-2971E0860EBD}" type="slidenum">
              <a:rPr lang="en-US" smtClean="0"/>
              <a:t>‹#›</a:t>
            </a:fld>
            <a:endParaRPr lang="en-US"/>
          </a:p>
        </p:txBody>
      </p:sp>
    </p:spTree>
    <p:extLst>
      <p:ext uri="{BB962C8B-B14F-4D97-AF65-F5344CB8AC3E}">
        <p14:creationId xmlns:p14="http://schemas.microsoft.com/office/powerpoint/2010/main" val="681027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E67EFF-5F70-4778-B3ED-19158AFDE2B1}"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75A80-62E1-4A39-B03D-2971E0860EBD}" type="slidenum">
              <a:rPr lang="en-US" smtClean="0"/>
              <a:t>‹#›</a:t>
            </a:fld>
            <a:endParaRPr lang="en-US"/>
          </a:p>
        </p:txBody>
      </p:sp>
    </p:spTree>
    <p:extLst>
      <p:ext uri="{BB962C8B-B14F-4D97-AF65-F5344CB8AC3E}">
        <p14:creationId xmlns:p14="http://schemas.microsoft.com/office/powerpoint/2010/main" val="3937523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E67EFF-5F70-4778-B3ED-19158AFDE2B1}"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75A80-62E1-4A39-B03D-2971E0860EBD}" type="slidenum">
              <a:rPr lang="en-US" smtClean="0"/>
              <a:t>‹#›</a:t>
            </a:fld>
            <a:endParaRPr lang="en-US"/>
          </a:p>
        </p:txBody>
      </p:sp>
    </p:spTree>
    <p:extLst>
      <p:ext uri="{BB962C8B-B14F-4D97-AF65-F5344CB8AC3E}">
        <p14:creationId xmlns:p14="http://schemas.microsoft.com/office/powerpoint/2010/main" val="698069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E67EFF-5F70-4778-B3ED-19158AFDE2B1}"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75A80-62E1-4A39-B03D-2971E0860EBD}" type="slidenum">
              <a:rPr lang="en-US" smtClean="0"/>
              <a:t>‹#›</a:t>
            </a:fld>
            <a:endParaRPr lang="en-US"/>
          </a:p>
        </p:txBody>
      </p:sp>
    </p:spTree>
    <p:extLst>
      <p:ext uri="{BB962C8B-B14F-4D97-AF65-F5344CB8AC3E}">
        <p14:creationId xmlns:p14="http://schemas.microsoft.com/office/powerpoint/2010/main" val="1357814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E67EFF-5F70-4778-B3ED-19158AFDE2B1}"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75A80-62E1-4A39-B03D-2971E0860EBD}" type="slidenum">
              <a:rPr lang="en-US" smtClean="0"/>
              <a:t>‹#›</a:t>
            </a:fld>
            <a:endParaRPr lang="en-US"/>
          </a:p>
        </p:txBody>
      </p:sp>
    </p:spTree>
    <p:extLst>
      <p:ext uri="{BB962C8B-B14F-4D97-AF65-F5344CB8AC3E}">
        <p14:creationId xmlns:p14="http://schemas.microsoft.com/office/powerpoint/2010/main" val="1642498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E67EFF-5F70-4778-B3ED-19158AFDE2B1}" type="datetimeFigureOut">
              <a:rPr lang="en-US" smtClean="0"/>
              <a:t>6/24/2024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575A80-62E1-4A39-B03D-2971E0860EBD}" type="slidenum">
              <a:rPr lang="en-US" smtClean="0"/>
              <a:t>‹#›</a:t>
            </a:fld>
            <a:endParaRPr lang="en-US"/>
          </a:p>
        </p:txBody>
      </p:sp>
    </p:spTree>
    <p:extLst>
      <p:ext uri="{BB962C8B-B14F-4D97-AF65-F5344CB8AC3E}">
        <p14:creationId xmlns:p14="http://schemas.microsoft.com/office/powerpoint/2010/main" val="332908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E67EFF-5F70-4778-B3ED-19158AFDE2B1}" type="datetimeFigureOut">
              <a:rPr lang="en-US" smtClean="0"/>
              <a:t>6/24/2024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575A80-62E1-4A39-B03D-2971E0860EBD}" type="slidenum">
              <a:rPr lang="en-US" smtClean="0"/>
              <a:t>‹#›</a:t>
            </a:fld>
            <a:endParaRPr lang="en-US"/>
          </a:p>
        </p:txBody>
      </p:sp>
    </p:spTree>
    <p:extLst>
      <p:ext uri="{BB962C8B-B14F-4D97-AF65-F5344CB8AC3E}">
        <p14:creationId xmlns:p14="http://schemas.microsoft.com/office/powerpoint/2010/main" val="999992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E67EFF-5F70-4778-B3ED-19158AFDE2B1}" type="datetimeFigureOut">
              <a:rPr lang="en-US" smtClean="0"/>
              <a:t>6/24/2024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575A80-62E1-4A39-B03D-2971E0860EBD}" type="slidenum">
              <a:rPr lang="en-US" smtClean="0"/>
              <a:t>‹#›</a:t>
            </a:fld>
            <a:endParaRPr lang="en-US"/>
          </a:p>
        </p:txBody>
      </p:sp>
    </p:spTree>
    <p:extLst>
      <p:ext uri="{BB962C8B-B14F-4D97-AF65-F5344CB8AC3E}">
        <p14:creationId xmlns:p14="http://schemas.microsoft.com/office/powerpoint/2010/main" val="3823390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E67EFF-5F70-4778-B3ED-19158AFDE2B1}"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75A80-62E1-4A39-B03D-2971E0860EBD}" type="slidenum">
              <a:rPr lang="en-US" smtClean="0"/>
              <a:t>‹#›</a:t>
            </a:fld>
            <a:endParaRPr lang="en-US"/>
          </a:p>
        </p:txBody>
      </p:sp>
    </p:spTree>
    <p:extLst>
      <p:ext uri="{BB962C8B-B14F-4D97-AF65-F5344CB8AC3E}">
        <p14:creationId xmlns:p14="http://schemas.microsoft.com/office/powerpoint/2010/main" val="3033905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E67EFF-5F70-4778-B3ED-19158AFDE2B1}"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75A80-62E1-4A39-B03D-2971E0860EBD}" type="slidenum">
              <a:rPr lang="en-US" smtClean="0"/>
              <a:t>‹#›</a:t>
            </a:fld>
            <a:endParaRPr lang="en-US"/>
          </a:p>
        </p:txBody>
      </p:sp>
    </p:spTree>
    <p:extLst>
      <p:ext uri="{BB962C8B-B14F-4D97-AF65-F5344CB8AC3E}">
        <p14:creationId xmlns:p14="http://schemas.microsoft.com/office/powerpoint/2010/main" val="4060107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E67EFF-5F70-4778-B3ED-19158AFDE2B1}" type="datetimeFigureOut">
              <a:rPr lang="en-US" smtClean="0"/>
              <a:t>6/24/2024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75A80-62E1-4A39-B03D-2971E0860EBD}" type="slidenum">
              <a:rPr lang="en-US" smtClean="0"/>
              <a:t>‹#›</a:t>
            </a:fld>
            <a:endParaRPr lang="en-US"/>
          </a:p>
        </p:txBody>
      </p:sp>
    </p:spTree>
    <p:extLst>
      <p:ext uri="{BB962C8B-B14F-4D97-AF65-F5344CB8AC3E}">
        <p14:creationId xmlns:p14="http://schemas.microsoft.com/office/powerpoint/2010/main" val="235766418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BE2CA-EC58-9C27-2C41-1F6F08A6F41A}"/>
              </a:ext>
            </a:extLst>
          </p:cNvPr>
          <p:cNvSpPr>
            <a:spLocks noGrp="1"/>
          </p:cNvSpPr>
          <p:nvPr>
            <p:ph type="ctrTitle"/>
          </p:nvPr>
        </p:nvSpPr>
        <p:spPr/>
        <p:txBody>
          <a:bodyPr/>
          <a:lstStyle/>
          <a:p>
            <a:r>
              <a:rPr lang="en-US" b="1" dirty="0"/>
              <a:t>Distributed Objects</a:t>
            </a:r>
          </a:p>
        </p:txBody>
      </p:sp>
      <p:sp>
        <p:nvSpPr>
          <p:cNvPr id="3" name="Subtitle 2">
            <a:extLst>
              <a:ext uri="{FF2B5EF4-FFF2-40B4-BE49-F238E27FC236}">
                <a16:creationId xmlns:a16="http://schemas.microsoft.com/office/drawing/2014/main" id="{1055B1A9-5ECE-584A-61DE-9E97DB3D31A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1008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68832-04FB-E5DA-B6DD-D5523A723827}"/>
              </a:ext>
            </a:extLst>
          </p:cNvPr>
          <p:cNvSpPr>
            <a:spLocks noGrp="1"/>
          </p:cNvSpPr>
          <p:nvPr>
            <p:ph type="title"/>
          </p:nvPr>
        </p:nvSpPr>
        <p:spPr/>
        <p:txBody>
          <a:bodyPr>
            <a:normAutofit fontScale="90000"/>
          </a:bodyPr>
          <a:lstStyle/>
          <a:p>
            <a:r>
              <a:rPr lang="en-US" b="1" dirty="0"/>
              <a:t/>
            </a:r>
            <a:br>
              <a:rPr lang="en-US" b="1" dirty="0"/>
            </a:br>
            <a:r>
              <a:rPr lang="en-US" b="1" dirty="0"/>
              <a:t>From Remote Procedure Call to Remote Method Invocation</a:t>
            </a:r>
            <a:br>
              <a:rPr lang="en-US" b="1" dirty="0"/>
            </a:br>
            <a:r>
              <a:rPr lang="en-US" b="1" dirty="0"/>
              <a:t> </a:t>
            </a:r>
          </a:p>
        </p:txBody>
      </p:sp>
      <p:sp>
        <p:nvSpPr>
          <p:cNvPr id="3" name="Content Placeholder 2">
            <a:extLst>
              <a:ext uri="{FF2B5EF4-FFF2-40B4-BE49-F238E27FC236}">
                <a16:creationId xmlns:a16="http://schemas.microsoft.com/office/drawing/2014/main" id="{7AFDDBF1-A611-2B9B-081C-AFEDB4A7C28E}"/>
              </a:ext>
            </a:extLst>
          </p:cNvPr>
          <p:cNvSpPr>
            <a:spLocks noGrp="1"/>
          </p:cNvSpPr>
          <p:nvPr>
            <p:ph idx="1"/>
          </p:nvPr>
        </p:nvSpPr>
        <p:spPr>
          <a:xfrm>
            <a:off x="838200" y="1825624"/>
            <a:ext cx="10515600" cy="5032375"/>
          </a:xfrm>
        </p:spPr>
        <p:txBody>
          <a:bodyPr>
            <a:normAutofit/>
          </a:bodyPr>
          <a:lstStyle/>
          <a:p>
            <a:pPr marL="0" indent="0">
              <a:buNone/>
            </a:pPr>
            <a:r>
              <a:rPr lang="en-US" sz="3200" b="1" dirty="0">
                <a:solidFill>
                  <a:srgbClr val="FF0000"/>
                </a:solidFill>
              </a:rPr>
              <a:t>Remote Procedure Calls (RPC) – 1</a:t>
            </a:r>
          </a:p>
          <a:p>
            <a:r>
              <a:rPr lang="en-US" sz="2600" b="1" dirty="0"/>
              <a:t>Remote Method Invocation has its origin in a paradigm called Remote Procedure Call</a:t>
            </a:r>
          </a:p>
          <a:p>
            <a:r>
              <a:rPr lang="en-US" sz="2600" b="1" dirty="0"/>
              <a:t>Remote procedure call model:</a:t>
            </a:r>
          </a:p>
          <a:p>
            <a:pPr lvl="1"/>
            <a:r>
              <a:rPr lang="en-US" sz="2200" b="1" dirty="0"/>
              <a:t>A procedure call is made by one process to another, with data passed as arguments. </a:t>
            </a:r>
          </a:p>
          <a:p>
            <a:pPr lvl="1"/>
            <a:r>
              <a:rPr lang="en-US" sz="2200" b="1" dirty="0"/>
              <a:t>Upon receiving a call:</a:t>
            </a:r>
          </a:p>
          <a:p>
            <a:pPr lvl="2"/>
            <a:r>
              <a:rPr lang="en-US" sz="1800" b="1" dirty="0"/>
              <a:t>the actions encoded in the procedure are executed,</a:t>
            </a:r>
          </a:p>
          <a:p>
            <a:pPr lvl="2"/>
            <a:r>
              <a:rPr lang="en-US" sz="1800" b="1" dirty="0"/>
              <a:t>the caller is notified of the completion of the call,</a:t>
            </a:r>
          </a:p>
          <a:p>
            <a:pPr lvl="2"/>
            <a:r>
              <a:rPr lang="en-US" sz="1800" b="1" dirty="0"/>
              <a:t>a return value, if any, is transmitted from the callee to the caller.</a:t>
            </a:r>
          </a:p>
        </p:txBody>
      </p:sp>
    </p:spTree>
    <p:extLst>
      <p:ext uri="{BB962C8B-B14F-4D97-AF65-F5344CB8AC3E}">
        <p14:creationId xmlns:p14="http://schemas.microsoft.com/office/powerpoint/2010/main" val="2259990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68832-04FB-E5DA-B6DD-D5523A723827}"/>
              </a:ext>
            </a:extLst>
          </p:cNvPr>
          <p:cNvSpPr>
            <a:spLocks noGrp="1"/>
          </p:cNvSpPr>
          <p:nvPr>
            <p:ph type="title"/>
          </p:nvPr>
        </p:nvSpPr>
        <p:spPr/>
        <p:txBody>
          <a:bodyPr>
            <a:normAutofit fontScale="90000"/>
          </a:bodyPr>
          <a:lstStyle/>
          <a:p>
            <a:r>
              <a:rPr lang="en-US" b="1" dirty="0"/>
              <a:t/>
            </a:r>
            <a:br>
              <a:rPr lang="en-US" b="1" dirty="0"/>
            </a:br>
            <a:r>
              <a:rPr lang="en-US" b="1" dirty="0"/>
              <a:t>From Remote Procedure Call to Remote Method Invocation</a:t>
            </a:r>
            <a:br>
              <a:rPr lang="en-US" b="1" dirty="0"/>
            </a:br>
            <a:r>
              <a:rPr lang="en-US" b="1" dirty="0"/>
              <a:t> </a:t>
            </a:r>
          </a:p>
        </p:txBody>
      </p:sp>
      <p:pic>
        <p:nvPicPr>
          <p:cNvPr id="7" name="Picture 6">
            <a:extLst>
              <a:ext uri="{FF2B5EF4-FFF2-40B4-BE49-F238E27FC236}">
                <a16:creationId xmlns:a16="http://schemas.microsoft.com/office/drawing/2014/main" id="{A1855EDA-739F-ED3B-33AB-E7D15EB333CD}"/>
              </a:ext>
            </a:extLst>
          </p:cNvPr>
          <p:cNvPicPr>
            <a:picLocks noChangeAspect="1"/>
          </p:cNvPicPr>
          <p:nvPr/>
        </p:nvPicPr>
        <p:blipFill>
          <a:blip r:embed="rId2"/>
          <a:stretch>
            <a:fillRect/>
          </a:stretch>
        </p:blipFill>
        <p:spPr>
          <a:xfrm>
            <a:off x="2128284" y="1876112"/>
            <a:ext cx="7935432" cy="4477375"/>
          </a:xfrm>
          <a:prstGeom prst="rect">
            <a:avLst/>
          </a:prstGeom>
        </p:spPr>
      </p:pic>
    </p:spTree>
    <p:extLst>
      <p:ext uri="{BB962C8B-B14F-4D97-AF65-F5344CB8AC3E}">
        <p14:creationId xmlns:p14="http://schemas.microsoft.com/office/powerpoint/2010/main" val="19494042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B89B176-B179-207B-AA06-6C1D57277153}"/>
              </a:ext>
            </a:extLst>
          </p:cNvPr>
          <p:cNvPicPr>
            <a:picLocks noChangeAspect="1"/>
          </p:cNvPicPr>
          <p:nvPr/>
        </p:nvPicPr>
        <p:blipFill>
          <a:blip r:embed="rId2"/>
          <a:stretch>
            <a:fillRect/>
          </a:stretch>
        </p:blipFill>
        <p:spPr>
          <a:xfrm>
            <a:off x="1866309" y="18574"/>
            <a:ext cx="8459381" cy="6820852"/>
          </a:xfrm>
          <a:prstGeom prst="rect">
            <a:avLst/>
          </a:prstGeom>
        </p:spPr>
      </p:pic>
    </p:spTree>
    <p:extLst>
      <p:ext uri="{BB962C8B-B14F-4D97-AF65-F5344CB8AC3E}">
        <p14:creationId xmlns:p14="http://schemas.microsoft.com/office/powerpoint/2010/main" val="41189024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CE1BA-8BD1-6610-B379-819C3D3AA5E2}"/>
              </a:ext>
            </a:extLst>
          </p:cNvPr>
          <p:cNvSpPr>
            <a:spLocks noGrp="1"/>
          </p:cNvSpPr>
          <p:nvPr>
            <p:ph type="title"/>
          </p:nvPr>
        </p:nvSpPr>
        <p:spPr/>
        <p:txBody>
          <a:bodyPr>
            <a:normAutofit fontScale="90000"/>
          </a:bodyPr>
          <a:lstStyle/>
          <a:p>
            <a:r>
              <a:rPr lang="en-US" b="1" dirty="0"/>
              <a:t/>
            </a:r>
            <a:br>
              <a:rPr lang="en-US" b="1" dirty="0"/>
            </a:br>
            <a:r>
              <a:rPr lang="en-US" b="1" dirty="0"/>
              <a:t>From Remote Procedure Call to Remote Method Invocation</a:t>
            </a:r>
            <a:br>
              <a:rPr lang="en-US" b="1" dirty="0"/>
            </a:br>
            <a:r>
              <a:rPr lang="en-US" b="1" dirty="0"/>
              <a:t> </a:t>
            </a:r>
          </a:p>
        </p:txBody>
      </p:sp>
      <p:sp>
        <p:nvSpPr>
          <p:cNvPr id="3" name="Content Placeholder 2">
            <a:extLst>
              <a:ext uri="{FF2B5EF4-FFF2-40B4-BE49-F238E27FC236}">
                <a16:creationId xmlns:a16="http://schemas.microsoft.com/office/drawing/2014/main" id="{E131BC6C-D109-0156-46AA-02E6F6F2E140}"/>
              </a:ext>
            </a:extLst>
          </p:cNvPr>
          <p:cNvSpPr>
            <a:spLocks noGrp="1"/>
          </p:cNvSpPr>
          <p:nvPr>
            <p:ph idx="1"/>
          </p:nvPr>
        </p:nvSpPr>
        <p:spPr/>
        <p:txBody>
          <a:bodyPr>
            <a:normAutofit lnSpcReduction="10000"/>
          </a:bodyPr>
          <a:lstStyle/>
          <a:p>
            <a:pPr marL="0" indent="0">
              <a:buNone/>
            </a:pPr>
            <a:r>
              <a:rPr lang="en-US" sz="3200" b="1" dirty="0">
                <a:solidFill>
                  <a:srgbClr val="FF0000"/>
                </a:solidFill>
              </a:rPr>
              <a:t>Remote Procedure Calls (RPC) – 2</a:t>
            </a:r>
          </a:p>
          <a:p>
            <a:pPr algn="just"/>
            <a:r>
              <a:rPr lang="en-US" sz="3000" dirty="0"/>
              <a:t>Since its introduction in the early 1980s, the Remote Procedure Call model has been widely in use in network applications. </a:t>
            </a:r>
          </a:p>
          <a:p>
            <a:pPr algn="just"/>
            <a:r>
              <a:rPr lang="en-US" sz="3000" dirty="0"/>
              <a:t>There are two prevalent APIs for this paradigm. </a:t>
            </a:r>
          </a:p>
          <a:p>
            <a:pPr lvl="1" algn="just"/>
            <a:r>
              <a:rPr lang="en-US" sz="2600" dirty="0"/>
              <a:t>the Open Network Computing Remote Procedure Call, evolved from the RPC API originated from Sun Microsystems in the early 1980s. </a:t>
            </a:r>
          </a:p>
          <a:p>
            <a:pPr lvl="1" algn="just"/>
            <a:r>
              <a:rPr lang="en-US" sz="2600" dirty="0"/>
              <a:t>The other well-known API is the Open Group Distributed Computing Environment (DCE) RPC. </a:t>
            </a:r>
          </a:p>
          <a:p>
            <a:pPr algn="just"/>
            <a:r>
              <a:rPr lang="en-US" sz="3000" dirty="0"/>
              <a:t>Both APIs provide a tool, </a:t>
            </a:r>
            <a:r>
              <a:rPr lang="en-US" sz="3000" dirty="0" err="1"/>
              <a:t>rpcgen</a:t>
            </a:r>
            <a:r>
              <a:rPr lang="en-US" sz="3000" dirty="0"/>
              <a:t>, for transforming remote procedure calls to local procedure calls to the stub.</a:t>
            </a:r>
          </a:p>
        </p:txBody>
      </p:sp>
    </p:spTree>
    <p:extLst>
      <p:ext uri="{BB962C8B-B14F-4D97-AF65-F5344CB8AC3E}">
        <p14:creationId xmlns:p14="http://schemas.microsoft.com/office/powerpoint/2010/main" val="40974152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2736D-D20D-2D3E-BA7A-952EA98E65D5}"/>
              </a:ext>
            </a:extLst>
          </p:cNvPr>
          <p:cNvSpPr>
            <a:spLocks noGrp="1"/>
          </p:cNvSpPr>
          <p:nvPr>
            <p:ph type="title"/>
          </p:nvPr>
        </p:nvSpPr>
        <p:spPr>
          <a:xfrm>
            <a:off x="732183" y="145774"/>
            <a:ext cx="10515600" cy="736531"/>
          </a:xfrm>
        </p:spPr>
        <p:txBody>
          <a:bodyPr/>
          <a:lstStyle/>
          <a:p>
            <a:r>
              <a:rPr lang="en-US" b="1" dirty="0"/>
              <a:t>Java Remote Method Invocation</a:t>
            </a:r>
          </a:p>
        </p:txBody>
      </p:sp>
      <p:sp>
        <p:nvSpPr>
          <p:cNvPr id="3" name="Content Placeholder 2">
            <a:extLst>
              <a:ext uri="{FF2B5EF4-FFF2-40B4-BE49-F238E27FC236}">
                <a16:creationId xmlns:a16="http://schemas.microsoft.com/office/drawing/2014/main" id="{B5F196CB-2F41-032A-BC30-E1F47F63E5C7}"/>
              </a:ext>
            </a:extLst>
          </p:cNvPr>
          <p:cNvSpPr>
            <a:spLocks noGrp="1"/>
          </p:cNvSpPr>
          <p:nvPr>
            <p:ph idx="1"/>
          </p:nvPr>
        </p:nvSpPr>
        <p:spPr>
          <a:xfrm>
            <a:off x="864704" y="882305"/>
            <a:ext cx="10515600" cy="5664269"/>
          </a:xfrm>
        </p:spPr>
        <p:txBody>
          <a:bodyPr>
            <a:normAutofit lnSpcReduction="10000"/>
          </a:bodyPr>
          <a:lstStyle/>
          <a:p>
            <a:pPr marL="0" indent="0">
              <a:buNone/>
            </a:pPr>
            <a:r>
              <a:rPr lang="en-US" sz="3300" b="1" dirty="0">
                <a:solidFill>
                  <a:srgbClr val="FF0000"/>
                </a:solidFill>
              </a:rPr>
              <a:t>Remote Method Invocation</a:t>
            </a:r>
          </a:p>
          <a:p>
            <a:r>
              <a:rPr lang="en-US" dirty="0"/>
              <a:t>Remote Method Invocation (RMI) is an object-oriented implementation of the Remote Procedure Call model. </a:t>
            </a:r>
          </a:p>
          <a:p>
            <a:pPr lvl="1"/>
            <a:r>
              <a:rPr lang="en-US" dirty="0"/>
              <a:t>It is an API for Java programs only.</a:t>
            </a:r>
          </a:p>
          <a:p>
            <a:r>
              <a:rPr lang="en-US" dirty="0"/>
              <a:t>Using RMI, an object server exports a remote object and registers it with a directory service. </a:t>
            </a:r>
          </a:p>
          <a:p>
            <a:pPr lvl="1"/>
            <a:r>
              <a:rPr lang="en-US" dirty="0"/>
              <a:t>The object provides remote methods, which can be invoked in client programs. </a:t>
            </a:r>
          </a:p>
          <a:p>
            <a:r>
              <a:rPr lang="en-US" dirty="0"/>
              <a:t>Syntactically:</a:t>
            </a:r>
          </a:p>
          <a:p>
            <a:pPr marL="914400" lvl="1" indent="-457200" algn="just">
              <a:buFont typeface="+mj-lt"/>
              <a:buAutoNum type="arabicPeriod"/>
            </a:pPr>
            <a:r>
              <a:rPr lang="en-US" dirty="0"/>
              <a:t>A remote object is declared with a remote interface, an extension of the Java interface. </a:t>
            </a:r>
          </a:p>
          <a:p>
            <a:pPr marL="914400" lvl="1" indent="-457200" algn="just">
              <a:buFont typeface="+mj-lt"/>
              <a:buAutoNum type="arabicPeriod"/>
            </a:pPr>
            <a:r>
              <a:rPr lang="en-US" dirty="0"/>
              <a:t>The remote interface is implemented by the object server.</a:t>
            </a:r>
          </a:p>
          <a:p>
            <a:pPr marL="914400" lvl="1" indent="-457200" algn="just">
              <a:buFont typeface="+mj-lt"/>
              <a:buAutoNum type="arabicPeriod"/>
            </a:pPr>
            <a:r>
              <a:rPr lang="en-US" dirty="0"/>
              <a:t>An object client accesses the object by invoking the remote methods associated with the objects using syntax provided for remote method invocations.</a:t>
            </a:r>
          </a:p>
        </p:txBody>
      </p:sp>
    </p:spTree>
    <p:extLst>
      <p:ext uri="{BB962C8B-B14F-4D97-AF65-F5344CB8AC3E}">
        <p14:creationId xmlns:p14="http://schemas.microsoft.com/office/powerpoint/2010/main" val="13684216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5F588-BCF2-AE66-5606-E6F71964118D}"/>
              </a:ext>
            </a:extLst>
          </p:cNvPr>
          <p:cNvSpPr>
            <a:spLocks noGrp="1"/>
          </p:cNvSpPr>
          <p:nvPr>
            <p:ph type="title"/>
          </p:nvPr>
        </p:nvSpPr>
        <p:spPr/>
        <p:txBody>
          <a:bodyPr/>
          <a:lstStyle/>
          <a:p>
            <a:r>
              <a:rPr lang="en-US" b="1" dirty="0"/>
              <a:t>The Java RMI Architecture</a:t>
            </a:r>
          </a:p>
        </p:txBody>
      </p:sp>
      <p:pic>
        <p:nvPicPr>
          <p:cNvPr id="5" name="Picture 4">
            <a:extLst>
              <a:ext uri="{FF2B5EF4-FFF2-40B4-BE49-F238E27FC236}">
                <a16:creationId xmlns:a16="http://schemas.microsoft.com/office/drawing/2014/main" id="{C3C70C9B-0A68-E398-A566-118AAE6BB2F0}"/>
              </a:ext>
            </a:extLst>
          </p:cNvPr>
          <p:cNvPicPr>
            <a:picLocks noChangeAspect="1"/>
          </p:cNvPicPr>
          <p:nvPr/>
        </p:nvPicPr>
        <p:blipFill rotWithShape="1">
          <a:blip r:embed="rId2"/>
          <a:srcRect t="2182" r="549"/>
          <a:stretch/>
        </p:blipFill>
        <p:spPr>
          <a:xfrm>
            <a:off x="1728162" y="1796902"/>
            <a:ext cx="8915029" cy="4761740"/>
          </a:xfrm>
          <a:prstGeom prst="rect">
            <a:avLst/>
          </a:prstGeom>
        </p:spPr>
      </p:pic>
    </p:spTree>
    <p:extLst>
      <p:ext uri="{BB962C8B-B14F-4D97-AF65-F5344CB8AC3E}">
        <p14:creationId xmlns:p14="http://schemas.microsoft.com/office/powerpoint/2010/main" val="36504419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50E94-D5F3-A0B5-2572-2C8E3A7A3810}"/>
              </a:ext>
            </a:extLst>
          </p:cNvPr>
          <p:cNvSpPr>
            <a:spLocks noGrp="1"/>
          </p:cNvSpPr>
          <p:nvPr>
            <p:ph type="title"/>
          </p:nvPr>
        </p:nvSpPr>
        <p:spPr/>
        <p:txBody>
          <a:bodyPr/>
          <a:lstStyle/>
          <a:p>
            <a:r>
              <a:rPr lang="en-US" b="1" dirty="0"/>
              <a:t>Object Registry</a:t>
            </a:r>
          </a:p>
        </p:txBody>
      </p:sp>
      <p:sp>
        <p:nvSpPr>
          <p:cNvPr id="3" name="Content Placeholder 2">
            <a:extLst>
              <a:ext uri="{FF2B5EF4-FFF2-40B4-BE49-F238E27FC236}">
                <a16:creationId xmlns:a16="http://schemas.microsoft.com/office/drawing/2014/main" id="{40975BC0-0158-8623-3F42-0021272D09FE}"/>
              </a:ext>
            </a:extLst>
          </p:cNvPr>
          <p:cNvSpPr>
            <a:spLocks noGrp="1"/>
          </p:cNvSpPr>
          <p:nvPr>
            <p:ph idx="1"/>
          </p:nvPr>
        </p:nvSpPr>
        <p:spPr/>
        <p:txBody>
          <a:bodyPr>
            <a:normAutofit/>
          </a:bodyPr>
          <a:lstStyle/>
          <a:p>
            <a:pPr algn="just"/>
            <a:r>
              <a:rPr lang="en-US" sz="3200" dirty="0"/>
              <a:t>The RMI API allows a number of directory services to </a:t>
            </a:r>
            <a:r>
              <a:rPr lang="en-US" sz="3200"/>
              <a:t>be </a:t>
            </a:r>
            <a:r>
              <a:rPr lang="en-US" sz="3200" smtClean="0"/>
              <a:t>used </a:t>
            </a:r>
            <a:r>
              <a:rPr lang="en-US" sz="3200" dirty="0"/>
              <a:t>for registering a distributed object.</a:t>
            </a:r>
          </a:p>
          <a:p>
            <a:pPr algn="just"/>
            <a:r>
              <a:rPr lang="en-US" sz="3200" dirty="0"/>
              <a:t>A simple directory service called the RMI registry, </a:t>
            </a:r>
            <a:r>
              <a:rPr lang="en-US" sz="3200" dirty="0" err="1"/>
              <a:t>rmiregistry</a:t>
            </a:r>
            <a:r>
              <a:rPr lang="en-US" sz="3200" dirty="0"/>
              <a:t>, which is provided with the Java Software Development Kit</a:t>
            </a:r>
          </a:p>
          <a:p>
            <a:pPr lvl="1" algn="just"/>
            <a:r>
              <a:rPr lang="en-US" sz="2800" dirty="0"/>
              <a:t>The RMI Registry is a service whose server, when active, runs on the object server’s host machine, by convention and by default on the TCP port 1099. </a:t>
            </a:r>
          </a:p>
        </p:txBody>
      </p:sp>
    </p:spTree>
    <p:extLst>
      <p:ext uri="{BB962C8B-B14F-4D97-AF65-F5344CB8AC3E}">
        <p14:creationId xmlns:p14="http://schemas.microsoft.com/office/powerpoint/2010/main" val="12240932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6DCAE-51D5-115F-5D00-19E82B902E07}"/>
              </a:ext>
            </a:extLst>
          </p:cNvPr>
          <p:cNvSpPr>
            <a:spLocks noGrp="1"/>
          </p:cNvSpPr>
          <p:nvPr>
            <p:ph type="title"/>
          </p:nvPr>
        </p:nvSpPr>
        <p:spPr/>
        <p:txBody>
          <a:bodyPr/>
          <a:lstStyle/>
          <a:p>
            <a:r>
              <a:rPr lang="en-US" b="1" dirty="0"/>
              <a:t>The interaction between the stub and the skeleton</a:t>
            </a:r>
          </a:p>
        </p:txBody>
      </p:sp>
      <p:sp>
        <p:nvSpPr>
          <p:cNvPr id="3" name="Content Placeholder 2">
            <a:extLst>
              <a:ext uri="{FF2B5EF4-FFF2-40B4-BE49-F238E27FC236}">
                <a16:creationId xmlns:a16="http://schemas.microsoft.com/office/drawing/2014/main" id="{51B8345F-6FE6-15BC-5EE9-A7DBE4E2B21F}"/>
              </a:ext>
            </a:extLst>
          </p:cNvPr>
          <p:cNvSpPr>
            <a:spLocks noGrp="1"/>
          </p:cNvSpPr>
          <p:nvPr>
            <p:ph idx="1"/>
          </p:nvPr>
        </p:nvSpPr>
        <p:spPr/>
        <p:txBody>
          <a:bodyPr/>
          <a:lstStyle/>
          <a:p>
            <a:r>
              <a:rPr lang="en-US" dirty="0"/>
              <a:t>A time-event diagram describing the interaction between the stub and the skeleton:</a:t>
            </a:r>
          </a:p>
        </p:txBody>
      </p:sp>
      <p:pic>
        <p:nvPicPr>
          <p:cNvPr id="5" name="Picture 4">
            <a:extLst>
              <a:ext uri="{FF2B5EF4-FFF2-40B4-BE49-F238E27FC236}">
                <a16:creationId xmlns:a16="http://schemas.microsoft.com/office/drawing/2014/main" id="{0E4D1694-EF4E-F5AA-E56A-16B2216B1FEE}"/>
              </a:ext>
            </a:extLst>
          </p:cNvPr>
          <p:cNvPicPr>
            <a:picLocks noChangeAspect="1"/>
          </p:cNvPicPr>
          <p:nvPr/>
        </p:nvPicPr>
        <p:blipFill>
          <a:blip r:embed="rId2"/>
          <a:stretch>
            <a:fillRect/>
          </a:stretch>
        </p:blipFill>
        <p:spPr>
          <a:xfrm>
            <a:off x="4307940" y="2277086"/>
            <a:ext cx="7769760" cy="4529417"/>
          </a:xfrm>
          <a:prstGeom prst="rect">
            <a:avLst/>
          </a:prstGeom>
        </p:spPr>
      </p:pic>
    </p:spTree>
    <p:extLst>
      <p:ext uri="{BB962C8B-B14F-4D97-AF65-F5344CB8AC3E}">
        <p14:creationId xmlns:p14="http://schemas.microsoft.com/office/powerpoint/2010/main" val="201316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D60E-B48B-3A37-D41B-ED6AC598C1A3}"/>
              </a:ext>
            </a:extLst>
          </p:cNvPr>
          <p:cNvSpPr>
            <a:spLocks noGrp="1"/>
          </p:cNvSpPr>
          <p:nvPr>
            <p:ph type="title"/>
          </p:nvPr>
        </p:nvSpPr>
        <p:spPr/>
        <p:txBody>
          <a:bodyPr/>
          <a:lstStyle/>
          <a:p>
            <a:r>
              <a:rPr lang="en-US" b="1" dirty="0"/>
              <a:t>The API for the Java RMI</a:t>
            </a:r>
          </a:p>
        </p:txBody>
      </p:sp>
      <p:sp>
        <p:nvSpPr>
          <p:cNvPr id="3" name="Content Placeholder 2">
            <a:extLst>
              <a:ext uri="{FF2B5EF4-FFF2-40B4-BE49-F238E27FC236}">
                <a16:creationId xmlns:a16="http://schemas.microsoft.com/office/drawing/2014/main" id="{549EE4D5-BFE4-8596-969C-FDBE0611E0EE}"/>
              </a:ext>
            </a:extLst>
          </p:cNvPr>
          <p:cNvSpPr>
            <a:spLocks noGrp="1"/>
          </p:cNvSpPr>
          <p:nvPr>
            <p:ph idx="1"/>
          </p:nvPr>
        </p:nvSpPr>
        <p:spPr/>
        <p:txBody>
          <a:bodyPr/>
          <a:lstStyle/>
          <a:p>
            <a:r>
              <a:rPr lang="en-US" dirty="0"/>
              <a:t>The Remote Interface</a:t>
            </a:r>
          </a:p>
          <a:p>
            <a:r>
              <a:rPr lang="en-US" dirty="0"/>
              <a:t>The Server-side Software</a:t>
            </a:r>
          </a:p>
          <a:p>
            <a:pPr lvl="1"/>
            <a:r>
              <a:rPr lang="en-US" dirty="0"/>
              <a:t>The Remote Interface Implementation</a:t>
            </a:r>
          </a:p>
          <a:p>
            <a:pPr lvl="1"/>
            <a:r>
              <a:rPr lang="en-US" dirty="0"/>
              <a:t>Stub and Skeleton Generations</a:t>
            </a:r>
          </a:p>
          <a:p>
            <a:pPr lvl="1"/>
            <a:r>
              <a:rPr lang="en-US" dirty="0"/>
              <a:t>The Object Server </a:t>
            </a:r>
          </a:p>
          <a:p>
            <a:r>
              <a:rPr lang="en-US" dirty="0"/>
              <a:t>The Client-side Software</a:t>
            </a:r>
          </a:p>
          <a:p>
            <a:pPr marL="0" indent="0">
              <a:buNone/>
            </a:pPr>
            <a:endParaRPr lang="en-US" dirty="0"/>
          </a:p>
        </p:txBody>
      </p:sp>
    </p:spTree>
    <p:extLst>
      <p:ext uri="{BB962C8B-B14F-4D97-AF65-F5344CB8AC3E}">
        <p14:creationId xmlns:p14="http://schemas.microsoft.com/office/powerpoint/2010/main" val="9504478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32F04-44BE-3CB1-8139-0F6DD50E5E51}"/>
              </a:ext>
            </a:extLst>
          </p:cNvPr>
          <p:cNvSpPr>
            <a:spLocks noGrp="1"/>
          </p:cNvSpPr>
          <p:nvPr>
            <p:ph type="title"/>
          </p:nvPr>
        </p:nvSpPr>
        <p:spPr/>
        <p:txBody>
          <a:bodyPr/>
          <a:lstStyle/>
          <a:p>
            <a:r>
              <a:rPr lang="en-US" b="1" dirty="0"/>
              <a:t>The Remote Interface </a:t>
            </a:r>
          </a:p>
        </p:txBody>
      </p:sp>
      <p:sp>
        <p:nvSpPr>
          <p:cNvPr id="3" name="Content Placeholder 2">
            <a:extLst>
              <a:ext uri="{FF2B5EF4-FFF2-40B4-BE49-F238E27FC236}">
                <a16:creationId xmlns:a16="http://schemas.microsoft.com/office/drawing/2014/main" id="{9FFD9E83-F78A-1C33-AFEA-F3EC431CB5F9}"/>
              </a:ext>
            </a:extLst>
          </p:cNvPr>
          <p:cNvSpPr>
            <a:spLocks noGrp="1"/>
          </p:cNvSpPr>
          <p:nvPr>
            <p:ph idx="1"/>
          </p:nvPr>
        </p:nvSpPr>
        <p:spPr>
          <a:xfrm>
            <a:off x="838200" y="1825624"/>
            <a:ext cx="10515600" cy="4929505"/>
          </a:xfrm>
        </p:spPr>
        <p:txBody>
          <a:bodyPr>
            <a:normAutofit/>
          </a:bodyPr>
          <a:lstStyle/>
          <a:p>
            <a:r>
              <a:rPr lang="en-US" dirty="0"/>
              <a:t> A Java interface is a class that serves as a template for other classes:</a:t>
            </a:r>
          </a:p>
          <a:p>
            <a:pPr lvl="1"/>
            <a:r>
              <a:rPr lang="en-US" dirty="0"/>
              <a:t>it contains declarations or signatures of methods[1] whose implementations are to be supplied by classes that implements the interface.</a:t>
            </a:r>
          </a:p>
          <a:p>
            <a:r>
              <a:rPr lang="en-US" dirty="0"/>
              <a:t>A java remote interface is an interface that inherits from the Java Remote class, which allows the interface to be implemented using RMI syntax. </a:t>
            </a:r>
          </a:p>
          <a:p>
            <a:r>
              <a:rPr lang="en-US" dirty="0"/>
              <a:t>Other than the Remote extension and the Remote exception that must be specified with each method signature, a remote interface has the same syntax as a regular or local Java interface.</a:t>
            </a:r>
          </a:p>
        </p:txBody>
      </p:sp>
    </p:spTree>
    <p:extLst>
      <p:ext uri="{BB962C8B-B14F-4D97-AF65-F5344CB8AC3E}">
        <p14:creationId xmlns:p14="http://schemas.microsoft.com/office/powerpoint/2010/main" val="30903149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E9602-50B8-F58E-456F-B010901945C5}"/>
              </a:ext>
            </a:extLst>
          </p:cNvPr>
          <p:cNvSpPr>
            <a:spLocks noGrp="1"/>
          </p:cNvSpPr>
          <p:nvPr>
            <p:ph type="title"/>
          </p:nvPr>
        </p:nvSpPr>
        <p:spPr/>
        <p:txBody>
          <a:bodyPr/>
          <a:lstStyle/>
          <a:p>
            <a:r>
              <a:rPr lang="en-US" b="1" dirty="0"/>
              <a:t>Message Passing versus Distributed Objects</a:t>
            </a:r>
          </a:p>
        </p:txBody>
      </p:sp>
      <p:sp>
        <p:nvSpPr>
          <p:cNvPr id="3" name="Content Placeholder 2">
            <a:extLst>
              <a:ext uri="{FF2B5EF4-FFF2-40B4-BE49-F238E27FC236}">
                <a16:creationId xmlns:a16="http://schemas.microsoft.com/office/drawing/2014/main" id="{69612438-627F-BD84-F4A2-3F2E49FF40F1}"/>
              </a:ext>
            </a:extLst>
          </p:cNvPr>
          <p:cNvSpPr>
            <a:spLocks noGrp="1"/>
          </p:cNvSpPr>
          <p:nvPr>
            <p:ph idx="1"/>
          </p:nvPr>
        </p:nvSpPr>
        <p:spPr/>
        <p:txBody>
          <a:bodyPr/>
          <a:lstStyle/>
          <a:p>
            <a:r>
              <a:rPr lang="en-US" dirty="0"/>
              <a:t>The message-passing paradigm is a natural model for distributed computing, in the sense that it mimics inter-human communications.</a:t>
            </a:r>
          </a:p>
          <a:p>
            <a:r>
              <a:rPr lang="en-US" dirty="0"/>
              <a:t>It is an appropriate paradigm for network services where processes interact with each other through the exchanges of messages. </a:t>
            </a:r>
          </a:p>
          <a:p>
            <a:r>
              <a:rPr lang="en-US" dirty="0"/>
              <a:t>However, the abstraction provided by this paradigm does not meet the needs of the complexity of sophisticated network applications. </a:t>
            </a:r>
          </a:p>
        </p:txBody>
      </p:sp>
    </p:spTree>
    <p:extLst>
      <p:ext uri="{BB962C8B-B14F-4D97-AF65-F5344CB8AC3E}">
        <p14:creationId xmlns:p14="http://schemas.microsoft.com/office/powerpoint/2010/main" val="3447908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32F04-44BE-3CB1-8139-0F6DD50E5E51}"/>
              </a:ext>
            </a:extLst>
          </p:cNvPr>
          <p:cNvSpPr>
            <a:spLocks noGrp="1"/>
          </p:cNvSpPr>
          <p:nvPr>
            <p:ph type="title"/>
          </p:nvPr>
        </p:nvSpPr>
        <p:spPr/>
        <p:txBody>
          <a:bodyPr/>
          <a:lstStyle/>
          <a:p>
            <a:r>
              <a:rPr lang="en-US" b="1" dirty="0"/>
              <a:t>The Remote Interface </a:t>
            </a:r>
          </a:p>
        </p:txBody>
      </p:sp>
      <p:sp>
        <p:nvSpPr>
          <p:cNvPr id="3" name="Content Placeholder 2">
            <a:extLst>
              <a:ext uri="{FF2B5EF4-FFF2-40B4-BE49-F238E27FC236}">
                <a16:creationId xmlns:a16="http://schemas.microsoft.com/office/drawing/2014/main" id="{9FFD9E83-F78A-1C33-AFEA-F3EC431CB5F9}"/>
              </a:ext>
            </a:extLst>
          </p:cNvPr>
          <p:cNvSpPr>
            <a:spLocks noGrp="1"/>
          </p:cNvSpPr>
          <p:nvPr>
            <p:ph idx="1"/>
          </p:nvPr>
        </p:nvSpPr>
        <p:spPr>
          <a:xfrm>
            <a:off x="838200" y="1825624"/>
            <a:ext cx="10515600" cy="4929505"/>
          </a:xfrm>
        </p:spPr>
        <p:txBody>
          <a:bodyPr>
            <a:normAutofit/>
          </a:bodyPr>
          <a:lstStyle/>
          <a:p>
            <a:pPr algn="just"/>
            <a:r>
              <a:rPr lang="en-US" dirty="0"/>
              <a:t>The </a:t>
            </a:r>
            <a:r>
              <a:rPr lang="en-US" dirty="0" err="1"/>
              <a:t>java.rmi.Remote</a:t>
            </a:r>
            <a:r>
              <a:rPr lang="en-US" dirty="0"/>
              <a:t> Exception must be listed in the throw clause of each method signature. </a:t>
            </a:r>
          </a:p>
          <a:p>
            <a:pPr algn="just"/>
            <a:r>
              <a:rPr lang="en-US" dirty="0"/>
              <a:t>This exception is raised when errors occur during the processing of a remote method call, and the exception is required to be caught in the method caller’s program.</a:t>
            </a:r>
          </a:p>
          <a:p>
            <a:pPr algn="just"/>
            <a:r>
              <a:rPr lang="en-US" dirty="0"/>
              <a:t>Causes of such exceptions include exceptions that may occur during interprocess communications, such as access failures and connection failures, as well as problems unique to remote method invocations, including errors resulting from the object, the stub, or the skeleton not being found.</a:t>
            </a:r>
          </a:p>
        </p:txBody>
      </p:sp>
    </p:spTree>
    <p:extLst>
      <p:ext uri="{BB962C8B-B14F-4D97-AF65-F5344CB8AC3E}">
        <p14:creationId xmlns:p14="http://schemas.microsoft.com/office/powerpoint/2010/main" val="24861386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940C-ABE9-69A6-DC3F-19FF2CCC9091}"/>
              </a:ext>
            </a:extLst>
          </p:cNvPr>
          <p:cNvSpPr>
            <a:spLocks noGrp="1"/>
          </p:cNvSpPr>
          <p:nvPr>
            <p:ph type="title"/>
          </p:nvPr>
        </p:nvSpPr>
        <p:spPr/>
        <p:txBody>
          <a:bodyPr/>
          <a:lstStyle/>
          <a:p>
            <a:r>
              <a:rPr lang="en-US" b="1" dirty="0"/>
              <a:t>The Server-side Software</a:t>
            </a:r>
          </a:p>
        </p:txBody>
      </p:sp>
      <p:sp>
        <p:nvSpPr>
          <p:cNvPr id="3" name="Content Placeholder 2">
            <a:extLst>
              <a:ext uri="{FF2B5EF4-FFF2-40B4-BE49-F238E27FC236}">
                <a16:creationId xmlns:a16="http://schemas.microsoft.com/office/drawing/2014/main" id="{6BA89A8B-DBE6-BF43-899B-55D04170AD5C}"/>
              </a:ext>
            </a:extLst>
          </p:cNvPr>
          <p:cNvSpPr>
            <a:spLocks noGrp="1"/>
          </p:cNvSpPr>
          <p:nvPr>
            <p:ph idx="1"/>
          </p:nvPr>
        </p:nvSpPr>
        <p:spPr/>
        <p:txBody>
          <a:bodyPr/>
          <a:lstStyle/>
          <a:p>
            <a:r>
              <a:rPr lang="en-US" dirty="0"/>
              <a:t>An object server is an object that provides the methods of and the interface to a distributed object. </a:t>
            </a:r>
          </a:p>
          <a:p>
            <a:r>
              <a:rPr lang="en-US" dirty="0"/>
              <a:t>Each object server must</a:t>
            </a:r>
          </a:p>
          <a:p>
            <a:pPr lvl="1"/>
            <a:r>
              <a:rPr lang="en-US" dirty="0"/>
              <a:t>implement each of the remote methods specified in the interface,</a:t>
            </a:r>
          </a:p>
          <a:p>
            <a:pPr lvl="1"/>
            <a:r>
              <a:rPr lang="en-US" dirty="0"/>
              <a:t>register an object which contains the implementation with a directory service. </a:t>
            </a:r>
          </a:p>
          <a:p>
            <a:r>
              <a:rPr lang="en-US" dirty="0"/>
              <a:t>It is recommended that the two parts be provided as separate classes.</a:t>
            </a:r>
          </a:p>
        </p:txBody>
      </p:sp>
    </p:spTree>
    <p:extLst>
      <p:ext uri="{BB962C8B-B14F-4D97-AF65-F5344CB8AC3E}">
        <p14:creationId xmlns:p14="http://schemas.microsoft.com/office/powerpoint/2010/main" val="32840759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1F44D-9634-9E9F-0793-E90B24F9A7A1}"/>
              </a:ext>
            </a:extLst>
          </p:cNvPr>
          <p:cNvSpPr>
            <a:spLocks noGrp="1"/>
          </p:cNvSpPr>
          <p:nvPr>
            <p:ph type="title"/>
          </p:nvPr>
        </p:nvSpPr>
        <p:spPr/>
        <p:txBody>
          <a:bodyPr/>
          <a:lstStyle/>
          <a:p>
            <a:r>
              <a:rPr lang="en-US" b="1" dirty="0"/>
              <a:t>The Remote Interface Implementation</a:t>
            </a:r>
          </a:p>
        </p:txBody>
      </p:sp>
      <p:sp>
        <p:nvSpPr>
          <p:cNvPr id="3" name="Content Placeholder 2">
            <a:extLst>
              <a:ext uri="{FF2B5EF4-FFF2-40B4-BE49-F238E27FC236}">
                <a16:creationId xmlns:a16="http://schemas.microsoft.com/office/drawing/2014/main" id="{137B0DA2-4A1B-A9C3-3068-87AFA0CE126A}"/>
              </a:ext>
            </a:extLst>
          </p:cNvPr>
          <p:cNvSpPr>
            <a:spLocks noGrp="1"/>
          </p:cNvSpPr>
          <p:nvPr>
            <p:ph idx="1"/>
          </p:nvPr>
        </p:nvSpPr>
        <p:spPr>
          <a:xfrm>
            <a:off x="838200" y="1871345"/>
            <a:ext cx="4153740" cy="4351338"/>
          </a:xfrm>
        </p:spPr>
        <p:txBody>
          <a:bodyPr/>
          <a:lstStyle/>
          <a:p>
            <a:pPr algn="just"/>
            <a:r>
              <a:rPr lang="en-US" dirty="0"/>
              <a:t>A class which implements the remote interface should be provided. </a:t>
            </a:r>
          </a:p>
          <a:p>
            <a:pPr algn="just"/>
            <a:r>
              <a:rPr lang="en-US" dirty="0"/>
              <a:t>The syntax is similar to a class that implements a local interface.</a:t>
            </a:r>
          </a:p>
        </p:txBody>
      </p:sp>
      <p:pic>
        <p:nvPicPr>
          <p:cNvPr id="5" name="Picture 4">
            <a:extLst>
              <a:ext uri="{FF2B5EF4-FFF2-40B4-BE49-F238E27FC236}">
                <a16:creationId xmlns:a16="http://schemas.microsoft.com/office/drawing/2014/main" id="{3EFE4037-F71F-23EB-A6C5-216DF8A09CA2}"/>
              </a:ext>
            </a:extLst>
          </p:cNvPr>
          <p:cNvPicPr>
            <a:picLocks noChangeAspect="1"/>
          </p:cNvPicPr>
          <p:nvPr/>
        </p:nvPicPr>
        <p:blipFill rotWithShape="1">
          <a:blip r:embed="rId2"/>
          <a:srcRect r="5643"/>
          <a:stretch/>
        </p:blipFill>
        <p:spPr>
          <a:xfrm>
            <a:off x="4991940" y="1690688"/>
            <a:ext cx="7200060" cy="4286848"/>
          </a:xfrm>
          <a:prstGeom prst="rect">
            <a:avLst/>
          </a:prstGeom>
          <a:ln w="9525">
            <a:solidFill>
              <a:schemeClr val="tx1"/>
            </a:solidFill>
          </a:ln>
        </p:spPr>
      </p:pic>
    </p:spTree>
    <p:extLst>
      <p:ext uri="{BB962C8B-B14F-4D97-AF65-F5344CB8AC3E}">
        <p14:creationId xmlns:p14="http://schemas.microsoft.com/office/powerpoint/2010/main" val="30884168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7D8E0-C4E5-5945-8058-9A1A54FE0634}"/>
              </a:ext>
            </a:extLst>
          </p:cNvPr>
          <p:cNvSpPr>
            <a:spLocks noGrp="1"/>
          </p:cNvSpPr>
          <p:nvPr>
            <p:ph type="title"/>
          </p:nvPr>
        </p:nvSpPr>
        <p:spPr/>
        <p:txBody>
          <a:bodyPr/>
          <a:lstStyle/>
          <a:p>
            <a:r>
              <a:rPr lang="en-US" b="1" dirty="0"/>
              <a:t>Stub and Skeleton Generations</a:t>
            </a:r>
          </a:p>
        </p:txBody>
      </p:sp>
      <p:sp>
        <p:nvSpPr>
          <p:cNvPr id="3" name="Content Placeholder 2">
            <a:extLst>
              <a:ext uri="{FF2B5EF4-FFF2-40B4-BE49-F238E27FC236}">
                <a16:creationId xmlns:a16="http://schemas.microsoft.com/office/drawing/2014/main" id="{CF17C5CC-78F1-57C9-84A9-CAF28C58CBCA}"/>
              </a:ext>
            </a:extLst>
          </p:cNvPr>
          <p:cNvSpPr>
            <a:spLocks noGrp="1"/>
          </p:cNvSpPr>
          <p:nvPr>
            <p:ph idx="1"/>
          </p:nvPr>
        </p:nvSpPr>
        <p:spPr>
          <a:xfrm>
            <a:off x="838200" y="1520190"/>
            <a:ext cx="10515600" cy="5120639"/>
          </a:xfrm>
        </p:spPr>
        <p:txBody>
          <a:bodyPr>
            <a:normAutofit fontScale="92500" lnSpcReduction="20000"/>
          </a:bodyPr>
          <a:lstStyle/>
          <a:p>
            <a:pPr algn="just"/>
            <a:r>
              <a:rPr lang="en-US" dirty="0"/>
              <a:t> In RMI, each distributed object requires a proxy each for the object server and the object client, knowns as the object’s skeleton and stub respectively. </a:t>
            </a:r>
          </a:p>
          <a:p>
            <a:pPr algn="just"/>
            <a:r>
              <a:rPr lang="en-US" dirty="0"/>
              <a:t>These proxies are generated from the implementation of a remote interface using a tool provided with the Java SDK:</a:t>
            </a:r>
          </a:p>
          <a:p>
            <a:pPr marL="0" indent="0" algn="just">
              <a:buNone/>
            </a:pPr>
            <a:r>
              <a:rPr lang="en-US" dirty="0"/>
              <a:t>    the RMI compiler </a:t>
            </a:r>
            <a:r>
              <a:rPr lang="en-US" dirty="0" err="1"/>
              <a:t>rmic</a:t>
            </a:r>
            <a:r>
              <a:rPr lang="en-US" dirty="0"/>
              <a:t>.</a:t>
            </a:r>
          </a:p>
          <a:p>
            <a:pPr marL="0" indent="0" algn="just">
              <a:buNone/>
            </a:pPr>
            <a:r>
              <a:rPr lang="en-US" dirty="0"/>
              <a:t>	</a:t>
            </a:r>
            <a:r>
              <a:rPr lang="en-US" b="1" dirty="0" err="1">
                <a:solidFill>
                  <a:srgbClr val="FF0000"/>
                </a:solidFill>
              </a:rPr>
              <a:t>rmic</a:t>
            </a:r>
            <a:r>
              <a:rPr lang="en-US" b="1" dirty="0">
                <a:solidFill>
                  <a:srgbClr val="FF0000"/>
                </a:solidFill>
              </a:rPr>
              <a:t> &lt;class name of the remote interface implementation&gt;</a:t>
            </a:r>
          </a:p>
          <a:p>
            <a:pPr marL="0" indent="0" algn="just">
              <a:buNone/>
            </a:pPr>
            <a:r>
              <a:rPr lang="en-US" dirty="0"/>
              <a:t>     For example:</a:t>
            </a:r>
          </a:p>
          <a:p>
            <a:pPr marL="0" indent="0" algn="just">
              <a:buNone/>
            </a:pPr>
            <a:r>
              <a:rPr lang="en-US" b="1" dirty="0">
                <a:solidFill>
                  <a:srgbClr val="FF0000"/>
                </a:solidFill>
              </a:rPr>
              <a:t>              </a:t>
            </a:r>
            <a:r>
              <a:rPr lang="en-US" b="1" dirty="0" err="1">
                <a:solidFill>
                  <a:srgbClr val="FF0000"/>
                </a:solidFill>
              </a:rPr>
              <a:t>rmic</a:t>
            </a:r>
            <a:r>
              <a:rPr lang="en-US" b="1" dirty="0">
                <a:solidFill>
                  <a:srgbClr val="FF0000"/>
                </a:solidFill>
              </a:rPr>
              <a:t> </a:t>
            </a:r>
            <a:r>
              <a:rPr lang="en-US" b="1" dirty="0" err="1">
                <a:solidFill>
                  <a:srgbClr val="FF0000"/>
                </a:solidFill>
              </a:rPr>
              <a:t>SomeImpl</a:t>
            </a:r>
            <a:endParaRPr lang="en-US" b="1" dirty="0">
              <a:solidFill>
                <a:srgbClr val="FF0000"/>
              </a:solidFill>
            </a:endParaRPr>
          </a:p>
          <a:p>
            <a:pPr algn="just"/>
            <a:r>
              <a:rPr lang="en-US" dirty="0"/>
              <a:t>As a result of the compilation, two proxy files will be generated, each prefixed with the implementation class name:</a:t>
            </a:r>
          </a:p>
          <a:p>
            <a:pPr marL="0" indent="0" algn="just">
              <a:buNone/>
            </a:pPr>
            <a:r>
              <a:rPr lang="en-US" b="1" dirty="0">
                <a:solidFill>
                  <a:srgbClr val="FF0000"/>
                </a:solidFill>
              </a:rPr>
              <a:t>      </a:t>
            </a:r>
            <a:r>
              <a:rPr lang="en-US" b="1" dirty="0" err="1">
                <a:solidFill>
                  <a:srgbClr val="FF0000"/>
                </a:solidFill>
              </a:rPr>
              <a:t>SomeImpl_skel.class</a:t>
            </a:r>
            <a:endParaRPr lang="en-US" b="1" dirty="0">
              <a:solidFill>
                <a:srgbClr val="FF0000"/>
              </a:solidFill>
            </a:endParaRPr>
          </a:p>
          <a:p>
            <a:pPr marL="0" indent="0" algn="just">
              <a:buNone/>
            </a:pPr>
            <a:r>
              <a:rPr lang="en-US" b="1" dirty="0">
                <a:solidFill>
                  <a:srgbClr val="FF0000"/>
                </a:solidFill>
              </a:rPr>
              <a:t>      </a:t>
            </a:r>
            <a:r>
              <a:rPr lang="en-US" b="1" dirty="0" err="1">
                <a:solidFill>
                  <a:srgbClr val="FF0000"/>
                </a:solidFill>
              </a:rPr>
              <a:t>SomeImpl_stub.class</a:t>
            </a:r>
            <a:endParaRPr lang="en-US" b="1" dirty="0">
              <a:solidFill>
                <a:srgbClr val="FF0000"/>
              </a:solidFill>
            </a:endParaRPr>
          </a:p>
        </p:txBody>
      </p:sp>
    </p:spTree>
    <p:extLst>
      <p:ext uri="{BB962C8B-B14F-4D97-AF65-F5344CB8AC3E}">
        <p14:creationId xmlns:p14="http://schemas.microsoft.com/office/powerpoint/2010/main" val="14449834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1B4D8-DB55-EE53-74C4-AD46FCDD9627}"/>
              </a:ext>
            </a:extLst>
          </p:cNvPr>
          <p:cNvSpPr>
            <a:spLocks noGrp="1"/>
          </p:cNvSpPr>
          <p:nvPr>
            <p:ph type="title"/>
          </p:nvPr>
        </p:nvSpPr>
        <p:spPr/>
        <p:txBody>
          <a:bodyPr/>
          <a:lstStyle/>
          <a:p>
            <a:r>
              <a:rPr lang="en-US" b="1" dirty="0"/>
              <a:t>Stub and Skeleton Generations</a:t>
            </a:r>
          </a:p>
        </p:txBody>
      </p:sp>
      <p:sp>
        <p:nvSpPr>
          <p:cNvPr id="3" name="Content Placeholder 2">
            <a:extLst>
              <a:ext uri="{FF2B5EF4-FFF2-40B4-BE49-F238E27FC236}">
                <a16:creationId xmlns:a16="http://schemas.microsoft.com/office/drawing/2014/main" id="{082AB173-F190-4775-BF49-E403A20D3410}"/>
              </a:ext>
            </a:extLst>
          </p:cNvPr>
          <p:cNvSpPr>
            <a:spLocks noGrp="1"/>
          </p:cNvSpPr>
          <p:nvPr>
            <p:ph idx="1"/>
          </p:nvPr>
        </p:nvSpPr>
        <p:spPr>
          <a:xfrm>
            <a:off x="838200" y="1825624"/>
            <a:ext cx="10515600" cy="4872355"/>
          </a:xfrm>
        </p:spPr>
        <p:txBody>
          <a:bodyPr/>
          <a:lstStyle/>
          <a:p>
            <a:pPr marL="0" indent="0">
              <a:buNone/>
            </a:pPr>
            <a:r>
              <a:rPr lang="en-US" sz="3600" b="1" dirty="0">
                <a:solidFill>
                  <a:srgbClr val="FF0000"/>
                </a:solidFill>
              </a:rPr>
              <a:t>The stub file for the object</a:t>
            </a:r>
          </a:p>
          <a:p>
            <a:r>
              <a:rPr lang="en-US" dirty="0"/>
              <a:t>The stub file for the object, as well as the remote interface file, must be shared with each object client – these file are required for the client program to compile.  </a:t>
            </a:r>
          </a:p>
          <a:p>
            <a:r>
              <a:rPr lang="en-US" dirty="0"/>
              <a:t>A copy of each file may be provided to the object client by hand. </a:t>
            </a:r>
          </a:p>
          <a:p>
            <a:pPr lvl="1"/>
            <a:r>
              <a:rPr lang="en-US" dirty="0"/>
              <a:t>In addition, the Java RMI has a feature called “stub downloading” which allows a stub file to be obtained by a client dynamically.</a:t>
            </a:r>
          </a:p>
        </p:txBody>
      </p:sp>
    </p:spTree>
    <p:extLst>
      <p:ext uri="{BB962C8B-B14F-4D97-AF65-F5344CB8AC3E}">
        <p14:creationId xmlns:p14="http://schemas.microsoft.com/office/powerpoint/2010/main" val="5932741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8230A-FD94-0F62-9640-AF9BF852DF7F}"/>
              </a:ext>
            </a:extLst>
          </p:cNvPr>
          <p:cNvSpPr>
            <a:spLocks noGrp="1"/>
          </p:cNvSpPr>
          <p:nvPr>
            <p:ph type="title"/>
          </p:nvPr>
        </p:nvSpPr>
        <p:spPr/>
        <p:txBody>
          <a:bodyPr/>
          <a:lstStyle/>
          <a:p>
            <a:r>
              <a:rPr lang="en-US" b="1" dirty="0"/>
              <a:t>The Object Server</a:t>
            </a:r>
          </a:p>
        </p:txBody>
      </p:sp>
      <p:sp>
        <p:nvSpPr>
          <p:cNvPr id="3" name="Content Placeholder 2">
            <a:extLst>
              <a:ext uri="{FF2B5EF4-FFF2-40B4-BE49-F238E27FC236}">
                <a16:creationId xmlns:a16="http://schemas.microsoft.com/office/drawing/2014/main" id="{D191B3A5-EC2F-7C09-54D4-A5CD3BA4CF37}"/>
              </a:ext>
            </a:extLst>
          </p:cNvPr>
          <p:cNvSpPr>
            <a:spLocks noGrp="1"/>
          </p:cNvSpPr>
          <p:nvPr>
            <p:ph idx="1"/>
          </p:nvPr>
        </p:nvSpPr>
        <p:spPr/>
        <p:txBody>
          <a:bodyPr/>
          <a:lstStyle/>
          <a:p>
            <a:r>
              <a:rPr lang="en-US" dirty="0"/>
              <a:t>The object server class is a class whose code instantiates and exports an object of the remote interface implementation. </a:t>
            </a:r>
          </a:p>
        </p:txBody>
      </p:sp>
    </p:spTree>
    <p:extLst>
      <p:ext uri="{BB962C8B-B14F-4D97-AF65-F5344CB8AC3E}">
        <p14:creationId xmlns:p14="http://schemas.microsoft.com/office/powerpoint/2010/main" val="19860079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1689B-6799-5E4E-3C0C-CB3135DEF0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240610-2EDD-2C18-41A0-BF7D2023F52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810EAE0-26D2-A959-5C62-DCC3096F1953}"/>
              </a:ext>
            </a:extLst>
          </p:cNvPr>
          <p:cNvPicPr>
            <a:picLocks noChangeAspect="1"/>
          </p:cNvPicPr>
          <p:nvPr/>
        </p:nvPicPr>
        <p:blipFill>
          <a:blip r:embed="rId3"/>
          <a:stretch>
            <a:fillRect/>
          </a:stretch>
        </p:blipFill>
        <p:spPr>
          <a:xfrm>
            <a:off x="2137103" y="0"/>
            <a:ext cx="7917793" cy="6858000"/>
          </a:xfrm>
          <a:prstGeom prst="rect">
            <a:avLst/>
          </a:prstGeom>
        </p:spPr>
      </p:pic>
    </p:spTree>
    <p:extLst>
      <p:ext uri="{BB962C8B-B14F-4D97-AF65-F5344CB8AC3E}">
        <p14:creationId xmlns:p14="http://schemas.microsoft.com/office/powerpoint/2010/main" val="1270271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CCE2-A8C0-C36B-5421-E2C772B5CAAE}"/>
              </a:ext>
            </a:extLst>
          </p:cNvPr>
          <p:cNvSpPr>
            <a:spLocks noGrp="1"/>
          </p:cNvSpPr>
          <p:nvPr>
            <p:ph type="title"/>
          </p:nvPr>
        </p:nvSpPr>
        <p:spPr/>
        <p:txBody>
          <a:bodyPr/>
          <a:lstStyle/>
          <a:p>
            <a:r>
              <a:rPr lang="en-US" b="1" dirty="0"/>
              <a:t>The Client-side Software</a:t>
            </a:r>
          </a:p>
        </p:txBody>
      </p:sp>
      <p:sp>
        <p:nvSpPr>
          <p:cNvPr id="3" name="Content Placeholder 2">
            <a:extLst>
              <a:ext uri="{FF2B5EF4-FFF2-40B4-BE49-F238E27FC236}">
                <a16:creationId xmlns:a16="http://schemas.microsoft.com/office/drawing/2014/main" id="{1729E74B-DD8E-DA02-1116-61081A9AAFDA}"/>
              </a:ext>
            </a:extLst>
          </p:cNvPr>
          <p:cNvSpPr>
            <a:spLocks noGrp="1"/>
          </p:cNvSpPr>
          <p:nvPr>
            <p:ph idx="1"/>
          </p:nvPr>
        </p:nvSpPr>
        <p:spPr/>
        <p:txBody>
          <a:bodyPr>
            <a:normAutofit/>
          </a:bodyPr>
          <a:lstStyle/>
          <a:p>
            <a:r>
              <a:rPr lang="en-US" sz="3200" dirty="0"/>
              <a:t>The program for the client class is like any other Java class.</a:t>
            </a:r>
          </a:p>
          <a:p>
            <a:r>
              <a:rPr lang="en-US" sz="3200" dirty="0"/>
              <a:t>The syntax needed for RMI involves</a:t>
            </a:r>
          </a:p>
          <a:p>
            <a:pPr lvl="1"/>
            <a:r>
              <a:rPr lang="en-US" sz="2800" dirty="0"/>
              <a:t>locating the RMI Registry in the server </a:t>
            </a:r>
            <a:r>
              <a:rPr lang="en-US" sz="2800" dirty="0" err="1"/>
              <a:t>host,and</a:t>
            </a:r>
            <a:endParaRPr lang="en-US" sz="2800" dirty="0"/>
          </a:p>
          <a:p>
            <a:pPr lvl="1"/>
            <a:r>
              <a:rPr lang="en-US" sz="2800" dirty="0"/>
              <a:t>looking up the remote reference for the server object; the reference can then be cast to the remote interface class and the remote methods invoked.</a:t>
            </a:r>
          </a:p>
        </p:txBody>
      </p:sp>
    </p:spTree>
    <p:extLst>
      <p:ext uri="{BB962C8B-B14F-4D97-AF65-F5344CB8AC3E}">
        <p14:creationId xmlns:p14="http://schemas.microsoft.com/office/powerpoint/2010/main" val="8747300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E7A9FA-3FA8-14A8-E69A-3FDB17BD5619}"/>
              </a:ext>
            </a:extLst>
          </p:cNvPr>
          <p:cNvPicPr>
            <a:picLocks noChangeAspect="1"/>
          </p:cNvPicPr>
          <p:nvPr/>
        </p:nvPicPr>
        <p:blipFill rotWithShape="1">
          <a:blip r:embed="rId2"/>
          <a:srcRect t="821"/>
          <a:stretch/>
        </p:blipFill>
        <p:spPr>
          <a:xfrm>
            <a:off x="1690790" y="723013"/>
            <a:ext cx="8810419" cy="5069161"/>
          </a:xfrm>
          <a:prstGeom prst="rect">
            <a:avLst/>
          </a:prstGeom>
        </p:spPr>
      </p:pic>
    </p:spTree>
    <p:extLst>
      <p:ext uri="{BB962C8B-B14F-4D97-AF65-F5344CB8AC3E}">
        <p14:creationId xmlns:p14="http://schemas.microsoft.com/office/powerpoint/2010/main" val="20553639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ECFB3-1DE3-576C-94C3-DB1F1293F457}"/>
              </a:ext>
            </a:extLst>
          </p:cNvPr>
          <p:cNvSpPr>
            <a:spLocks noGrp="1"/>
          </p:cNvSpPr>
          <p:nvPr>
            <p:ph type="title"/>
          </p:nvPr>
        </p:nvSpPr>
        <p:spPr/>
        <p:txBody>
          <a:bodyPr/>
          <a:lstStyle/>
          <a:p>
            <a:r>
              <a:rPr lang="en-US" b="1" dirty="0"/>
              <a:t>The Client-side Software</a:t>
            </a:r>
          </a:p>
        </p:txBody>
      </p:sp>
      <p:sp>
        <p:nvSpPr>
          <p:cNvPr id="3" name="Content Placeholder 2">
            <a:extLst>
              <a:ext uri="{FF2B5EF4-FFF2-40B4-BE49-F238E27FC236}">
                <a16:creationId xmlns:a16="http://schemas.microsoft.com/office/drawing/2014/main" id="{2E288269-4B1A-9147-4D1E-BEAC3B4B49ED}"/>
              </a:ext>
            </a:extLst>
          </p:cNvPr>
          <p:cNvSpPr>
            <a:spLocks noGrp="1"/>
          </p:cNvSpPr>
          <p:nvPr>
            <p:ph idx="1"/>
          </p:nvPr>
        </p:nvSpPr>
        <p:spPr>
          <a:xfrm>
            <a:off x="838200" y="1825625"/>
            <a:ext cx="10825716" cy="4851622"/>
          </a:xfrm>
        </p:spPr>
        <p:txBody>
          <a:bodyPr>
            <a:normAutofit fontScale="92500" lnSpcReduction="20000"/>
          </a:bodyPr>
          <a:lstStyle/>
          <a:p>
            <a:pPr marL="0" indent="0">
              <a:buNone/>
            </a:pPr>
            <a:r>
              <a:rPr lang="en-US" sz="2400" b="1" dirty="0">
                <a:solidFill>
                  <a:srgbClr val="FF0000"/>
                </a:solidFill>
              </a:rPr>
              <a:t>Looking up the remote object</a:t>
            </a:r>
          </a:p>
          <a:p>
            <a:r>
              <a:rPr lang="en-US" sz="1800" dirty="0"/>
              <a:t> The lookup method of the Naming class is used to retrieve the object reference, if any, previously stored in the registry by the object server.  Note that the retrieved reference must be cast to the remote interface (not its implementation) class.</a:t>
            </a:r>
          </a:p>
          <a:p>
            <a:endParaRPr lang="en-US" sz="1800" dirty="0"/>
          </a:p>
          <a:p>
            <a:endParaRPr lang="en-US" sz="1800" dirty="0"/>
          </a:p>
          <a:p>
            <a:endParaRPr lang="en-US" sz="1800" dirty="0"/>
          </a:p>
          <a:p>
            <a:pPr marL="0" indent="0">
              <a:buNone/>
            </a:pPr>
            <a:r>
              <a:rPr lang="en-US" sz="2400" b="1" dirty="0">
                <a:solidFill>
                  <a:srgbClr val="FF0000"/>
                </a:solidFill>
              </a:rPr>
              <a:t>Invoking the Remote Method</a:t>
            </a:r>
          </a:p>
          <a:p>
            <a:r>
              <a:rPr lang="en-US" sz="1900" dirty="0"/>
              <a:t>The remote interface reference can be used to invoke any of the methods in the remote interface, as in the example:</a:t>
            </a:r>
          </a:p>
          <a:p>
            <a:pPr marL="0" indent="0">
              <a:buNone/>
            </a:pPr>
            <a:r>
              <a:rPr lang="en-US" sz="1900" dirty="0"/>
              <a:t>       </a:t>
            </a:r>
            <a:r>
              <a:rPr lang="en-US" sz="1900" b="1" dirty="0">
                <a:solidFill>
                  <a:srgbClr val="0000CC"/>
                </a:solidFill>
              </a:rPr>
              <a:t>String message = h.method1();</a:t>
            </a:r>
          </a:p>
          <a:p>
            <a:pPr marL="0" indent="0">
              <a:buNone/>
            </a:pPr>
            <a:r>
              <a:rPr lang="en-US" sz="1900" b="1" dirty="0">
                <a:solidFill>
                  <a:srgbClr val="0000CC"/>
                </a:solidFill>
              </a:rPr>
              <a:t>       </a:t>
            </a:r>
            <a:r>
              <a:rPr lang="en-US" sz="1900" b="1" dirty="0" err="1">
                <a:solidFill>
                  <a:srgbClr val="0000CC"/>
                </a:solidFill>
              </a:rPr>
              <a:t>System.out.println</a:t>
            </a:r>
            <a:r>
              <a:rPr lang="en-US" sz="1900" b="1" dirty="0">
                <a:solidFill>
                  <a:srgbClr val="0000CC"/>
                </a:solidFill>
              </a:rPr>
              <a:t>(message);</a:t>
            </a:r>
          </a:p>
          <a:p>
            <a:pPr algn="just"/>
            <a:r>
              <a:rPr lang="en-US" sz="1900" dirty="0"/>
              <a:t>Note that the syntax for the invocation of the remote methods is the same as for local methods.</a:t>
            </a:r>
          </a:p>
          <a:p>
            <a:pPr algn="just"/>
            <a:r>
              <a:rPr lang="en-US" sz="1900" dirty="0"/>
              <a:t>It is a common mistake to cast the object retrieved from the registry to the interface implementation class or the server object class . </a:t>
            </a:r>
          </a:p>
          <a:p>
            <a:pPr algn="just"/>
            <a:r>
              <a:rPr lang="en-US" sz="1900" dirty="0"/>
              <a:t>Instead, it should be cast as the interface class.</a:t>
            </a:r>
          </a:p>
        </p:txBody>
      </p:sp>
      <p:pic>
        <p:nvPicPr>
          <p:cNvPr id="5" name="Picture 4">
            <a:extLst>
              <a:ext uri="{FF2B5EF4-FFF2-40B4-BE49-F238E27FC236}">
                <a16:creationId xmlns:a16="http://schemas.microsoft.com/office/drawing/2014/main" id="{45A9A59C-973F-2F9B-F47D-4D039B75A802}"/>
              </a:ext>
            </a:extLst>
          </p:cNvPr>
          <p:cNvPicPr>
            <a:picLocks noChangeAspect="1"/>
          </p:cNvPicPr>
          <p:nvPr/>
        </p:nvPicPr>
        <p:blipFill>
          <a:blip r:embed="rId2"/>
          <a:stretch>
            <a:fillRect/>
          </a:stretch>
        </p:blipFill>
        <p:spPr>
          <a:xfrm>
            <a:off x="3119543" y="2782563"/>
            <a:ext cx="6420746" cy="952633"/>
          </a:xfrm>
          <a:prstGeom prst="rect">
            <a:avLst/>
          </a:prstGeom>
        </p:spPr>
      </p:pic>
    </p:spTree>
    <p:extLst>
      <p:ext uri="{BB962C8B-B14F-4D97-AF65-F5344CB8AC3E}">
        <p14:creationId xmlns:p14="http://schemas.microsoft.com/office/powerpoint/2010/main" val="3036518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A27CF-370C-D460-0EE3-3F2251B9B021}"/>
              </a:ext>
            </a:extLst>
          </p:cNvPr>
          <p:cNvSpPr>
            <a:spLocks noGrp="1"/>
          </p:cNvSpPr>
          <p:nvPr>
            <p:ph type="title"/>
          </p:nvPr>
        </p:nvSpPr>
        <p:spPr>
          <a:xfrm>
            <a:off x="427382" y="251791"/>
            <a:ext cx="8332305" cy="623198"/>
          </a:xfrm>
        </p:spPr>
        <p:txBody>
          <a:bodyPr>
            <a:normAutofit fontScale="90000"/>
          </a:bodyPr>
          <a:lstStyle/>
          <a:p>
            <a:r>
              <a:rPr lang="en-US" b="1" dirty="0"/>
              <a:t>Message Passing Paradigm</a:t>
            </a:r>
          </a:p>
        </p:txBody>
      </p:sp>
      <p:sp>
        <p:nvSpPr>
          <p:cNvPr id="3" name="Content Placeholder 2">
            <a:extLst>
              <a:ext uri="{FF2B5EF4-FFF2-40B4-BE49-F238E27FC236}">
                <a16:creationId xmlns:a16="http://schemas.microsoft.com/office/drawing/2014/main" id="{D12BFC3B-B3AD-3F9A-2CB0-654B1051CD21}"/>
              </a:ext>
            </a:extLst>
          </p:cNvPr>
          <p:cNvSpPr>
            <a:spLocks noGrp="1"/>
          </p:cNvSpPr>
          <p:nvPr>
            <p:ph idx="1"/>
          </p:nvPr>
        </p:nvSpPr>
        <p:spPr>
          <a:xfrm>
            <a:off x="427382" y="1073426"/>
            <a:ext cx="10808970" cy="5579165"/>
          </a:xfrm>
        </p:spPr>
        <p:txBody>
          <a:bodyPr>
            <a:normAutofit/>
          </a:bodyPr>
          <a:lstStyle/>
          <a:p>
            <a:pPr algn="just"/>
            <a:r>
              <a:rPr lang="en-US" dirty="0"/>
              <a:t>Message passing requires the participating processes to be tightly-coupled: throughout their interaction, the processes must be in direct communication with each other.  </a:t>
            </a:r>
          </a:p>
          <a:p>
            <a:pPr lvl="1" algn="just"/>
            <a:r>
              <a:rPr lang="en-US" dirty="0"/>
              <a:t>If communication is lost between the processes (due to failures in the communication link, in the systems, or in one of the processes), the collaboration fails.</a:t>
            </a:r>
          </a:p>
          <a:p>
            <a:pPr algn="just"/>
            <a:r>
              <a:rPr lang="en-US" dirty="0"/>
              <a:t>The message-passing paradigm is data-oriented. </a:t>
            </a:r>
          </a:p>
          <a:p>
            <a:pPr lvl="1" algn="just"/>
            <a:r>
              <a:rPr lang="en-US" dirty="0"/>
              <a:t>Each message contains data marshalled in a mutually agreed upon format and is interpreted as a request or response according to the protocol. </a:t>
            </a:r>
          </a:p>
          <a:p>
            <a:pPr lvl="1" algn="just"/>
            <a:r>
              <a:rPr lang="en-US" dirty="0"/>
              <a:t>The receiving of each message triggers an action in the receiving process. </a:t>
            </a:r>
          </a:p>
          <a:p>
            <a:pPr lvl="2" algn="just"/>
            <a:r>
              <a:rPr lang="en-US" dirty="0"/>
              <a:t>It is inadequate for complex applications involving a large mix of requests and responses. </a:t>
            </a:r>
          </a:p>
          <a:p>
            <a:pPr lvl="2" algn="just"/>
            <a:r>
              <a:rPr lang="en-US" dirty="0"/>
              <a:t>In such an application, the task of interpreting the messages can become overwhelming.</a:t>
            </a:r>
          </a:p>
        </p:txBody>
      </p:sp>
    </p:spTree>
    <p:extLst>
      <p:ext uri="{BB962C8B-B14F-4D97-AF65-F5344CB8AC3E}">
        <p14:creationId xmlns:p14="http://schemas.microsoft.com/office/powerpoint/2010/main" val="745060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B43A3-8EB4-3616-A74A-B02CCB5EE176}"/>
              </a:ext>
            </a:extLst>
          </p:cNvPr>
          <p:cNvSpPr>
            <a:spLocks noGrp="1"/>
          </p:cNvSpPr>
          <p:nvPr>
            <p:ph type="title"/>
          </p:nvPr>
        </p:nvSpPr>
        <p:spPr/>
        <p:txBody>
          <a:bodyPr/>
          <a:lstStyle/>
          <a:p>
            <a:r>
              <a:rPr lang="en-US" b="1" dirty="0"/>
              <a:t>The distributed object paradigm</a:t>
            </a:r>
          </a:p>
        </p:txBody>
      </p:sp>
      <p:sp>
        <p:nvSpPr>
          <p:cNvPr id="3" name="Content Placeholder 2">
            <a:extLst>
              <a:ext uri="{FF2B5EF4-FFF2-40B4-BE49-F238E27FC236}">
                <a16:creationId xmlns:a16="http://schemas.microsoft.com/office/drawing/2014/main" id="{88A5454B-BFFC-DCCD-815E-1C7D646251E5}"/>
              </a:ext>
            </a:extLst>
          </p:cNvPr>
          <p:cNvSpPr>
            <a:spLocks noGrp="1"/>
          </p:cNvSpPr>
          <p:nvPr>
            <p:ph idx="1"/>
          </p:nvPr>
        </p:nvSpPr>
        <p:spPr>
          <a:xfrm>
            <a:off x="838200" y="1825624"/>
            <a:ext cx="10515600" cy="4883785"/>
          </a:xfrm>
        </p:spPr>
        <p:txBody>
          <a:bodyPr>
            <a:normAutofit/>
          </a:bodyPr>
          <a:lstStyle/>
          <a:p>
            <a:pPr algn="just"/>
            <a:r>
              <a:rPr lang="en-US" sz="3200" dirty="0"/>
              <a:t>provides abstractions beyond those of the message-passing model.</a:t>
            </a:r>
          </a:p>
          <a:p>
            <a:pPr algn="just"/>
            <a:r>
              <a:rPr lang="en-US" sz="3200" dirty="0"/>
              <a:t>In object-oriented programming, objects are used to represent an entity significant to an application. </a:t>
            </a:r>
          </a:p>
          <a:p>
            <a:pPr algn="just"/>
            <a:r>
              <a:rPr lang="en-US" sz="3200" dirty="0"/>
              <a:t>Each object encapsulates:</a:t>
            </a:r>
          </a:p>
          <a:p>
            <a:pPr lvl="1" algn="just"/>
            <a:r>
              <a:rPr lang="en-US" sz="2800" dirty="0"/>
              <a:t>the state or data of the entity: in Java, such data is contained in the instance variables of each object;</a:t>
            </a:r>
          </a:p>
          <a:p>
            <a:pPr lvl="1" algn="just"/>
            <a:r>
              <a:rPr lang="en-US" sz="2800" dirty="0"/>
              <a:t>the operations of the entity, through which the state of the entity can be accessed or updated.</a:t>
            </a:r>
          </a:p>
        </p:txBody>
      </p:sp>
    </p:spTree>
    <p:extLst>
      <p:ext uri="{BB962C8B-B14F-4D97-AF65-F5344CB8AC3E}">
        <p14:creationId xmlns:p14="http://schemas.microsoft.com/office/powerpoint/2010/main" val="17082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2F9A5-62EA-5099-21E2-6BCFFAB9D0DC}"/>
              </a:ext>
            </a:extLst>
          </p:cNvPr>
          <p:cNvSpPr>
            <a:spLocks noGrp="1"/>
          </p:cNvSpPr>
          <p:nvPr>
            <p:ph type="title"/>
          </p:nvPr>
        </p:nvSpPr>
        <p:spPr/>
        <p:txBody>
          <a:bodyPr/>
          <a:lstStyle/>
          <a:p>
            <a:r>
              <a:rPr lang="en-US" b="1" dirty="0"/>
              <a:t>Local Objects vs. Distributed Objects</a:t>
            </a:r>
          </a:p>
        </p:txBody>
      </p:sp>
      <p:sp>
        <p:nvSpPr>
          <p:cNvPr id="3" name="Content Placeholder 2">
            <a:extLst>
              <a:ext uri="{FF2B5EF4-FFF2-40B4-BE49-F238E27FC236}">
                <a16:creationId xmlns:a16="http://schemas.microsoft.com/office/drawing/2014/main" id="{139E09FE-2620-FCF8-A69B-9730554B0A59}"/>
              </a:ext>
            </a:extLst>
          </p:cNvPr>
          <p:cNvSpPr>
            <a:spLocks noGrp="1"/>
          </p:cNvSpPr>
          <p:nvPr>
            <p:ph idx="1"/>
          </p:nvPr>
        </p:nvSpPr>
        <p:spPr/>
        <p:txBody>
          <a:bodyPr/>
          <a:lstStyle/>
          <a:p>
            <a:pPr algn="just"/>
            <a:r>
              <a:rPr lang="en-US" dirty="0"/>
              <a:t>Local objects are those whose methods can only be invoked by a local process, a process that runs on the same computer on which the object exists. </a:t>
            </a:r>
          </a:p>
          <a:p>
            <a:pPr algn="just"/>
            <a:r>
              <a:rPr lang="en-US" dirty="0"/>
              <a:t>A distributed object is one whose methods can be invoked by a remote process, a process running on a computer connected via a network to the computer on which the object exists.</a:t>
            </a:r>
          </a:p>
        </p:txBody>
      </p:sp>
    </p:spTree>
    <p:extLst>
      <p:ext uri="{BB962C8B-B14F-4D97-AF65-F5344CB8AC3E}">
        <p14:creationId xmlns:p14="http://schemas.microsoft.com/office/powerpoint/2010/main" val="1989322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12A49-CC79-138E-21D5-CA6E51731E35}"/>
              </a:ext>
            </a:extLst>
          </p:cNvPr>
          <p:cNvSpPr>
            <a:spLocks noGrp="1"/>
          </p:cNvSpPr>
          <p:nvPr>
            <p:ph type="title"/>
          </p:nvPr>
        </p:nvSpPr>
        <p:spPr/>
        <p:txBody>
          <a:bodyPr/>
          <a:lstStyle/>
          <a:p>
            <a:r>
              <a:rPr lang="en-US" b="1" dirty="0"/>
              <a:t>The Distributed Object Paradigm</a:t>
            </a:r>
          </a:p>
        </p:txBody>
      </p:sp>
      <p:sp>
        <p:nvSpPr>
          <p:cNvPr id="3" name="Content Placeholder 2">
            <a:extLst>
              <a:ext uri="{FF2B5EF4-FFF2-40B4-BE49-F238E27FC236}">
                <a16:creationId xmlns:a16="http://schemas.microsoft.com/office/drawing/2014/main" id="{83149A06-DE5C-6411-1E5E-1AC7E04C41D4}"/>
              </a:ext>
            </a:extLst>
          </p:cNvPr>
          <p:cNvSpPr>
            <a:spLocks noGrp="1"/>
          </p:cNvSpPr>
          <p:nvPr>
            <p:ph idx="1"/>
          </p:nvPr>
        </p:nvSpPr>
        <p:spPr/>
        <p:txBody>
          <a:bodyPr/>
          <a:lstStyle/>
          <a:p>
            <a:pPr algn="just"/>
            <a:r>
              <a:rPr lang="en-US" dirty="0"/>
              <a:t>In a distributed object paradigm, network resources are represented by distributed objects. </a:t>
            </a:r>
          </a:p>
          <a:p>
            <a:pPr algn="just"/>
            <a:r>
              <a:rPr lang="en-US" dirty="0"/>
              <a:t>To request service from a network resource, a process invokes one of its operations or methods, passing data as parameters to the method.  </a:t>
            </a:r>
          </a:p>
          <a:p>
            <a:pPr algn="just"/>
            <a:r>
              <a:rPr lang="en-US" dirty="0"/>
              <a:t>The method is executed on the remote host, and the response is sent back to the requesting process as a return value.</a:t>
            </a:r>
          </a:p>
        </p:txBody>
      </p:sp>
    </p:spTree>
    <p:extLst>
      <p:ext uri="{BB962C8B-B14F-4D97-AF65-F5344CB8AC3E}">
        <p14:creationId xmlns:p14="http://schemas.microsoft.com/office/powerpoint/2010/main" val="606621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12A49-CC79-138E-21D5-CA6E51731E35}"/>
              </a:ext>
            </a:extLst>
          </p:cNvPr>
          <p:cNvSpPr>
            <a:spLocks noGrp="1"/>
          </p:cNvSpPr>
          <p:nvPr>
            <p:ph type="title"/>
          </p:nvPr>
        </p:nvSpPr>
        <p:spPr/>
        <p:txBody>
          <a:bodyPr/>
          <a:lstStyle/>
          <a:p>
            <a:r>
              <a:rPr lang="en-US" b="1" dirty="0"/>
              <a:t>The Distributed Object Paradigm</a:t>
            </a:r>
          </a:p>
        </p:txBody>
      </p:sp>
      <p:pic>
        <p:nvPicPr>
          <p:cNvPr id="7" name="Picture 6">
            <a:extLst>
              <a:ext uri="{FF2B5EF4-FFF2-40B4-BE49-F238E27FC236}">
                <a16:creationId xmlns:a16="http://schemas.microsoft.com/office/drawing/2014/main" id="{97F3113D-EBED-8A64-2436-455AB518DC48}"/>
              </a:ext>
            </a:extLst>
          </p:cNvPr>
          <p:cNvPicPr>
            <a:picLocks noChangeAspect="1"/>
          </p:cNvPicPr>
          <p:nvPr/>
        </p:nvPicPr>
        <p:blipFill>
          <a:blip r:embed="rId2"/>
          <a:stretch>
            <a:fillRect/>
          </a:stretch>
        </p:blipFill>
        <p:spPr>
          <a:xfrm>
            <a:off x="2740644" y="1690688"/>
            <a:ext cx="6710711" cy="5061793"/>
          </a:xfrm>
          <a:prstGeom prst="rect">
            <a:avLst/>
          </a:prstGeom>
        </p:spPr>
      </p:pic>
    </p:spTree>
    <p:extLst>
      <p:ext uri="{BB962C8B-B14F-4D97-AF65-F5344CB8AC3E}">
        <p14:creationId xmlns:p14="http://schemas.microsoft.com/office/powerpoint/2010/main" val="942427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441CD-063C-A13D-CDCB-9E9E249F8F30}"/>
              </a:ext>
            </a:extLst>
          </p:cNvPr>
          <p:cNvSpPr>
            <a:spLocks noGrp="1"/>
          </p:cNvSpPr>
          <p:nvPr>
            <p:ph type="title"/>
          </p:nvPr>
        </p:nvSpPr>
        <p:spPr/>
        <p:txBody>
          <a:bodyPr/>
          <a:lstStyle/>
          <a:p>
            <a:r>
              <a:rPr lang="en-US" b="1" dirty="0"/>
              <a:t>Message-passing paradigm vs Distributed objects paradigm </a:t>
            </a:r>
          </a:p>
        </p:txBody>
      </p:sp>
      <p:sp>
        <p:nvSpPr>
          <p:cNvPr id="3" name="Content Placeholder 2">
            <a:extLst>
              <a:ext uri="{FF2B5EF4-FFF2-40B4-BE49-F238E27FC236}">
                <a16:creationId xmlns:a16="http://schemas.microsoft.com/office/drawing/2014/main" id="{E49F4FED-52FD-B077-5959-F9EC1BC16DC6}"/>
              </a:ext>
            </a:extLst>
          </p:cNvPr>
          <p:cNvSpPr>
            <a:spLocks noGrp="1"/>
          </p:cNvSpPr>
          <p:nvPr>
            <p:ph idx="1"/>
          </p:nvPr>
        </p:nvSpPr>
        <p:spPr/>
        <p:txBody>
          <a:bodyPr>
            <a:normAutofit/>
          </a:bodyPr>
          <a:lstStyle/>
          <a:p>
            <a:pPr algn="just"/>
            <a:r>
              <a:rPr lang="en-US" sz="3600" dirty="0"/>
              <a:t>Message-passing paradigm =&gt; data-oriented,</a:t>
            </a:r>
          </a:p>
          <a:p>
            <a:pPr algn="just"/>
            <a:r>
              <a:rPr lang="en-US" sz="3600" dirty="0"/>
              <a:t>Distributed objects paradigm =&gt; action-oriented:</a:t>
            </a:r>
          </a:p>
          <a:p>
            <a:pPr lvl="1" algn="just"/>
            <a:r>
              <a:rPr lang="en-US" sz="3200" dirty="0"/>
              <a:t>the focus is on the invocation of the operations, while the data passed takes on a secondary role. </a:t>
            </a:r>
          </a:p>
          <a:p>
            <a:pPr lvl="1" algn="just"/>
            <a:r>
              <a:rPr lang="en-US" sz="3200" dirty="0"/>
              <a:t>Although less intuitive to human-beings, the distributed-object paradigm is more natural to object-oriented software development.</a:t>
            </a:r>
          </a:p>
        </p:txBody>
      </p:sp>
    </p:spTree>
    <p:extLst>
      <p:ext uri="{BB962C8B-B14F-4D97-AF65-F5344CB8AC3E}">
        <p14:creationId xmlns:p14="http://schemas.microsoft.com/office/powerpoint/2010/main" val="1201572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170BC-8072-1823-E8E4-DC8A606B0F01}"/>
              </a:ext>
            </a:extLst>
          </p:cNvPr>
          <p:cNvSpPr>
            <a:spLocks noGrp="1"/>
          </p:cNvSpPr>
          <p:nvPr>
            <p:ph type="title"/>
          </p:nvPr>
        </p:nvSpPr>
        <p:spPr/>
        <p:txBody>
          <a:bodyPr/>
          <a:lstStyle/>
          <a:p>
            <a:r>
              <a:rPr lang="en-US" b="1" dirty="0"/>
              <a:t>Distributed Object Systems/Protocols</a:t>
            </a:r>
          </a:p>
        </p:txBody>
      </p:sp>
      <p:sp>
        <p:nvSpPr>
          <p:cNvPr id="3" name="Content Placeholder 2">
            <a:extLst>
              <a:ext uri="{FF2B5EF4-FFF2-40B4-BE49-F238E27FC236}">
                <a16:creationId xmlns:a16="http://schemas.microsoft.com/office/drawing/2014/main" id="{4E25936D-F75D-615C-3175-78AD83B3D347}"/>
              </a:ext>
            </a:extLst>
          </p:cNvPr>
          <p:cNvSpPr>
            <a:spLocks noGrp="1"/>
          </p:cNvSpPr>
          <p:nvPr>
            <p:ph idx="1"/>
          </p:nvPr>
        </p:nvSpPr>
        <p:spPr>
          <a:xfrm>
            <a:off x="838200" y="1825624"/>
            <a:ext cx="10515600" cy="4769485"/>
          </a:xfrm>
        </p:spPr>
        <p:txBody>
          <a:bodyPr>
            <a:normAutofit/>
          </a:bodyPr>
          <a:lstStyle/>
          <a:p>
            <a:r>
              <a:rPr lang="en-US" dirty="0"/>
              <a:t>The distributed object paradigm has been widely adopted in distributed applications, for which a large number of mechanisms based on the paradigm are available. </a:t>
            </a:r>
          </a:p>
          <a:p>
            <a:r>
              <a:rPr lang="en-US" dirty="0"/>
              <a:t>Among the most well known of such mechanisms are:</a:t>
            </a:r>
          </a:p>
          <a:p>
            <a:pPr lvl="1"/>
            <a:r>
              <a:rPr lang="en-US" dirty="0"/>
              <a:t>Java Remote Method Invocation (RMI),</a:t>
            </a:r>
          </a:p>
          <a:p>
            <a:pPr lvl="1"/>
            <a:r>
              <a:rPr lang="en-US" dirty="0"/>
              <a:t>the Common Object Request Broker Architecture (CORBA) systems,</a:t>
            </a:r>
          </a:p>
          <a:p>
            <a:pPr lvl="1"/>
            <a:r>
              <a:rPr lang="en-US" dirty="0"/>
              <a:t>the Distributed Component Object Model (DCOM),</a:t>
            </a:r>
          </a:p>
          <a:p>
            <a:pPr lvl="1"/>
            <a:r>
              <a:rPr lang="en-US" dirty="0"/>
              <a:t>mechanisms that support the Simple Object  Access Protocol (SOAP). </a:t>
            </a:r>
          </a:p>
          <a:p>
            <a:r>
              <a:rPr lang="en-US" dirty="0"/>
              <a:t>Of these, the most straightforward is the Java RMI</a:t>
            </a:r>
          </a:p>
        </p:txBody>
      </p:sp>
    </p:spTree>
    <p:extLst>
      <p:ext uri="{BB962C8B-B14F-4D97-AF65-F5344CB8AC3E}">
        <p14:creationId xmlns:p14="http://schemas.microsoft.com/office/powerpoint/2010/main" val="40301899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168</TotalTime>
  <Words>1640</Words>
  <Application>Microsoft Office PowerPoint</Application>
  <PresentationFormat>Widescreen</PresentationFormat>
  <Paragraphs>179</Paragraphs>
  <Slides>29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Aptos</vt:lpstr>
      <vt:lpstr>Arial</vt:lpstr>
      <vt:lpstr>Arial Unicode MS</vt:lpstr>
      <vt:lpstr>Calibri</vt:lpstr>
      <vt:lpstr>Calibri Light</vt:lpstr>
      <vt:lpstr>Courier New</vt:lpstr>
      <vt:lpstr>Times New Roman</vt:lpstr>
      <vt:lpstr>Wingdings</vt:lpstr>
      <vt:lpstr>Office Theme</vt:lpstr>
      <vt:lpstr>Distributed Objects</vt:lpstr>
      <vt:lpstr>Message Passing versus Distributed Objects</vt:lpstr>
      <vt:lpstr>Message Passing Paradigm</vt:lpstr>
      <vt:lpstr>The distributed object paradigm</vt:lpstr>
      <vt:lpstr>Local Objects vs. Distributed Objects</vt:lpstr>
      <vt:lpstr>The Distributed Object Paradigm</vt:lpstr>
      <vt:lpstr>The Distributed Object Paradigm</vt:lpstr>
      <vt:lpstr>Message-passing paradigm vs Distributed objects paradigm </vt:lpstr>
      <vt:lpstr>Distributed Object Systems/Protocols</vt:lpstr>
      <vt:lpstr> From Remote Procedure Call to Remote Method Invocation  </vt:lpstr>
      <vt:lpstr> From Remote Procedure Call to Remote Method Invocation  </vt:lpstr>
      <vt:lpstr>PowerPoint Presentation</vt:lpstr>
      <vt:lpstr> From Remote Procedure Call to Remote Method Invocation  </vt:lpstr>
      <vt:lpstr>Java Remote Method Invocation</vt:lpstr>
      <vt:lpstr>The Java RMI Architecture</vt:lpstr>
      <vt:lpstr>Object Registry</vt:lpstr>
      <vt:lpstr>The interaction between the stub and the skeleton</vt:lpstr>
      <vt:lpstr>The API for the Java RMI</vt:lpstr>
      <vt:lpstr>The Remote Interface </vt:lpstr>
      <vt:lpstr>The Remote Interface </vt:lpstr>
      <vt:lpstr>The Server-side Software</vt:lpstr>
      <vt:lpstr>The Remote Interface Implementation</vt:lpstr>
      <vt:lpstr>Stub and Skeleton Generations</vt:lpstr>
      <vt:lpstr>Stub and Skeleton Generations</vt:lpstr>
      <vt:lpstr>The Object Server</vt:lpstr>
      <vt:lpstr>PowerPoint Presentation</vt:lpstr>
      <vt:lpstr>The Client-side Software</vt:lpstr>
      <vt:lpstr>PowerPoint Presentation</vt:lpstr>
      <vt:lpstr>The Client-side Software</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Objects</dc:title>
  <dc:creator>Sadia Zar</dc:creator>
  <cp:lastModifiedBy>Noman Amjad</cp:lastModifiedBy>
  <cp:revision>7</cp:revision>
  <dcterms:created xsi:type="dcterms:W3CDTF">2024-05-19T18:13:00Z</dcterms:created>
  <dcterms:modified xsi:type="dcterms:W3CDTF">2024-06-24T11:37:06Z</dcterms:modified>
</cp:coreProperties>
</file>