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4" r:id="rId20"/>
    <p:sldId id="274" r:id="rId21"/>
    <p:sldId id="275" r:id="rId22"/>
    <p:sldId id="276" r:id="rId23"/>
    <p:sldId id="277" r:id="rId24"/>
    <p:sldId id="278" r:id="rId25"/>
    <p:sldId id="279" r:id="rId26"/>
    <p:sldId id="280" r:id="rId27"/>
    <p:sldId id="281" r:id="rId28"/>
    <p:sldId id="282" r:id="rId29"/>
    <p:sldId id="283" r:id="rId30"/>
    <p:sldId id="286"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64265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20726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8997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270593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499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2138886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78796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308523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388444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7FE1E7-66DE-4E6E-A2E5-E3B4D95D90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58599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7FE1E7-66DE-4E6E-A2E5-E3B4D95D90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27156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7FE1E7-66DE-4E6E-A2E5-E3B4D95D90E3}"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98638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7FE1E7-66DE-4E6E-A2E5-E3B4D95D90E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323684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FE1E7-66DE-4E6E-A2E5-E3B4D95D90E3}"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424528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7FE1E7-66DE-4E6E-A2E5-E3B4D95D90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68552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7FE1E7-66DE-4E6E-A2E5-E3B4D95D90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2ABF1-2309-4C1B-B3B5-51CA75E506B1}" type="slidenum">
              <a:rPr lang="en-US" smtClean="0"/>
              <a:t>‹#›</a:t>
            </a:fld>
            <a:endParaRPr lang="en-US"/>
          </a:p>
        </p:txBody>
      </p:sp>
    </p:spTree>
    <p:extLst>
      <p:ext uri="{BB962C8B-B14F-4D97-AF65-F5344CB8AC3E}">
        <p14:creationId xmlns:p14="http://schemas.microsoft.com/office/powerpoint/2010/main" val="129905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7FE1E7-66DE-4E6E-A2E5-E3B4D95D90E3}" type="datetimeFigureOut">
              <a:rPr lang="en-US" smtClean="0"/>
              <a:t>11/5/2023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92ABF1-2309-4C1B-B3B5-51CA75E506B1}" type="slidenum">
              <a:rPr lang="en-US" smtClean="0"/>
              <a:t>‹#›</a:t>
            </a:fld>
            <a:endParaRPr lang="en-US"/>
          </a:p>
        </p:txBody>
      </p:sp>
    </p:spTree>
    <p:extLst>
      <p:ext uri="{BB962C8B-B14F-4D97-AF65-F5344CB8AC3E}">
        <p14:creationId xmlns:p14="http://schemas.microsoft.com/office/powerpoint/2010/main" val="115038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EXTRACTION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834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ttps://miro.medium.com/v2/resize:fit:647/1*fyL-SEd7KhNT2WWTjdU_G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082" y="2850513"/>
            <a:ext cx="8215873" cy="250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8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Calculate eigenvalues and </a:t>
            </a:r>
            <a:r>
              <a:rPr lang="en-US" b="1" dirty="0" err="1"/>
              <a:t>eigen</a:t>
            </a:r>
            <a:r>
              <a:rPr lang="en-US" b="1" dirty="0"/>
              <a:t> vectors.</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eigenvector</a:t>
            </a:r>
            <a:r>
              <a:rPr lang="en-US" sz="2000" dirty="0">
                <a:latin typeface="Times New Roman" panose="02020603050405020304" pitchFamily="18" charset="0"/>
                <a:cs typeface="Times New Roman" panose="02020603050405020304" pitchFamily="18" charset="0"/>
              </a:rPr>
              <a:t> is a nonzero vector that changes at most by a scalar factor when that linear transformation is applied to it. The corresponding </a:t>
            </a:r>
            <a:r>
              <a:rPr lang="en-US" sz="2000" b="1" dirty="0">
                <a:latin typeface="Times New Roman" panose="02020603050405020304" pitchFamily="18" charset="0"/>
                <a:cs typeface="Times New Roman" panose="02020603050405020304" pitchFamily="18" charset="0"/>
              </a:rPr>
              <a:t>eigenvalue</a:t>
            </a:r>
            <a:r>
              <a:rPr lang="en-US" sz="2000" dirty="0">
                <a:latin typeface="Times New Roman" panose="02020603050405020304" pitchFamily="18" charset="0"/>
                <a:cs typeface="Times New Roman" panose="02020603050405020304" pitchFamily="18" charset="0"/>
              </a:rPr>
              <a:t> is the factor by which the eigenvector is scaled.</a:t>
            </a:r>
          </a:p>
          <a:p>
            <a:r>
              <a:rPr lang="en-US" sz="2000" dirty="0">
                <a:latin typeface="Times New Roman" panose="02020603050405020304" pitchFamily="18" charset="0"/>
                <a:cs typeface="Times New Roman" panose="02020603050405020304" pitchFamily="18" charset="0"/>
              </a:rPr>
              <a:t>Let A be a square matrix (in our case the covariance matrix), ν a vector and λ a scalar that satisfies </a:t>
            </a:r>
            <a:r>
              <a:rPr lang="en-US" sz="2000" dirty="0" err="1">
                <a:latin typeface="Times New Roman" panose="02020603050405020304" pitchFamily="18" charset="0"/>
                <a:cs typeface="Times New Roman" panose="02020603050405020304" pitchFamily="18" charset="0"/>
              </a:rPr>
              <a:t>Aν</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λν</a:t>
            </a:r>
            <a:r>
              <a:rPr lang="en-US" sz="2000" dirty="0">
                <a:latin typeface="Times New Roman" panose="02020603050405020304" pitchFamily="18" charset="0"/>
                <a:cs typeface="Times New Roman" panose="02020603050405020304" pitchFamily="18" charset="0"/>
              </a:rPr>
              <a:t>, then λ is called eigenvalue associated with eigenvector ν of 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Rearranging the above equation,</a:t>
            </a:r>
          </a:p>
          <a:p>
            <a:pPr marL="0" indent="0" algn="ctr">
              <a:buNone/>
            </a:pPr>
            <a:r>
              <a:rPr lang="en-US" sz="2000" dirty="0">
                <a:latin typeface="Times New Roman" panose="02020603050405020304" pitchFamily="18" charset="0"/>
                <a:cs typeface="Times New Roman" panose="02020603050405020304" pitchFamily="18" charset="0"/>
              </a:rPr>
              <a:t>A</a:t>
            </a:r>
            <a:r>
              <a:rPr lang="el-GR" sz="2000" dirty="0">
                <a:latin typeface="Times New Roman" panose="02020603050405020304" pitchFamily="18" charset="0"/>
                <a:cs typeface="Times New Roman" panose="02020603050405020304" pitchFamily="18" charset="0"/>
              </a:rPr>
              <a:t>ν-λν =0 ; (</a:t>
            </a:r>
            <a:r>
              <a:rPr lang="en-US" sz="2000" dirty="0">
                <a:latin typeface="Times New Roman" panose="02020603050405020304" pitchFamily="18" charset="0"/>
                <a:cs typeface="Times New Roman" panose="02020603050405020304" pitchFamily="18" charset="0"/>
              </a:rPr>
              <a:t>A-</a:t>
            </a:r>
            <a:r>
              <a:rPr lang="el-GR" sz="2000" dirty="0">
                <a:latin typeface="Times New Roman" panose="02020603050405020304" pitchFamily="18" charset="0"/>
                <a:cs typeface="Times New Roman" panose="02020603050405020304" pitchFamily="18" charset="0"/>
              </a:rPr>
              <a:t>λ</a:t>
            </a:r>
            <a:r>
              <a:rPr lang="en-US" sz="2000" dirty="0">
                <a:latin typeface="Times New Roman" panose="02020603050405020304" pitchFamily="18" charset="0"/>
                <a:cs typeface="Times New Roman" panose="02020603050405020304" pitchFamily="18" charset="0"/>
              </a:rPr>
              <a:t>I)</a:t>
            </a:r>
            <a:r>
              <a:rPr lang="el-GR" sz="2000" dirty="0">
                <a:latin typeface="Times New Roman" panose="02020603050405020304" pitchFamily="18" charset="0"/>
                <a:cs typeface="Times New Roman" panose="02020603050405020304" pitchFamily="18" charset="0"/>
              </a:rPr>
              <a:t>ν = </a:t>
            </a:r>
            <a:r>
              <a:rPr lang="el-GR" sz="2000" dirty="0" smtClean="0">
                <a:latin typeface="Times New Roman" panose="02020603050405020304" pitchFamily="18" charset="0"/>
                <a:cs typeface="Times New Roman" panose="02020603050405020304" pitchFamily="18" charset="0"/>
              </a:rPr>
              <a:t>0</a:t>
            </a: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031966" y="4710782"/>
            <a:ext cx="84647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Since we have already know ν is a non- zero vector, only way this equation can be equal to zero, if</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6B6B6B"/>
                </a:solidFill>
                <a:effectLst/>
                <a:latin typeface="Times New Roman" panose="02020603050405020304" pitchFamily="18" charset="0"/>
                <a:cs typeface="Times New Roman" panose="02020603050405020304" pitchFamily="18" charset="0"/>
              </a:rPr>
              <a:t>det</a:t>
            </a:r>
            <a:r>
              <a:rPr kumimoji="0" lang="en-US" altLang="en-US" sz="2000" b="0" i="0" u="none" strike="noStrike" cap="none" normalizeH="0" baseline="0" dirty="0" smtClean="0">
                <a:ln>
                  <a:noFill/>
                </a:ln>
                <a:solidFill>
                  <a:srgbClr val="6B6B6B"/>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err="1" smtClean="0">
                <a:ln>
                  <a:noFill/>
                </a:ln>
                <a:solidFill>
                  <a:srgbClr val="6B6B6B"/>
                </a:solidFill>
                <a:effectLst/>
                <a:latin typeface="Times New Roman" panose="02020603050405020304" pitchFamily="18" charset="0"/>
                <a:cs typeface="Times New Roman" panose="02020603050405020304" pitchFamily="18" charset="0"/>
              </a:rPr>
              <a:t>λI</a:t>
            </a:r>
            <a:r>
              <a:rPr kumimoji="0" lang="en-US" altLang="en-US" sz="2000" b="0" i="0" u="none" strike="noStrike" cap="none" normalizeH="0" baseline="0" dirty="0" smtClean="0">
                <a:ln>
                  <a:noFill/>
                </a:ln>
                <a:solidFill>
                  <a:srgbClr val="6B6B6B"/>
                </a:solidFill>
                <a:effectLst/>
                <a:latin typeface="Times New Roman" panose="02020603050405020304" pitchFamily="18" charset="0"/>
                <a:cs typeface="Times New Roman" panose="02020603050405020304" pitchFamily="18" charset="0"/>
              </a:rPr>
              <a:t>) = 0</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56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ttps://miro.medium.com/v2/resize:fit:648/1*I-Zum-NHZUnZgACi_ePju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733" y="2856862"/>
            <a:ext cx="8228571" cy="24888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8070" y="5345751"/>
            <a:ext cx="1011815" cy="369332"/>
          </a:xfrm>
          <a:prstGeom prst="rect">
            <a:avLst/>
          </a:prstGeom>
        </p:spPr>
        <p:txBody>
          <a:bodyPr wrap="none">
            <a:spAutoFit/>
          </a:bodyPr>
          <a:lstStyle/>
          <a:p>
            <a:r>
              <a:rPr lang="en-US" b="1" dirty="0">
                <a:solidFill>
                  <a:srgbClr val="6B6B6B"/>
                </a:solidFill>
                <a:latin typeface="sohne"/>
              </a:rPr>
              <a:t>A-</a:t>
            </a:r>
            <a:r>
              <a:rPr lang="el-GR" b="1" dirty="0">
                <a:solidFill>
                  <a:srgbClr val="6B6B6B"/>
                </a:solidFill>
                <a:latin typeface="sohne"/>
              </a:rPr>
              <a:t>λ</a:t>
            </a:r>
            <a:r>
              <a:rPr lang="en-US" b="1" dirty="0">
                <a:solidFill>
                  <a:srgbClr val="6B6B6B"/>
                </a:solidFill>
                <a:latin typeface="sohne"/>
              </a:rPr>
              <a:t>I = 0</a:t>
            </a:r>
            <a:endParaRPr lang="en-US" b="1" dirty="0"/>
          </a:p>
        </p:txBody>
      </p:sp>
    </p:spTree>
    <p:extLst>
      <p:ext uri="{BB962C8B-B14F-4D97-AF65-F5344CB8AC3E}">
        <p14:creationId xmlns:p14="http://schemas.microsoft.com/office/powerpoint/2010/main" val="87955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Solving the above equation = 0</a:t>
            </a:r>
          </a:p>
          <a:p>
            <a:r>
              <a:rPr lang="en-US" b="1" i="1" dirty="0"/>
              <a:t>λ = 2.51579324 , 1.0652885 , 0.39388704 , 0.02503121</a:t>
            </a:r>
            <a:endParaRPr lang="en-US" dirty="0"/>
          </a:p>
          <a:p>
            <a:pPr marL="0" indent="0">
              <a:buNone/>
            </a:pPr>
            <a:r>
              <a:rPr lang="en-US" b="1" dirty="0" smtClean="0"/>
              <a:t>Eigenvectors</a:t>
            </a:r>
            <a:r>
              <a:rPr lang="en-US" b="1" dirty="0"/>
              <a:t>:</a:t>
            </a:r>
            <a:endParaRPr lang="en-US" dirty="0"/>
          </a:p>
          <a:p>
            <a:r>
              <a:rPr lang="en-US" dirty="0"/>
              <a:t>Solving the (A-</a:t>
            </a:r>
            <a:r>
              <a:rPr lang="en-US" dirty="0" err="1"/>
              <a:t>λI</a:t>
            </a:r>
            <a:r>
              <a:rPr lang="en-US" dirty="0"/>
              <a:t>)ν = 0 equation for ν vector with different λ values</a:t>
            </a:r>
            <a:r>
              <a:rPr lang="en-US" dirty="0" smtClean="0"/>
              <a:t>:</a:t>
            </a:r>
          </a:p>
          <a:p>
            <a:endParaRPr lang="en-US" dirty="0"/>
          </a:p>
          <a:p>
            <a:pPr marL="0" indent="0">
              <a:buNone/>
            </a:pPr>
            <a:endParaRPr lang="en-US" dirty="0"/>
          </a:p>
        </p:txBody>
      </p:sp>
      <p:pic>
        <p:nvPicPr>
          <p:cNvPr id="8196" name="Picture 4" descr="https://miro.medium.com/v2/resize:fit:646/1*isDsfzvBy8OkFpWib65Uu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929" y="3992606"/>
            <a:ext cx="6153150"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0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46705" y="2069149"/>
            <a:ext cx="8596668" cy="3880773"/>
          </a:xfrm>
        </p:spPr>
        <p:txBody>
          <a:bodyPr/>
          <a:lstStyle/>
          <a:p>
            <a:r>
              <a:rPr lang="en-US" dirty="0"/>
              <a:t>For λ = </a:t>
            </a:r>
            <a:r>
              <a:rPr lang="en-US" i="1" dirty="0"/>
              <a:t>2.51579324, solving the above equation using Cramer's rule, the values for v vector are</a:t>
            </a:r>
            <a:endParaRPr lang="en-US" dirty="0"/>
          </a:p>
          <a:p>
            <a:r>
              <a:rPr lang="en-US" i="1" dirty="0"/>
              <a:t>v1 = 0.16195986</a:t>
            </a:r>
            <a:br>
              <a:rPr lang="en-US" i="1" dirty="0"/>
            </a:br>
            <a:r>
              <a:rPr lang="en-US" i="1" dirty="0"/>
              <a:t>v2 = -0.52404813</a:t>
            </a:r>
            <a:br>
              <a:rPr lang="en-US" i="1" dirty="0"/>
            </a:br>
            <a:r>
              <a:rPr lang="en-US" i="1" dirty="0"/>
              <a:t>v3 = -0.58589647</a:t>
            </a:r>
            <a:br>
              <a:rPr lang="en-US" i="1" dirty="0"/>
            </a:br>
            <a:r>
              <a:rPr lang="en-US" i="1" dirty="0"/>
              <a:t>v4 = -0.59654663</a:t>
            </a:r>
            <a:endParaRPr lang="en-US" dirty="0"/>
          </a:p>
          <a:p>
            <a:r>
              <a:rPr lang="en-US" dirty="0"/>
              <a:t>Going by the same approach, we can calculate the </a:t>
            </a:r>
            <a:r>
              <a:rPr lang="en-US" dirty="0" err="1"/>
              <a:t>eigen</a:t>
            </a:r>
            <a:r>
              <a:rPr lang="en-US" dirty="0"/>
              <a:t> vectors for the other </a:t>
            </a:r>
            <a:r>
              <a:rPr lang="en-US" dirty="0" err="1"/>
              <a:t>eigen</a:t>
            </a:r>
            <a:r>
              <a:rPr lang="en-US" dirty="0"/>
              <a:t> values. We can from a matrix using the </a:t>
            </a:r>
            <a:r>
              <a:rPr lang="en-US" dirty="0" err="1"/>
              <a:t>eigen</a:t>
            </a:r>
            <a:r>
              <a:rPr lang="en-US" dirty="0"/>
              <a:t> vectors.</a:t>
            </a:r>
          </a:p>
          <a:p>
            <a:endParaRPr lang="en-US" dirty="0"/>
          </a:p>
        </p:txBody>
      </p:sp>
      <p:pic>
        <p:nvPicPr>
          <p:cNvPr id="9217" name="Picture 1" descr="https://miro.medium.com/v2/resize:fit:381/1*Q7vYpDjZzA_CBk2jZinV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171" y="4883122"/>
            <a:ext cx="3629025"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3178002" y="6387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eigenvectors(4 * 4 matrix) </a:t>
            </a:r>
          </a:p>
        </p:txBody>
      </p:sp>
    </p:spTree>
    <p:extLst>
      <p:ext uri="{BB962C8B-B14F-4D97-AF65-F5344CB8AC3E}">
        <p14:creationId xmlns:p14="http://schemas.microsoft.com/office/powerpoint/2010/main" val="159841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33601"/>
            <a:ext cx="8596668" cy="3880773"/>
          </a:xfrm>
        </p:spPr>
        <p:txBody>
          <a:bodyPr/>
          <a:lstStyle/>
          <a:p>
            <a:r>
              <a:rPr lang="en-US" b="1" i="1" dirty="0"/>
              <a:t>4. </a:t>
            </a:r>
            <a:r>
              <a:rPr lang="en-US" b="1" dirty="0"/>
              <a:t>Sort eigenvalues and their corresponding eigenvectors.</a:t>
            </a:r>
          </a:p>
          <a:p>
            <a:pPr marL="0" indent="0">
              <a:buNone/>
            </a:pPr>
            <a:r>
              <a:rPr lang="en-US" dirty="0"/>
              <a:t>Since eigenvalues are already sorted in this case so no need to sort them again</a:t>
            </a:r>
            <a:r>
              <a:rPr lang="en-US" dirty="0" smtClean="0"/>
              <a:t>.</a:t>
            </a:r>
          </a:p>
          <a:p>
            <a:r>
              <a:rPr lang="en-US" b="1" i="1" dirty="0"/>
              <a:t>5. </a:t>
            </a:r>
            <a:r>
              <a:rPr lang="en-US" b="1" dirty="0"/>
              <a:t>Pick k eigenvalues and form a matrix of eigenvectors</a:t>
            </a:r>
          </a:p>
          <a:p>
            <a:pPr marL="0" indent="0">
              <a:buNone/>
            </a:pPr>
            <a:r>
              <a:rPr lang="en-US" dirty="0"/>
              <a:t>If we choose the top 2 eigenvectors, the matrix will look like this</a:t>
            </a:r>
            <a:r>
              <a:rPr lang="en-US" dirty="0" smtClean="0"/>
              <a:t>:</a:t>
            </a:r>
          </a:p>
          <a:p>
            <a:pPr marL="0" indent="0">
              <a:buNone/>
            </a:pPr>
            <a:endParaRPr lang="en-US" dirty="0"/>
          </a:p>
          <a:p>
            <a:pPr marL="0" indent="0">
              <a:buNone/>
            </a:pPr>
            <a:endParaRPr lang="en-US" dirty="0"/>
          </a:p>
          <a:p>
            <a:pPr marL="0" indent="0">
              <a:buNone/>
            </a:pPr>
            <a:endParaRPr lang="en-US" dirty="0"/>
          </a:p>
        </p:txBody>
      </p:sp>
      <p:pic>
        <p:nvPicPr>
          <p:cNvPr id="10242" name="Picture 2" descr="https://miro.medium.com/v2/resize:fit:193/1*meALpdF0_Ry7SzIRafwF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295" y="3849732"/>
            <a:ext cx="1838325" cy="1104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93630" y="4954633"/>
            <a:ext cx="3313792" cy="369332"/>
          </a:xfrm>
          <a:prstGeom prst="rect">
            <a:avLst/>
          </a:prstGeom>
        </p:spPr>
        <p:txBody>
          <a:bodyPr wrap="none">
            <a:spAutoFit/>
          </a:bodyPr>
          <a:lstStyle/>
          <a:p>
            <a:r>
              <a:rPr lang="en-US" dirty="0">
                <a:solidFill>
                  <a:srgbClr val="6B6B6B"/>
                </a:solidFill>
                <a:latin typeface="sohne"/>
              </a:rPr>
              <a:t>Top 2 eigenvectors(4*2 matrix)</a:t>
            </a:r>
            <a:endParaRPr lang="en-US" dirty="0"/>
          </a:p>
        </p:txBody>
      </p:sp>
    </p:spTree>
    <p:extLst>
      <p:ext uri="{BB962C8B-B14F-4D97-AF65-F5344CB8AC3E}">
        <p14:creationId xmlns:p14="http://schemas.microsoft.com/office/powerpoint/2010/main" val="52586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Transform the original matrix.</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Feature matrix * top k eigenvectors = Transformed </a:t>
            </a:r>
            <a:r>
              <a:rPr lang="en-US" dirty="0" smtClean="0"/>
              <a:t>Data</a:t>
            </a:r>
          </a:p>
          <a:p>
            <a:endParaRPr lang="en-US" dirty="0"/>
          </a:p>
        </p:txBody>
      </p:sp>
      <p:pic>
        <p:nvPicPr>
          <p:cNvPr id="11266" name="Picture 2" descr="https://miro.medium.com/v2/resize:fit:700/1*mnMItx1CCKgiFtCRPi97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483" y="2825794"/>
            <a:ext cx="6667500" cy="1381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79710" y="4437109"/>
            <a:ext cx="2275046" cy="369332"/>
          </a:xfrm>
          <a:prstGeom prst="rect">
            <a:avLst/>
          </a:prstGeom>
        </p:spPr>
        <p:txBody>
          <a:bodyPr wrap="none">
            <a:spAutoFit/>
          </a:bodyPr>
          <a:lstStyle/>
          <a:p>
            <a:r>
              <a:rPr lang="en-US" dirty="0">
                <a:solidFill>
                  <a:srgbClr val="6B6B6B"/>
                </a:solidFill>
                <a:latin typeface="sohne"/>
              </a:rPr>
              <a:t>Data Transformation</a:t>
            </a:r>
            <a:endParaRPr lang="en-US" dirty="0"/>
          </a:p>
        </p:txBody>
      </p:sp>
    </p:spTree>
    <p:extLst>
      <p:ext uri="{BB962C8B-B14F-4D97-AF65-F5344CB8AC3E}">
        <p14:creationId xmlns:p14="http://schemas.microsoft.com/office/powerpoint/2010/main" val="307694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242424"/>
                </a:solidFill>
                <a:latin typeface="sohne"/>
              </a:rPr>
              <a:t>Compare with </a:t>
            </a:r>
            <a:r>
              <a:rPr lang="en-US" altLang="en-US" b="1" dirty="0" err="1">
                <a:solidFill>
                  <a:srgbClr val="242424"/>
                </a:solidFill>
                <a:latin typeface="sohne"/>
              </a:rPr>
              <a:t>sklearn</a:t>
            </a:r>
            <a:r>
              <a:rPr lang="en-US" altLang="en-US" b="1" dirty="0">
                <a:solidFill>
                  <a:srgbClr val="242424"/>
                </a:solidFill>
                <a:latin typeface="sohne"/>
              </a:rPr>
              <a:t> library</a:t>
            </a:r>
            <a:br>
              <a:rPr lang="en-US" altLang="en-US" b="1" dirty="0">
                <a:solidFill>
                  <a:srgbClr val="242424"/>
                </a:solidFill>
                <a:latin typeface="sohne"/>
              </a:rPr>
            </a:br>
            <a:r>
              <a:rPr lang="en-US" altLang="en-US" b="1" dirty="0">
                <a:solidFill>
                  <a:srgbClr val="242424"/>
                </a:solidFill>
                <a:latin typeface="sohne"/>
              </a:rPr>
              <a:t/>
            </a:r>
            <a:br>
              <a:rPr lang="en-US" altLang="en-US" b="1" dirty="0">
                <a:solidFill>
                  <a:srgbClr val="242424"/>
                </a:solidFill>
                <a:latin typeface="sohne"/>
              </a:rPr>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2290" name="Picture 2" descr="https://miro.medium.com/v2/resize:fit:700/1*yj9_E_ZP-JGthHiKFPdm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86" y="2519825"/>
            <a:ext cx="6667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6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Discriminant Analysis </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Linear discriminant analysis is a classification algorithm which uses Bayes’ theorem to calculate the probability of a particular observation to fall into a labeled class. It has an advantage over </a:t>
            </a:r>
            <a:r>
              <a:rPr lang="en-US" sz="2000" b="1" dirty="0">
                <a:latin typeface="Times New Roman" panose="02020603050405020304" pitchFamily="18" charset="0"/>
                <a:cs typeface="Times New Roman" panose="02020603050405020304" pitchFamily="18" charset="0"/>
              </a:rPr>
              <a:t>logistic regression </a:t>
            </a:r>
            <a:r>
              <a:rPr lang="en-US" sz="2000" dirty="0">
                <a:latin typeface="Times New Roman" panose="02020603050405020304" pitchFamily="18" charset="0"/>
                <a:cs typeface="Times New Roman" panose="02020603050405020304" pitchFamily="18" charset="0"/>
              </a:rPr>
              <a:t>as it can be used in multi-class classification problems and is relatively stable when the classes are highly separable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LDA was meant to solve the multi-class classification problems but here we will consider a two-class classification problem with a single predictor variable for simplicity. Consider a very simple example of predicting the gender of a person through his/her height by the data as shown below: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87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Steps in LDA model training:</a:t>
            </a:r>
            <a:endParaRPr lang="en-US" dirty="0"/>
          </a:p>
          <a:p>
            <a:r>
              <a:rPr lang="en-US" dirty="0"/>
              <a:t>Calculate the mean of variable for each class.</a:t>
            </a:r>
          </a:p>
          <a:p>
            <a:r>
              <a:rPr lang="en-US" dirty="0"/>
              <a:t>Calculate the variance of the variable for each class.</a:t>
            </a:r>
          </a:p>
          <a:p>
            <a:r>
              <a:rPr lang="en-US" dirty="0"/>
              <a:t>Calculate the probability of each class (prior probability).</a:t>
            </a:r>
          </a:p>
          <a:p>
            <a:r>
              <a:rPr lang="en-US" dirty="0"/>
              <a:t>Use the values of mean, variance and prior probability to develop final model by assuming normal distribution of the variable in each class.</a:t>
            </a:r>
          </a:p>
          <a:p>
            <a:pPr marL="0" indent="0">
              <a:buNone/>
            </a:pPr>
            <a:endParaRPr lang="en-US" dirty="0"/>
          </a:p>
        </p:txBody>
      </p:sp>
    </p:spTree>
    <p:extLst>
      <p:ext uri="{BB962C8B-B14F-4D97-AF65-F5344CB8AC3E}">
        <p14:creationId xmlns:p14="http://schemas.microsoft.com/office/powerpoint/2010/main" val="286161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Principal component analysis </a:t>
            </a:r>
            <a:r>
              <a:rPr lang="en-US" b="1" dirty="0" smtClean="0"/>
              <a:t>(</a:t>
            </a:r>
            <a:r>
              <a:rPr lang="en-US" dirty="0" smtClean="0"/>
              <a:t>PCA)</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b="1" dirty="0"/>
              <a:t>Principal component analysis</a:t>
            </a:r>
            <a:r>
              <a:rPr lang="en-US" sz="2400" dirty="0"/>
              <a:t> (</a:t>
            </a:r>
            <a:r>
              <a:rPr lang="en-US" sz="2400" b="1" dirty="0"/>
              <a:t>PCA</a:t>
            </a:r>
            <a:r>
              <a:rPr lang="en-US" sz="2400" dirty="0"/>
              <a:t>) is a statistical procedure that is used to reduce the dimensionality. It uses an orthogonal transformation to convert a set of observations of possibly correlated variables into a set of values of linearly uncorrelated variables called principal components. It is often used as a dimensionality reduction technique.</a:t>
            </a:r>
            <a:endParaRPr lang="en-US" sz="2400" dirty="0"/>
          </a:p>
        </p:txBody>
      </p:sp>
    </p:spTree>
    <p:extLst>
      <p:ext uri="{BB962C8B-B14F-4D97-AF65-F5344CB8AC3E}">
        <p14:creationId xmlns:p14="http://schemas.microsoft.com/office/powerpoint/2010/main" val="16581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3314" name="Picture 2" descr="https://miro.medium.com/v2/resize:fit:444/0*X5-TtDS8VEoNep_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945" y="1376816"/>
            <a:ext cx="4657723"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miro.medium.com/v2/resize:fit:689/1*6q-sp0qL_X_pYrOlk9uIY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036421"/>
            <a:ext cx="656272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7333" y="5109478"/>
            <a:ext cx="10582849" cy="1477328"/>
          </a:xfrm>
          <a:prstGeom prst="rect">
            <a:avLst/>
          </a:prstGeom>
        </p:spPr>
        <p:txBody>
          <a:bodyPr wrap="square">
            <a:spAutoFit/>
          </a:bodyPr>
          <a:lstStyle/>
          <a:p>
            <a:r>
              <a:rPr lang="en-US" dirty="0">
                <a:solidFill>
                  <a:srgbClr val="242424"/>
                </a:solidFill>
                <a:latin typeface="source-serif-pro"/>
              </a:rPr>
              <a:t>The above data set will be used to develop a model through LDA and before doing that we will check it for the assumptions of LDA to see if this particular algorithm can be implemented. We have to first make a frequency table out of it with height column represented in class intervals like as shown below:</a:t>
            </a:r>
          </a:p>
          <a:p>
            <a:r>
              <a:rPr lang="en-US" dirty="0"/>
              <a:t/>
            </a:r>
            <a:br>
              <a:rPr lang="en-US" dirty="0"/>
            </a:br>
            <a:endParaRPr lang="en-US" dirty="0"/>
          </a:p>
        </p:txBody>
      </p:sp>
    </p:spTree>
    <p:extLst>
      <p:ext uri="{BB962C8B-B14F-4D97-AF65-F5344CB8AC3E}">
        <p14:creationId xmlns:p14="http://schemas.microsoft.com/office/powerpoint/2010/main" val="346545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8466"/>
            <a:ext cx="8596668" cy="3880773"/>
          </a:xfrm>
        </p:spPr>
        <p:txBody>
          <a:bodyPr/>
          <a:lstStyle/>
          <a:p>
            <a:r>
              <a:rPr lang="en-US" dirty="0"/>
              <a:t>You see, the frequency of every class interval is written against it for both the classes and we will plot the above table to check how well the first assumption is met by it:</a:t>
            </a:r>
          </a:p>
          <a:p>
            <a:pPr marL="0" indent="0">
              <a:buNone/>
            </a:pPr>
            <a:r>
              <a:rPr lang="en-US" dirty="0"/>
              <a:t/>
            </a:r>
            <a:br>
              <a:rPr lang="en-US" dirty="0"/>
            </a:br>
            <a:endParaRPr lang="en-US" dirty="0"/>
          </a:p>
        </p:txBody>
      </p:sp>
      <p:pic>
        <p:nvPicPr>
          <p:cNvPr id="14338" name="Picture 2" descr="https://miro.medium.com/v2/resize:fit:700/0*AjfUynslHkWth0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850" y="1765254"/>
            <a:ext cx="6667500"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7131" y="5889580"/>
            <a:ext cx="8525692" cy="646331"/>
          </a:xfrm>
          <a:prstGeom prst="rect">
            <a:avLst/>
          </a:prstGeom>
        </p:spPr>
        <p:txBody>
          <a:bodyPr wrap="square">
            <a:spAutoFit/>
          </a:bodyPr>
          <a:lstStyle/>
          <a:p>
            <a:r>
              <a:rPr lang="en-US" dirty="0">
                <a:solidFill>
                  <a:srgbClr val="242424"/>
                </a:solidFill>
                <a:latin typeface="source-serif-pro"/>
              </a:rPr>
              <a:t>The above graph shows the normal distribution of height variable for both the classes, hence the first assumption is satisfied.</a:t>
            </a:r>
            <a:endParaRPr lang="en-US" dirty="0"/>
          </a:p>
        </p:txBody>
      </p:sp>
    </p:spTree>
    <p:extLst>
      <p:ext uri="{BB962C8B-B14F-4D97-AF65-F5344CB8AC3E}">
        <p14:creationId xmlns:p14="http://schemas.microsoft.com/office/powerpoint/2010/main" val="3807416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altLang="en-US" dirty="0">
                <a:solidFill>
                  <a:srgbClr val="242424"/>
                </a:solidFill>
                <a:latin typeface="source-serif-pro"/>
              </a:rPr>
              <a:t>Now let’s calculate the mean and variance for the two classes.</a:t>
            </a:r>
            <a:endParaRPr lang="en-US" altLang="en-US" sz="1200" dirty="0">
              <a:solidFill>
                <a:schemeClr val="tx1"/>
              </a:solidFill>
            </a:endParaRPr>
          </a:p>
          <a:p>
            <a:pPr marL="0" indent="0">
              <a:buNone/>
            </a:pPr>
            <a:endParaRPr lang="en-US" dirty="0"/>
          </a:p>
        </p:txBody>
      </p:sp>
      <p:sp>
        <p:nvSpPr>
          <p:cNvPr id="4" name="Rectangle 1"/>
          <p:cNvSpPr>
            <a:spLocks noChangeArrowheads="1"/>
          </p:cNvSpPr>
          <p:nvPr/>
        </p:nvSpPr>
        <p:spPr bwMode="auto">
          <a:xfrm>
            <a:off x="0" y="43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600" b="0" i="0" u="none" strike="noStrike" cap="none" normalizeH="0" baseline="0" dirty="0" smtClean="0">
              <a:ln>
                <a:noFill/>
              </a:ln>
              <a:solidFill>
                <a:schemeClr val="tx1"/>
              </a:solidFill>
              <a:effectLst/>
              <a:latin typeface="Arial" panose="020B0604020202020204" pitchFamily="34" charset="0"/>
            </a:endParaRPr>
          </a:p>
        </p:txBody>
      </p:sp>
      <p:pic>
        <p:nvPicPr>
          <p:cNvPr id="15362" name="Picture 2" descr="https://miro.medium.com/v2/resize:fit:700/1*qG6mT9sC63Y2vWhPZC51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146" y="2619837"/>
            <a:ext cx="6667500" cy="2962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1146" y="5582112"/>
            <a:ext cx="9394008" cy="646331"/>
          </a:xfrm>
          <a:prstGeom prst="rect">
            <a:avLst/>
          </a:prstGeom>
        </p:spPr>
        <p:txBody>
          <a:bodyPr wrap="square">
            <a:spAutoFit/>
          </a:bodyPr>
          <a:lstStyle/>
          <a:p>
            <a:r>
              <a:rPr lang="en-US" dirty="0"/>
              <a:t>The Variance of the variable under consideration is almost equal in both the classes and here with it is met the second assumption of LDA.</a:t>
            </a:r>
          </a:p>
        </p:txBody>
      </p:sp>
    </p:spTree>
    <p:extLst>
      <p:ext uri="{BB962C8B-B14F-4D97-AF65-F5344CB8AC3E}">
        <p14:creationId xmlns:p14="http://schemas.microsoft.com/office/powerpoint/2010/main" val="2361812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Let’s </a:t>
            </a:r>
            <a:r>
              <a:rPr lang="en-US" dirty="0"/>
              <a:t>now directly jump to the linear discriminant analysis where our main focus will be to train a model from the above data, so that we can predict the gender of some other person given his/her height and whose information is not present in the above table. In other words you should be able to answer the question of what will be gender of a person whose height is say 152 cm.</a:t>
            </a:r>
          </a:p>
          <a:p>
            <a:r>
              <a:rPr lang="en-US" dirty="0"/>
              <a:t>LDA relies heavily on Bayes’ Theorem which, as I said is a pre requisite to understand this article. The Bayes’ Theorem states that:</a:t>
            </a:r>
          </a:p>
          <a:p>
            <a:r>
              <a:rPr lang="en-US" dirty="0"/>
              <a:t/>
            </a:r>
            <a:br>
              <a:rPr lang="en-US" dirty="0"/>
            </a:br>
            <a:endParaRPr lang="en-US" dirty="0"/>
          </a:p>
        </p:txBody>
      </p:sp>
      <p:pic>
        <p:nvPicPr>
          <p:cNvPr id="16386" name="Picture 2" descr="https://miro.medium.com/v2/resize:fit:629/1*WNlmkhk8y6k5t31c9T52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180" y="4520383"/>
            <a:ext cx="59912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0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 will try to explain it a bit. P(A1|B) is read as the Probability of A1 given B. It means the probability of event A1, when event B has already occurred e.g. Probability of Rainfall when humidity is above 80% can be written as P(Rainfall | Humidity &gt; 80%). P(B|A1) will be the above situation flipped i.e. probability of high humidity when rainfall has already occurred. P(A1) is called the prior probability, in this case the probability of rainfall. An important point to note down is that if A1 represents occurrence of rainfall, A2 will be the event of no rainfall, a two-class problem and all the other terms will get the usual meaning.</a:t>
            </a:r>
          </a:p>
          <a:p>
            <a:r>
              <a:rPr lang="en-US" dirty="0"/>
              <a:t>With that said about Bayes’ theorem and assuming that you have a prior knowledge about the same, let’s focus again on LDA. For the data table given to us we need to check the probability of a height value falling in two classes of gender. Which means we will have to calculate:</a:t>
            </a:r>
          </a:p>
          <a:p>
            <a:pPr marL="0" indent="0">
              <a:buNone/>
            </a:pPr>
            <a:endParaRPr lang="en-US" dirty="0"/>
          </a:p>
        </p:txBody>
      </p:sp>
    </p:spTree>
    <p:extLst>
      <p:ext uri="{BB962C8B-B14F-4D97-AF65-F5344CB8AC3E}">
        <p14:creationId xmlns:p14="http://schemas.microsoft.com/office/powerpoint/2010/main" val="341144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P (gender = male | height = 152) and P (gender = female | height = 152) and then check which probability value is higher. We will first calculate the probability of male class, which as per Bayes’ theorem is equal to:</a:t>
            </a:r>
          </a:p>
          <a:p>
            <a:r>
              <a:rPr lang="en-US" dirty="0"/>
              <a:t/>
            </a:r>
            <a:br>
              <a:rPr lang="en-US" dirty="0"/>
            </a:br>
            <a:endParaRPr lang="en-US" dirty="0"/>
          </a:p>
        </p:txBody>
      </p:sp>
      <p:pic>
        <p:nvPicPr>
          <p:cNvPr id="17410" name="Picture 2" descr="https://miro.medium.com/v2/resize:fit:700/0*9kPS1RiBU5sLRuR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9" y="3248297"/>
            <a:ext cx="66675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172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calculate the terms in the right-hand side of the equation one by one:</a:t>
            </a:r>
          </a:p>
          <a:p>
            <a:r>
              <a:rPr lang="en-US" dirty="0"/>
              <a:t>P(gender = male) can be easily calculated as the number of elements in the male class in the training data set divided by total number of elements i.e. 5/11 = 0.454. Also P(gender = female) will be 6/11 = 0.545.</a:t>
            </a:r>
          </a:p>
          <a:p>
            <a:r>
              <a:rPr lang="en-US" dirty="0"/>
              <a:t>Now we have to calculate the conditional probability terms, which will be found out through the first assumption of LDA, yes, the distribution of a variable in each class is normal.</a:t>
            </a:r>
          </a:p>
          <a:p>
            <a:r>
              <a:rPr lang="en-US" dirty="0"/>
              <a:t>In simple words, P(height = 152 | gender = male) will follow normal/</a:t>
            </a:r>
            <a:r>
              <a:rPr lang="en-US" dirty="0" err="1"/>
              <a:t>gaussian</a:t>
            </a:r>
            <a:r>
              <a:rPr lang="en-US" dirty="0"/>
              <a:t> distribution and P(height = 152 | gender = female) will follow normal/</a:t>
            </a:r>
            <a:r>
              <a:rPr lang="en-US" dirty="0" err="1"/>
              <a:t>gaussian</a:t>
            </a:r>
            <a:r>
              <a:rPr lang="en-US" dirty="0"/>
              <a:t> distribution too.</a:t>
            </a:r>
          </a:p>
          <a:p>
            <a:pPr marL="0" indent="0">
              <a:buNone/>
            </a:pPr>
            <a:endParaRPr lang="en-US" dirty="0"/>
          </a:p>
        </p:txBody>
      </p:sp>
    </p:spTree>
    <p:extLst>
      <p:ext uri="{BB962C8B-B14F-4D97-AF65-F5344CB8AC3E}">
        <p14:creationId xmlns:p14="http://schemas.microsoft.com/office/powerpoint/2010/main" val="210227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1"/>
          <p:cNvSpPr>
            <a:spLocks noChangeArrowheads="1"/>
          </p:cNvSpPr>
          <p:nvPr/>
        </p:nvSpPr>
        <p:spPr bwMode="auto">
          <a:xfrm>
            <a:off x="795020" y="24913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We know the equation of a normal curve is: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6200" b="0" i="0" u="none" strike="noStrike" cap="none" normalizeH="0" baseline="0" dirty="0" smtClean="0">
              <a:ln>
                <a:noFill/>
              </a:ln>
              <a:solidFill>
                <a:schemeClr val="tx1"/>
              </a:solidFill>
              <a:effectLst/>
              <a:latin typeface="Arial" panose="020B0604020202020204" pitchFamily="34" charset="0"/>
            </a:endParaRPr>
          </a:p>
        </p:txBody>
      </p:sp>
      <p:pic>
        <p:nvPicPr>
          <p:cNvPr id="18434" name="Picture 2" descr="https://miro.medium.com/v2/resize:fit:651/0*-tZZrSBrftNYCc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97" y="3243490"/>
            <a:ext cx="62007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04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58545" y="1403357"/>
            <a:ext cx="8596668" cy="3880773"/>
          </a:xfrm>
        </p:spPr>
        <p:txBody>
          <a:bodyPr/>
          <a:lstStyle/>
          <a:p>
            <a:pPr marL="0" indent="0">
              <a:buNone/>
            </a:pPr>
            <a:endParaRPr lang="en-US" dirty="0"/>
          </a:p>
        </p:txBody>
      </p:sp>
      <p:sp>
        <p:nvSpPr>
          <p:cNvPr id="4" name="Rectangle 1"/>
          <p:cNvSpPr>
            <a:spLocks noChangeArrowheads="1"/>
          </p:cNvSpPr>
          <p:nvPr/>
        </p:nvSpPr>
        <p:spPr bwMode="auto">
          <a:xfrm>
            <a:off x="448734" y="16757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Let’s put the above values in the Gaussian equation for both the classes: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9200" b="0" i="0" u="none" strike="noStrike" cap="none" normalizeH="0" baseline="0" dirty="0" smtClean="0">
              <a:ln>
                <a:noFill/>
              </a:ln>
              <a:solidFill>
                <a:schemeClr val="tx1"/>
              </a:solidFill>
              <a:effectLst/>
              <a:latin typeface="Arial" panose="020B0604020202020204" pitchFamily="34" charset="0"/>
            </a:endParaRPr>
          </a:p>
        </p:txBody>
      </p:sp>
      <p:pic>
        <p:nvPicPr>
          <p:cNvPr id="19458" name="Picture 2" descr="https://miro.medium.com/v2/resize:fit:700/0*Dd9E5fvfr8ob8i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45" y="2039155"/>
            <a:ext cx="6667500" cy="1466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58545" y="4580449"/>
            <a:ext cx="835909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Plugging the above derived values in the (eq. 2) we have: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6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Now as it is evident that the P(gender = male| height = 152) is less than that of P(gender = female |height = 152), we can classify the height of 152 cm in the female class.</a:t>
            </a:r>
            <a:endParaRPr kumimoji="0" lang="en-US" altLang="en-US" sz="6200" b="0" i="0" u="none" strike="noStrike" cap="none" normalizeH="0" baseline="0" dirty="0" smtClean="0">
              <a:ln>
                <a:noFill/>
              </a:ln>
              <a:solidFill>
                <a:schemeClr val="tx1"/>
              </a:solidFill>
              <a:effectLst/>
              <a:latin typeface="Arial" panose="020B0604020202020204" pitchFamily="34" charset="0"/>
            </a:endParaRPr>
          </a:p>
        </p:txBody>
      </p:sp>
      <p:pic>
        <p:nvPicPr>
          <p:cNvPr id="19460" name="Picture 4" descr="https://miro.medium.com/v2/resize:fit:700/1*N6RtCB7V5gFPEdw0oDWr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614760"/>
            <a:ext cx="6667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42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This is how linear discriminant analysis works. To show you a little general view, we will plug the distribution equations in the base equation (eq. 2) to see the model that is actually trained in this algorithm</a:t>
            </a:r>
            <a:r>
              <a:rPr lang="en-US" dirty="0" smtClean="0"/>
              <a:t>:</a:t>
            </a:r>
          </a:p>
          <a:p>
            <a:pPr marL="0" indent="0">
              <a:buNone/>
            </a:pPr>
            <a:endParaRPr lang="en-US" dirty="0"/>
          </a:p>
        </p:txBody>
      </p:sp>
      <p:pic>
        <p:nvPicPr>
          <p:cNvPr id="20482" name="Picture 2" descr="https://miro.medium.com/v2/resize:fit:700/1*waH472YkpS64pQ3P4CYZX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93" y="3221598"/>
            <a:ext cx="6667500" cy="2000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7334" y="5636527"/>
            <a:ext cx="8596668" cy="646331"/>
          </a:xfrm>
          <a:prstGeom prst="rect">
            <a:avLst/>
          </a:prstGeom>
        </p:spPr>
        <p:txBody>
          <a:bodyPr wrap="square">
            <a:spAutoFit/>
          </a:bodyPr>
          <a:lstStyle/>
          <a:p>
            <a:r>
              <a:rPr lang="en-US" dirty="0">
                <a:solidFill>
                  <a:srgbClr val="242424"/>
                </a:solidFill>
                <a:latin typeface="source-serif-pro"/>
              </a:rPr>
              <a:t>The same type of equation can be used to find P(gender = female | height = x) for any value of height.</a:t>
            </a:r>
            <a:endParaRPr lang="en-US" dirty="0"/>
          </a:p>
        </p:txBody>
      </p:sp>
    </p:spTree>
    <p:extLst>
      <p:ext uri="{BB962C8B-B14F-4D97-AF65-F5344CB8AC3E}">
        <p14:creationId xmlns:p14="http://schemas.microsoft.com/office/powerpoint/2010/main" val="299324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Involved in the PCA</a:t>
            </a:r>
            <a:br>
              <a:rPr lang="en-US" b="1" dirty="0"/>
            </a:br>
            <a:endParaRPr lang="en-US" dirty="0"/>
          </a:p>
        </p:txBody>
      </p:sp>
      <p:sp>
        <p:nvSpPr>
          <p:cNvPr id="3" name="Content Placeholder 2"/>
          <p:cNvSpPr>
            <a:spLocks noGrp="1"/>
          </p:cNvSpPr>
          <p:nvPr>
            <p:ph idx="1"/>
          </p:nvPr>
        </p:nvSpPr>
        <p:spPr/>
        <p:txBody>
          <a:bodyPr/>
          <a:lstStyle/>
          <a:p>
            <a:pPr algn="just"/>
            <a:r>
              <a:rPr lang="en-US" sz="2000" b="1" i="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Standardize the dataset.</a:t>
            </a:r>
          </a:p>
          <a:p>
            <a:pPr algn="just"/>
            <a:r>
              <a:rPr lang="en-US" sz="2000" b="1" i="1" dirty="0">
                <a:latin typeface="Times New Roman" panose="02020603050405020304" pitchFamily="18" charset="0"/>
                <a:cs typeface="Times New Roman" panose="02020603050405020304" pitchFamily="18" charset="0"/>
              </a:rPr>
              <a:t>Step 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Calculate the covariance matrix for the features in the dataset.</a:t>
            </a:r>
          </a:p>
          <a:p>
            <a:pPr algn="just"/>
            <a:r>
              <a:rPr lang="en-US" sz="2000" b="1" i="1" dirty="0">
                <a:latin typeface="Times New Roman" panose="02020603050405020304" pitchFamily="18" charset="0"/>
                <a:cs typeface="Times New Roman" panose="02020603050405020304" pitchFamily="18" charset="0"/>
              </a:rPr>
              <a:t>Step 3: </a:t>
            </a:r>
            <a:r>
              <a:rPr lang="en-US" sz="2000" dirty="0">
                <a:latin typeface="Times New Roman" panose="02020603050405020304" pitchFamily="18" charset="0"/>
                <a:cs typeface="Times New Roman" panose="02020603050405020304" pitchFamily="18" charset="0"/>
              </a:rPr>
              <a:t>Calculate the eigenvalues and eigenvectors for the covariance matrix.</a:t>
            </a:r>
          </a:p>
          <a:p>
            <a:pPr algn="just"/>
            <a:r>
              <a:rPr lang="en-US" sz="2000" b="1" i="1"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Sort eigenvalues and their corresponding eigenvectors.</a:t>
            </a:r>
          </a:p>
          <a:p>
            <a:pPr algn="just"/>
            <a:r>
              <a:rPr lang="en-US" sz="2000" b="1" i="1" dirty="0">
                <a:latin typeface="Times New Roman" panose="02020603050405020304" pitchFamily="18" charset="0"/>
                <a:cs typeface="Times New Roman" panose="02020603050405020304" pitchFamily="18" charset="0"/>
              </a:rPr>
              <a:t>Step 5: </a:t>
            </a:r>
            <a:r>
              <a:rPr lang="en-US" sz="2000" dirty="0">
                <a:latin typeface="Times New Roman" panose="02020603050405020304" pitchFamily="18" charset="0"/>
                <a:cs typeface="Times New Roman" panose="02020603050405020304" pitchFamily="18" charset="0"/>
              </a:rPr>
              <a:t>Pick k eigenvalues and form a matrix of eigenvectors.</a:t>
            </a:r>
          </a:p>
          <a:p>
            <a:pPr algn="just"/>
            <a:r>
              <a:rPr lang="en-US" sz="2000" b="1" dirty="0">
                <a:latin typeface="Times New Roman" panose="02020603050405020304" pitchFamily="18" charset="0"/>
                <a:cs typeface="Times New Roman" panose="02020603050405020304" pitchFamily="18" charset="0"/>
              </a:rPr>
              <a:t>Step 6:</a:t>
            </a:r>
            <a:r>
              <a:rPr lang="en-US" sz="2000" dirty="0">
                <a:latin typeface="Times New Roman" panose="02020603050405020304" pitchFamily="18" charset="0"/>
                <a:cs typeface="Times New Roman" panose="02020603050405020304" pitchFamily="18" charset="0"/>
              </a:rPr>
              <a:t> Transform the original matrix.</a:t>
            </a:r>
          </a:p>
          <a:p>
            <a:pPr marL="0" indent="0">
              <a:buNone/>
            </a:pPr>
            <a:r>
              <a:rPr lang="en-US" dirty="0"/>
              <a:t/>
            </a:r>
            <a:br>
              <a:rPr lang="en-US" dirty="0"/>
            </a:br>
            <a:endParaRPr lang="en-US" dirty="0"/>
          </a:p>
        </p:txBody>
      </p:sp>
    </p:spTree>
    <p:extLst>
      <p:ext uri="{BB962C8B-B14F-4D97-AF65-F5344CB8AC3E}">
        <p14:creationId xmlns:p14="http://schemas.microsoft.com/office/powerpoint/2010/main" val="83917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for a reason</a:t>
            </a:r>
            <a:r>
              <a:rPr lang="en-US" dirty="0"/>
              <a:t/>
            </a:r>
            <a:br>
              <a:rPr lang="en-US" dirty="0"/>
            </a:br>
            <a:endParaRPr lang="en-US" dirty="0"/>
          </a:p>
        </p:txBody>
      </p:sp>
      <p:sp>
        <p:nvSpPr>
          <p:cNvPr id="3" name="Content Placeholder 2"/>
          <p:cNvSpPr>
            <a:spLocks noGrp="1"/>
          </p:cNvSpPr>
          <p:nvPr>
            <p:ph idx="1"/>
          </p:nvPr>
        </p:nvSpPr>
        <p:spPr>
          <a:xfrm>
            <a:off x="677334" y="1207000"/>
            <a:ext cx="8596668" cy="3880773"/>
          </a:xfrm>
        </p:spPr>
        <p:txBody>
          <a:bodyPr/>
          <a:lstStyle/>
          <a:p>
            <a:r>
              <a:rPr lang="en-US" dirty="0" smtClean="0"/>
              <a:t>Let’s </a:t>
            </a:r>
            <a:r>
              <a:rPr lang="en-US" dirty="0"/>
              <a:t>do a few more calculations to prove an another point. What will be the probabilities for height = 156cm. Substitute the value in above equations and you will find that the probabilities for both female and male class is almost equal (0.5). It is that value of height which acts as a threshold. All the height values above 156cm will be classified as male and those below will be classified as female. A graphical representation is shown below</a:t>
            </a:r>
            <a:r>
              <a:rPr lang="en-US" dirty="0" smtClean="0"/>
              <a:t>:</a:t>
            </a:r>
          </a:p>
          <a:p>
            <a:endParaRPr lang="en-US" dirty="0"/>
          </a:p>
          <a:p>
            <a:pPr marL="0" indent="0">
              <a:buNone/>
            </a:pPr>
            <a:endParaRPr lang="en-US" dirty="0"/>
          </a:p>
        </p:txBody>
      </p:sp>
      <p:pic>
        <p:nvPicPr>
          <p:cNvPr id="22532" name="Picture 4" descr="https://miro.medium.com/v2/resize:fit:480/1*fy-wQdYdoyqdaB4qxnjm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318" y="2913397"/>
            <a:ext cx="4572000" cy="2771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49382" y="5685173"/>
            <a:ext cx="8760823" cy="646331"/>
          </a:xfrm>
          <a:prstGeom prst="rect">
            <a:avLst/>
          </a:prstGeom>
        </p:spPr>
        <p:txBody>
          <a:bodyPr wrap="square">
            <a:spAutoFit/>
          </a:bodyPr>
          <a:lstStyle/>
          <a:p>
            <a:r>
              <a:rPr lang="en-US" dirty="0">
                <a:solidFill>
                  <a:srgbClr val="242424"/>
                </a:solidFill>
                <a:latin typeface="source-serif-pro"/>
              </a:rPr>
              <a:t>As is evident from the above graph, the linear discriminant analysis always draw a straight or linear separation boundary.</a:t>
            </a:r>
            <a:endParaRPr lang="en-US" dirty="0"/>
          </a:p>
        </p:txBody>
      </p:sp>
    </p:spTree>
    <p:extLst>
      <p:ext uri="{BB962C8B-B14F-4D97-AF65-F5344CB8AC3E}">
        <p14:creationId xmlns:p14="http://schemas.microsoft.com/office/powerpoint/2010/main" val="3298939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CALCULATION USING PYTHON</a:t>
            </a:r>
            <a:endParaRPr lang="en-US" dirty="0"/>
          </a:p>
        </p:txBody>
      </p:sp>
      <p:pic>
        <p:nvPicPr>
          <p:cNvPr id="21506" name="Picture 2" descr="https://miro.medium.com/v2/resize:fit:700/0*M-RiMN1I38Qc7l3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019" y="2160588"/>
            <a:ext cx="581799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2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47526"/>
            <a:ext cx="8596668" cy="388077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Standardize the Dataset</a:t>
            </a:r>
          </a:p>
          <a:p>
            <a:r>
              <a:rPr lang="en-US" sz="2000" dirty="0">
                <a:latin typeface="Times New Roman" panose="02020603050405020304" pitchFamily="18" charset="0"/>
                <a:cs typeface="Times New Roman" panose="02020603050405020304" pitchFamily="18" charset="0"/>
              </a:rPr>
              <a:t>Assume we have the below dataset which has 4 features and a total of 5 training examples.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59267" y="3159579"/>
            <a:ext cx="5381625" cy="2628900"/>
          </a:xfrm>
          <a:prstGeom prst="rect">
            <a:avLst/>
          </a:prstGeom>
        </p:spPr>
      </p:pic>
      <p:sp>
        <p:nvSpPr>
          <p:cNvPr id="5" name="Rectangle 4"/>
          <p:cNvSpPr/>
          <p:nvPr/>
        </p:nvSpPr>
        <p:spPr>
          <a:xfrm>
            <a:off x="1193073" y="5706139"/>
            <a:ext cx="7963989" cy="707886"/>
          </a:xfrm>
          <a:prstGeom prst="rect">
            <a:avLst/>
          </a:prstGeom>
        </p:spPr>
        <p:txBody>
          <a:bodyPr wrap="square">
            <a:spAutoFit/>
          </a:bodyPr>
          <a:lstStyle/>
          <a:p>
            <a:r>
              <a:rPr lang="en-US" sz="2000" dirty="0">
                <a:solidFill>
                  <a:srgbClr val="242424"/>
                </a:solidFill>
                <a:latin typeface="Times New Roman" panose="02020603050405020304" pitchFamily="18" charset="0"/>
                <a:cs typeface="Times New Roman" panose="02020603050405020304" pitchFamily="18" charset="0"/>
              </a:rPr>
              <a:t>First, we need to standardize the dataset and for that, we need to calculate the mean and standard deviation for each feature.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80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descr="https://miro.medium.com/v2/resize:fit:242/1*X4YeGxtzOhnnOWBfoBBJf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8436" y="2297442"/>
            <a:ext cx="3073016" cy="12825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v2/resize:fit:647/1*FmF9jyYmoapgK1_1U6Ux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181" y="3736929"/>
            <a:ext cx="61626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84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003835"/>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After applying the formula for each feature in the dataset is transformed as below</a:t>
            </a:r>
            <a:r>
              <a:rPr lang="en-US" sz="2000"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2050" name="Picture 2" descr="https://miro.medium.com/v2/resize:fit:519/1*AGic5zirVFgu81HU4Sren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26" y="3055937"/>
            <a:ext cx="494347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94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Calculate the covariance matrix for the whole dataset</a:t>
            </a:r>
            <a:br>
              <a:rPr lang="en-US" b="1" dirty="0"/>
            </a:br>
            <a:endParaRPr lang="en-US" dirty="0"/>
          </a:p>
        </p:txBody>
      </p:sp>
      <p:sp>
        <p:nvSpPr>
          <p:cNvPr id="3" name="Content Placeholder 2"/>
          <p:cNvSpPr>
            <a:spLocks noGrp="1"/>
          </p:cNvSpPr>
          <p:nvPr>
            <p:ph idx="1"/>
          </p:nvPr>
        </p:nvSpPr>
        <p:spPr>
          <a:xfrm>
            <a:off x="794900" y="2717801"/>
            <a:ext cx="8596668" cy="3880773"/>
          </a:xfrm>
        </p:spPr>
        <p:txBody>
          <a:bodyPr/>
          <a:lstStyle/>
          <a:p>
            <a:r>
              <a:rPr lang="en-US" sz="2000" dirty="0">
                <a:latin typeface="Times New Roman" panose="02020603050405020304" pitchFamily="18" charset="0"/>
                <a:cs typeface="Times New Roman" panose="02020603050405020304" pitchFamily="18" charset="0"/>
              </a:rPr>
              <a:t>The formula to calculate the covariance matrix</a:t>
            </a:r>
            <a:r>
              <a:rPr lang="en-US" sz="2000" dirty="0" smtClean="0">
                <a:latin typeface="Times New Roman" panose="02020603050405020304" pitchFamily="18" charset="0"/>
                <a:cs typeface="Times New Roman" panose="02020603050405020304" pitchFamily="18" charset="0"/>
              </a:rPr>
              <a:t>:</a:t>
            </a:r>
          </a:p>
          <a:p>
            <a:endParaRPr lang="en-US" dirty="0"/>
          </a:p>
        </p:txBody>
      </p:sp>
      <p:pic>
        <p:nvPicPr>
          <p:cNvPr id="3074" name="Picture 2" descr="https://miro.medium.com/v2/resize:fit:579/1*ptVjFC7JUJVgnoFEEt6R8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746" y="3486611"/>
            <a:ext cx="551497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10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covariance matrix for the given dataset will be calculated as </a:t>
            </a:r>
            <a:r>
              <a:rPr lang="en-US" sz="2000" dirty="0" smtClean="0">
                <a:latin typeface="Times New Roman" panose="02020603050405020304" pitchFamily="18" charset="0"/>
                <a:cs typeface="Times New Roman" panose="02020603050405020304" pitchFamily="18" charset="0"/>
              </a:rPr>
              <a:t>below</a:t>
            </a:r>
          </a:p>
          <a:p>
            <a:endParaRPr lang="en-US" dirty="0"/>
          </a:p>
        </p:txBody>
      </p:sp>
      <p:pic>
        <p:nvPicPr>
          <p:cNvPr id="4098" name="Picture 2" descr="https://miro.medium.com/v2/resize:fit:646/1*OqKstUmkOHkTO3dayB1Q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735" y="2714760"/>
            <a:ext cx="615315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2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Since we have standardized the dataset, so the </a:t>
            </a:r>
            <a:r>
              <a:rPr lang="en-US" sz="2000" b="1" dirty="0">
                <a:latin typeface="Times New Roman" panose="02020603050405020304" pitchFamily="18" charset="0"/>
                <a:cs typeface="Times New Roman" panose="02020603050405020304" pitchFamily="18" charset="0"/>
              </a:rPr>
              <a:t>mean for each feature is 0</a:t>
            </a:r>
            <a:r>
              <a:rPr lang="en-US" sz="2000" dirty="0">
                <a:latin typeface="Times New Roman" panose="02020603050405020304" pitchFamily="18" charset="0"/>
                <a:cs typeface="Times New Roman" panose="02020603050405020304" pitchFamily="18" charset="0"/>
              </a:rPr>
              <a:t> and the standard deviation is 1.</a:t>
            </a:r>
          </a:p>
          <a:p>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(f1) = ((-1.0-0)² + (0.33-0)² + (-1.0-0)² +(0.33–0)² +(1.33–0)²)/5</a:t>
            </a:r>
            <a:br>
              <a:rPr lang="en-US" sz="2000"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(f1) = 0.8</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cov</a:t>
            </a:r>
            <a:r>
              <a:rPr lang="en-US" sz="2000" dirty="0">
                <a:latin typeface="Times New Roman" panose="02020603050405020304" pitchFamily="18" charset="0"/>
                <a:cs typeface="Times New Roman" panose="02020603050405020304" pitchFamily="18" charset="0"/>
              </a:rPr>
              <a:t>(f1,f2)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((-1.0–0)*(-0.632456-0)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(0.33–0)*(1.264911-0)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(-1.0–0)* (0.632456-0)+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(0.33–0)*(0.000000 -0)+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(1.33–0)*(-1.264911–0))/5</a:t>
            </a:r>
            <a:br>
              <a:rPr lang="en-US" sz="2000"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cov</a:t>
            </a:r>
            <a:r>
              <a:rPr lang="en-US" sz="2000" b="1" dirty="0">
                <a:latin typeface="Times New Roman" panose="02020603050405020304" pitchFamily="18" charset="0"/>
                <a:cs typeface="Times New Roman" panose="02020603050405020304" pitchFamily="18" charset="0"/>
              </a:rPr>
              <a:t>(f1,f2 = -0.25298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similar way be can calculate the other </a:t>
            </a:r>
            <a:r>
              <a:rPr lang="en-US" sz="2000" dirty="0" err="1">
                <a:latin typeface="Times New Roman" panose="02020603050405020304" pitchFamily="18" charset="0"/>
                <a:cs typeface="Times New Roman" panose="02020603050405020304" pitchFamily="18" charset="0"/>
              </a:rPr>
              <a:t>covariances</a:t>
            </a:r>
            <a:r>
              <a:rPr lang="en-US" sz="2000" dirty="0">
                <a:latin typeface="Times New Roman" panose="02020603050405020304" pitchFamily="18" charset="0"/>
                <a:cs typeface="Times New Roman" panose="02020603050405020304" pitchFamily="18" charset="0"/>
              </a:rPr>
              <a:t> and which will result in the below covariance matrix</a:t>
            </a:r>
          </a:p>
          <a:p>
            <a:pPr marL="0" indent="0">
              <a:buNone/>
            </a:pPr>
            <a:endParaRPr lang="en-US" dirty="0"/>
          </a:p>
        </p:txBody>
      </p:sp>
    </p:spTree>
    <p:extLst>
      <p:ext uri="{BB962C8B-B14F-4D97-AF65-F5344CB8AC3E}">
        <p14:creationId xmlns:p14="http://schemas.microsoft.com/office/powerpoint/2010/main" val="1713149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1736</Words>
  <Application>Microsoft Office PowerPoint</Application>
  <PresentationFormat>Widescreen</PresentationFormat>
  <Paragraphs>87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sohne</vt:lpstr>
      <vt:lpstr>source-serif-pro</vt:lpstr>
      <vt:lpstr>Times New Roman</vt:lpstr>
      <vt:lpstr>Trebuchet MS</vt:lpstr>
      <vt:lpstr>Wingdings 3</vt:lpstr>
      <vt:lpstr>Facet</vt:lpstr>
      <vt:lpstr>FEATURE EXTRACTION</vt:lpstr>
      <vt:lpstr>Principal component analysis (PCA)</vt:lpstr>
      <vt:lpstr>Steps Involved in the PCA </vt:lpstr>
      <vt:lpstr>PowerPoint Presentation</vt:lpstr>
      <vt:lpstr>PowerPoint Presentation</vt:lpstr>
      <vt:lpstr>PowerPoint Presentation</vt:lpstr>
      <vt:lpstr>2. Calculate the covariance matrix for the whole dataset </vt:lpstr>
      <vt:lpstr>PowerPoint Presentation</vt:lpstr>
      <vt:lpstr>PowerPoint Presentation</vt:lpstr>
      <vt:lpstr>PowerPoint Presentation</vt:lpstr>
      <vt:lpstr>3. Calculate eigenvalues and eigen vectors. </vt:lpstr>
      <vt:lpstr>PowerPoint Presentation</vt:lpstr>
      <vt:lpstr>PowerPoint Presentation</vt:lpstr>
      <vt:lpstr>PowerPoint Presentation</vt:lpstr>
      <vt:lpstr>PowerPoint Presentation</vt:lpstr>
      <vt:lpstr>6. Transform the original matrix.  </vt:lpstr>
      <vt:lpstr>Compare with sklearn library  </vt:lpstr>
      <vt:lpstr>Linear Discriminant Analysis  </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for a reason </vt:lpstr>
      <vt:lpstr>LDA  CALCULATION USING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dc:title>
  <dc:creator>Noreen</dc:creator>
  <cp:lastModifiedBy>Noreen</cp:lastModifiedBy>
  <cp:revision>7</cp:revision>
  <dcterms:created xsi:type="dcterms:W3CDTF">2023-11-05T12:17:05Z</dcterms:created>
  <dcterms:modified xsi:type="dcterms:W3CDTF">2023-11-05T13:37:35Z</dcterms:modified>
</cp:coreProperties>
</file>