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10/24/2023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FEATURE SELECTION METHODS</a:t>
            </a:r>
            <a:endParaRPr lang="en-GB" dirty="0"/>
          </a:p>
        </p:txBody>
      </p:sp>
    </p:spTree>
    <p:extLst>
      <p:ext uri="{BB962C8B-B14F-4D97-AF65-F5344CB8AC3E}">
        <p14:creationId xmlns:p14="http://schemas.microsoft.com/office/powerpoint/2010/main" val="4056069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Correlation Coefficient</a:t>
            </a:r>
            <a:r>
              <a:rPr lang="en-US" dirty="0"/>
              <a:t/>
            </a:r>
            <a:br>
              <a:rPr lang="en-US" dirty="0"/>
            </a:br>
            <a:endParaRPr lang="en-GB" dirty="0"/>
          </a:p>
        </p:txBody>
      </p:sp>
      <p:pic>
        <p:nvPicPr>
          <p:cNvPr id="4" name="Content Placeholder 3"/>
          <p:cNvPicPr>
            <a:picLocks noGrp="1" noChangeAspect="1"/>
          </p:cNvPicPr>
          <p:nvPr>
            <p:ph idx="1"/>
          </p:nvPr>
        </p:nvPicPr>
        <p:blipFill>
          <a:blip r:embed="rId2"/>
          <a:stretch>
            <a:fillRect/>
          </a:stretch>
        </p:blipFill>
        <p:spPr>
          <a:xfrm>
            <a:off x="2532856" y="3244056"/>
            <a:ext cx="4886325" cy="1714500"/>
          </a:xfrm>
          <a:prstGeom prst="rect">
            <a:avLst/>
          </a:prstGeom>
        </p:spPr>
      </p:pic>
    </p:spTree>
    <p:extLst>
      <p:ext uri="{BB962C8B-B14F-4D97-AF65-F5344CB8AC3E}">
        <p14:creationId xmlns:p14="http://schemas.microsoft.com/office/powerpoint/2010/main" val="12716422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Correlation Coefficient</a:t>
            </a:r>
            <a:r>
              <a:rPr lang="en-US" dirty="0"/>
              <a:t/>
            </a:r>
            <a:br>
              <a:rPr lang="en-US" dirty="0"/>
            </a:br>
            <a:endParaRPr lang="en-GB" dirty="0"/>
          </a:p>
        </p:txBody>
      </p:sp>
      <p:pic>
        <p:nvPicPr>
          <p:cNvPr id="4" name="Content Placeholder 3"/>
          <p:cNvPicPr>
            <a:picLocks noGrp="1" noChangeAspect="1"/>
          </p:cNvPicPr>
          <p:nvPr>
            <p:ph idx="1"/>
          </p:nvPr>
        </p:nvPicPr>
        <p:blipFill>
          <a:blip r:embed="rId2"/>
          <a:stretch>
            <a:fillRect/>
          </a:stretch>
        </p:blipFill>
        <p:spPr>
          <a:xfrm>
            <a:off x="2380456" y="2643981"/>
            <a:ext cx="5191125" cy="2914650"/>
          </a:xfrm>
          <a:prstGeom prst="rect">
            <a:avLst/>
          </a:prstGeom>
        </p:spPr>
      </p:pic>
    </p:spTree>
    <p:extLst>
      <p:ext uri="{BB962C8B-B14F-4D97-AF65-F5344CB8AC3E}">
        <p14:creationId xmlns:p14="http://schemas.microsoft.com/office/powerpoint/2010/main" val="5164451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Variance Threshold</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The </a:t>
            </a:r>
            <a:r>
              <a:rPr lang="en-US" dirty="0"/>
              <a:t>variance threshold is a simple baseline approach to feature selection. It removes all features whose variance doesn’t meet some threshold. By default, it removes all zero-variance features, i.e., features with the same value in all samples. We assume that features with a higher variance may contain more useful information, but note that we are not taking the relationship between feature variables or feature and target variables into account, which is one of the drawbacks of filter methods.</a:t>
            </a:r>
          </a:p>
          <a:p>
            <a:pPr marL="0" indent="0">
              <a:buNone/>
            </a:pPr>
            <a:endParaRPr lang="en-GB" dirty="0"/>
          </a:p>
        </p:txBody>
      </p:sp>
    </p:spTree>
    <p:extLst>
      <p:ext uri="{BB962C8B-B14F-4D97-AF65-F5344CB8AC3E}">
        <p14:creationId xmlns:p14="http://schemas.microsoft.com/office/powerpoint/2010/main" val="37285290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Variance Threshold</a:t>
            </a:r>
            <a:r>
              <a:rPr lang="en-US" dirty="0"/>
              <a:t/>
            </a:r>
            <a:br>
              <a:rPr lang="en-US" dirty="0"/>
            </a:br>
            <a:endParaRPr lang="en-GB" dirty="0"/>
          </a:p>
        </p:txBody>
      </p:sp>
      <p:pic>
        <p:nvPicPr>
          <p:cNvPr id="4" name="Content Placeholder 3"/>
          <p:cNvPicPr>
            <a:picLocks noGrp="1" noChangeAspect="1"/>
          </p:cNvPicPr>
          <p:nvPr>
            <p:ph idx="1"/>
          </p:nvPr>
        </p:nvPicPr>
        <p:blipFill>
          <a:blip r:embed="rId2"/>
          <a:stretch>
            <a:fillRect/>
          </a:stretch>
        </p:blipFill>
        <p:spPr>
          <a:xfrm>
            <a:off x="2180431" y="3329781"/>
            <a:ext cx="5591175" cy="1543050"/>
          </a:xfrm>
          <a:prstGeom prst="rect">
            <a:avLst/>
          </a:prstGeom>
        </p:spPr>
      </p:pic>
    </p:spTree>
    <p:extLst>
      <p:ext uri="{BB962C8B-B14F-4D97-AF65-F5344CB8AC3E}">
        <p14:creationId xmlns:p14="http://schemas.microsoft.com/office/powerpoint/2010/main" val="10697664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Mean Absolute Difference (MAD)</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a:t>
            </a:r>
            <a:r>
              <a:rPr lang="en-US" dirty="0"/>
              <a:t>The mean absolute difference (MAD) computes the absolute difference from the mean value. The main difference between the variance and MAD measures is the absence of the square in the latter. The MAD, like the variance, is also a scaled variant.’ [1] This means that the higher the MAD, the higher the discriminatory power.</a:t>
            </a:r>
          </a:p>
          <a:p>
            <a:pPr marL="0" indent="0">
              <a:buNone/>
            </a:pPr>
            <a:endParaRPr lang="en-GB" dirty="0"/>
          </a:p>
        </p:txBody>
      </p:sp>
    </p:spTree>
    <p:extLst>
      <p:ext uri="{BB962C8B-B14F-4D97-AF65-F5344CB8AC3E}">
        <p14:creationId xmlns:p14="http://schemas.microsoft.com/office/powerpoint/2010/main" val="22983749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Mean Absolute Difference (MAD)</a:t>
            </a:r>
            <a:r>
              <a:rPr lang="en-US" dirty="0"/>
              <a:t/>
            </a:r>
            <a:br>
              <a:rPr lang="en-US" dirty="0"/>
            </a:br>
            <a:endParaRPr lang="en-GB" dirty="0"/>
          </a:p>
        </p:txBody>
      </p:sp>
      <p:pic>
        <p:nvPicPr>
          <p:cNvPr id="4" name="Content Placeholder 3"/>
          <p:cNvPicPr>
            <a:picLocks noGrp="1" noChangeAspect="1"/>
          </p:cNvPicPr>
          <p:nvPr>
            <p:ph idx="1"/>
          </p:nvPr>
        </p:nvPicPr>
        <p:blipFill>
          <a:blip r:embed="rId2"/>
          <a:stretch>
            <a:fillRect/>
          </a:stretch>
        </p:blipFill>
        <p:spPr>
          <a:xfrm>
            <a:off x="1599406" y="2329656"/>
            <a:ext cx="6753225" cy="3543300"/>
          </a:xfrm>
          <a:prstGeom prst="rect">
            <a:avLst/>
          </a:prstGeom>
        </p:spPr>
      </p:pic>
    </p:spTree>
    <p:extLst>
      <p:ext uri="{BB962C8B-B14F-4D97-AF65-F5344CB8AC3E}">
        <p14:creationId xmlns:p14="http://schemas.microsoft.com/office/powerpoint/2010/main" val="30743769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Wrapper Methods</a:t>
            </a:r>
            <a:r>
              <a:rPr lang="en-US" dirty="0"/>
              <a:t/>
            </a:r>
            <a:br>
              <a:rPr lang="en-US" dirty="0"/>
            </a:br>
            <a:endParaRPr lang="en-GB" dirty="0"/>
          </a:p>
        </p:txBody>
      </p:sp>
      <p:sp>
        <p:nvSpPr>
          <p:cNvPr id="3" name="Content Placeholder 2"/>
          <p:cNvSpPr>
            <a:spLocks noGrp="1"/>
          </p:cNvSpPr>
          <p:nvPr>
            <p:ph idx="1"/>
          </p:nvPr>
        </p:nvSpPr>
        <p:spPr/>
        <p:txBody>
          <a:bodyPr>
            <a:normAutofit fontScale="92500" lnSpcReduction="20000"/>
          </a:bodyPr>
          <a:lstStyle/>
          <a:p>
            <a:r>
              <a:rPr lang="en-US" dirty="0" smtClean="0"/>
              <a:t>Wrappers </a:t>
            </a:r>
            <a:r>
              <a:rPr lang="en-US" dirty="0"/>
              <a:t>require some method to search the space of all possible subsets of features, assessing their quality by learning and evaluating a classifier with that feature subset. The feature selection process is based on a specific machine learning algorithm we are trying to fit on a given dataset. It follows a greedy search approach by evaluating all the possible combinations of features against the evaluation criterion. The wrapper methods usually result in better predictive accuracy than filter methods.</a:t>
            </a:r>
          </a:p>
          <a:p>
            <a:r>
              <a:rPr lang="en-US" dirty="0"/>
              <a:t>Let’s, discuss some of these techniques</a:t>
            </a:r>
            <a:r>
              <a:rPr lang="en-US" dirty="0" smtClean="0"/>
              <a:t>:</a:t>
            </a:r>
          </a:p>
          <a:p>
            <a:r>
              <a:rPr lang="en-US" b="1" dirty="0"/>
              <a:t>Forward Feature Selection</a:t>
            </a:r>
            <a:endParaRPr lang="en-US" dirty="0"/>
          </a:p>
          <a:p>
            <a:r>
              <a:rPr lang="en-GB" b="1" dirty="0"/>
              <a:t>Backward Feature </a:t>
            </a:r>
            <a:r>
              <a:rPr lang="en-GB" b="1" dirty="0" smtClean="0"/>
              <a:t>Elimination</a:t>
            </a:r>
          </a:p>
          <a:p>
            <a:r>
              <a:rPr lang="en-US" b="1" dirty="0"/>
              <a:t>Exhaustive Feature </a:t>
            </a:r>
            <a:r>
              <a:rPr lang="en-US" b="1" dirty="0" smtClean="0"/>
              <a:t>Selection</a:t>
            </a:r>
          </a:p>
          <a:p>
            <a:r>
              <a:rPr lang="en-US" b="1" dirty="0"/>
              <a:t>Recursive Feature Elimination</a:t>
            </a:r>
            <a:r>
              <a:rPr lang="en-US" dirty="0"/>
              <a:t/>
            </a:r>
            <a:br>
              <a:rPr lang="en-US" dirty="0"/>
            </a:br>
            <a:r>
              <a:rPr lang="en-US" dirty="0"/>
              <a:t/>
            </a:r>
            <a:br>
              <a:rPr lang="en-US" dirty="0"/>
            </a:br>
            <a:endParaRPr lang="en-US" dirty="0"/>
          </a:p>
          <a:p>
            <a:pPr marL="0" indent="0">
              <a:buNone/>
            </a:pPr>
            <a:endParaRPr lang="en-GB" dirty="0"/>
          </a:p>
        </p:txBody>
      </p:sp>
    </p:spTree>
    <p:extLst>
      <p:ext uri="{BB962C8B-B14F-4D97-AF65-F5344CB8AC3E}">
        <p14:creationId xmlns:p14="http://schemas.microsoft.com/office/powerpoint/2010/main" val="10216713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Forward Feature Selection</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This </a:t>
            </a:r>
            <a:r>
              <a:rPr lang="en-US" dirty="0"/>
              <a:t>is an iterative method wherein we start with the performing features against the target features. Next, we select another variable that gives the best performance in combination with the first selected variable. This process continues until the preset criterion is achieved.</a:t>
            </a:r>
          </a:p>
          <a:p>
            <a:pPr marL="0" indent="0">
              <a:buNone/>
            </a:pPr>
            <a:endParaRPr lang="en-GB" dirty="0"/>
          </a:p>
        </p:txBody>
      </p:sp>
      <p:pic>
        <p:nvPicPr>
          <p:cNvPr id="4" name="Picture 3"/>
          <p:cNvPicPr>
            <a:picLocks noChangeAspect="1"/>
          </p:cNvPicPr>
          <p:nvPr/>
        </p:nvPicPr>
        <p:blipFill>
          <a:blip r:embed="rId2"/>
          <a:stretch>
            <a:fillRect/>
          </a:stretch>
        </p:blipFill>
        <p:spPr>
          <a:xfrm>
            <a:off x="1745115" y="3562350"/>
            <a:ext cx="6219825" cy="1562100"/>
          </a:xfrm>
          <a:prstGeom prst="rect">
            <a:avLst/>
          </a:prstGeom>
        </p:spPr>
      </p:pic>
    </p:spTree>
    <p:extLst>
      <p:ext uri="{BB962C8B-B14F-4D97-AF65-F5344CB8AC3E}">
        <p14:creationId xmlns:p14="http://schemas.microsoft.com/office/powerpoint/2010/main" val="26018083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Backward Feature Elimination</a:t>
            </a:r>
            <a:endParaRPr lang="en-GB" dirty="0"/>
          </a:p>
        </p:txBody>
      </p:sp>
      <p:sp>
        <p:nvSpPr>
          <p:cNvPr id="3" name="Content Placeholder 2"/>
          <p:cNvSpPr>
            <a:spLocks noGrp="1"/>
          </p:cNvSpPr>
          <p:nvPr>
            <p:ph idx="1"/>
          </p:nvPr>
        </p:nvSpPr>
        <p:spPr/>
        <p:txBody>
          <a:bodyPr/>
          <a:lstStyle/>
          <a:p>
            <a:pPr marL="0" indent="0">
              <a:buNone/>
            </a:pPr>
            <a:r>
              <a:rPr lang="en-US" dirty="0"/>
              <a:t>This method works exactly opposite to the Forward Feature Selection method. Here, we start with all the features available and build a model. Next, we the variable from the model, which gives the best evaluation measure value. This process is continued until the preset criterion is achieved.</a:t>
            </a:r>
            <a:endParaRPr lang="en-GB" dirty="0"/>
          </a:p>
        </p:txBody>
      </p:sp>
    </p:spTree>
    <p:extLst>
      <p:ext uri="{BB962C8B-B14F-4D97-AF65-F5344CB8AC3E}">
        <p14:creationId xmlns:p14="http://schemas.microsoft.com/office/powerpoint/2010/main" val="17296471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Backward Feature Elimination</a:t>
            </a:r>
            <a:endParaRPr lang="en-GB" dirty="0"/>
          </a:p>
        </p:txBody>
      </p:sp>
      <p:pic>
        <p:nvPicPr>
          <p:cNvPr id="4" name="Content Placeholder 3"/>
          <p:cNvPicPr>
            <a:picLocks noGrp="1" noChangeAspect="1"/>
          </p:cNvPicPr>
          <p:nvPr>
            <p:ph idx="1"/>
          </p:nvPr>
        </p:nvPicPr>
        <p:blipFill>
          <a:blip r:embed="rId2"/>
          <a:stretch>
            <a:fillRect/>
          </a:stretch>
        </p:blipFill>
        <p:spPr>
          <a:xfrm>
            <a:off x="677334" y="2786782"/>
            <a:ext cx="8991188" cy="2103120"/>
          </a:xfrm>
          <a:prstGeom prst="rect">
            <a:avLst/>
          </a:prstGeom>
        </p:spPr>
      </p:pic>
    </p:spTree>
    <p:extLst>
      <p:ext uri="{BB962C8B-B14F-4D97-AF65-F5344CB8AC3E}">
        <p14:creationId xmlns:p14="http://schemas.microsoft.com/office/powerpoint/2010/main" val="3237772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10000"/>
          </a:bodyPr>
          <a:lstStyle/>
          <a:p>
            <a:r>
              <a:rPr lang="en-US" dirty="0"/>
              <a:t>The goal of feature selection techniques in machine learning is to find the best set of features that allows one to build optimized models of studied phenomena.</a:t>
            </a:r>
          </a:p>
          <a:p>
            <a:r>
              <a:rPr lang="en-US" dirty="0"/>
              <a:t>The techniques for feature selection in machine learning can be broadly classified into the following categories:</a:t>
            </a:r>
          </a:p>
          <a:p>
            <a:r>
              <a:rPr lang="en-US" b="1" dirty="0"/>
              <a:t>Supervised Techniques:</a:t>
            </a:r>
            <a:r>
              <a:rPr lang="en-US" dirty="0"/>
              <a:t> These techniques can be used for labeled data and to identify the relevant features for increasing the efficiency of supervised models like classification and regression. For Example- linear regression, decision tree, SVM, etc.</a:t>
            </a:r>
          </a:p>
          <a:p>
            <a:r>
              <a:rPr lang="en-US" b="1" dirty="0"/>
              <a:t>Unsupervised Techniques: </a:t>
            </a:r>
            <a:r>
              <a:rPr lang="en-US" dirty="0"/>
              <a:t>These techniques can be used for unlabeled data. For Example- K-Means Clustering, Principal Component Analysis, Hierarchical Clustering, etc.</a:t>
            </a:r>
          </a:p>
          <a:p>
            <a:r>
              <a:rPr lang="en-US" dirty="0"/>
              <a:t>From a taxonomic point of view, these techniques are classified into filter, wrapper, embedded, and hybrid methods.</a:t>
            </a:r>
          </a:p>
          <a:p>
            <a:pPr marL="0" indent="0">
              <a:buNone/>
            </a:pPr>
            <a:endParaRPr lang="en-GB" dirty="0"/>
          </a:p>
        </p:txBody>
      </p:sp>
    </p:spTree>
    <p:extLst>
      <p:ext uri="{BB962C8B-B14F-4D97-AF65-F5344CB8AC3E}">
        <p14:creationId xmlns:p14="http://schemas.microsoft.com/office/powerpoint/2010/main" val="21358250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Exhaustive Feature Selection</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This </a:t>
            </a:r>
            <a:r>
              <a:rPr lang="en-US" dirty="0"/>
              <a:t>is the most robust feature selection method covered so far. This is a brute-force evaluation of each feature subset. This means it tries every possible combination of the variables and returns the best-performing subset.</a:t>
            </a:r>
          </a:p>
          <a:p>
            <a:endParaRPr lang="en-GB" dirty="0"/>
          </a:p>
        </p:txBody>
      </p:sp>
    </p:spTree>
    <p:extLst>
      <p:ext uri="{BB962C8B-B14F-4D97-AF65-F5344CB8AC3E}">
        <p14:creationId xmlns:p14="http://schemas.microsoft.com/office/powerpoint/2010/main" val="27756834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Exhaustive Feature Selection</a:t>
            </a:r>
            <a:r>
              <a:rPr lang="en-US" dirty="0"/>
              <a:t/>
            </a:r>
            <a:br>
              <a:rPr lang="en-US" dirty="0"/>
            </a:br>
            <a:endParaRPr lang="en-GB" dirty="0"/>
          </a:p>
        </p:txBody>
      </p:sp>
      <p:pic>
        <p:nvPicPr>
          <p:cNvPr id="4" name="Content Placeholder 3"/>
          <p:cNvPicPr>
            <a:picLocks noGrp="1" noChangeAspect="1"/>
          </p:cNvPicPr>
          <p:nvPr>
            <p:ph idx="1"/>
          </p:nvPr>
        </p:nvPicPr>
        <p:blipFill>
          <a:blip r:embed="rId2"/>
          <a:stretch>
            <a:fillRect/>
          </a:stretch>
        </p:blipFill>
        <p:spPr>
          <a:xfrm>
            <a:off x="2104231" y="2301081"/>
            <a:ext cx="5743575" cy="3600450"/>
          </a:xfrm>
          <a:prstGeom prst="rect">
            <a:avLst/>
          </a:prstGeom>
        </p:spPr>
      </p:pic>
      <p:pic>
        <p:nvPicPr>
          <p:cNvPr id="5" name="Picture 4"/>
          <p:cNvPicPr>
            <a:picLocks noChangeAspect="1"/>
          </p:cNvPicPr>
          <p:nvPr/>
        </p:nvPicPr>
        <p:blipFill>
          <a:blip r:embed="rId3"/>
          <a:stretch>
            <a:fillRect/>
          </a:stretch>
        </p:blipFill>
        <p:spPr>
          <a:xfrm>
            <a:off x="2224527" y="5972174"/>
            <a:ext cx="4029075" cy="600075"/>
          </a:xfrm>
          <a:prstGeom prst="rect">
            <a:avLst/>
          </a:prstGeom>
        </p:spPr>
      </p:pic>
    </p:spTree>
    <p:extLst>
      <p:ext uri="{BB962C8B-B14F-4D97-AF65-F5344CB8AC3E}">
        <p14:creationId xmlns:p14="http://schemas.microsoft.com/office/powerpoint/2010/main" val="25431869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Recursive Feature Elimination</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a:t>
            </a:r>
            <a:r>
              <a:rPr lang="en-US" i="1" dirty="0"/>
              <a:t>Given an external estimator that assigns weights to features (e.g., the coefficients of a linear model), the goal of recursive feature elimination (RFE) is to select features by recursively considering smaller and smaller sets of features. First, the estimator is trained on the initial set of features, and each feature’s importance is obtained either through a </a:t>
            </a:r>
            <a:r>
              <a:rPr lang="en-US" i="1" dirty="0" err="1"/>
              <a:t>coef</a:t>
            </a:r>
            <a:r>
              <a:rPr lang="en-US" i="1" dirty="0"/>
              <a:t>_ attribute or a </a:t>
            </a:r>
            <a:r>
              <a:rPr lang="en-US" i="1" dirty="0" err="1"/>
              <a:t>feature_importances</a:t>
            </a:r>
            <a:r>
              <a:rPr lang="en-US" i="1" dirty="0"/>
              <a:t>_ attribute.</a:t>
            </a:r>
            <a:r>
              <a:rPr lang="en-US" dirty="0"/>
              <a:t/>
            </a:r>
            <a:br>
              <a:rPr lang="en-US" dirty="0"/>
            </a:br>
            <a:r>
              <a:rPr lang="en-US" i="1" dirty="0"/>
              <a:t>Then, the least important features are pruned from the current set of features. That procedure is recursively repeated on the pruned set until the desired number of features to select is eventually reached.’</a:t>
            </a:r>
            <a:endParaRPr lang="en-US" dirty="0"/>
          </a:p>
          <a:p>
            <a:pPr marL="0" indent="0">
              <a:buNone/>
            </a:pPr>
            <a:endParaRPr lang="en-GB" dirty="0"/>
          </a:p>
        </p:txBody>
      </p:sp>
    </p:spTree>
    <p:extLst>
      <p:ext uri="{BB962C8B-B14F-4D97-AF65-F5344CB8AC3E}">
        <p14:creationId xmlns:p14="http://schemas.microsoft.com/office/powerpoint/2010/main" val="4219517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Recursive Feature Elimination</a:t>
            </a:r>
            <a:endParaRPr lang="en-GB" dirty="0"/>
          </a:p>
        </p:txBody>
      </p:sp>
      <p:pic>
        <p:nvPicPr>
          <p:cNvPr id="4" name="Content Placeholder 3"/>
          <p:cNvPicPr>
            <a:picLocks noGrp="1" noChangeAspect="1"/>
          </p:cNvPicPr>
          <p:nvPr>
            <p:ph idx="1"/>
          </p:nvPr>
        </p:nvPicPr>
        <p:blipFill>
          <a:blip r:embed="rId2"/>
          <a:stretch>
            <a:fillRect/>
          </a:stretch>
        </p:blipFill>
        <p:spPr>
          <a:xfrm>
            <a:off x="1755758" y="2873826"/>
            <a:ext cx="7672871" cy="2011680"/>
          </a:xfrm>
          <a:prstGeom prst="rect">
            <a:avLst/>
          </a:prstGeom>
        </p:spPr>
      </p:pic>
    </p:spTree>
    <p:extLst>
      <p:ext uri="{BB962C8B-B14F-4D97-AF65-F5344CB8AC3E}">
        <p14:creationId xmlns:p14="http://schemas.microsoft.com/office/powerpoint/2010/main" val="28676294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0000"/>
                </a:solidFill>
              </a:rPr>
              <a:t>Embedded Methods</a:t>
            </a:r>
            <a:br>
              <a:rPr lang="en-GB" dirty="0">
                <a:solidFill>
                  <a:srgbClr val="FF0000"/>
                </a:solidFill>
              </a:rPr>
            </a:br>
            <a:endParaRPr lang="en-GB" dirty="0">
              <a:solidFill>
                <a:srgbClr val="FF0000"/>
              </a:solidFill>
            </a:endParaRPr>
          </a:p>
        </p:txBody>
      </p:sp>
      <p:sp>
        <p:nvSpPr>
          <p:cNvPr id="3" name="Content Placeholder 2"/>
          <p:cNvSpPr>
            <a:spLocks noGrp="1"/>
          </p:cNvSpPr>
          <p:nvPr>
            <p:ph idx="1"/>
          </p:nvPr>
        </p:nvSpPr>
        <p:spPr/>
        <p:txBody>
          <a:bodyPr/>
          <a:lstStyle/>
          <a:p>
            <a:r>
              <a:rPr lang="en-US" dirty="0"/>
              <a:t>These methods encompass the benefits of both the wrapper and filter methods by including interactions of features but also maintaining reasonable computational costs. Embedded methods are iterative in the sense that takes care of each iteration of the model training process and carefully extract those features which contribute the most to the training for a particular iteration.</a:t>
            </a:r>
          </a:p>
          <a:p>
            <a:r>
              <a:rPr lang="en-US" dirty="0"/>
              <a:t>Let’s discuss some of these techniques here:</a:t>
            </a:r>
          </a:p>
          <a:p>
            <a:r>
              <a:rPr lang="en-GB" b="1" dirty="0"/>
              <a:t>LASSO Regularization (L1</a:t>
            </a:r>
            <a:r>
              <a:rPr lang="en-GB" b="1" dirty="0" smtClean="0"/>
              <a:t>)</a:t>
            </a:r>
          </a:p>
          <a:p>
            <a:r>
              <a:rPr lang="en-GB" b="1" dirty="0"/>
              <a:t>Random Forest </a:t>
            </a:r>
            <a:r>
              <a:rPr lang="en-GB" b="1" dirty="0" smtClean="0"/>
              <a:t>Importance</a:t>
            </a:r>
          </a:p>
          <a:p>
            <a:endParaRPr lang="en-GB" dirty="0"/>
          </a:p>
        </p:txBody>
      </p:sp>
    </p:spTree>
    <p:extLst>
      <p:ext uri="{BB962C8B-B14F-4D97-AF65-F5344CB8AC3E}">
        <p14:creationId xmlns:p14="http://schemas.microsoft.com/office/powerpoint/2010/main" val="15563732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LASSO Regularization (L1)</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Regularization </a:t>
            </a:r>
            <a:r>
              <a:rPr lang="en-US" dirty="0"/>
              <a:t>consists of adding a penalty to the different parameters of the machine learning model to reduce the freedom of the model, i.e., to avoid over-fitting. In linear model regularization, the penalty is applied over the coefficients that multiply each predictor. From the different types of regularization, Lasso or L1 has the property that can shrink some of the coefficients to zero. Therefore, that feature can be removed from the model.</a:t>
            </a:r>
          </a:p>
          <a:p>
            <a:endParaRPr lang="en-GB" dirty="0"/>
          </a:p>
        </p:txBody>
      </p:sp>
    </p:spTree>
    <p:extLst>
      <p:ext uri="{BB962C8B-B14F-4D97-AF65-F5344CB8AC3E}">
        <p14:creationId xmlns:p14="http://schemas.microsoft.com/office/powerpoint/2010/main" val="3236421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LASSO Regularization (L1)</a:t>
            </a:r>
            <a:endParaRPr lang="en-GB" dirty="0"/>
          </a:p>
        </p:txBody>
      </p:sp>
      <p:pic>
        <p:nvPicPr>
          <p:cNvPr id="4" name="Content Placeholder 3"/>
          <p:cNvPicPr>
            <a:picLocks noGrp="1" noChangeAspect="1"/>
          </p:cNvPicPr>
          <p:nvPr>
            <p:ph idx="1"/>
          </p:nvPr>
        </p:nvPicPr>
        <p:blipFill>
          <a:blip r:embed="rId2"/>
          <a:stretch>
            <a:fillRect/>
          </a:stretch>
        </p:blipFill>
        <p:spPr>
          <a:xfrm>
            <a:off x="319533" y="2412083"/>
            <a:ext cx="9627265" cy="3108960"/>
          </a:xfrm>
          <a:prstGeom prst="rect">
            <a:avLst/>
          </a:prstGeom>
        </p:spPr>
      </p:pic>
    </p:spTree>
    <p:extLst>
      <p:ext uri="{BB962C8B-B14F-4D97-AF65-F5344CB8AC3E}">
        <p14:creationId xmlns:p14="http://schemas.microsoft.com/office/powerpoint/2010/main" val="3146149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Random Forest Importance</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Random </a:t>
            </a:r>
            <a:r>
              <a:rPr lang="en-US" dirty="0"/>
              <a:t>Forests is a kind of Bagging Algorithm that aggregates a specified number of decision trees. The tree-based strategies used by random forests naturally rank by how well they improve the purity of the node, or in other words, a decrease in the impurity (</a:t>
            </a:r>
            <a:r>
              <a:rPr lang="en-US" b="1" dirty="0"/>
              <a:t>Gini impurity</a:t>
            </a:r>
            <a:r>
              <a:rPr lang="en-US" dirty="0"/>
              <a:t>) over all trees. Nodes with the greatest decrease in impurity happen at the start of the trees, while notes with the least decrease in impurity occur at the end of the trees. Thus, by pruning trees below a particular node, we can create a subset of the most important features.</a:t>
            </a:r>
          </a:p>
          <a:p>
            <a:endParaRPr lang="en-GB" dirty="0"/>
          </a:p>
        </p:txBody>
      </p:sp>
    </p:spTree>
    <p:extLst>
      <p:ext uri="{BB962C8B-B14F-4D97-AF65-F5344CB8AC3E}">
        <p14:creationId xmlns:p14="http://schemas.microsoft.com/office/powerpoint/2010/main" val="1631078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Random Forest Importance</a:t>
            </a:r>
            <a:r>
              <a:rPr lang="en-US" dirty="0"/>
              <a:t/>
            </a:r>
            <a:br>
              <a:rPr lang="en-US" dirty="0"/>
            </a:br>
            <a:endParaRPr lang="en-GB" dirty="0"/>
          </a:p>
        </p:txBody>
      </p:sp>
      <p:pic>
        <p:nvPicPr>
          <p:cNvPr id="4" name="Content Placeholder 3"/>
          <p:cNvPicPr>
            <a:picLocks noGrp="1" noChangeAspect="1"/>
          </p:cNvPicPr>
          <p:nvPr>
            <p:ph idx="1"/>
          </p:nvPr>
        </p:nvPicPr>
        <p:blipFill>
          <a:blip r:embed="rId2"/>
          <a:stretch>
            <a:fillRect/>
          </a:stretch>
        </p:blipFill>
        <p:spPr>
          <a:xfrm>
            <a:off x="677334" y="1455627"/>
            <a:ext cx="8555242" cy="4023360"/>
          </a:xfrm>
          <a:prstGeom prst="rect">
            <a:avLst/>
          </a:prstGeom>
        </p:spPr>
      </p:pic>
    </p:spTree>
    <p:extLst>
      <p:ext uri="{BB962C8B-B14F-4D97-AF65-F5344CB8AC3E}">
        <p14:creationId xmlns:p14="http://schemas.microsoft.com/office/powerpoint/2010/main" val="20933840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stretch>
            <a:fillRect/>
          </a:stretch>
        </p:blipFill>
        <p:spPr>
          <a:xfrm>
            <a:off x="1753645" y="2051306"/>
            <a:ext cx="6444045" cy="4206240"/>
          </a:xfrm>
          <a:prstGeom prst="rect">
            <a:avLst/>
          </a:prstGeom>
        </p:spPr>
      </p:pic>
    </p:spTree>
    <p:extLst>
      <p:ext uri="{BB962C8B-B14F-4D97-AF65-F5344CB8AC3E}">
        <p14:creationId xmlns:p14="http://schemas.microsoft.com/office/powerpoint/2010/main" val="1284701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Feature Selection Methods in ML</a:t>
            </a:r>
            <a:br>
              <a:rPr lang="en-US" dirty="0"/>
            </a:br>
            <a:endParaRPr lang="en-GB" dirty="0"/>
          </a:p>
        </p:txBody>
      </p:sp>
      <p:sp>
        <p:nvSpPr>
          <p:cNvPr id="3" name="Content Placeholder 2"/>
          <p:cNvSpPr>
            <a:spLocks noGrp="1"/>
          </p:cNvSpPr>
          <p:nvPr>
            <p:ph idx="1"/>
          </p:nvPr>
        </p:nvSpPr>
        <p:spPr/>
        <p:txBody>
          <a:bodyPr>
            <a:normAutofit fontScale="85000" lnSpcReduction="20000"/>
          </a:bodyPr>
          <a:lstStyle/>
          <a:p>
            <a:pPr marL="0" indent="0">
              <a:buNone/>
            </a:pPr>
            <a:endParaRPr lang="en-US" dirty="0"/>
          </a:p>
          <a:p>
            <a:r>
              <a:rPr lang="en-US" dirty="0"/>
              <a:t>Filter methods pick up the intrinsic properties of the features measured via univariate statistics instead of cross-validation performance. These methods are faster and less computationally expensive than wrapper methods. When dealing with high-dimensional data, it is computationally cheaper to use filter methods.</a:t>
            </a:r>
          </a:p>
          <a:p>
            <a:r>
              <a:rPr lang="en-US" dirty="0"/>
              <a:t>Let’s, discuss some of these techniques:</a:t>
            </a:r>
          </a:p>
          <a:p>
            <a:r>
              <a:rPr lang="en-US" b="1" dirty="0"/>
              <a:t>Information </a:t>
            </a:r>
            <a:r>
              <a:rPr lang="en-US" b="1" dirty="0" smtClean="0"/>
              <a:t>Gain</a:t>
            </a:r>
          </a:p>
          <a:p>
            <a:r>
              <a:rPr lang="en-US" b="1" dirty="0"/>
              <a:t>Chi-square </a:t>
            </a:r>
            <a:r>
              <a:rPr lang="en-US" b="1" dirty="0" smtClean="0"/>
              <a:t>Test</a:t>
            </a:r>
          </a:p>
          <a:p>
            <a:r>
              <a:rPr lang="en-US" b="1" dirty="0"/>
              <a:t>Fisher’s </a:t>
            </a:r>
            <a:r>
              <a:rPr lang="en-US" b="1" dirty="0" smtClean="0"/>
              <a:t>Score</a:t>
            </a:r>
          </a:p>
          <a:p>
            <a:r>
              <a:rPr lang="en-US" b="1" dirty="0"/>
              <a:t>Correlation </a:t>
            </a:r>
            <a:r>
              <a:rPr lang="en-US" b="1" dirty="0" smtClean="0"/>
              <a:t>Coefficient</a:t>
            </a:r>
          </a:p>
          <a:p>
            <a:r>
              <a:rPr lang="en-US" b="1" dirty="0"/>
              <a:t>Variance </a:t>
            </a:r>
            <a:r>
              <a:rPr lang="en-US" b="1" dirty="0" smtClean="0"/>
              <a:t>Threshold</a:t>
            </a:r>
          </a:p>
          <a:p>
            <a:r>
              <a:rPr lang="en-US" b="1" dirty="0"/>
              <a:t>Mean Absolute Difference (MAD)</a:t>
            </a:r>
            <a:r>
              <a:rPr lang="en-US" dirty="0"/>
              <a:t/>
            </a:r>
            <a:br>
              <a:rPr lang="en-US" dirty="0"/>
            </a:br>
            <a:r>
              <a:rPr lang="en-US" dirty="0"/>
              <a:t/>
            </a:r>
            <a:br>
              <a:rPr lang="en-US" dirty="0"/>
            </a:br>
            <a:r>
              <a:rPr lang="en-US" dirty="0"/>
              <a:t/>
            </a:r>
            <a:br>
              <a:rPr lang="en-US" dirty="0"/>
            </a:br>
            <a:endParaRPr lang="en-US" dirty="0"/>
          </a:p>
          <a:p>
            <a:pPr marL="0" indent="0">
              <a:buNone/>
            </a:pPr>
            <a:endParaRPr lang="en-GB" dirty="0"/>
          </a:p>
        </p:txBody>
      </p:sp>
      <p:sp>
        <p:nvSpPr>
          <p:cNvPr id="4" name="Title 1"/>
          <p:cNvSpPr txBox="1">
            <a:spLocks/>
          </p:cNvSpPr>
          <p:nvPr/>
        </p:nvSpPr>
        <p:spPr>
          <a:xfrm>
            <a:off x="677334" y="1385095"/>
            <a:ext cx="8596668" cy="775494"/>
          </a:xfrm>
          <a:prstGeom prst="rect">
            <a:avLst/>
          </a:prstGeom>
        </p:spPr>
        <p:txBody>
          <a:bodyPr vert="horz" lIns="91440" tIns="45720" rIns="91440" bIns="45720" rtlCol="0" anchor="t">
            <a:normAutofit fontScale="7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solidFill>
                  <a:srgbClr val="FF0000"/>
                </a:solidFill>
              </a:rPr>
              <a:t>Filter Methods</a:t>
            </a:r>
            <a:r>
              <a:rPr lang="en-US" dirty="0" smtClean="0"/>
              <a:t/>
            </a:r>
            <a:br>
              <a:rPr lang="en-US" dirty="0" smtClean="0"/>
            </a:br>
            <a:endParaRPr lang="en-GB" dirty="0"/>
          </a:p>
        </p:txBody>
      </p:sp>
    </p:spTree>
    <p:extLst>
      <p:ext uri="{BB962C8B-B14F-4D97-AF65-F5344CB8AC3E}">
        <p14:creationId xmlns:p14="http://schemas.microsoft.com/office/powerpoint/2010/main" val="3656606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Information Gain</a:t>
            </a:r>
            <a:r>
              <a:rPr lang="en-US" dirty="0"/>
              <a:t/>
            </a:r>
            <a:br>
              <a:rPr lang="en-US" dirty="0"/>
            </a:br>
            <a:endParaRPr lang="en-GB" dirty="0"/>
          </a:p>
        </p:txBody>
      </p:sp>
      <p:pic>
        <p:nvPicPr>
          <p:cNvPr id="4" name="Content Placeholder 3"/>
          <p:cNvPicPr>
            <a:picLocks noGrp="1" noChangeAspect="1"/>
          </p:cNvPicPr>
          <p:nvPr>
            <p:ph idx="1"/>
          </p:nvPr>
        </p:nvPicPr>
        <p:blipFill>
          <a:blip r:embed="rId2"/>
          <a:stretch>
            <a:fillRect/>
          </a:stretch>
        </p:blipFill>
        <p:spPr>
          <a:xfrm>
            <a:off x="1842294" y="2382044"/>
            <a:ext cx="6267450" cy="3438525"/>
          </a:xfrm>
          <a:prstGeom prst="rect">
            <a:avLst/>
          </a:prstGeom>
        </p:spPr>
      </p:pic>
      <p:sp>
        <p:nvSpPr>
          <p:cNvPr id="5" name="Rectangle 4"/>
          <p:cNvSpPr/>
          <p:nvPr/>
        </p:nvSpPr>
        <p:spPr>
          <a:xfrm>
            <a:off x="1219200" y="1181715"/>
            <a:ext cx="6096000" cy="1200329"/>
          </a:xfrm>
          <a:prstGeom prst="rect">
            <a:avLst/>
          </a:prstGeom>
        </p:spPr>
        <p:txBody>
          <a:bodyPr>
            <a:spAutoFit/>
          </a:bodyPr>
          <a:lstStyle/>
          <a:p>
            <a:r>
              <a:rPr lang="en-US" dirty="0"/>
              <a:t>Information gain calculates the reduction in entropy from the transformation of a dataset. It can be used for feature selection by evaluating the Information gain of each variable in the context of the target variable.</a:t>
            </a:r>
            <a:endParaRPr lang="en-US" dirty="0"/>
          </a:p>
        </p:txBody>
      </p:sp>
    </p:spTree>
    <p:extLst>
      <p:ext uri="{BB962C8B-B14F-4D97-AF65-F5344CB8AC3E}">
        <p14:creationId xmlns:p14="http://schemas.microsoft.com/office/powerpoint/2010/main" val="3172439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Chi-square Test</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The </a:t>
            </a:r>
            <a:r>
              <a:rPr lang="en-US" dirty="0"/>
              <a:t>Chi-square test is used for categorical features in a dataset. We calculate Chi-square between each feature and the target and select the desired number of features with the best Chi-square scores. In order to correctly apply the chi-squared to test the relation between various features in the dataset and the target variable, the following conditions have to be met: the variables have to be </a:t>
            </a:r>
            <a:r>
              <a:rPr lang="en-US" i="1" dirty="0"/>
              <a:t>categorical</a:t>
            </a:r>
            <a:r>
              <a:rPr lang="en-US" dirty="0"/>
              <a:t>, sampled </a:t>
            </a:r>
            <a:r>
              <a:rPr lang="en-US" i="1" dirty="0"/>
              <a:t>independently, </a:t>
            </a:r>
            <a:r>
              <a:rPr lang="en-US" dirty="0"/>
              <a:t>and values should have an </a:t>
            </a:r>
            <a:r>
              <a:rPr lang="en-US" i="1" dirty="0"/>
              <a:t>expected frequency greater than 5</a:t>
            </a:r>
            <a:r>
              <a:rPr lang="en-US" dirty="0"/>
              <a:t>.</a:t>
            </a:r>
          </a:p>
          <a:p>
            <a:pPr marL="0" indent="0">
              <a:buNone/>
            </a:pPr>
            <a:r>
              <a:rPr lang="en-US" dirty="0"/>
              <a:t/>
            </a:r>
            <a:br>
              <a:rPr lang="en-US" dirty="0"/>
            </a:br>
            <a:endParaRPr lang="en-GB" dirty="0"/>
          </a:p>
        </p:txBody>
      </p:sp>
    </p:spTree>
    <p:extLst>
      <p:ext uri="{BB962C8B-B14F-4D97-AF65-F5344CB8AC3E}">
        <p14:creationId xmlns:p14="http://schemas.microsoft.com/office/powerpoint/2010/main" val="23876794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Chi-square Test</a:t>
            </a:r>
            <a:r>
              <a:rPr lang="en-US" dirty="0"/>
              <a:t/>
            </a:r>
            <a:br>
              <a:rPr lang="en-US" dirty="0"/>
            </a:br>
            <a:endParaRPr lang="en-GB" dirty="0"/>
          </a:p>
        </p:txBody>
      </p:sp>
      <p:pic>
        <p:nvPicPr>
          <p:cNvPr id="4" name="Content Placeholder 3"/>
          <p:cNvPicPr>
            <a:picLocks noGrp="1" noChangeAspect="1"/>
          </p:cNvPicPr>
          <p:nvPr>
            <p:ph idx="1"/>
          </p:nvPr>
        </p:nvPicPr>
        <p:blipFill>
          <a:blip r:embed="rId2"/>
          <a:stretch>
            <a:fillRect/>
          </a:stretch>
        </p:blipFill>
        <p:spPr>
          <a:xfrm>
            <a:off x="1980406" y="2686844"/>
            <a:ext cx="5991225" cy="2828925"/>
          </a:xfrm>
          <a:prstGeom prst="rect">
            <a:avLst/>
          </a:prstGeom>
        </p:spPr>
      </p:pic>
    </p:spTree>
    <p:extLst>
      <p:ext uri="{BB962C8B-B14F-4D97-AF65-F5344CB8AC3E}">
        <p14:creationId xmlns:p14="http://schemas.microsoft.com/office/powerpoint/2010/main" val="37685012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Fisher’s Score</a:t>
            </a:r>
            <a:endParaRPr lang="en-US" dirty="0"/>
          </a:p>
        </p:txBody>
      </p:sp>
      <p:sp>
        <p:nvSpPr>
          <p:cNvPr id="3" name="Content Placeholder 2"/>
          <p:cNvSpPr>
            <a:spLocks noGrp="1"/>
          </p:cNvSpPr>
          <p:nvPr>
            <p:ph idx="1"/>
          </p:nvPr>
        </p:nvSpPr>
        <p:spPr/>
        <p:txBody>
          <a:bodyPr/>
          <a:lstStyle/>
          <a:p>
            <a:r>
              <a:rPr lang="en-US" dirty="0" smtClean="0"/>
              <a:t>Fisher </a:t>
            </a:r>
            <a:r>
              <a:rPr lang="en-US" dirty="0"/>
              <a:t>score is one of the most widely used supervised feature selection methods. The algorithm we will use returns the ranks of the variables based on the fisher’s score in descending order. We can then select the variables as per the case</a:t>
            </a:r>
            <a:r>
              <a:rPr lang="en-US" dirty="0" smtClean="0"/>
              <a:t>.</a:t>
            </a:r>
          </a:p>
          <a:p>
            <a:endParaRPr lang="en-US" dirty="0"/>
          </a:p>
          <a:p>
            <a:pPr marL="0" indent="0">
              <a:buNone/>
            </a:pPr>
            <a:endParaRPr lang="en-GB" dirty="0"/>
          </a:p>
        </p:txBody>
      </p:sp>
    </p:spTree>
    <p:extLst>
      <p:ext uri="{BB962C8B-B14F-4D97-AF65-F5344CB8AC3E}">
        <p14:creationId xmlns:p14="http://schemas.microsoft.com/office/powerpoint/2010/main" val="34357417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Fisher’s Score</a:t>
            </a:r>
            <a:r>
              <a:rPr lang="en-US" dirty="0"/>
              <a:t/>
            </a:r>
            <a:br>
              <a:rPr lang="en-US" dirty="0"/>
            </a:br>
            <a:endParaRPr lang="en-GB" dirty="0"/>
          </a:p>
        </p:txBody>
      </p:sp>
      <p:pic>
        <p:nvPicPr>
          <p:cNvPr id="4" name="Content Placeholder 3"/>
          <p:cNvPicPr>
            <a:picLocks noGrp="1" noChangeAspect="1"/>
          </p:cNvPicPr>
          <p:nvPr>
            <p:ph idx="1"/>
          </p:nvPr>
        </p:nvPicPr>
        <p:blipFill>
          <a:blip r:embed="rId2"/>
          <a:stretch>
            <a:fillRect/>
          </a:stretch>
        </p:blipFill>
        <p:spPr>
          <a:xfrm>
            <a:off x="1875631" y="2220119"/>
            <a:ext cx="6200775" cy="3762375"/>
          </a:xfrm>
          <a:prstGeom prst="rect">
            <a:avLst/>
          </a:prstGeom>
        </p:spPr>
      </p:pic>
    </p:spTree>
    <p:extLst>
      <p:ext uri="{BB962C8B-B14F-4D97-AF65-F5344CB8AC3E}">
        <p14:creationId xmlns:p14="http://schemas.microsoft.com/office/powerpoint/2010/main" val="26077657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Correlation Coefficient</a:t>
            </a:r>
            <a:r>
              <a:rPr lang="en-US" dirty="0"/>
              <a:t/>
            </a:r>
            <a:br>
              <a:rPr lang="en-US" dirty="0"/>
            </a:br>
            <a:endParaRPr lang="en-GB" dirty="0"/>
          </a:p>
        </p:txBody>
      </p:sp>
      <p:sp>
        <p:nvSpPr>
          <p:cNvPr id="3" name="Content Placeholder 2"/>
          <p:cNvSpPr>
            <a:spLocks noGrp="1"/>
          </p:cNvSpPr>
          <p:nvPr>
            <p:ph idx="1"/>
          </p:nvPr>
        </p:nvSpPr>
        <p:spPr/>
        <p:txBody>
          <a:bodyPr/>
          <a:lstStyle/>
          <a:p>
            <a:r>
              <a:rPr lang="en-US" dirty="0" smtClean="0"/>
              <a:t>Correlation </a:t>
            </a:r>
            <a:r>
              <a:rPr lang="en-US" dirty="0"/>
              <a:t>is a measure of the linear relationship between 2 or more variables. Through correlation, we can predict one variable from the other. The logic behind using correlation for feature selection is that good variables correlate highly with the target. Furthermore, variables should be correlated with the target but uncorrelated among themselves.</a:t>
            </a:r>
          </a:p>
          <a:p>
            <a:r>
              <a:rPr lang="en-US" dirty="0"/>
              <a:t>If two variables are correlated, we can predict one from the other. Therefore, if two features are correlated, the model only needs one, as the second does not add additional information. We will use the Pearson Correlation here.</a:t>
            </a:r>
          </a:p>
          <a:p>
            <a:pPr marL="0" indent="0">
              <a:buNone/>
            </a:pPr>
            <a:endParaRPr lang="en-GB" dirty="0"/>
          </a:p>
        </p:txBody>
      </p:sp>
    </p:spTree>
    <p:extLst>
      <p:ext uri="{BB962C8B-B14F-4D97-AF65-F5344CB8AC3E}">
        <p14:creationId xmlns:p14="http://schemas.microsoft.com/office/powerpoint/2010/main" val="75317144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56</TotalTime>
  <Words>1187</Words>
  <Application>Microsoft Office PowerPoint</Application>
  <PresentationFormat>Widescreen</PresentationFormat>
  <Paragraphs>66</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Trebuchet MS</vt:lpstr>
      <vt:lpstr>Wingdings 3</vt:lpstr>
      <vt:lpstr>Facet</vt:lpstr>
      <vt:lpstr>FEATURE SELECTION METHODS</vt:lpstr>
      <vt:lpstr>PowerPoint Presentation</vt:lpstr>
      <vt:lpstr>Types of Feature Selection Methods in ML </vt:lpstr>
      <vt:lpstr>Information Gain </vt:lpstr>
      <vt:lpstr>Chi-square Test </vt:lpstr>
      <vt:lpstr>Chi-square Test </vt:lpstr>
      <vt:lpstr>Fisher’s Score</vt:lpstr>
      <vt:lpstr>Fisher’s Score </vt:lpstr>
      <vt:lpstr>Correlation Coefficient </vt:lpstr>
      <vt:lpstr>Correlation Coefficient </vt:lpstr>
      <vt:lpstr>Correlation Coefficient </vt:lpstr>
      <vt:lpstr>Variance Threshold </vt:lpstr>
      <vt:lpstr>Variance Threshold </vt:lpstr>
      <vt:lpstr>Mean Absolute Difference (MAD) </vt:lpstr>
      <vt:lpstr>Mean Absolute Difference (MAD) </vt:lpstr>
      <vt:lpstr>Wrapper Methods </vt:lpstr>
      <vt:lpstr>Forward Feature Selection </vt:lpstr>
      <vt:lpstr>Backward Feature Elimination</vt:lpstr>
      <vt:lpstr>Backward Feature Elimination</vt:lpstr>
      <vt:lpstr>Exhaustive Feature Selection </vt:lpstr>
      <vt:lpstr>Exhaustive Feature Selection </vt:lpstr>
      <vt:lpstr>Recursive Feature Elimination </vt:lpstr>
      <vt:lpstr>Recursive Feature Elimination</vt:lpstr>
      <vt:lpstr>Embedded Methods </vt:lpstr>
      <vt:lpstr>LASSO Regularization (L1) </vt:lpstr>
      <vt:lpstr>LASSO Regularization (L1)</vt:lpstr>
      <vt:lpstr>Random Forest Importance </vt:lpstr>
      <vt:lpstr>Random Forest Importance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SELECTION METHODS</dc:title>
  <dc:creator>Lab1</dc:creator>
  <cp:lastModifiedBy>Lab1</cp:lastModifiedBy>
  <cp:revision>6</cp:revision>
  <dcterms:created xsi:type="dcterms:W3CDTF">2023-10-24T07:28:17Z</dcterms:created>
  <dcterms:modified xsi:type="dcterms:W3CDTF">2023-10-24T08:24:35Z</dcterms:modified>
</cp:coreProperties>
</file>