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1" r:id="rId3"/>
    <p:sldId id="365" r:id="rId4"/>
    <p:sldId id="366" r:id="rId5"/>
    <p:sldId id="355" r:id="rId6"/>
    <p:sldId id="305" r:id="rId7"/>
    <p:sldId id="329" r:id="rId8"/>
    <p:sldId id="363" r:id="rId9"/>
    <p:sldId id="356" r:id="rId10"/>
    <p:sldId id="346" r:id="rId11"/>
    <p:sldId id="348" r:id="rId12"/>
    <p:sldId id="310" r:id="rId13"/>
    <p:sldId id="357" r:id="rId14"/>
    <p:sldId id="358" r:id="rId15"/>
    <p:sldId id="362" r:id="rId16"/>
    <p:sldId id="360" r:id="rId17"/>
    <p:sldId id="352" r:id="rId18"/>
    <p:sldId id="354" r:id="rId19"/>
    <p:sldId id="364" r:id="rId20"/>
  </p:sldIdLst>
  <p:sldSz cx="9144000" cy="6858000" type="screen4x3"/>
  <p:notesSz cx="6797675" cy="9926638"/>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511"/>
    <a:srgbClr val="FFFFFF"/>
    <a:srgbClr val="FFFFCC"/>
    <a:srgbClr val="FCFBD5"/>
    <a:srgbClr val="FBFBCF"/>
    <a:srgbClr val="CCECFF"/>
    <a:srgbClr val="DFE5B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14" d="100"/>
          <a:sy n="114" d="100"/>
        </p:scale>
        <p:origin x="1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1817" y="-99"/>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CFEFFA7-993F-4AA6-8886-D8AE973373D8}"/>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defTabSz="945924" eaLnBrk="1" hangingPunct="1">
              <a:defRPr sz="1200" i="0">
                <a:latin typeface="Arial" charset="0"/>
              </a:defRPr>
            </a:lvl1pPr>
          </a:lstStyle>
          <a:p>
            <a:pPr>
              <a:defRPr/>
            </a:pPr>
            <a:endParaRPr lang="en-GB"/>
          </a:p>
        </p:txBody>
      </p:sp>
      <p:sp>
        <p:nvSpPr>
          <p:cNvPr id="45059" name="Rectangle 3">
            <a:extLst>
              <a:ext uri="{FF2B5EF4-FFF2-40B4-BE49-F238E27FC236}">
                <a16:creationId xmlns:a16="http://schemas.microsoft.com/office/drawing/2014/main" id="{C9EF7387-5D17-4ACE-BF23-7499E65DB142}"/>
              </a:ext>
            </a:extLst>
          </p:cNvPr>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algn="r" defTabSz="945924" eaLnBrk="1" hangingPunct="1">
              <a:defRPr sz="1200" i="0">
                <a:latin typeface="Arial" charset="0"/>
              </a:defRPr>
            </a:lvl1pPr>
          </a:lstStyle>
          <a:p>
            <a:pPr>
              <a:defRPr/>
            </a:pPr>
            <a:endParaRPr lang="en-GB"/>
          </a:p>
        </p:txBody>
      </p:sp>
      <p:sp>
        <p:nvSpPr>
          <p:cNvPr id="45060" name="Rectangle 4">
            <a:extLst>
              <a:ext uri="{FF2B5EF4-FFF2-40B4-BE49-F238E27FC236}">
                <a16:creationId xmlns:a16="http://schemas.microsoft.com/office/drawing/2014/main" id="{C4904DC4-3624-4A6B-85E8-10869303D23F}"/>
              </a:ext>
            </a:extLst>
          </p:cNvPr>
          <p:cNvSpPr>
            <a:spLocks noGrp="1" noChangeArrowheads="1"/>
          </p:cNvSpPr>
          <p:nvPr>
            <p:ph type="ftr" sz="quarter" idx="2"/>
          </p:nvPr>
        </p:nvSpPr>
        <p:spPr bwMode="auto">
          <a:xfrm>
            <a:off x="0" y="9429750"/>
            <a:ext cx="4230688"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defTabSz="945924" eaLnBrk="1" hangingPunct="1">
              <a:defRPr sz="1200" i="0">
                <a:latin typeface="Arial" charset="0"/>
              </a:defRPr>
            </a:lvl1pPr>
          </a:lstStyle>
          <a:p>
            <a:pPr>
              <a:defRPr/>
            </a:pPr>
            <a:endParaRPr lang="en-GB"/>
          </a:p>
        </p:txBody>
      </p:sp>
      <p:sp>
        <p:nvSpPr>
          <p:cNvPr id="45061" name="Rectangle 5">
            <a:extLst>
              <a:ext uri="{FF2B5EF4-FFF2-40B4-BE49-F238E27FC236}">
                <a16:creationId xmlns:a16="http://schemas.microsoft.com/office/drawing/2014/main" id="{0251C6B3-6E63-486F-8292-03E61FA493C6}"/>
              </a:ext>
            </a:extLst>
          </p:cNvPr>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algn="r" defTabSz="944563" eaLnBrk="1" hangingPunct="1">
              <a:defRPr sz="1200" i="0"/>
            </a:lvl1pPr>
          </a:lstStyle>
          <a:p>
            <a:pPr>
              <a:defRPr/>
            </a:pPr>
            <a:fld id="{B0226D3E-5FF9-498D-B966-202472F74B9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53B4C7-970F-48F3-91D3-933D8815774E}"/>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defTabSz="945924" eaLnBrk="1" hangingPunct="1">
              <a:defRPr sz="1200" i="0">
                <a:latin typeface="Arial" charset="0"/>
              </a:defRPr>
            </a:lvl1pPr>
          </a:lstStyle>
          <a:p>
            <a:pPr>
              <a:defRPr/>
            </a:pPr>
            <a:endParaRPr lang="en-US"/>
          </a:p>
        </p:txBody>
      </p:sp>
      <p:sp>
        <p:nvSpPr>
          <p:cNvPr id="6147" name="Rectangle 3">
            <a:extLst>
              <a:ext uri="{FF2B5EF4-FFF2-40B4-BE49-F238E27FC236}">
                <a16:creationId xmlns:a16="http://schemas.microsoft.com/office/drawing/2014/main" id="{CD6ED967-525A-4887-B2C5-6B1D3053B1D6}"/>
              </a:ext>
            </a:extLst>
          </p:cNvPr>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lvl1pPr algn="r" defTabSz="945924" eaLnBrk="1" hangingPunct="1">
              <a:defRPr sz="1200" i="0">
                <a:latin typeface="Arial" charset="0"/>
              </a:defRPr>
            </a:lvl1pPr>
          </a:lstStyle>
          <a:p>
            <a:pPr>
              <a:defRPr/>
            </a:pPr>
            <a:endParaRPr lang="en-US"/>
          </a:p>
        </p:txBody>
      </p:sp>
      <p:sp>
        <p:nvSpPr>
          <p:cNvPr id="8196" name="Rectangle 4">
            <a:extLst>
              <a:ext uri="{FF2B5EF4-FFF2-40B4-BE49-F238E27FC236}">
                <a16:creationId xmlns:a16="http://schemas.microsoft.com/office/drawing/2014/main" id="{F2A3FAB8-45C3-4AD2-BD42-360B5B4199A8}"/>
              </a:ext>
            </a:extLst>
          </p:cNvPr>
          <p:cNvSpPr>
            <a:spLocks noGrp="1" noRot="1" noChangeAspect="1" noChangeArrowheads="1" noTextEdit="1"/>
          </p:cNvSpPr>
          <p:nvPr>
            <p:ph type="sldImg" idx="2"/>
          </p:nvPr>
        </p:nvSpPr>
        <p:spPr bwMode="auto">
          <a:xfrm>
            <a:off x="919163" y="746125"/>
            <a:ext cx="4960937"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D88A097-B8E9-4B35-822F-8B6DE90B1D2C}"/>
              </a:ext>
            </a:extLst>
          </p:cNvPr>
          <p:cNvSpPr>
            <a:spLocks noGrp="1" noChangeArrowheads="1"/>
          </p:cNvSpPr>
          <p:nvPr>
            <p:ph type="body" sz="quarter" idx="3"/>
          </p:nvPr>
        </p:nvSpPr>
        <p:spPr bwMode="auto">
          <a:xfrm>
            <a:off x="679450" y="4714875"/>
            <a:ext cx="5438775" cy="4465638"/>
          </a:xfrm>
          <a:prstGeom prst="rect">
            <a:avLst/>
          </a:prstGeom>
          <a:noFill/>
          <a:ln w="9525">
            <a:noFill/>
            <a:miter lim="800000"/>
            <a:headEnd/>
            <a:tailEnd/>
          </a:ln>
          <a:effectLst/>
        </p:spPr>
        <p:txBody>
          <a:bodyPr vert="horz" wrap="square" lIns="94581" tIns="47290" rIns="94581" bIns="4729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D57AA5D-E811-48E7-8A64-862BF2DAAF35}"/>
              </a:ext>
            </a:extLst>
          </p:cNvPr>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defTabSz="945924" eaLnBrk="1" hangingPunct="1">
              <a:defRPr sz="1200" i="0">
                <a:latin typeface="Arial" charset="0"/>
              </a:defRPr>
            </a:lvl1pPr>
          </a:lstStyle>
          <a:p>
            <a:pPr>
              <a:defRPr/>
            </a:pPr>
            <a:endParaRPr lang="en-US"/>
          </a:p>
        </p:txBody>
      </p:sp>
      <p:sp>
        <p:nvSpPr>
          <p:cNvPr id="6151" name="Rectangle 7">
            <a:extLst>
              <a:ext uri="{FF2B5EF4-FFF2-40B4-BE49-F238E27FC236}">
                <a16:creationId xmlns:a16="http://schemas.microsoft.com/office/drawing/2014/main" id="{13971091-5A90-48A1-9086-D0CD1D8B108A}"/>
              </a:ext>
            </a:extLst>
          </p:cNvPr>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94581" tIns="47290" rIns="94581" bIns="47290" numCol="1" anchor="b" anchorCtr="0" compatLnSpc="1">
            <a:prstTxWarp prst="textNoShape">
              <a:avLst/>
            </a:prstTxWarp>
          </a:bodyPr>
          <a:lstStyle>
            <a:lvl1pPr algn="r" defTabSz="944563" eaLnBrk="1" hangingPunct="1">
              <a:defRPr sz="1200" i="0"/>
            </a:lvl1pPr>
          </a:lstStyle>
          <a:p>
            <a:pPr>
              <a:defRPr/>
            </a:pPr>
            <a:fld id="{5CF22575-1406-40C7-AD0A-50D02FB304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19A4428-7F0E-4A9D-8F2F-54FCAE165D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0B0FE81F-179F-4922-B7E0-8EA2FC185F0F}" type="slidenum">
              <a:rPr lang="en-US" altLang="en-US" i="0" smtClean="0"/>
              <a:pPr/>
              <a:t>1</a:t>
            </a:fld>
            <a:endParaRPr lang="en-US" altLang="en-US" i="0"/>
          </a:p>
        </p:txBody>
      </p:sp>
      <p:sp>
        <p:nvSpPr>
          <p:cNvPr id="11267" name="Rectangle 2">
            <a:extLst>
              <a:ext uri="{FF2B5EF4-FFF2-40B4-BE49-F238E27FC236}">
                <a16:creationId xmlns:a16="http://schemas.microsoft.com/office/drawing/2014/main" id="{AB5F2CE0-BC2B-411C-853F-BCB5E495ECEE}"/>
              </a:ext>
            </a:extLst>
          </p:cNvPr>
          <p:cNvSpPr>
            <a:spLocks noGrp="1" noRot="1" noChangeAspect="1" noChangeArrowheads="1" noTextEdit="1"/>
          </p:cNvSpPr>
          <p:nvPr>
            <p:ph type="sldImg"/>
          </p:nvPr>
        </p:nvSpPr>
        <p:spPr>
          <a:xfrm>
            <a:off x="919163" y="746125"/>
            <a:ext cx="4959350" cy="3721100"/>
          </a:xfrm>
          <a:ln/>
        </p:spPr>
      </p:sp>
      <p:sp>
        <p:nvSpPr>
          <p:cNvPr id="11268" name="Rectangle 3">
            <a:extLst>
              <a:ext uri="{FF2B5EF4-FFF2-40B4-BE49-F238E27FC236}">
                <a16:creationId xmlns:a16="http://schemas.microsoft.com/office/drawing/2014/main" id="{83B7FB9C-455D-41A8-9759-1290D1054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190E8D2-3A1C-4906-9553-2EE2E7A86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755BC44-E7A0-4FAA-A8A5-E85E217AB379}" type="slidenum">
              <a:rPr lang="en-US" altLang="en-US" i="0" smtClean="0"/>
              <a:pPr/>
              <a:t>10</a:t>
            </a:fld>
            <a:endParaRPr lang="en-US" altLang="en-US" i="0"/>
          </a:p>
        </p:txBody>
      </p:sp>
      <p:sp>
        <p:nvSpPr>
          <p:cNvPr id="29699" name="Rectangle 2">
            <a:extLst>
              <a:ext uri="{FF2B5EF4-FFF2-40B4-BE49-F238E27FC236}">
                <a16:creationId xmlns:a16="http://schemas.microsoft.com/office/drawing/2014/main" id="{12863FDB-F66C-4882-B4D3-13620409EEAC}"/>
              </a:ext>
            </a:extLst>
          </p:cNvPr>
          <p:cNvSpPr>
            <a:spLocks noGrp="1" noRot="1" noChangeAspect="1" noChangeArrowheads="1" noTextEdit="1"/>
          </p:cNvSpPr>
          <p:nvPr>
            <p:ph type="sldImg"/>
          </p:nvPr>
        </p:nvSpPr>
        <p:spPr>
          <a:xfrm>
            <a:off x="919163" y="746125"/>
            <a:ext cx="4959350" cy="3721100"/>
          </a:xfrm>
          <a:ln/>
        </p:spPr>
      </p:sp>
      <p:sp>
        <p:nvSpPr>
          <p:cNvPr id="29700" name="Rectangle 3">
            <a:extLst>
              <a:ext uri="{FF2B5EF4-FFF2-40B4-BE49-F238E27FC236}">
                <a16:creationId xmlns:a16="http://schemas.microsoft.com/office/drawing/2014/main" id="{0AEE9DB6-44F2-4B12-A4EF-DB57116439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22DFC51-6EF4-48BD-99FD-6A468ECDC2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71FA03EC-A44B-41D2-B90B-4C91925BA523}" type="slidenum">
              <a:rPr lang="en-US" altLang="en-US" i="0" smtClean="0"/>
              <a:pPr/>
              <a:t>11</a:t>
            </a:fld>
            <a:endParaRPr lang="en-US" altLang="en-US" i="0"/>
          </a:p>
        </p:txBody>
      </p:sp>
      <p:sp>
        <p:nvSpPr>
          <p:cNvPr id="31747" name="Rectangle 2">
            <a:extLst>
              <a:ext uri="{FF2B5EF4-FFF2-40B4-BE49-F238E27FC236}">
                <a16:creationId xmlns:a16="http://schemas.microsoft.com/office/drawing/2014/main" id="{D8786DF2-9496-4802-A37C-B35EF46A0918}"/>
              </a:ext>
            </a:extLst>
          </p:cNvPr>
          <p:cNvSpPr>
            <a:spLocks noGrp="1" noRot="1" noChangeAspect="1" noChangeArrowheads="1" noTextEdit="1"/>
          </p:cNvSpPr>
          <p:nvPr>
            <p:ph type="sldImg"/>
          </p:nvPr>
        </p:nvSpPr>
        <p:spPr>
          <a:xfrm>
            <a:off x="919163" y="746125"/>
            <a:ext cx="4959350" cy="3721100"/>
          </a:xfrm>
          <a:ln/>
        </p:spPr>
      </p:sp>
      <p:sp>
        <p:nvSpPr>
          <p:cNvPr id="31748" name="Rectangle 3">
            <a:extLst>
              <a:ext uri="{FF2B5EF4-FFF2-40B4-BE49-F238E27FC236}">
                <a16:creationId xmlns:a16="http://schemas.microsoft.com/office/drawing/2014/main" id="{7C51082F-0ABE-45D1-9230-E483E91B20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B3EAC4A-11E2-4AB1-893D-568AF79E09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859D349-A127-4FA0-806A-7368E36162CD}" type="slidenum">
              <a:rPr lang="en-US" altLang="en-US" i="0" smtClean="0"/>
              <a:pPr/>
              <a:t>12</a:t>
            </a:fld>
            <a:endParaRPr lang="en-US" altLang="en-US" i="0"/>
          </a:p>
        </p:txBody>
      </p:sp>
      <p:sp>
        <p:nvSpPr>
          <p:cNvPr id="33795" name="Rectangle 2">
            <a:extLst>
              <a:ext uri="{FF2B5EF4-FFF2-40B4-BE49-F238E27FC236}">
                <a16:creationId xmlns:a16="http://schemas.microsoft.com/office/drawing/2014/main" id="{4DFC12F2-2EE7-4310-B38C-2D6D28CC5682}"/>
              </a:ext>
            </a:extLst>
          </p:cNvPr>
          <p:cNvSpPr>
            <a:spLocks noGrp="1" noRot="1" noChangeAspect="1" noChangeArrowheads="1" noTextEdit="1"/>
          </p:cNvSpPr>
          <p:nvPr>
            <p:ph type="sldImg"/>
          </p:nvPr>
        </p:nvSpPr>
        <p:spPr>
          <a:xfrm>
            <a:off x="919163" y="746125"/>
            <a:ext cx="4959350" cy="3721100"/>
          </a:xfrm>
          <a:ln/>
        </p:spPr>
      </p:sp>
      <p:sp>
        <p:nvSpPr>
          <p:cNvPr id="33796" name="Rectangle 3">
            <a:extLst>
              <a:ext uri="{FF2B5EF4-FFF2-40B4-BE49-F238E27FC236}">
                <a16:creationId xmlns:a16="http://schemas.microsoft.com/office/drawing/2014/main" id="{0245CD85-666F-41F2-99C9-77E31A59AB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E617CD8-00F4-4369-9CAB-A1B7BB4B7D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015783C8-535F-48C3-A191-20B852C7093A}" type="slidenum">
              <a:rPr lang="en-US" altLang="en-US" i="0" smtClean="0"/>
              <a:pPr/>
              <a:t>13</a:t>
            </a:fld>
            <a:endParaRPr lang="en-US" altLang="en-US" i="0"/>
          </a:p>
        </p:txBody>
      </p:sp>
      <p:sp>
        <p:nvSpPr>
          <p:cNvPr id="35843" name="Rectangle 2">
            <a:extLst>
              <a:ext uri="{FF2B5EF4-FFF2-40B4-BE49-F238E27FC236}">
                <a16:creationId xmlns:a16="http://schemas.microsoft.com/office/drawing/2014/main" id="{2BF9658B-A9E5-45CE-8824-86125C617E61}"/>
              </a:ext>
            </a:extLst>
          </p:cNvPr>
          <p:cNvSpPr>
            <a:spLocks noGrp="1" noRot="1" noChangeAspect="1" noChangeArrowheads="1" noTextEdit="1"/>
          </p:cNvSpPr>
          <p:nvPr>
            <p:ph type="sldImg"/>
          </p:nvPr>
        </p:nvSpPr>
        <p:spPr>
          <a:xfrm>
            <a:off x="919163" y="746125"/>
            <a:ext cx="4959350" cy="3721100"/>
          </a:xfrm>
          <a:ln/>
        </p:spPr>
      </p:sp>
      <p:sp>
        <p:nvSpPr>
          <p:cNvPr id="35844" name="Rectangle 3">
            <a:extLst>
              <a:ext uri="{FF2B5EF4-FFF2-40B4-BE49-F238E27FC236}">
                <a16:creationId xmlns:a16="http://schemas.microsoft.com/office/drawing/2014/main" id="{BBD3D477-E5D9-44A9-AB4E-F17A6857E5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FFA2563-3DBF-41C1-8D57-94077B3A7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BE128B8-96E7-4860-88CC-5B370C4CC3C7}" type="slidenum">
              <a:rPr lang="en-US" altLang="en-US" i="0" smtClean="0"/>
              <a:pPr/>
              <a:t>14</a:t>
            </a:fld>
            <a:endParaRPr lang="en-US" altLang="en-US" i="0"/>
          </a:p>
        </p:txBody>
      </p:sp>
      <p:sp>
        <p:nvSpPr>
          <p:cNvPr id="37891" name="Rectangle 2">
            <a:extLst>
              <a:ext uri="{FF2B5EF4-FFF2-40B4-BE49-F238E27FC236}">
                <a16:creationId xmlns:a16="http://schemas.microsoft.com/office/drawing/2014/main" id="{808A3F7E-E155-4704-86CD-36A6D1B3EF3E}"/>
              </a:ext>
            </a:extLst>
          </p:cNvPr>
          <p:cNvSpPr>
            <a:spLocks noGrp="1" noRot="1" noChangeAspect="1" noChangeArrowheads="1" noTextEdit="1"/>
          </p:cNvSpPr>
          <p:nvPr>
            <p:ph type="sldImg"/>
          </p:nvPr>
        </p:nvSpPr>
        <p:spPr>
          <a:xfrm>
            <a:off x="919163" y="746125"/>
            <a:ext cx="4959350" cy="3721100"/>
          </a:xfrm>
          <a:ln/>
        </p:spPr>
      </p:sp>
      <p:sp>
        <p:nvSpPr>
          <p:cNvPr id="37892" name="Rectangle 3">
            <a:extLst>
              <a:ext uri="{FF2B5EF4-FFF2-40B4-BE49-F238E27FC236}">
                <a16:creationId xmlns:a16="http://schemas.microsoft.com/office/drawing/2014/main" id="{B2790EC2-988C-4E16-BA86-70CA4E056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2B22DAC-40A0-4DFA-82F9-0A7274B267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24656A5-6BF1-4481-8E50-855819E6B22A}" type="slidenum">
              <a:rPr lang="en-US" altLang="en-US" i="0" smtClean="0"/>
              <a:pPr/>
              <a:t>15</a:t>
            </a:fld>
            <a:endParaRPr lang="en-US" altLang="en-US" i="0"/>
          </a:p>
        </p:txBody>
      </p:sp>
      <p:sp>
        <p:nvSpPr>
          <p:cNvPr id="39939" name="Rectangle 2">
            <a:extLst>
              <a:ext uri="{FF2B5EF4-FFF2-40B4-BE49-F238E27FC236}">
                <a16:creationId xmlns:a16="http://schemas.microsoft.com/office/drawing/2014/main" id="{1A66482F-3DEC-4B47-BE08-3752A46E1DC1}"/>
              </a:ext>
            </a:extLst>
          </p:cNvPr>
          <p:cNvSpPr>
            <a:spLocks noGrp="1" noRot="1" noChangeAspect="1" noChangeArrowheads="1" noTextEdit="1"/>
          </p:cNvSpPr>
          <p:nvPr>
            <p:ph type="sldImg"/>
          </p:nvPr>
        </p:nvSpPr>
        <p:spPr>
          <a:xfrm>
            <a:off x="919163" y="746125"/>
            <a:ext cx="4959350" cy="3721100"/>
          </a:xfrm>
          <a:ln/>
        </p:spPr>
      </p:sp>
      <p:sp>
        <p:nvSpPr>
          <p:cNvPr id="39940" name="Rectangle 3">
            <a:extLst>
              <a:ext uri="{FF2B5EF4-FFF2-40B4-BE49-F238E27FC236}">
                <a16:creationId xmlns:a16="http://schemas.microsoft.com/office/drawing/2014/main" id="{271AECE7-A6BF-4BD4-A0E6-782999D00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11F949B-6DDB-40A5-A898-A0AE568B5F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537F8E31-E06F-4D63-A708-5035410C98DA}" type="slidenum">
              <a:rPr lang="en-US" altLang="en-US" i="0" smtClean="0"/>
              <a:pPr/>
              <a:t>16</a:t>
            </a:fld>
            <a:endParaRPr lang="en-US" altLang="en-US" i="0"/>
          </a:p>
        </p:txBody>
      </p:sp>
      <p:sp>
        <p:nvSpPr>
          <p:cNvPr id="41987" name="Rectangle 2">
            <a:extLst>
              <a:ext uri="{FF2B5EF4-FFF2-40B4-BE49-F238E27FC236}">
                <a16:creationId xmlns:a16="http://schemas.microsoft.com/office/drawing/2014/main" id="{B6B2DC91-9DA8-47E0-9CDC-8B1E983022AE}"/>
              </a:ext>
            </a:extLst>
          </p:cNvPr>
          <p:cNvSpPr>
            <a:spLocks noGrp="1" noRot="1" noChangeAspect="1" noChangeArrowheads="1" noTextEdit="1"/>
          </p:cNvSpPr>
          <p:nvPr>
            <p:ph type="sldImg"/>
          </p:nvPr>
        </p:nvSpPr>
        <p:spPr>
          <a:xfrm>
            <a:off x="919163" y="746125"/>
            <a:ext cx="4959350" cy="3721100"/>
          </a:xfrm>
          <a:ln/>
        </p:spPr>
      </p:sp>
      <p:sp>
        <p:nvSpPr>
          <p:cNvPr id="41988" name="Rectangle 3">
            <a:extLst>
              <a:ext uri="{FF2B5EF4-FFF2-40B4-BE49-F238E27FC236}">
                <a16:creationId xmlns:a16="http://schemas.microsoft.com/office/drawing/2014/main" id="{9628EEB7-FD0E-45C0-8B20-033FD05703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79CB08A-2185-4A7C-9890-CDA37A35E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9A45D487-7749-49C9-8A77-90D69F148AA0}" type="slidenum">
              <a:rPr lang="en-US" altLang="en-US" i="0" smtClean="0"/>
              <a:pPr/>
              <a:t>17</a:t>
            </a:fld>
            <a:endParaRPr lang="en-US" altLang="en-US" i="0"/>
          </a:p>
        </p:txBody>
      </p:sp>
      <p:sp>
        <p:nvSpPr>
          <p:cNvPr id="44035" name="Rectangle 2">
            <a:extLst>
              <a:ext uri="{FF2B5EF4-FFF2-40B4-BE49-F238E27FC236}">
                <a16:creationId xmlns:a16="http://schemas.microsoft.com/office/drawing/2014/main" id="{2B6A3081-DAD1-4E74-AA51-DC9854974E2C}"/>
              </a:ext>
            </a:extLst>
          </p:cNvPr>
          <p:cNvSpPr>
            <a:spLocks noGrp="1" noRot="1" noChangeAspect="1" noChangeArrowheads="1" noTextEdit="1"/>
          </p:cNvSpPr>
          <p:nvPr>
            <p:ph type="sldImg"/>
          </p:nvPr>
        </p:nvSpPr>
        <p:spPr>
          <a:xfrm>
            <a:off x="919163" y="746125"/>
            <a:ext cx="4959350" cy="3721100"/>
          </a:xfrm>
          <a:ln/>
        </p:spPr>
      </p:sp>
      <p:sp>
        <p:nvSpPr>
          <p:cNvPr id="44036" name="Rectangle 3">
            <a:extLst>
              <a:ext uri="{FF2B5EF4-FFF2-40B4-BE49-F238E27FC236}">
                <a16:creationId xmlns:a16="http://schemas.microsoft.com/office/drawing/2014/main" id="{19AF4B83-D457-480C-97BD-B6E309D8E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6A7D3CE-92D2-4683-9844-BB1287E719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C0F742BA-184E-4DE7-A182-38E057491D23}" type="slidenum">
              <a:rPr lang="en-US" altLang="en-US" i="0" smtClean="0"/>
              <a:pPr/>
              <a:t>18</a:t>
            </a:fld>
            <a:endParaRPr lang="en-US" altLang="en-US" i="0"/>
          </a:p>
        </p:txBody>
      </p:sp>
      <p:sp>
        <p:nvSpPr>
          <p:cNvPr id="46083" name="Rectangle 2">
            <a:extLst>
              <a:ext uri="{FF2B5EF4-FFF2-40B4-BE49-F238E27FC236}">
                <a16:creationId xmlns:a16="http://schemas.microsoft.com/office/drawing/2014/main" id="{9D3759D8-3666-40BF-947A-FC31C47CAA9F}"/>
              </a:ext>
            </a:extLst>
          </p:cNvPr>
          <p:cNvSpPr>
            <a:spLocks noGrp="1" noRot="1" noChangeAspect="1" noChangeArrowheads="1" noTextEdit="1"/>
          </p:cNvSpPr>
          <p:nvPr>
            <p:ph type="sldImg"/>
          </p:nvPr>
        </p:nvSpPr>
        <p:spPr>
          <a:xfrm>
            <a:off x="919163" y="746125"/>
            <a:ext cx="4959350" cy="3721100"/>
          </a:xfrm>
          <a:ln/>
        </p:spPr>
      </p:sp>
      <p:sp>
        <p:nvSpPr>
          <p:cNvPr id="46084" name="Rectangle 3">
            <a:extLst>
              <a:ext uri="{FF2B5EF4-FFF2-40B4-BE49-F238E27FC236}">
                <a16:creationId xmlns:a16="http://schemas.microsoft.com/office/drawing/2014/main" id="{833A91C7-A19F-4035-A5CF-D001D79BA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7568CC2-70CC-41EB-9E8F-9F0D25F914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60C9F2AB-456C-482C-AB2B-840CC4B50BA2}" type="slidenum">
              <a:rPr lang="en-US" altLang="en-US" i="0" smtClean="0"/>
              <a:pPr/>
              <a:t>2</a:t>
            </a:fld>
            <a:endParaRPr lang="en-US" altLang="en-US" i="0"/>
          </a:p>
        </p:txBody>
      </p:sp>
      <p:sp>
        <p:nvSpPr>
          <p:cNvPr id="13315" name="Rectangle 2">
            <a:extLst>
              <a:ext uri="{FF2B5EF4-FFF2-40B4-BE49-F238E27FC236}">
                <a16:creationId xmlns:a16="http://schemas.microsoft.com/office/drawing/2014/main" id="{F9312066-5216-4A69-A482-A2B8D54ABD29}"/>
              </a:ext>
            </a:extLst>
          </p:cNvPr>
          <p:cNvSpPr>
            <a:spLocks noGrp="1" noRot="1" noChangeAspect="1" noChangeArrowheads="1" noTextEdit="1"/>
          </p:cNvSpPr>
          <p:nvPr>
            <p:ph type="sldImg"/>
          </p:nvPr>
        </p:nvSpPr>
        <p:spPr>
          <a:xfrm>
            <a:off x="919163" y="746125"/>
            <a:ext cx="4959350" cy="3721100"/>
          </a:xfrm>
          <a:ln/>
        </p:spPr>
      </p:sp>
      <p:sp>
        <p:nvSpPr>
          <p:cNvPr id="13316" name="Rectangle 3">
            <a:extLst>
              <a:ext uri="{FF2B5EF4-FFF2-40B4-BE49-F238E27FC236}">
                <a16:creationId xmlns:a16="http://schemas.microsoft.com/office/drawing/2014/main" id="{3A7CAC4D-43E8-4311-AD29-01C785E4E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BE4C933C-B8E8-4431-8CD3-6464056B9AB9}" type="slidenum">
              <a:rPr lang="en-US" altLang="en-US" i="0" smtClean="0"/>
              <a:pPr/>
              <a:t>3</a:t>
            </a:fld>
            <a:endParaRPr lang="en-US" altLang="en-US" i="0" smtClean="0"/>
          </a:p>
        </p:txBody>
      </p:sp>
      <p:sp>
        <p:nvSpPr>
          <p:cNvPr id="17411" name="Rectangle 2"/>
          <p:cNvSpPr>
            <a:spLocks noGrp="1" noRot="1" noChangeAspect="1" noChangeArrowheads="1" noTextEdit="1"/>
          </p:cNvSpPr>
          <p:nvPr>
            <p:ph type="sldImg"/>
          </p:nvPr>
        </p:nvSpPr>
        <p:spPr>
          <a:xfrm>
            <a:off x="1106488" y="698500"/>
            <a:ext cx="4645025" cy="3484563"/>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988859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2CC2DA7-BD9C-4A0A-B99F-6E8578869E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F2878793-596C-45F4-BC50-CDB89E2AC435}" type="slidenum">
              <a:rPr lang="en-US" altLang="en-US" i="0" smtClean="0"/>
              <a:pPr/>
              <a:t>4</a:t>
            </a:fld>
            <a:endParaRPr lang="en-US" altLang="en-US" i="0"/>
          </a:p>
        </p:txBody>
      </p:sp>
      <p:sp>
        <p:nvSpPr>
          <p:cNvPr id="17411" name="Rectangle 2">
            <a:extLst>
              <a:ext uri="{FF2B5EF4-FFF2-40B4-BE49-F238E27FC236}">
                <a16:creationId xmlns:a16="http://schemas.microsoft.com/office/drawing/2014/main" id="{E79CD8A0-1700-4745-B0D1-12034A0F3DF3}"/>
              </a:ext>
            </a:extLst>
          </p:cNvPr>
          <p:cNvSpPr>
            <a:spLocks noGrp="1" noRot="1" noChangeAspect="1" noChangeArrowheads="1" noTextEdit="1"/>
          </p:cNvSpPr>
          <p:nvPr>
            <p:ph type="sldImg"/>
          </p:nvPr>
        </p:nvSpPr>
        <p:spPr>
          <a:xfrm>
            <a:off x="919163" y="746125"/>
            <a:ext cx="4959350" cy="3721100"/>
          </a:xfrm>
          <a:ln/>
        </p:spPr>
      </p:sp>
      <p:sp>
        <p:nvSpPr>
          <p:cNvPr id="17412" name="Rectangle 3">
            <a:extLst>
              <a:ext uri="{FF2B5EF4-FFF2-40B4-BE49-F238E27FC236}">
                <a16:creationId xmlns:a16="http://schemas.microsoft.com/office/drawing/2014/main" id="{76C03B04-D9C5-4B0E-84AF-8790AB47A8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55058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B835950-4F98-4BC2-8CD1-D2AF1BF18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6590BC23-EA44-44E9-984D-EC16FAFCC2A3}" type="slidenum">
              <a:rPr lang="en-US" altLang="en-US" i="0" smtClean="0"/>
              <a:pPr/>
              <a:t>5</a:t>
            </a:fld>
            <a:endParaRPr lang="en-US" altLang="en-US" i="0"/>
          </a:p>
        </p:txBody>
      </p:sp>
      <p:sp>
        <p:nvSpPr>
          <p:cNvPr id="19459" name="Rectangle 2">
            <a:extLst>
              <a:ext uri="{FF2B5EF4-FFF2-40B4-BE49-F238E27FC236}">
                <a16:creationId xmlns:a16="http://schemas.microsoft.com/office/drawing/2014/main" id="{76C47866-6F6D-4648-A968-D722EEEF7A9A}"/>
              </a:ext>
            </a:extLst>
          </p:cNvPr>
          <p:cNvSpPr>
            <a:spLocks noGrp="1" noRot="1" noChangeAspect="1" noChangeArrowheads="1" noTextEdit="1"/>
          </p:cNvSpPr>
          <p:nvPr>
            <p:ph type="sldImg"/>
          </p:nvPr>
        </p:nvSpPr>
        <p:spPr>
          <a:xfrm>
            <a:off x="919163" y="746125"/>
            <a:ext cx="4959350" cy="3721100"/>
          </a:xfrm>
          <a:ln/>
        </p:spPr>
      </p:sp>
      <p:sp>
        <p:nvSpPr>
          <p:cNvPr id="19460" name="Rectangle 3">
            <a:extLst>
              <a:ext uri="{FF2B5EF4-FFF2-40B4-BE49-F238E27FC236}">
                <a16:creationId xmlns:a16="http://schemas.microsoft.com/office/drawing/2014/main" id="{AB6CD6ED-09BE-4143-9B3D-28CB3C3903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768200A-AD38-4B1B-B344-0E0409BF85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FF357FC-C4C4-41E8-8721-C8DD2BF5EB3E}" type="slidenum">
              <a:rPr lang="en-US" altLang="en-US" i="0" smtClean="0"/>
              <a:pPr/>
              <a:t>6</a:t>
            </a:fld>
            <a:endParaRPr lang="en-US" altLang="en-US" i="0"/>
          </a:p>
        </p:txBody>
      </p:sp>
      <p:sp>
        <p:nvSpPr>
          <p:cNvPr id="21507" name="Rectangle 2">
            <a:extLst>
              <a:ext uri="{FF2B5EF4-FFF2-40B4-BE49-F238E27FC236}">
                <a16:creationId xmlns:a16="http://schemas.microsoft.com/office/drawing/2014/main" id="{ACDBD4E6-1B05-4361-B20D-17A5E1C83E6C}"/>
              </a:ext>
            </a:extLst>
          </p:cNvPr>
          <p:cNvSpPr>
            <a:spLocks noGrp="1" noRot="1" noChangeAspect="1" noChangeArrowheads="1" noTextEdit="1"/>
          </p:cNvSpPr>
          <p:nvPr>
            <p:ph type="sldImg"/>
          </p:nvPr>
        </p:nvSpPr>
        <p:spPr>
          <a:xfrm>
            <a:off x="919163" y="746125"/>
            <a:ext cx="4959350" cy="3721100"/>
          </a:xfrm>
          <a:ln/>
        </p:spPr>
      </p:sp>
      <p:sp>
        <p:nvSpPr>
          <p:cNvPr id="21508" name="Rectangle 3">
            <a:extLst>
              <a:ext uri="{FF2B5EF4-FFF2-40B4-BE49-F238E27FC236}">
                <a16:creationId xmlns:a16="http://schemas.microsoft.com/office/drawing/2014/main" id="{6AB509D6-7069-4F4E-872C-753346682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E465004-8CB2-4C1E-853C-C364792156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F5CEBC0A-CE6D-4AC3-8D6B-11EE012780AC}" type="slidenum">
              <a:rPr lang="en-US" altLang="en-US" i="0" smtClean="0"/>
              <a:pPr/>
              <a:t>7</a:t>
            </a:fld>
            <a:endParaRPr lang="en-US" altLang="en-US" i="0"/>
          </a:p>
        </p:txBody>
      </p:sp>
      <p:sp>
        <p:nvSpPr>
          <p:cNvPr id="23555" name="Rectangle 2">
            <a:extLst>
              <a:ext uri="{FF2B5EF4-FFF2-40B4-BE49-F238E27FC236}">
                <a16:creationId xmlns:a16="http://schemas.microsoft.com/office/drawing/2014/main" id="{8CD6FDB3-7167-4708-9A24-ABC7B3F9B162}"/>
              </a:ext>
            </a:extLst>
          </p:cNvPr>
          <p:cNvSpPr>
            <a:spLocks noGrp="1" noRot="1" noChangeAspect="1" noChangeArrowheads="1" noTextEdit="1"/>
          </p:cNvSpPr>
          <p:nvPr>
            <p:ph type="sldImg"/>
          </p:nvPr>
        </p:nvSpPr>
        <p:spPr>
          <a:xfrm>
            <a:off x="919163" y="746125"/>
            <a:ext cx="4959350" cy="3721100"/>
          </a:xfrm>
          <a:ln/>
        </p:spPr>
      </p:sp>
      <p:sp>
        <p:nvSpPr>
          <p:cNvPr id="23556" name="Rectangle 3">
            <a:extLst>
              <a:ext uri="{FF2B5EF4-FFF2-40B4-BE49-F238E27FC236}">
                <a16:creationId xmlns:a16="http://schemas.microsoft.com/office/drawing/2014/main" id="{CF39A400-AC81-43FA-94EC-369CDA753A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5A60600-1AC4-43EC-99AF-B0A5182EA8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C56D155A-E73F-4BD1-86D9-887F74858928}" type="slidenum">
              <a:rPr lang="en-US" altLang="en-US" i="0" smtClean="0"/>
              <a:pPr/>
              <a:t>8</a:t>
            </a:fld>
            <a:endParaRPr lang="en-US" altLang="en-US" i="0"/>
          </a:p>
        </p:txBody>
      </p:sp>
      <p:sp>
        <p:nvSpPr>
          <p:cNvPr id="25603" name="Rectangle 2">
            <a:extLst>
              <a:ext uri="{FF2B5EF4-FFF2-40B4-BE49-F238E27FC236}">
                <a16:creationId xmlns:a16="http://schemas.microsoft.com/office/drawing/2014/main" id="{0C50C044-53BB-41A3-9205-F7ECC3F1C878}"/>
              </a:ext>
            </a:extLst>
          </p:cNvPr>
          <p:cNvSpPr>
            <a:spLocks noGrp="1" noRot="1" noChangeAspect="1" noChangeArrowheads="1" noTextEdit="1"/>
          </p:cNvSpPr>
          <p:nvPr>
            <p:ph type="sldImg"/>
          </p:nvPr>
        </p:nvSpPr>
        <p:spPr>
          <a:xfrm>
            <a:off x="919163" y="746125"/>
            <a:ext cx="4959350" cy="3721100"/>
          </a:xfrm>
          <a:ln/>
        </p:spPr>
      </p:sp>
      <p:sp>
        <p:nvSpPr>
          <p:cNvPr id="25604" name="Rectangle 3">
            <a:extLst>
              <a:ext uri="{FF2B5EF4-FFF2-40B4-BE49-F238E27FC236}">
                <a16:creationId xmlns:a16="http://schemas.microsoft.com/office/drawing/2014/main" id="{5D99E760-D97A-431A-B714-BFD046414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A05B86C-9A50-4DFE-BF44-2B553C218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defRPr i="1">
                <a:solidFill>
                  <a:schemeClr val="tx1"/>
                </a:solidFill>
                <a:latin typeface="Arial" panose="020B0604020202020204" pitchFamily="34" charset="0"/>
              </a:defRPr>
            </a:lvl1pPr>
            <a:lvl2pPr marL="742950" indent="-285750" defTabSz="944563">
              <a:defRPr i="1">
                <a:solidFill>
                  <a:schemeClr val="tx1"/>
                </a:solidFill>
                <a:latin typeface="Arial" panose="020B0604020202020204" pitchFamily="34" charset="0"/>
              </a:defRPr>
            </a:lvl2pPr>
            <a:lvl3pPr marL="1143000" indent="-228600" defTabSz="944563">
              <a:defRPr i="1">
                <a:solidFill>
                  <a:schemeClr val="tx1"/>
                </a:solidFill>
                <a:latin typeface="Arial" panose="020B0604020202020204" pitchFamily="34" charset="0"/>
              </a:defRPr>
            </a:lvl3pPr>
            <a:lvl4pPr marL="1600200" indent="-228600" defTabSz="944563">
              <a:defRPr i="1">
                <a:solidFill>
                  <a:schemeClr val="tx1"/>
                </a:solidFill>
                <a:latin typeface="Arial" panose="020B0604020202020204" pitchFamily="34" charset="0"/>
              </a:defRPr>
            </a:lvl4pPr>
            <a:lvl5pPr marL="2057400" indent="-228600" defTabSz="944563">
              <a:defRPr i="1">
                <a:solidFill>
                  <a:schemeClr val="tx1"/>
                </a:solidFill>
                <a:latin typeface="Arial" panose="020B0604020202020204" pitchFamily="34" charset="0"/>
              </a:defRPr>
            </a:lvl5pPr>
            <a:lvl6pPr marL="2514600" indent="-228600" defTabSz="944563" eaLnBrk="0" fontAlgn="base" hangingPunct="0">
              <a:spcBef>
                <a:spcPct val="0"/>
              </a:spcBef>
              <a:spcAft>
                <a:spcPct val="0"/>
              </a:spcAft>
              <a:defRPr i="1">
                <a:solidFill>
                  <a:schemeClr val="tx1"/>
                </a:solidFill>
                <a:latin typeface="Arial" panose="020B0604020202020204" pitchFamily="34" charset="0"/>
              </a:defRPr>
            </a:lvl6pPr>
            <a:lvl7pPr marL="2971800" indent="-228600" defTabSz="944563" eaLnBrk="0" fontAlgn="base" hangingPunct="0">
              <a:spcBef>
                <a:spcPct val="0"/>
              </a:spcBef>
              <a:spcAft>
                <a:spcPct val="0"/>
              </a:spcAft>
              <a:defRPr i="1">
                <a:solidFill>
                  <a:schemeClr val="tx1"/>
                </a:solidFill>
                <a:latin typeface="Arial" panose="020B0604020202020204" pitchFamily="34" charset="0"/>
              </a:defRPr>
            </a:lvl7pPr>
            <a:lvl8pPr marL="3429000" indent="-228600" defTabSz="944563" eaLnBrk="0" fontAlgn="base" hangingPunct="0">
              <a:spcBef>
                <a:spcPct val="0"/>
              </a:spcBef>
              <a:spcAft>
                <a:spcPct val="0"/>
              </a:spcAft>
              <a:defRPr i="1">
                <a:solidFill>
                  <a:schemeClr val="tx1"/>
                </a:solidFill>
                <a:latin typeface="Arial" panose="020B0604020202020204" pitchFamily="34" charset="0"/>
              </a:defRPr>
            </a:lvl8pPr>
            <a:lvl9pPr marL="3886200" indent="-228600" defTabSz="944563" eaLnBrk="0" fontAlgn="base" hangingPunct="0">
              <a:spcBef>
                <a:spcPct val="0"/>
              </a:spcBef>
              <a:spcAft>
                <a:spcPct val="0"/>
              </a:spcAft>
              <a:defRPr i="1">
                <a:solidFill>
                  <a:schemeClr val="tx1"/>
                </a:solidFill>
                <a:latin typeface="Arial" panose="020B0604020202020204" pitchFamily="34" charset="0"/>
              </a:defRPr>
            </a:lvl9pPr>
          </a:lstStyle>
          <a:p>
            <a:fld id="{E13F1796-5762-4C23-A14D-872EA3E4DACF}" type="slidenum">
              <a:rPr lang="en-US" altLang="en-US" i="0" smtClean="0"/>
              <a:pPr/>
              <a:t>9</a:t>
            </a:fld>
            <a:endParaRPr lang="en-US" altLang="en-US" i="0"/>
          </a:p>
        </p:txBody>
      </p:sp>
      <p:sp>
        <p:nvSpPr>
          <p:cNvPr id="27651" name="Rectangle 2">
            <a:extLst>
              <a:ext uri="{FF2B5EF4-FFF2-40B4-BE49-F238E27FC236}">
                <a16:creationId xmlns:a16="http://schemas.microsoft.com/office/drawing/2014/main" id="{D5F9460D-0859-4F70-A2E9-281C37042BF0}"/>
              </a:ext>
            </a:extLst>
          </p:cNvPr>
          <p:cNvSpPr>
            <a:spLocks noGrp="1" noRot="1" noChangeAspect="1" noChangeArrowheads="1" noTextEdit="1"/>
          </p:cNvSpPr>
          <p:nvPr>
            <p:ph type="sldImg"/>
          </p:nvPr>
        </p:nvSpPr>
        <p:spPr>
          <a:xfrm>
            <a:off x="919163" y="746125"/>
            <a:ext cx="4959350" cy="3721100"/>
          </a:xfrm>
          <a:ln/>
        </p:spPr>
      </p:sp>
      <p:sp>
        <p:nvSpPr>
          <p:cNvPr id="27652" name="Rectangle 3">
            <a:extLst>
              <a:ext uri="{FF2B5EF4-FFF2-40B4-BE49-F238E27FC236}">
                <a16:creationId xmlns:a16="http://schemas.microsoft.com/office/drawing/2014/main" id="{7A88E9EB-2C10-46C5-B01B-54C4F6F6AA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A6C54F5E-EE0A-496D-84B9-70940727846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9FB978F-FD5C-4AB9-9970-0E86457D1252}"/>
              </a:ext>
            </a:extLst>
          </p:cNvPr>
          <p:cNvSpPr>
            <a:spLocks noGrp="1" noChangeArrowheads="1"/>
          </p:cNvSpPr>
          <p:nvPr>
            <p:ph type="ftr" sz="quarter" idx="11"/>
          </p:nvPr>
        </p:nvSpPr>
        <p:spPr/>
        <p:txBody>
          <a:bodyPr/>
          <a:lstStyle>
            <a:lvl1pPr>
              <a:defRPr/>
            </a:lvl1pPr>
          </a:lstStyle>
          <a:p>
            <a:pPr>
              <a:defRPr/>
            </a:pPr>
            <a:r>
              <a:rPr lang="en-GB"/>
              <a:t>JavaLab1.ppt</a:t>
            </a:r>
          </a:p>
          <a:p>
            <a:pPr>
              <a:defRPr/>
            </a:pPr>
            <a:r>
              <a:rPr lang="en-GB"/>
              <a:t>Ping Brennan (</a:t>
            </a:r>
            <a:r>
              <a:rPr lang="en-GB" err="1"/>
              <a:t>p.brennan@bbk.ac.uk</a:t>
            </a:r>
            <a:r>
              <a:rPr lang="en-GB"/>
              <a:t>)</a:t>
            </a:r>
            <a:endParaRPr lang="en-US"/>
          </a:p>
        </p:txBody>
      </p:sp>
      <p:sp>
        <p:nvSpPr>
          <p:cNvPr id="6" name="Rectangle 6">
            <a:extLst>
              <a:ext uri="{FF2B5EF4-FFF2-40B4-BE49-F238E27FC236}">
                <a16:creationId xmlns:a16="http://schemas.microsoft.com/office/drawing/2014/main" id="{86243C74-7AEF-4A7E-9374-B9D217BE1021}"/>
              </a:ext>
            </a:extLst>
          </p:cNvPr>
          <p:cNvSpPr>
            <a:spLocks noGrp="1" noChangeArrowheads="1"/>
          </p:cNvSpPr>
          <p:nvPr>
            <p:ph type="sldNum" sz="quarter" idx="12"/>
          </p:nvPr>
        </p:nvSpPr>
        <p:spPr/>
        <p:txBody>
          <a:bodyPr/>
          <a:lstStyle>
            <a:lvl1pPr>
              <a:defRPr/>
            </a:lvl1pPr>
          </a:lstStyle>
          <a:p>
            <a:pPr>
              <a:defRPr/>
            </a:pPr>
            <a:fld id="{A9944F39-D11C-4815-A9C9-46D1EE7BF1CB}" type="slidenum">
              <a:rPr lang="en-US" altLang="en-US"/>
              <a:pPr>
                <a:defRPr/>
              </a:pPr>
              <a:t>‹#›</a:t>
            </a:fld>
            <a:endParaRPr lang="en-US" altLang="en-US"/>
          </a:p>
        </p:txBody>
      </p:sp>
    </p:spTree>
    <p:extLst>
      <p:ext uri="{BB962C8B-B14F-4D97-AF65-F5344CB8AC3E}">
        <p14:creationId xmlns:p14="http://schemas.microsoft.com/office/powerpoint/2010/main" val="26320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C941B8AC-DC29-4944-8E70-E9A0F439787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1AFBA-B280-4E5C-8E09-511A7BE8C778}"/>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6" name="Rectangle 6">
            <a:extLst>
              <a:ext uri="{FF2B5EF4-FFF2-40B4-BE49-F238E27FC236}">
                <a16:creationId xmlns:a16="http://schemas.microsoft.com/office/drawing/2014/main" id="{503D5DFB-9CDF-40C0-81F6-C59F27111510}"/>
              </a:ext>
            </a:extLst>
          </p:cNvPr>
          <p:cNvSpPr>
            <a:spLocks noGrp="1" noChangeArrowheads="1"/>
          </p:cNvSpPr>
          <p:nvPr>
            <p:ph type="sldNum" sz="quarter" idx="12"/>
          </p:nvPr>
        </p:nvSpPr>
        <p:spPr/>
        <p:txBody>
          <a:bodyPr/>
          <a:lstStyle>
            <a:lvl1pPr>
              <a:defRPr/>
            </a:lvl1pPr>
          </a:lstStyle>
          <a:p>
            <a:pPr>
              <a:defRPr/>
            </a:pPr>
            <a:fld id="{45EA01E5-3179-42BE-B11E-3AB3320247EF}" type="slidenum">
              <a:rPr lang="en-US" altLang="en-US"/>
              <a:pPr>
                <a:defRPr/>
              </a:pPr>
              <a:t>‹#›</a:t>
            </a:fld>
            <a:endParaRPr lang="en-US" altLang="en-US"/>
          </a:p>
        </p:txBody>
      </p:sp>
    </p:spTree>
    <p:extLst>
      <p:ext uri="{BB962C8B-B14F-4D97-AF65-F5344CB8AC3E}">
        <p14:creationId xmlns:p14="http://schemas.microsoft.com/office/powerpoint/2010/main" val="75184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D216C0-00B0-4510-B4A4-4E24EFE32CCA}"/>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8898EC5E-005A-4E0A-9001-047DDB674BB4}"/>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7" name="Slide Number Placeholder 6">
            <a:extLst>
              <a:ext uri="{FF2B5EF4-FFF2-40B4-BE49-F238E27FC236}">
                <a16:creationId xmlns:a16="http://schemas.microsoft.com/office/drawing/2014/main" id="{07F05647-D1AE-4109-98D7-F050575C04B8}"/>
              </a:ext>
            </a:extLst>
          </p:cNvPr>
          <p:cNvSpPr>
            <a:spLocks noGrp="1" noChangeArrowheads="1"/>
          </p:cNvSpPr>
          <p:nvPr>
            <p:ph type="sldNum" sz="quarter" idx="12"/>
          </p:nvPr>
        </p:nvSpPr>
        <p:spPr/>
        <p:txBody>
          <a:bodyPr/>
          <a:lstStyle>
            <a:lvl1pPr>
              <a:defRPr/>
            </a:lvl1pPr>
          </a:lstStyle>
          <a:p>
            <a:pPr>
              <a:defRPr/>
            </a:pPr>
            <a:fld id="{1FED1E9B-3FFF-4D1B-8112-2E95B06111EE}" type="slidenum">
              <a:rPr lang="en-US" altLang="en-US"/>
              <a:pPr>
                <a:defRPr/>
              </a:pPr>
              <a:t>‹#›</a:t>
            </a:fld>
            <a:endParaRPr lang="en-US" altLang="en-US"/>
          </a:p>
        </p:txBody>
      </p:sp>
    </p:spTree>
    <p:extLst>
      <p:ext uri="{BB962C8B-B14F-4D97-AF65-F5344CB8AC3E}">
        <p14:creationId xmlns:p14="http://schemas.microsoft.com/office/powerpoint/2010/main" val="215606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8CA7E05B-6212-48C4-B9EF-1FB81D3457F3}"/>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9217EB-4309-4A5C-9244-170D5251E031}"/>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9" name="Rectangle 6">
            <a:extLst>
              <a:ext uri="{FF2B5EF4-FFF2-40B4-BE49-F238E27FC236}">
                <a16:creationId xmlns:a16="http://schemas.microsoft.com/office/drawing/2014/main" id="{A0A1A71C-9983-4C18-A5C6-3F42E587A491}"/>
              </a:ext>
            </a:extLst>
          </p:cNvPr>
          <p:cNvSpPr>
            <a:spLocks noGrp="1" noChangeArrowheads="1"/>
          </p:cNvSpPr>
          <p:nvPr>
            <p:ph type="sldNum" sz="quarter" idx="12"/>
          </p:nvPr>
        </p:nvSpPr>
        <p:spPr/>
        <p:txBody>
          <a:bodyPr/>
          <a:lstStyle>
            <a:lvl1pPr>
              <a:defRPr/>
            </a:lvl1pPr>
          </a:lstStyle>
          <a:p>
            <a:pPr>
              <a:defRPr/>
            </a:pPr>
            <a:fld id="{1ED86E77-BD23-4ADC-B81F-9E397C5AB032}" type="slidenum">
              <a:rPr lang="en-US" altLang="en-US"/>
              <a:pPr>
                <a:defRPr/>
              </a:pPr>
              <a:t>‹#›</a:t>
            </a:fld>
            <a:endParaRPr lang="en-US" altLang="en-US"/>
          </a:p>
        </p:txBody>
      </p:sp>
    </p:spTree>
    <p:extLst>
      <p:ext uri="{BB962C8B-B14F-4D97-AF65-F5344CB8AC3E}">
        <p14:creationId xmlns:p14="http://schemas.microsoft.com/office/powerpoint/2010/main" val="1800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E5B32B97-76CC-4FF7-A988-386856B0B6C2}"/>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7F753FD-36B1-4B53-96B7-EBA13746C285}"/>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5" name="Rectangle 6">
            <a:extLst>
              <a:ext uri="{FF2B5EF4-FFF2-40B4-BE49-F238E27FC236}">
                <a16:creationId xmlns:a16="http://schemas.microsoft.com/office/drawing/2014/main" id="{6703B185-04AC-4325-AC4A-EC8D910710DB}"/>
              </a:ext>
            </a:extLst>
          </p:cNvPr>
          <p:cNvSpPr>
            <a:spLocks noGrp="1" noChangeArrowheads="1"/>
          </p:cNvSpPr>
          <p:nvPr>
            <p:ph type="sldNum" sz="quarter" idx="12"/>
          </p:nvPr>
        </p:nvSpPr>
        <p:spPr/>
        <p:txBody>
          <a:bodyPr/>
          <a:lstStyle>
            <a:lvl1pPr>
              <a:defRPr/>
            </a:lvl1pPr>
          </a:lstStyle>
          <a:p>
            <a:pPr>
              <a:defRPr/>
            </a:pPr>
            <a:fld id="{E176C49F-CED5-45DB-8982-734893FD719A}" type="slidenum">
              <a:rPr lang="en-US" altLang="en-US"/>
              <a:pPr>
                <a:defRPr/>
              </a:pPr>
              <a:t>‹#›</a:t>
            </a:fld>
            <a:endParaRPr lang="en-US" altLang="en-US"/>
          </a:p>
        </p:txBody>
      </p:sp>
    </p:spTree>
    <p:extLst>
      <p:ext uri="{BB962C8B-B14F-4D97-AF65-F5344CB8AC3E}">
        <p14:creationId xmlns:p14="http://schemas.microsoft.com/office/powerpoint/2010/main" val="296973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AF62422-6A34-4AC8-9D4B-75B7CA3A730D}"/>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0A5983D-A45B-45B2-975C-3174D054456E}"/>
              </a:ext>
            </a:extLst>
          </p:cNvPr>
          <p:cNvSpPr>
            <a:spLocks noGrp="1" noChangeArrowheads="1"/>
          </p:cNvSpPr>
          <p:nvPr>
            <p:ph type="ftr" sz="quarter" idx="11"/>
          </p:nvPr>
        </p:nvSpPr>
        <p:spPr/>
        <p:txBody>
          <a:bodyPr/>
          <a:lstStyle>
            <a:lvl1pPr>
              <a:defRPr/>
            </a:lvl1pPr>
          </a:lstStyle>
          <a:p>
            <a:pPr>
              <a:defRPr/>
            </a:pPr>
            <a:r>
              <a:rPr lang="en-US"/>
              <a:t>JavaLab1.ppt</a:t>
            </a:r>
          </a:p>
        </p:txBody>
      </p:sp>
      <p:sp>
        <p:nvSpPr>
          <p:cNvPr id="7" name="Slide Number Placeholder 6">
            <a:extLst>
              <a:ext uri="{FF2B5EF4-FFF2-40B4-BE49-F238E27FC236}">
                <a16:creationId xmlns:a16="http://schemas.microsoft.com/office/drawing/2014/main" id="{BB4DB2AC-A38A-41DB-9BA0-BF3E563A8973}"/>
              </a:ext>
            </a:extLst>
          </p:cNvPr>
          <p:cNvSpPr>
            <a:spLocks noGrp="1" noChangeArrowheads="1"/>
          </p:cNvSpPr>
          <p:nvPr>
            <p:ph type="sldNum" sz="quarter" idx="12"/>
          </p:nvPr>
        </p:nvSpPr>
        <p:spPr/>
        <p:txBody>
          <a:bodyPr/>
          <a:lstStyle>
            <a:lvl1pPr>
              <a:defRPr/>
            </a:lvl1pPr>
          </a:lstStyle>
          <a:p>
            <a:pPr>
              <a:defRPr/>
            </a:pPr>
            <a:fld id="{A584A3C3-4FAD-4492-9E16-6DC2A34A62D2}" type="slidenum">
              <a:rPr lang="en-US" altLang="en-US"/>
              <a:pPr>
                <a:defRPr/>
              </a:pPr>
              <a:t>‹#›</a:t>
            </a:fld>
            <a:endParaRPr lang="en-US" altLang="en-US"/>
          </a:p>
        </p:txBody>
      </p:sp>
    </p:spTree>
    <p:extLst>
      <p:ext uri="{BB962C8B-B14F-4D97-AF65-F5344CB8AC3E}">
        <p14:creationId xmlns:p14="http://schemas.microsoft.com/office/powerpoint/2010/main" val="248901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07AD7E-C264-4466-B129-4E8524FAA477}"/>
              </a:ext>
            </a:extLst>
          </p:cNvPr>
          <p:cNvSpPr>
            <a:spLocks noGrp="1" noChangeArrowheads="1"/>
          </p:cNvSpPr>
          <p:nvPr>
            <p:ph type="title"/>
          </p:nvPr>
        </p:nvSpPr>
        <p:spPr bwMode="auto">
          <a:xfrm>
            <a:off x="457200" y="274638"/>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3CDC25-A6BB-4C46-B593-A029BE3BF7A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B4952B3-E9AA-47CA-ACFF-DB18B59C6B6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i="0">
                <a:latin typeface="Tahoma" pitchFamily="34" charset="0"/>
              </a:defRPr>
            </a:lvl1pPr>
          </a:lstStyle>
          <a:p>
            <a:pPr>
              <a:defRPr/>
            </a:pPr>
            <a:endParaRPr lang="en-US"/>
          </a:p>
        </p:txBody>
      </p:sp>
      <p:sp>
        <p:nvSpPr>
          <p:cNvPr id="1029" name="Rectangle 5">
            <a:extLst>
              <a:ext uri="{FF2B5EF4-FFF2-40B4-BE49-F238E27FC236}">
                <a16:creationId xmlns:a16="http://schemas.microsoft.com/office/drawing/2014/main" id="{51629149-0A74-4B25-A3B4-E182F2CE9B6E}"/>
              </a:ext>
            </a:extLst>
          </p:cNvPr>
          <p:cNvSpPr>
            <a:spLocks noGrp="1" noChangeArrowheads="1"/>
          </p:cNvSpPr>
          <p:nvPr>
            <p:ph type="ftr" sz="quarter" idx="3"/>
          </p:nvPr>
        </p:nvSpPr>
        <p:spPr bwMode="auto">
          <a:xfrm>
            <a:off x="2362200" y="6245225"/>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i="0">
                <a:latin typeface="+mn-lt"/>
              </a:defRPr>
            </a:lvl1pPr>
          </a:lstStyle>
          <a:p>
            <a:pPr>
              <a:defRPr/>
            </a:pPr>
            <a:r>
              <a:rPr lang="en-GB"/>
              <a:t>JavaLab1.ppt</a:t>
            </a:r>
          </a:p>
        </p:txBody>
      </p:sp>
      <p:sp>
        <p:nvSpPr>
          <p:cNvPr id="1030" name="Rectangle 6">
            <a:extLst>
              <a:ext uri="{FF2B5EF4-FFF2-40B4-BE49-F238E27FC236}">
                <a16:creationId xmlns:a16="http://schemas.microsoft.com/office/drawing/2014/main" id="{8E3CD851-EE81-499D-8379-4AC2C655DA8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latin typeface="Tahoma" panose="020B0604030504040204" pitchFamily="34" charset="0"/>
              </a:defRPr>
            </a:lvl1pPr>
          </a:lstStyle>
          <a:p>
            <a:pPr>
              <a:defRPr/>
            </a:pPr>
            <a:fld id="{1F2857F9-4389-4C10-9F77-DE5951206744}" type="slidenum">
              <a:rPr lang="en-US" altLang="en-US"/>
              <a:pPr>
                <a:defRPr/>
              </a:pPr>
              <a:t>‹#›</a:t>
            </a:fld>
            <a:endParaRPr lang="en-US" altLang="en-US"/>
          </a:p>
        </p:txBody>
      </p:sp>
      <p:pic>
        <p:nvPicPr>
          <p:cNvPr id="1031" name="Picture 7" descr="bbklogo">
            <a:extLst>
              <a:ext uri="{FF2B5EF4-FFF2-40B4-BE49-F238E27FC236}">
                <a16:creationId xmlns:a16="http://schemas.microsoft.com/office/drawing/2014/main" id="{94A6B29E-0CFF-4650-A7AE-19A71FB06188}"/>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239000" y="228600"/>
            <a:ext cx="1625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Lst>
  <p:hf hdr="0" ftr="0" dt="0"/>
  <p:txStyles>
    <p:titleStyle>
      <a:lvl1pPr algn="ctr" rtl="0" eaLnBrk="0" fontAlgn="base" hangingPunct="0">
        <a:spcBef>
          <a:spcPct val="0"/>
        </a:spcBef>
        <a:spcAft>
          <a:spcPct val="0"/>
        </a:spcAft>
        <a:defRPr sz="2800" b="1">
          <a:solidFill>
            <a:srgbClr val="990033"/>
          </a:solidFill>
          <a:latin typeface="+mj-lt"/>
          <a:ea typeface="+mj-ea"/>
          <a:cs typeface="+mj-cs"/>
        </a:defRPr>
      </a:lvl1pPr>
      <a:lvl2pPr algn="ctr" rtl="0" eaLnBrk="0" fontAlgn="base" hangingPunct="0">
        <a:spcBef>
          <a:spcPct val="0"/>
        </a:spcBef>
        <a:spcAft>
          <a:spcPct val="0"/>
        </a:spcAft>
        <a:defRPr sz="2800" b="1">
          <a:solidFill>
            <a:srgbClr val="990033"/>
          </a:solidFill>
          <a:latin typeface="Tahoma" pitchFamily="34" charset="0"/>
        </a:defRPr>
      </a:lvl2pPr>
      <a:lvl3pPr algn="ctr" rtl="0" eaLnBrk="0" fontAlgn="base" hangingPunct="0">
        <a:spcBef>
          <a:spcPct val="0"/>
        </a:spcBef>
        <a:spcAft>
          <a:spcPct val="0"/>
        </a:spcAft>
        <a:defRPr sz="2800" b="1">
          <a:solidFill>
            <a:srgbClr val="990033"/>
          </a:solidFill>
          <a:latin typeface="Tahoma" pitchFamily="34" charset="0"/>
        </a:defRPr>
      </a:lvl3pPr>
      <a:lvl4pPr algn="ctr" rtl="0" eaLnBrk="0" fontAlgn="base" hangingPunct="0">
        <a:spcBef>
          <a:spcPct val="0"/>
        </a:spcBef>
        <a:spcAft>
          <a:spcPct val="0"/>
        </a:spcAft>
        <a:defRPr sz="2800" b="1">
          <a:solidFill>
            <a:srgbClr val="990033"/>
          </a:solidFill>
          <a:latin typeface="Tahoma" pitchFamily="34" charset="0"/>
        </a:defRPr>
      </a:lvl4pPr>
      <a:lvl5pPr algn="ctr" rtl="0" eaLnBrk="0" fontAlgn="base" hangingPunct="0">
        <a:spcBef>
          <a:spcPct val="0"/>
        </a:spcBef>
        <a:spcAft>
          <a:spcPct val="0"/>
        </a:spcAft>
        <a:defRPr sz="2800" b="1">
          <a:solidFill>
            <a:srgbClr val="990033"/>
          </a:solidFill>
          <a:latin typeface="Tahoma" pitchFamily="34" charset="0"/>
        </a:defRPr>
      </a:lvl5pPr>
      <a:lvl6pPr marL="457200" algn="ctr" rtl="0" fontAlgn="base">
        <a:spcBef>
          <a:spcPct val="0"/>
        </a:spcBef>
        <a:spcAft>
          <a:spcPct val="0"/>
        </a:spcAft>
        <a:defRPr sz="2800" b="1">
          <a:solidFill>
            <a:srgbClr val="990033"/>
          </a:solidFill>
          <a:latin typeface="Tahoma" pitchFamily="34" charset="0"/>
        </a:defRPr>
      </a:lvl6pPr>
      <a:lvl7pPr marL="914400" algn="ctr" rtl="0" fontAlgn="base">
        <a:spcBef>
          <a:spcPct val="0"/>
        </a:spcBef>
        <a:spcAft>
          <a:spcPct val="0"/>
        </a:spcAft>
        <a:defRPr sz="2800" b="1">
          <a:solidFill>
            <a:srgbClr val="990033"/>
          </a:solidFill>
          <a:latin typeface="Tahoma" pitchFamily="34" charset="0"/>
        </a:defRPr>
      </a:lvl7pPr>
      <a:lvl8pPr marL="1371600" algn="ctr" rtl="0" fontAlgn="base">
        <a:spcBef>
          <a:spcPct val="0"/>
        </a:spcBef>
        <a:spcAft>
          <a:spcPct val="0"/>
        </a:spcAft>
        <a:defRPr sz="2800" b="1">
          <a:solidFill>
            <a:srgbClr val="990033"/>
          </a:solidFill>
          <a:latin typeface="Tahoma" pitchFamily="34" charset="0"/>
        </a:defRPr>
      </a:lvl8pPr>
      <a:lvl9pPr marL="1828800" algn="ctr" rtl="0" fontAlgn="base">
        <a:spcBef>
          <a:spcPct val="0"/>
        </a:spcBef>
        <a:spcAft>
          <a:spcPct val="0"/>
        </a:spcAft>
        <a:defRPr sz="2800" b="1">
          <a:solidFill>
            <a:srgbClr val="990033"/>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brennan@bbk.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A1B832D-7230-46B3-BF9E-1350B93434E4}"/>
              </a:ext>
            </a:extLst>
          </p:cNvPr>
          <p:cNvSpPr>
            <a:spLocks noGrp="1" noChangeArrowheads="1"/>
          </p:cNvSpPr>
          <p:nvPr>
            <p:ph type="ctrTitle"/>
          </p:nvPr>
        </p:nvSpPr>
        <p:spPr>
          <a:xfrm>
            <a:off x="762000" y="2057400"/>
            <a:ext cx="7772400" cy="1470025"/>
          </a:xfrm>
        </p:spPr>
        <p:txBody>
          <a:bodyPr/>
          <a:lstStyle/>
          <a:p>
            <a:pPr eaLnBrk="1" hangingPunct="1"/>
            <a:r>
              <a:rPr lang="en-GB" altLang="en-US" sz="3600" b="0">
                <a:cs typeface="Arial" panose="020B0604020202020204" pitchFamily="34" charset="0"/>
              </a:rPr>
              <a:t>Introduction to Programming</a:t>
            </a:r>
            <a:endParaRPr lang="en-US" altLang="en-US" sz="3600" b="0">
              <a:cs typeface="Arial" panose="020B0604020202020204" pitchFamily="34" charset="0"/>
            </a:endParaRPr>
          </a:p>
        </p:txBody>
      </p:sp>
      <p:sp>
        <p:nvSpPr>
          <p:cNvPr id="10243" name="Rectangle 3">
            <a:extLst>
              <a:ext uri="{FF2B5EF4-FFF2-40B4-BE49-F238E27FC236}">
                <a16:creationId xmlns:a16="http://schemas.microsoft.com/office/drawing/2014/main" id="{8E2345F4-927B-4EF6-91C9-70E8F861B5B1}"/>
              </a:ext>
            </a:extLst>
          </p:cNvPr>
          <p:cNvSpPr>
            <a:spLocks noGrp="1" noChangeArrowheads="1"/>
          </p:cNvSpPr>
          <p:nvPr>
            <p:ph type="subTitle" idx="1"/>
          </p:nvPr>
        </p:nvSpPr>
        <p:spPr>
          <a:xfrm>
            <a:off x="1371600" y="3886200"/>
            <a:ext cx="6477000" cy="2057400"/>
          </a:xfrm>
        </p:spPr>
        <p:txBody>
          <a:bodyPr/>
          <a:lstStyle/>
          <a:p>
            <a:pPr eaLnBrk="1" hangingPunct="1"/>
            <a:r>
              <a:rPr lang="en-GB" altLang="en-US" sz="2800" dirty="0">
                <a:cs typeface="Arial" panose="020B0604020202020204" pitchFamily="34" charset="0"/>
              </a:rPr>
              <a:t>Python Lab 8:</a:t>
            </a:r>
          </a:p>
          <a:p>
            <a:pPr eaLnBrk="1" hangingPunct="1"/>
            <a:r>
              <a:rPr lang="en-GB" altLang="en-US" sz="2800">
                <a:cs typeface="Arial" panose="020B0604020202020204" pitchFamily="34" charset="0"/>
              </a:rPr>
              <a:t>Loops</a:t>
            </a:r>
          </a:p>
          <a:p>
            <a:pPr eaLnBrk="1" hangingPunct="1"/>
            <a:endParaRPr lang="en-GB" altLang="en-US" sz="2800">
              <a:cs typeface="Arial" panose="020B0604020202020204" pitchFamily="34" charset="0"/>
            </a:endParaRPr>
          </a:p>
        </p:txBody>
      </p:sp>
      <p:sp>
        <p:nvSpPr>
          <p:cNvPr id="8196" name="Text Box 4">
            <a:extLst>
              <a:ext uri="{FF2B5EF4-FFF2-40B4-BE49-F238E27FC236}">
                <a16:creationId xmlns:a16="http://schemas.microsoft.com/office/drawing/2014/main" id="{01EDE54D-8473-4E7E-801C-2EDD1A3D1DDA}"/>
              </a:ext>
            </a:extLst>
          </p:cNvPr>
          <p:cNvSpPr txBox="1">
            <a:spLocks noChangeArrowheads="1"/>
          </p:cNvSpPr>
          <p:nvPr/>
        </p:nvSpPr>
        <p:spPr bwMode="auto">
          <a:xfrm>
            <a:off x="228600" y="6324600"/>
            <a:ext cx="1524000" cy="461665"/>
          </a:xfrm>
          <a:prstGeom prst="rect">
            <a:avLst/>
          </a:prstGeom>
          <a:noFill/>
          <a:ln w="9525">
            <a:noFill/>
            <a:miter lim="800000"/>
            <a:headEnd/>
            <a:tailEnd/>
          </a:ln>
        </p:spPr>
        <p:txBody>
          <a:bodyPr>
            <a:spAutoFit/>
          </a:bodyPr>
          <a:lstStyle/>
          <a:p>
            <a:pPr>
              <a:spcBef>
                <a:spcPct val="50000"/>
              </a:spcBef>
              <a:defRPr/>
            </a:pPr>
            <a:r>
              <a:rPr lang="en-GB" sz="1200" i="0" dirty="0" smtClean="0">
                <a:latin typeface="+mn-lt"/>
                <a:cs typeface="Arial" charset="0"/>
              </a:rPr>
              <a:t>19 November </a:t>
            </a:r>
            <a:r>
              <a:rPr lang="en-GB" sz="1200" i="0" dirty="0" smtClean="0">
                <a:latin typeface="+mn-lt"/>
                <a:cs typeface="Arial" charset="0"/>
              </a:rPr>
              <a:t>2019 or 6 March 2020</a:t>
            </a:r>
            <a:endParaRPr lang="en-US" sz="1200" i="0" dirty="0">
              <a:latin typeface="+mn-lt"/>
              <a:cs typeface="Arial" charset="0"/>
            </a:endParaRPr>
          </a:p>
        </p:txBody>
      </p:sp>
      <p:sp>
        <p:nvSpPr>
          <p:cNvPr id="10245" name="Slide Number Placeholder 4">
            <a:extLst>
              <a:ext uri="{FF2B5EF4-FFF2-40B4-BE49-F238E27FC236}">
                <a16:creationId xmlns:a16="http://schemas.microsoft.com/office/drawing/2014/main" id="{B8A2F0E2-AA2F-4FB6-8EA9-8030D40E3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43E94664-6C8B-4D14-92D6-B9A13814833D}" type="slidenum">
              <a:rPr lang="en-US" altLang="en-US" sz="1400" smtClean="0">
                <a:cs typeface="Arial" panose="020B0604020202020204" pitchFamily="34" charset="0"/>
              </a:rPr>
              <a:pPr>
                <a:spcBef>
                  <a:spcPct val="0"/>
                </a:spcBef>
                <a:buFontTx/>
                <a:buNone/>
              </a:pPr>
              <a:t>1</a:t>
            </a:fld>
            <a:endParaRPr lang="en-US" altLang="en-US" sz="1400">
              <a:cs typeface="Arial" panose="020B0604020202020204" pitchFamily="34" charset="0"/>
            </a:endParaRPr>
          </a:p>
        </p:txBody>
      </p:sp>
      <p:sp>
        <p:nvSpPr>
          <p:cNvPr id="8198" name="Text Box 4">
            <a:extLst>
              <a:ext uri="{FF2B5EF4-FFF2-40B4-BE49-F238E27FC236}">
                <a16:creationId xmlns:a16="http://schemas.microsoft.com/office/drawing/2014/main" id="{C261DB41-BEBF-475D-B951-7CD8A73C8CCA}"/>
              </a:ext>
            </a:extLst>
          </p:cNvPr>
          <p:cNvSpPr txBox="1">
            <a:spLocks noChangeArrowheads="1"/>
          </p:cNvSpPr>
          <p:nvPr/>
        </p:nvSpPr>
        <p:spPr bwMode="auto">
          <a:xfrm>
            <a:off x="2895600" y="6096000"/>
            <a:ext cx="3581400" cy="554038"/>
          </a:xfrm>
          <a:prstGeom prst="rect">
            <a:avLst/>
          </a:prstGeom>
          <a:noFill/>
          <a:ln w="9525">
            <a:noFill/>
            <a:miter lim="800000"/>
            <a:headEnd/>
            <a:tailEnd/>
          </a:ln>
        </p:spPr>
        <p:txBody>
          <a:bodyPr>
            <a:spAutoFit/>
          </a:bodyPr>
          <a:lstStyle/>
          <a:p>
            <a:pPr algn="ctr">
              <a:spcBef>
                <a:spcPct val="50000"/>
              </a:spcBef>
              <a:defRPr/>
            </a:pPr>
            <a:r>
              <a:rPr lang="en-GB" sz="1200" i="0" dirty="0">
                <a:latin typeface="+mn-lt"/>
                <a:cs typeface="Arial" charset="0"/>
              </a:rPr>
              <a:t>PythonLab8 lecture slides.ppt</a:t>
            </a:r>
          </a:p>
          <a:p>
            <a:pPr algn="ctr">
              <a:spcBef>
                <a:spcPct val="50000"/>
              </a:spcBef>
              <a:defRPr/>
            </a:pPr>
            <a:r>
              <a:rPr lang="en-GB" sz="1200" i="0" dirty="0">
                <a:latin typeface="+mn-lt"/>
                <a:cs typeface="Arial" charset="0"/>
              </a:rPr>
              <a:t>Ping Brennan (</a:t>
            </a:r>
            <a:r>
              <a:rPr lang="en-GB" sz="1200" i="0" dirty="0">
                <a:latin typeface="+mn-lt"/>
                <a:cs typeface="Arial" charset="0"/>
                <a:hlinkClick r:id="rId3"/>
              </a:rPr>
              <a:t>p.brennan@bbk.ac.uk</a:t>
            </a:r>
            <a:r>
              <a:rPr lang="en-GB" sz="1200" i="0" dirty="0">
                <a:latin typeface="+mn-lt"/>
                <a:cs typeface="Arial" charset="0"/>
              </a:rPr>
              <a:t>)</a:t>
            </a:r>
            <a:endParaRPr lang="en-US" sz="1200" i="0" dirty="0">
              <a:latin typeface="+mn-lt"/>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46F573-4F83-4CB1-83F9-404846746DEC}"/>
              </a:ext>
            </a:extLst>
          </p:cNvPr>
          <p:cNvSpPr>
            <a:spLocks noGrp="1" noChangeArrowheads="1"/>
          </p:cNvSpPr>
          <p:nvPr>
            <p:ph type="title"/>
          </p:nvPr>
        </p:nvSpPr>
        <p:spPr>
          <a:xfrm>
            <a:off x="457200" y="274638"/>
            <a:ext cx="64008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(3)</a:t>
            </a:r>
          </a:p>
        </p:txBody>
      </p:sp>
      <p:sp>
        <p:nvSpPr>
          <p:cNvPr id="26627" name="Rectangle 3">
            <a:extLst>
              <a:ext uri="{FF2B5EF4-FFF2-40B4-BE49-F238E27FC236}">
                <a16:creationId xmlns:a16="http://schemas.microsoft.com/office/drawing/2014/main" id="{8A124CA4-A7DB-4723-A676-6C6046A8ED20}"/>
              </a:ext>
            </a:extLst>
          </p:cNvPr>
          <p:cNvSpPr>
            <a:spLocks noGrp="1" noChangeArrowheads="1"/>
          </p:cNvSpPr>
          <p:nvPr>
            <p:ph type="body" idx="1"/>
          </p:nvPr>
        </p:nvSpPr>
        <p:spPr>
          <a:xfrm>
            <a:off x="838200" y="1219200"/>
            <a:ext cx="7543800" cy="5181600"/>
          </a:xfrm>
          <a:extLst/>
        </p:spPr>
        <p:txBody>
          <a:bodyPr/>
          <a:lstStyle/>
          <a:p>
            <a:pPr>
              <a:spcAft>
                <a:spcPts val="600"/>
              </a:spcAft>
              <a:defRPr/>
            </a:pPr>
            <a:r>
              <a:rPr lang="en-GB" altLang="en-US" sz="2000" b="1" dirty="0"/>
              <a:t>Problem solving</a:t>
            </a:r>
            <a:r>
              <a:rPr lang="en-GB" altLang="en-US" sz="2000" dirty="0"/>
              <a:t> - </a:t>
            </a:r>
            <a:r>
              <a:rPr lang="en-GB" altLang="en-US" sz="1900" dirty="0"/>
              <a:t>Convert the following pseudo code into a sequence of Python statements in your program.</a:t>
            </a:r>
          </a:p>
          <a:p>
            <a:pPr marL="857250" lvl="1" indent="-457200">
              <a:spcAft>
                <a:spcPts val="600"/>
              </a:spcAft>
              <a:buFont typeface="Tahoma" pitchFamily="34" charset="0"/>
              <a:buAutoNum type="arabicPeriod"/>
              <a:defRPr/>
            </a:pPr>
            <a:r>
              <a:rPr lang="en-GB" altLang="en-US" sz="1600" dirty="0"/>
              <a:t>Read in a string and store it in a variable named  </a:t>
            </a:r>
            <a:r>
              <a:rPr lang="en-GB" altLang="en-US" sz="1600" dirty="0">
                <a:latin typeface="Courier New" pitchFamily="49" charset="0"/>
                <a:cs typeface="Courier New" pitchFamily="49" charset="0"/>
              </a:rPr>
              <a:t>s</a:t>
            </a:r>
            <a:r>
              <a:rPr lang="en-GB" altLang="en-US" sz="1600" dirty="0"/>
              <a:t>.</a:t>
            </a:r>
          </a:p>
          <a:p>
            <a:pPr marL="857250" lvl="1" indent="-457200">
              <a:spcAft>
                <a:spcPts val="600"/>
              </a:spcAft>
              <a:buFont typeface="Tahoma" pitchFamily="34" charset="0"/>
              <a:buAutoNum type="arabicPeriod"/>
              <a:defRPr/>
            </a:pPr>
            <a:r>
              <a:rPr lang="en-GB" altLang="en-US" sz="1600" dirty="0"/>
              <a:t>Declare a variable named  </a:t>
            </a:r>
            <a:r>
              <a:rPr lang="en-GB" altLang="en-US" sz="1600" dirty="0">
                <a:latin typeface="Courier New" pitchFamily="49" charset="0"/>
                <a:cs typeface="Courier New" pitchFamily="49" charset="0"/>
              </a:rPr>
              <a:t>n</a:t>
            </a:r>
            <a:r>
              <a:rPr lang="en-GB" altLang="en-US" sz="1600" dirty="0"/>
              <a:t>  and assign a value of 0 to </a:t>
            </a:r>
            <a:r>
              <a:rPr lang="en-GB" altLang="en-US" sz="1600" dirty="0">
                <a:cs typeface="Courier New" pitchFamily="49" charset="0"/>
              </a:rPr>
              <a:t>it</a:t>
            </a:r>
            <a:r>
              <a:rPr lang="en-GB" altLang="en-US" sz="1600" dirty="0"/>
              <a:t>.  </a:t>
            </a:r>
          </a:p>
          <a:p>
            <a:pPr marL="800100" lvl="2" indent="0">
              <a:spcAft>
                <a:spcPts val="600"/>
              </a:spcAft>
              <a:buFontTx/>
              <a:buNone/>
              <a:defRPr/>
            </a:pPr>
            <a:r>
              <a:rPr lang="en-GB" altLang="en-US" sz="1600" dirty="0"/>
              <a:t>The variable  </a:t>
            </a:r>
            <a:r>
              <a:rPr lang="en-GB" altLang="en-US" sz="1600" dirty="0">
                <a:latin typeface="Courier New" pitchFamily="49" charset="0"/>
                <a:cs typeface="Courier New" pitchFamily="49" charset="0"/>
              </a:rPr>
              <a:t>n</a:t>
            </a:r>
            <a:r>
              <a:rPr lang="en-GB" altLang="en-US" sz="1600" dirty="0">
                <a:cs typeface="Courier New" pitchFamily="49" charset="0"/>
              </a:rPr>
              <a:t> is used to keep</a:t>
            </a:r>
            <a:r>
              <a:rPr lang="en-GB" altLang="en-US" sz="1600" dirty="0"/>
              <a:t> a count of the number of </a:t>
            </a:r>
            <a:r>
              <a:rPr lang="en-GB" altLang="en-US" sz="1600" b="1" dirty="0"/>
              <a:t>lower case </a:t>
            </a:r>
            <a:r>
              <a:rPr lang="en-GB" altLang="en-US" sz="1600" dirty="0"/>
              <a:t>vowels (a, e, </a:t>
            </a:r>
            <a:r>
              <a:rPr lang="en-GB" altLang="en-US" sz="1600" dirty="0" err="1"/>
              <a:t>i</a:t>
            </a:r>
            <a:r>
              <a:rPr lang="en-GB" altLang="en-US" sz="1600" dirty="0"/>
              <a:t>, o, u) in the input string  </a:t>
            </a:r>
            <a:r>
              <a:rPr lang="en-GB" altLang="en-US" sz="1600" dirty="0">
                <a:latin typeface="Courier New" pitchFamily="49" charset="0"/>
                <a:cs typeface="Courier New" pitchFamily="49" charset="0"/>
              </a:rPr>
              <a:t>s</a:t>
            </a:r>
            <a:r>
              <a:rPr lang="en-GB" altLang="en-US" sz="1600" dirty="0"/>
              <a:t>.</a:t>
            </a:r>
          </a:p>
          <a:p>
            <a:pPr marL="857250" lvl="1" indent="-457200">
              <a:spcAft>
                <a:spcPts val="600"/>
              </a:spcAft>
              <a:buFont typeface="Tahoma" pitchFamily="34" charset="0"/>
              <a:buAutoNum type="arabicPeriod"/>
              <a:defRPr/>
            </a:pPr>
            <a:r>
              <a:rPr lang="en-GB" altLang="en-US" sz="1600" dirty="0"/>
              <a:t>Add the following </a:t>
            </a:r>
            <a:r>
              <a:rPr lang="en-GB" altLang="en-US" sz="1600" dirty="0">
                <a:latin typeface="Courier New" pitchFamily="49" charset="0"/>
                <a:cs typeface="Courier New" pitchFamily="49" charset="0"/>
              </a:rPr>
              <a:t>for</a:t>
            </a:r>
            <a:r>
              <a:rPr lang="en-GB" altLang="en-US" sz="1600" dirty="0"/>
              <a:t>  statement to </a:t>
            </a:r>
            <a:r>
              <a:rPr lang="en-US" sz="1600" dirty="0"/>
              <a:t>print out the characters in the string  </a:t>
            </a:r>
            <a:r>
              <a:rPr lang="en-US" sz="1600" dirty="0">
                <a:latin typeface="Courier New" pitchFamily="49" charset="0"/>
                <a:cs typeface="Courier New" pitchFamily="49" charset="0"/>
              </a:rPr>
              <a:t>s</a:t>
            </a:r>
            <a:r>
              <a:rPr lang="en-US" sz="1600" dirty="0"/>
              <a:t>  in a vertical line</a:t>
            </a:r>
            <a:r>
              <a:rPr lang="en-GB" sz="1600" dirty="0"/>
              <a:t>, as shown in the output example on page 8.</a:t>
            </a:r>
            <a:endParaRPr lang="en-GB" altLang="en-US" sz="1600" dirty="0"/>
          </a:p>
          <a:p>
            <a:pPr lvl="2">
              <a:buFontTx/>
              <a:buNone/>
              <a:defRPr/>
            </a:pPr>
            <a:r>
              <a:rPr lang="en-US" sz="1500" b="1" dirty="0">
                <a:highlight>
                  <a:srgbClr val="FFFF00"/>
                </a:highlight>
                <a:latin typeface="Courier New" pitchFamily="49" charset="0"/>
                <a:cs typeface="Courier New" pitchFamily="49" charset="0"/>
              </a:rPr>
              <a:t>for</a:t>
            </a:r>
            <a:r>
              <a:rPr lang="en-US" sz="1500" dirty="0">
                <a:latin typeface="Courier New" pitchFamily="49" charset="0"/>
                <a:cs typeface="Courier New" pitchFamily="49" charset="0"/>
              </a:rPr>
              <a:t> letter </a:t>
            </a:r>
            <a:r>
              <a:rPr lang="en-US" sz="1500" b="1" dirty="0">
                <a:highlight>
                  <a:srgbClr val="FFFF00"/>
                </a:highlight>
                <a:latin typeface="Courier New" pitchFamily="49" charset="0"/>
                <a:cs typeface="Courier New" pitchFamily="49" charset="0"/>
              </a:rPr>
              <a:t>in</a:t>
            </a:r>
            <a:r>
              <a:rPr lang="en-US" sz="1500" dirty="0">
                <a:latin typeface="Courier New" pitchFamily="49" charset="0"/>
                <a:cs typeface="Courier New" pitchFamily="49" charset="0"/>
              </a:rPr>
              <a:t> s </a:t>
            </a:r>
            <a:r>
              <a:rPr lang="en-US" sz="1500" b="1" dirty="0">
                <a:highlight>
                  <a:srgbClr val="FFFF00"/>
                </a:highlight>
                <a:latin typeface="Courier New" pitchFamily="49" charset="0"/>
                <a:cs typeface="Courier New" pitchFamily="49" charset="0"/>
              </a:rPr>
              <a:t>:</a:t>
            </a:r>
            <a:endParaRPr lang="en-GB" sz="1500" b="1" dirty="0">
              <a:highlight>
                <a:srgbClr val="FFFF00"/>
              </a:highlight>
              <a:latin typeface="Courier New" pitchFamily="49" charset="0"/>
              <a:cs typeface="Courier New" pitchFamily="49" charset="0"/>
            </a:endParaRPr>
          </a:p>
          <a:p>
            <a:pPr lvl="2">
              <a:spcAft>
                <a:spcPts val="1200"/>
              </a:spcAft>
              <a:buFontTx/>
              <a:buNone/>
              <a:defRPr/>
            </a:pPr>
            <a:r>
              <a:rPr lang="en-US" sz="1500" dirty="0">
                <a:latin typeface="Courier New" pitchFamily="49" charset="0"/>
                <a:cs typeface="Courier New" pitchFamily="49" charset="0"/>
              </a:rPr>
              <a:t>    print(letter)           # loop body</a:t>
            </a:r>
            <a:endParaRPr lang="en-GB" altLang="en-US" sz="1500" dirty="0">
              <a:latin typeface="Courier New" pitchFamily="49" charset="0"/>
              <a:cs typeface="Courier New" pitchFamily="49" charset="0"/>
            </a:endParaRPr>
          </a:p>
          <a:p>
            <a:pPr marL="0" lvl="2" indent="0">
              <a:spcAft>
                <a:spcPts val="600"/>
              </a:spcAft>
              <a:buFontTx/>
              <a:buNone/>
              <a:defRPr/>
            </a:pPr>
            <a:endParaRPr lang="en-GB" altLang="en-US" sz="1600" dirty="0">
              <a:solidFill>
                <a:srgbClr val="990033"/>
              </a:solidFill>
              <a:cs typeface="Courier New" pitchFamily="49" charset="0"/>
            </a:endParaRPr>
          </a:p>
        </p:txBody>
      </p:sp>
      <p:sp>
        <p:nvSpPr>
          <p:cNvPr id="28676" name="Slide Number Placeholder 5">
            <a:extLst>
              <a:ext uri="{FF2B5EF4-FFF2-40B4-BE49-F238E27FC236}">
                <a16:creationId xmlns:a16="http://schemas.microsoft.com/office/drawing/2014/main" id="{6DC5BDAE-C3A2-49F8-870A-91F1813E8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5F264C21-9D6D-4FB3-BC3D-C9D710A3CA2A}" type="slidenum">
              <a:rPr lang="en-US" altLang="en-US" sz="1400" smtClean="0">
                <a:cs typeface="Arial" panose="020B0604020202020204" pitchFamily="34" charset="0"/>
              </a:rPr>
              <a:pPr>
                <a:spcBef>
                  <a:spcPct val="0"/>
                </a:spcBef>
                <a:buFontTx/>
                <a:buNone/>
              </a:pPr>
              <a:t>10</a:t>
            </a:fld>
            <a:endParaRPr lang="en-US" altLang="en-US" sz="1400">
              <a:cs typeface="Arial" panose="020B0604020202020204" pitchFamily="34" charset="0"/>
            </a:endParaRPr>
          </a:p>
        </p:txBody>
      </p:sp>
      <p:sp>
        <p:nvSpPr>
          <p:cNvPr id="28677" name="Flowchart: Alternate Process 6">
            <a:extLst>
              <a:ext uri="{FF2B5EF4-FFF2-40B4-BE49-F238E27FC236}">
                <a16:creationId xmlns:a16="http://schemas.microsoft.com/office/drawing/2014/main" id="{EA0B6E2C-F0F7-4B13-BDF1-4AE4AED8A3C4}"/>
              </a:ext>
            </a:extLst>
          </p:cNvPr>
          <p:cNvSpPr>
            <a:spLocks noChangeArrowheads="1"/>
          </p:cNvSpPr>
          <p:nvPr/>
        </p:nvSpPr>
        <p:spPr bwMode="auto">
          <a:xfrm>
            <a:off x="1519238" y="3919538"/>
            <a:ext cx="6634162" cy="6858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8" name="TextBox 7">
            <a:extLst>
              <a:ext uri="{FF2B5EF4-FFF2-40B4-BE49-F238E27FC236}">
                <a16:creationId xmlns:a16="http://schemas.microsoft.com/office/drawing/2014/main" id="{8B520752-3E24-4AAB-8988-3EAA61D83F34}"/>
              </a:ext>
            </a:extLst>
          </p:cNvPr>
          <p:cNvSpPr txBox="1"/>
          <p:nvPr/>
        </p:nvSpPr>
        <p:spPr>
          <a:xfrm>
            <a:off x="471488" y="4878388"/>
            <a:ext cx="1387475" cy="954087"/>
          </a:xfrm>
          <a:prstGeom prst="rect">
            <a:avLst/>
          </a:prstGeom>
          <a:noFill/>
        </p:spPr>
        <p:txBody>
          <a:bodyPr>
            <a:spAutoFit/>
          </a:bodyPr>
          <a:lstStyle/>
          <a:p>
            <a:pPr>
              <a:defRPr/>
            </a:pPr>
            <a:r>
              <a:rPr lang="en-GB" sz="1400" dirty="0">
                <a:solidFill>
                  <a:srgbClr val="002060"/>
                </a:solidFill>
                <a:latin typeface="+mn-lt"/>
              </a:rPr>
              <a:t>Indent the print statement in the block (loop body).  </a:t>
            </a:r>
          </a:p>
        </p:txBody>
      </p:sp>
      <p:sp>
        <p:nvSpPr>
          <p:cNvPr id="28679" name="Left Brace 2">
            <a:extLst>
              <a:ext uri="{FF2B5EF4-FFF2-40B4-BE49-F238E27FC236}">
                <a16:creationId xmlns:a16="http://schemas.microsoft.com/office/drawing/2014/main" id="{22C2CF8A-9CCE-4FD8-92E5-0C6EA87EFB61}"/>
              </a:ext>
            </a:extLst>
          </p:cNvPr>
          <p:cNvSpPr>
            <a:spLocks/>
          </p:cNvSpPr>
          <p:nvPr/>
        </p:nvSpPr>
        <p:spPr bwMode="auto">
          <a:xfrm>
            <a:off x="1136650" y="1981200"/>
            <a:ext cx="152400" cy="304800"/>
          </a:xfrm>
          <a:prstGeom prst="leftBrace">
            <a:avLst>
              <a:gd name="adj1" fmla="val 8361"/>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10" name="TextBox 9">
            <a:extLst>
              <a:ext uri="{FF2B5EF4-FFF2-40B4-BE49-F238E27FC236}">
                <a16:creationId xmlns:a16="http://schemas.microsoft.com/office/drawing/2014/main" id="{DA640FE5-1047-4B70-A24F-84BBD5DF0BE2}"/>
              </a:ext>
            </a:extLst>
          </p:cNvPr>
          <p:cNvSpPr txBox="1"/>
          <p:nvPr/>
        </p:nvSpPr>
        <p:spPr>
          <a:xfrm>
            <a:off x="385763" y="1905000"/>
            <a:ext cx="750887" cy="322263"/>
          </a:xfrm>
          <a:prstGeom prst="rect">
            <a:avLst/>
          </a:prstGeom>
          <a:noFill/>
        </p:spPr>
        <p:txBody>
          <a:bodyPr>
            <a:spAutoFit/>
          </a:bodyPr>
          <a:lstStyle/>
          <a:p>
            <a:pPr>
              <a:defRPr/>
            </a:pPr>
            <a:r>
              <a:rPr lang="en-GB" sz="1500" dirty="0">
                <a:solidFill>
                  <a:srgbClr val="C00000"/>
                </a:solidFill>
                <a:latin typeface="+mn-lt"/>
              </a:rPr>
              <a:t>Input</a:t>
            </a:r>
          </a:p>
        </p:txBody>
      </p:sp>
      <p:pic>
        <p:nvPicPr>
          <p:cNvPr id="28681" name="Graphic 2" descr="Right Pointing Backhand Index ">
            <a:extLst>
              <a:ext uri="{FF2B5EF4-FFF2-40B4-BE49-F238E27FC236}">
                <a16:creationId xmlns:a16="http://schemas.microsoft.com/office/drawing/2014/main" id="{6D619327-DD2F-4059-8102-C2398294B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313" y="3943350"/>
            <a:ext cx="33337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Left Brace 2">
            <a:extLst>
              <a:ext uri="{FF2B5EF4-FFF2-40B4-BE49-F238E27FC236}">
                <a16:creationId xmlns:a16="http://schemas.microsoft.com/office/drawing/2014/main" id="{B0CE832F-7044-42F6-9978-0D3D3BB1925F}"/>
              </a:ext>
            </a:extLst>
          </p:cNvPr>
          <p:cNvSpPr>
            <a:spLocks/>
          </p:cNvSpPr>
          <p:nvPr/>
        </p:nvSpPr>
        <p:spPr bwMode="auto">
          <a:xfrm>
            <a:off x="1139825" y="2490788"/>
            <a:ext cx="158750" cy="2309812"/>
          </a:xfrm>
          <a:prstGeom prst="leftBrace">
            <a:avLst>
              <a:gd name="adj1" fmla="val 8353"/>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13" name="TextBox 12">
            <a:extLst>
              <a:ext uri="{FF2B5EF4-FFF2-40B4-BE49-F238E27FC236}">
                <a16:creationId xmlns:a16="http://schemas.microsoft.com/office/drawing/2014/main" id="{751E7040-C65E-47F4-A23E-B3AA1D4F826A}"/>
              </a:ext>
            </a:extLst>
          </p:cNvPr>
          <p:cNvSpPr txBox="1"/>
          <p:nvPr/>
        </p:nvSpPr>
        <p:spPr>
          <a:xfrm>
            <a:off x="225425" y="2490788"/>
            <a:ext cx="1073150" cy="1938337"/>
          </a:xfrm>
          <a:prstGeom prst="rect">
            <a:avLst/>
          </a:prstGeom>
          <a:noFill/>
        </p:spPr>
        <p:txBody>
          <a:bodyPr>
            <a:spAutoFit/>
          </a:bodyPr>
          <a:lstStyle/>
          <a:p>
            <a:pPr>
              <a:defRPr/>
            </a:pPr>
            <a:r>
              <a:rPr lang="en-GB" sz="1500" dirty="0">
                <a:solidFill>
                  <a:srgbClr val="C00000"/>
                </a:solidFill>
                <a:latin typeface="+mn-lt"/>
              </a:rPr>
              <a:t>Process the input and display the  output (steps 2 to 5).</a:t>
            </a:r>
          </a:p>
        </p:txBody>
      </p:sp>
      <p:cxnSp>
        <p:nvCxnSpPr>
          <p:cNvPr id="28684" name="Connector: Curved 4">
            <a:extLst>
              <a:ext uri="{FF2B5EF4-FFF2-40B4-BE49-F238E27FC236}">
                <a16:creationId xmlns:a16="http://schemas.microsoft.com/office/drawing/2014/main" id="{733550B2-D018-4BC3-9158-660C6E04C213}"/>
              </a:ext>
            </a:extLst>
          </p:cNvPr>
          <p:cNvCxnSpPr>
            <a:cxnSpLocks/>
          </p:cNvCxnSpPr>
          <p:nvPr/>
        </p:nvCxnSpPr>
        <p:spPr bwMode="auto">
          <a:xfrm flipV="1">
            <a:off x="1470025" y="4395788"/>
            <a:ext cx="771525" cy="654050"/>
          </a:xfrm>
          <a:prstGeom prst="curvedConnector3">
            <a:avLst>
              <a:gd name="adj1" fmla="val 50000"/>
            </a:avLst>
          </a:prstGeom>
          <a:noFill/>
          <a:ln w="15875" algn="ctr">
            <a:solidFill>
              <a:srgbClr val="EF7511"/>
            </a:solidFill>
            <a:prstDash val="dash"/>
            <a:round/>
            <a:headEn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5B5C478-1F47-4C91-81AD-F5075AB0A05C}"/>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(4)</a:t>
            </a:r>
          </a:p>
        </p:txBody>
      </p:sp>
      <p:sp>
        <p:nvSpPr>
          <p:cNvPr id="26627" name="Rectangle 3">
            <a:extLst>
              <a:ext uri="{FF2B5EF4-FFF2-40B4-BE49-F238E27FC236}">
                <a16:creationId xmlns:a16="http://schemas.microsoft.com/office/drawing/2014/main" id="{B1FA311F-2CDF-4CD6-88A8-C48909C1324C}"/>
              </a:ext>
            </a:extLst>
          </p:cNvPr>
          <p:cNvSpPr>
            <a:spLocks noGrp="1" noChangeArrowheads="1"/>
          </p:cNvSpPr>
          <p:nvPr>
            <p:ph type="body" idx="1"/>
          </p:nvPr>
        </p:nvSpPr>
        <p:spPr>
          <a:xfrm>
            <a:off x="838200" y="1143000"/>
            <a:ext cx="7643812" cy="5334000"/>
          </a:xfrm>
          <a:extLst/>
        </p:spPr>
        <p:txBody>
          <a:bodyPr/>
          <a:lstStyle/>
          <a:p>
            <a:pPr>
              <a:spcAft>
                <a:spcPts val="600"/>
              </a:spcAft>
              <a:defRPr/>
            </a:pPr>
            <a:r>
              <a:rPr lang="en-GB" altLang="en-US" sz="2000" b="1" dirty="0"/>
              <a:t>Problem solving</a:t>
            </a:r>
            <a:r>
              <a:rPr lang="en-GB" altLang="en-US" sz="2000" dirty="0"/>
              <a:t> </a:t>
            </a:r>
            <a:r>
              <a:rPr lang="en-GB" altLang="en-US" sz="1900" dirty="0"/>
              <a:t>(continued)</a:t>
            </a:r>
          </a:p>
          <a:p>
            <a:pPr marL="857250" lvl="1" indent="-457200">
              <a:spcAft>
                <a:spcPts val="600"/>
              </a:spcAft>
              <a:buFont typeface="+mj-lt"/>
              <a:buAutoNum type="arabicPeriod" startAt="4"/>
              <a:defRPr/>
            </a:pPr>
            <a:r>
              <a:rPr lang="en-GB" altLang="en-US" sz="1600" dirty="0"/>
              <a:t>Inside the </a:t>
            </a:r>
            <a:r>
              <a:rPr lang="en-GB" altLang="en-US" sz="1600" dirty="0">
                <a:latin typeface="Courier New" panose="02070309020205020404" pitchFamily="49" charset="0"/>
                <a:cs typeface="Courier New" panose="02070309020205020404" pitchFamily="49" charset="0"/>
              </a:rPr>
              <a:t>for</a:t>
            </a:r>
            <a:r>
              <a:rPr lang="en-GB" altLang="en-US" sz="1600" dirty="0"/>
              <a:t> loop, add an </a:t>
            </a:r>
            <a:r>
              <a:rPr lang="en-GB" altLang="en-US" sz="1600" dirty="0">
                <a:latin typeface="Courier New" pitchFamily="49" charset="0"/>
                <a:cs typeface="Courier New" pitchFamily="49" charset="0"/>
              </a:rPr>
              <a:t>if</a:t>
            </a:r>
            <a:r>
              <a:rPr lang="en-GB" altLang="en-US" sz="1600" dirty="0"/>
              <a:t> statement to check if the letter is equal to an "a", "e", "</a:t>
            </a:r>
            <a:r>
              <a:rPr lang="en-GB" altLang="en-US" sz="1600" dirty="0" err="1"/>
              <a:t>i</a:t>
            </a:r>
            <a:r>
              <a:rPr lang="en-GB" altLang="en-US" sz="1600" dirty="0"/>
              <a:t>",  "o", </a:t>
            </a:r>
            <a:r>
              <a:rPr lang="en-GB" altLang="en-US" sz="1600" b="1" dirty="0"/>
              <a:t>or</a:t>
            </a:r>
            <a:r>
              <a:rPr lang="en-GB" altLang="en-US" sz="1600" dirty="0"/>
              <a:t> "u"  </a:t>
            </a:r>
            <a:r>
              <a:rPr lang="en-GB" altLang="en-US" sz="1600" u="sng" dirty="0"/>
              <a:t>after</a:t>
            </a:r>
            <a:r>
              <a:rPr lang="en-GB" altLang="en-US" sz="1600" dirty="0"/>
              <a:t> the </a:t>
            </a:r>
            <a:r>
              <a:rPr lang="en-GB" altLang="en-US" sz="1600" dirty="0">
                <a:latin typeface="Courier New" panose="02070309020205020404" pitchFamily="49" charset="0"/>
                <a:cs typeface="Courier New" panose="02070309020205020404" pitchFamily="49" charset="0"/>
              </a:rPr>
              <a:t>print</a:t>
            </a:r>
            <a:r>
              <a:rPr lang="en-GB" altLang="en-US" sz="1600" dirty="0"/>
              <a:t> statement in step 3. Align the </a:t>
            </a:r>
            <a:r>
              <a:rPr lang="en-GB" altLang="en-US" sz="1600" dirty="0">
                <a:latin typeface="Courier New" panose="02070309020205020404" pitchFamily="49" charset="0"/>
                <a:cs typeface="Courier New" panose="02070309020205020404" pitchFamily="49" charset="0"/>
              </a:rPr>
              <a:t>print </a:t>
            </a:r>
            <a:r>
              <a:rPr lang="en-GB" altLang="en-US" sz="1600" dirty="0">
                <a:cs typeface="Courier New" panose="02070309020205020404" pitchFamily="49" charset="0"/>
              </a:rPr>
              <a:t>and</a:t>
            </a:r>
            <a:r>
              <a:rPr lang="en-GB" altLang="en-US" sz="1600" dirty="0">
                <a:latin typeface="Courier New" panose="02070309020205020404" pitchFamily="49" charset="0"/>
                <a:cs typeface="Courier New" panose="02070309020205020404" pitchFamily="49" charset="0"/>
              </a:rPr>
              <a:t> if</a:t>
            </a:r>
            <a:r>
              <a:rPr lang="en-GB" altLang="en-US" sz="1600" dirty="0"/>
              <a:t>  statements at the same level of indentation.</a:t>
            </a:r>
          </a:p>
          <a:p>
            <a:pPr marL="800100" lvl="2" indent="0">
              <a:spcAft>
                <a:spcPts val="600"/>
              </a:spcAft>
              <a:buFontTx/>
              <a:buNone/>
              <a:defRPr/>
            </a:pPr>
            <a:r>
              <a:rPr lang="en-GB" altLang="en-US" sz="1600" dirty="0"/>
              <a:t>If the combined Boolean expression is true, then add 1 to the current value of  </a:t>
            </a:r>
            <a:r>
              <a:rPr lang="en-GB" altLang="en-US" sz="1600" dirty="0">
                <a:latin typeface="Courier New" panose="02070309020205020404" pitchFamily="49" charset="0"/>
                <a:cs typeface="Courier New" panose="02070309020205020404" pitchFamily="49" charset="0"/>
              </a:rPr>
              <a:t>n</a:t>
            </a:r>
            <a:r>
              <a:rPr lang="en-GB" altLang="en-US" sz="1600" dirty="0"/>
              <a:t>. Use the </a:t>
            </a:r>
            <a:r>
              <a:rPr lang="en-GB" altLang="en-US" sz="1600" dirty="0">
                <a:latin typeface="Courier New" panose="02070309020205020404" pitchFamily="49" charset="0"/>
                <a:cs typeface="Courier New" panose="02070309020205020404" pitchFamily="49" charset="0"/>
              </a:rPr>
              <a:t>if</a:t>
            </a:r>
            <a:r>
              <a:rPr lang="en-GB" altLang="en-US" sz="1600" dirty="0"/>
              <a:t>  statement below to help you get started.</a:t>
            </a:r>
          </a:p>
          <a:p>
            <a:pPr marL="801688" lvl="2" indent="-1588">
              <a:spcAft>
                <a:spcPts val="400"/>
              </a:spcAft>
              <a:buFontTx/>
              <a:buNone/>
              <a:defRPr/>
            </a:pPr>
            <a:r>
              <a:rPr lang="en-GB" altLang="en-US" sz="1500" b="1" dirty="0">
                <a:highlight>
                  <a:srgbClr val="FFFF00"/>
                </a:highlight>
                <a:latin typeface="Courier New" pitchFamily="49" charset="0"/>
                <a:cs typeface="Courier New" pitchFamily="49" charset="0"/>
              </a:rPr>
              <a:t>if</a:t>
            </a:r>
            <a:r>
              <a:rPr lang="en-GB" altLang="en-US" sz="1500" dirty="0">
                <a:latin typeface="Courier New" pitchFamily="49" charset="0"/>
                <a:cs typeface="Courier New" pitchFamily="49" charset="0"/>
              </a:rPr>
              <a:t> letter == "a" </a:t>
            </a:r>
            <a:r>
              <a:rPr lang="en-GB" altLang="en-US" sz="1500" b="1" dirty="0">
                <a:highlight>
                  <a:srgbClr val="FFFF00"/>
                </a:highlight>
                <a:latin typeface="Courier New" pitchFamily="49" charset="0"/>
                <a:cs typeface="Courier New" pitchFamily="49" charset="0"/>
              </a:rPr>
              <a:t>or</a:t>
            </a:r>
            <a:r>
              <a:rPr lang="en-GB" altLang="en-US" sz="1500" dirty="0">
                <a:latin typeface="Courier New" pitchFamily="49" charset="0"/>
                <a:cs typeface="Courier New" pitchFamily="49" charset="0"/>
              </a:rPr>
              <a:t> letter == "e" </a:t>
            </a:r>
            <a:r>
              <a:rPr lang="en-GB" altLang="en-US" sz="1500" b="1" dirty="0">
                <a:highlight>
                  <a:srgbClr val="FFFF00"/>
                </a:highlight>
                <a:latin typeface="Courier New" pitchFamily="49" charset="0"/>
                <a:cs typeface="Courier New" pitchFamily="49" charset="0"/>
              </a:rPr>
              <a:t>or</a:t>
            </a:r>
            <a:r>
              <a:rPr lang="en-GB" altLang="en-US" sz="1500" dirty="0">
                <a:latin typeface="Courier New" pitchFamily="49" charset="0"/>
                <a:cs typeface="Courier New" pitchFamily="49" charset="0"/>
              </a:rPr>
              <a:t> </a:t>
            </a:r>
            <a:r>
              <a:rPr lang="en-GB" altLang="en-US" sz="1500" u="sng" dirty="0">
                <a:solidFill>
                  <a:srgbClr val="C00000"/>
                </a:solidFill>
                <a:latin typeface="Courier New" pitchFamily="49" charset="0"/>
                <a:cs typeface="Courier New" pitchFamily="49" charset="0"/>
              </a:rPr>
              <a:t>complete the combined Boolean expression by adding test conditions for the remaining vowels (</a:t>
            </a:r>
            <a:r>
              <a:rPr lang="en-GB" altLang="en-US" sz="1500" u="sng" dirty="0" err="1">
                <a:solidFill>
                  <a:srgbClr val="C00000"/>
                </a:solidFill>
                <a:latin typeface="Courier New" pitchFamily="49" charset="0"/>
                <a:cs typeface="Courier New" pitchFamily="49" charset="0"/>
              </a:rPr>
              <a:t>i,o,u</a:t>
            </a:r>
            <a:r>
              <a:rPr lang="en-GB" altLang="en-US" sz="1500" u="sng" dirty="0">
                <a:solidFill>
                  <a:srgbClr val="C00000"/>
                </a:solidFill>
                <a:latin typeface="Courier New" pitchFamily="49" charset="0"/>
                <a:cs typeface="Courier New" pitchFamily="49" charset="0"/>
              </a:rPr>
              <a:t>)</a:t>
            </a:r>
            <a:r>
              <a:rPr lang="en-GB" altLang="en-US" sz="1500" dirty="0">
                <a:solidFill>
                  <a:srgbClr val="002060"/>
                </a:solidFill>
                <a:latin typeface="Courier New" pitchFamily="49" charset="0"/>
                <a:cs typeface="Courier New" pitchFamily="49" charset="0"/>
              </a:rPr>
              <a:t> </a:t>
            </a:r>
            <a:r>
              <a:rPr lang="en-GB" altLang="en-US" sz="1500" b="1" dirty="0">
                <a:highlight>
                  <a:srgbClr val="FFFF00"/>
                </a:highlight>
                <a:latin typeface="Courier New" pitchFamily="49" charset="0"/>
                <a:cs typeface="Courier New" pitchFamily="49" charset="0"/>
              </a:rPr>
              <a:t>:</a:t>
            </a:r>
          </a:p>
          <a:p>
            <a:pPr marL="1257300" lvl="2" indent="-457200">
              <a:spcAft>
                <a:spcPts val="360"/>
              </a:spcAft>
              <a:buFontTx/>
              <a:buNone/>
              <a:defRPr/>
            </a:pPr>
            <a:r>
              <a:rPr lang="en-GB" altLang="en-US" sz="1500" dirty="0">
                <a:latin typeface="Courier New" pitchFamily="49" charset="0"/>
                <a:cs typeface="Courier New" pitchFamily="49" charset="0"/>
              </a:rPr>
              <a:t>    # True branch - if the combined expression is true </a:t>
            </a:r>
          </a:p>
          <a:p>
            <a:pPr marL="1257300" lvl="2" indent="-457200">
              <a:spcBef>
                <a:spcPts val="0"/>
              </a:spcBef>
              <a:spcAft>
                <a:spcPts val="360"/>
              </a:spcAft>
              <a:buFontTx/>
              <a:buNone/>
              <a:defRPr/>
            </a:pPr>
            <a:r>
              <a:rPr lang="en-GB" altLang="en-US" sz="1500" dirty="0">
                <a:latin typeface="Courier New" pitchFamily="49" charset="0"/>
                <a:cs typeface="Courier New" pitchFamily="49" charset="0"/>
              </a:rPr>
              <a:t>    </a:t>
            </a:r>
            <a:r>
              <a:rPr lang="en-GB" altLang="en-US" sz="1500" u="sng" dirty="0">
                <a:solidFill>
                  <a:srgbClr val="C00000"/>
                </a:solidFill>
                <a:latin typeface="Courier New" pitchFamily="49" charset="0"/>
                <a:cs typeface="Courier New" pitchFamily="49" charset="0"/>
              </a:rPr>
              <a:t>Indent &amp; write an assignment statement to add 1 to n and store the result in n</a:t>
            </a:r>
            <a:r>
              <a:rPr lang="en-GB" altLang="en-US" sz="1500" dirty="0">
                <a:solidFill>
                  <a:srgbClr val="C00000"/>
                </a:solidFill>
                <a:latin typeface="Courier New" pitchFamily="49" charset="0"/>
                <a:cs typeface="Courier New" pitchFamily="49" charset="0"/>
              </a:rPr>
              <a:t>. Recall n keeps a count of the number of lower case vowels.</a:t>
            </a:r>
            <a:endParaRPr lang="en-GB" altLang="en-US" sz="1600" dirty="0">
              <a:solidFill>
                <a:srgbClr val="C00000"/>
              </a:solidFill>
              <a:cs typeface="Courier New" pitchFamily="49" charset="0"/>
            </a:endParaRPr>
          </a:p>
          <a:p>
            <a:pPr marL="857250" lvl="1" indent="-457200">
              <a:spcBef>
                <a:spcPts val="1200"/>
              </a:spcBef>
              <a:spcAft>
                <a:spcPts val="600"/>
              </a:spcAft>
              <a:buFont typeface="+mj-lt"/>
              <a:buAutoNum type="arabicPeriod" startAt="5"/>
              <a:defRPr/>
            </a:pPr>
            <a:r>
              <a:rPr lang="en-GB" altLang="en-US" sz="1600" dirty="0">
                <a:cs typeface="Courier New" pitchFamily="49" charset="0"/>
              </a:rPr>
              <a:t>Outside the </a:t>
            </a:r>
            <a:r>
              <a:rPr lang="en-GB" altLang="en-US" sz="1600" dirty="0">
                <a:latin typeface="Courier New" pitchFamily="49" charset="0"/>
                <a:cs typeface="Courier New" pitchFamily="49" charset="0"/>
              </a:rPr>
              <a:t>for</a:t>
            </a:r>
            <a:r>
              <a:rPr lang="en-GB" altLang="en-US" sz="1600" dirty="0">
                <a:cs typeface="Courier New" pitchFamily="49" charset="0"/>
              </a:rPr>
              <a:t>  loop, write  the code to print out the number of lower case vowels. Align the </a:t>
            </a:r>
            <a:r>
              <a:rPr lang="en-GB" altLang="en-US" sz="1600" dirty="0">
                <a:latin typeface="Courier New" panose="02070309020205020404" pitchFamily="49" charset="0"/>
                <a:cs typeface="Courier New" panose="02070309020205020404" pitchFamily="49" charset="0"/>
              </a:rPr>
              <a:t>print</a:t>
            </a:r>
            <a:r>
              <a:rPr lang="en-GB" altLang="en-US" sz="1600" dirty="0">
                <a:cs typeface="Courier New" pitchFamily="49" charset="0"/>
              </a:rPr>
              <a:t> and </a:t>
            </a:r>
            <a:r>
              <a:rPr lang="en-GB" altLang="en-US" sz="1600" dirty="0">
                <a:latin typeface="Courier New" panose="02070309020205020404" pitchFamily="49" charset="0"/>
                <a:cs typeface="Courier New" panose="02070309020205020404" pitchFamily="49" charset="0"/>
              </a:rPr>
              <a:t>for</a:t>
            </a:r>
            <a:r>
              <a:rPr lang="en-GB" altLang="en-US" sz="1600" dirty="0">
                <a:cs typeface="Courier New" pitchFamily="49" charset="0"/>
              </a:rPr>
              <a:t> statements.</a:t>
            </a:r>
            <a:endParaRPr lang="en-GB" altLang="en-US" sz="1600" dirty="0">
              <a:latin typeface="Courier New" pitchFamily="49" charset="0"/>
              <a:cs typeface="Courier New" pitchFamily="49" charset="0"/>
            </a:endParaRPr>
          </a:p>
          <a:p>
            <a:pPr marL="457200" indent="-457200">
              <a:spcBef>
                <a:spcPts val="600"/>
              </a:spcBef>
              <a:spcAft>
                <a:spcPts val="600"/>
              </a:spcAft>
              <a:defRPr/>
            </a:pPr>
            <a:r>
              <a:rPr lang="en-US" sz="1900" dirty="0"/>
              <a:t>Provide a comment at the beginning of the program to explain the purpose of the program together with your name and the date. Save the program to the file  </a:t>
            </a:r>
            <a:r>
              <a:rPr lang="en-US" sz="1900" dirty="0">
                <a:solidFill>
                  <a:srgbClr val="C00000"/>
                </a:solidFill>
                <a:latin typeface="Courier New" panose="02070309020205020404" pitchFamily="49" charset="0"/>
                <a:cs typeface="Courier New" panose="02070309020205020404" pitchFamily="49" charset="0"/>
              </a:rPr>
              <a:t>Vowels.py</a:t>
            </a:r>
            <a:r>
              <a:rPr lang="en-US" sz="1900" dirty="0"/>
              <a:t>  and then run it.</a:t>
            </a:r>
          </a:p>
        </p:txBody>
      </p:sp>
      <p:sp>
        <p:nvSpPr>
          <p:cNvPr id="30724" name="Slide Number Placeholder 5">
            <a:extLst>
              <a:ext uri="{FF2B5EF4-FFF2-40B4-BE49-F238E27FC236}">
                <a16:creationId xmlns:a16="http://schemas.microsoft.com/office/drawing/2014/main" id="{FA81B491-E3DF-4522-B662-6A21A201F1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7160345A-C52F-4064-9FE7-F8A7C709909D}" type="slidenum">
              <a:rPr lang="en-US" altLang="en-US" sz="1400" smtClean="0">
                <a:cs typeface="Arial" panose="020B0604020202020204" pitchFamily="34" charset="0"/>
              </a:rPr>
              <a:pPr>
                <a:spcBef>
                  <a:spcPct val="0"/>
                </a:spcBef>
                <a:buFontTx/>
                <a:buNone/>
              </a:pPr>
              <a:t>11</a:t>
            </a:fld>
            <a:endParaRPr lang="en-US" altLang="en-US" sz="1400">
              <a:cs typeface="Arial" panose="020B0604020202020204" pitchFamily="34" charset="0"/>
            </a:endParaRPr>
          </a:p>
        </p:txBody>
      </p:sp>
      <p:sp>
        <p:nvSpPr>
          <p:cNvPr id="30725" name="Flowchart: Alternate Process 6">
            <a:extLst>
              <a:ext uri="{FF2B5EF4-FFF2-40B4-BE49-F238E27FC236}">
                <a16:creationId xmlns:a16="http://schemas.microsoft.com/office/drawing/2014/main" id="{4679D59A-C315-416B-B5E5-08A141E7B1D5}"/>
              </a:ext>
            </a:extLst>
          </p:cNvPr>
          <p:cNvSpPr>
            <a:spLocks noChangeArrowheads="1"/>
          </p:cNvSpPr>
          <p:nvPr/>
        </p:nvSpPr>
        <p:spPr bwMode="auto">
          <a:xfrm>
            <a:off x="1538288" y="3016250"/>
            <a:ext cx="6934200" cy="18288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pic>
        <p:nvPicPr>
          <p:cNvPr id="30726" name="Graphic 2" descr="Right Pointing Backhand Index ">
            <a:extLst>
              <a:ext uri="{FF2B5EF4-FFF2-40B4-BE49-F238E27FC236}">
                <a16:creationId xmlns:a16="http://schemas.microsoft.com/office/drawing/2014/main" id="{87E471BE-A119-47DF-9094-C77EC7D6B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550" y="2996436"/>
            <a:ext cx="3333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596C208C-A4B1-4E9E-A093-6ADCC76CA07C}"/>
              </a:ext>
            </a:extLst>
          </p:cNvPr>
          <p:cNvSpPr txBox="1"/>
          <p:nvPr/>
        </p:nvSpPr>
        <p:spPr>
          <a:xfrm>
            <a:off x="105568" y="4495532"/>
            <a:ext cx="1169988" cy="738664"/>
          </a:xfrm>
          <a:prstGeom prst="rect">
            <a:avLst/>
          </a:prstGeom>
          <a:noFill/>
        </p:spPr>
        <p:txBody>
          <a:bodyPr wrap="square">
            <a:spAutoFit/>
          </a:bodyPr>
          <a:lstStyle/>
          <a:p>
            <a:pPr>
              <a:defRPr/>
            </a:pPr>
            <a:r>
              <a:rPr lang="en-GB" sz="1400" dirty="0">
                <a:solidFill>
                  <a:srgbClr val="002060"/>
                </a:solidFill>
                <a:latin typeface="+mn-lt"/>
              </a:rPr>
              <a:t>Note the indentation of the code.  </a:t>
            </a:r>
          </a:p>
        </p:txBody>
      </p:sp>
      <p:sp>
        <p:nvSpPr>
          <p:cNvPr id="30728" name="Left Brace 2">
            <a:extLst>
              <a:ext uri="{FF2B5EF4-FFF2-40B4-BE49-F238E27FC236}">
                <a16:creationId xmlns:a16="http://schemas.microsoft.com/office/drawing/2014/main" id="{8004B67E-FFF0-42B1-AA86-FB0FB7FAC16B}"/>
              </a:ext>
            </a:extLst>
          </p:cNvPr>
          <p:cNvSpPr>
            <a:spLocks/>
          </p:cNvSpPr>
          <p:nvPr/>
        </p:nvSpPr>
        <p:spPr bwMode="auto">
          <a:xfrm>
            <a:off x="1076325" y="1689100"/>
            <a:ext cx="223838" cy="3478213"/>
          </a:xfrm>
          <a:prstGeom prst="leftBrace">
            <a:avLst>
              <a:gd name="adj1" fmla="val 8417"/>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cxnSp>
        <p:nvCxnSpPr>
          <p:cNvPr id="30729" name="Connector: Curved 13">
            <a:extLst>
              <a:ext uri="{FF2B5EF4-FFF2-40B4-BE49-F238E27FC236}">
                <a16:creationId xmlns:a16="http://schemas.microsoft.com/office/drawing/2014/main" id="{68EAFCB4-3FCB-49E1-8F47-88B43A4BEEBE}"/>
              </a:ext>
            </a:extLst>
          </p:cNvPr>
          <p:cNvCxnSpPr>
            <a:cxnSpLocks/>
            <a:stCxn id="12" idx="0"/>
          </p:cNvCxnSpPr>
          <p:nvPr/>
        </p:nvCxnSpPr>
        <p:spPr bwMode="auto">
          <a:xfrm rot="5400000" flipH="1" flipV="1">
            <a:off x="558404" y="3387856"/>
            <a:ext cx="1239835" cy="975518"/>
          </a:xfrm>
          <a:prstGeom prst="curvedConnector3">
            <a:avLst>
              <a:gd name="adj1" fmla="val 50000"/>
            </a:avLst>
          </a:prstGeom>
          <a:noFill/>
          <a:ln w="15875" algn="ctr">
            <a:solidFill>
              <a:srgbClr val="EF7511"/>
            </a:solidFill>
            <a:prstDash val="dash"/>
            <a:round/>
            <a:headEnd/>
            <a:tailEnd type="triangle" w="med" len="med"/>
          </a:ln>
        </p:spPr>
      </p:cxnSp>
      <p:cxnSp>
        <p:nvCxnSpPr>
          <p:cNvPr id="30730" name="Connector: Curved 16">
            <a:extLst>
              <a:ext uri="{FF2B5EF4-FFF2-40B4-BE49-F238E27FC236}">
                <a16:creationId xmlns:a16="http://schemas.microsoft.com/office/drawing/2014/main" id="{EF3FB226-71A9-4352-B4FA-423A8DBE1588}"/>
              </a:ext>
            </a:extLst>
          </p:cNvPr>
          <p:cNvCxnSpPr>
            <a:cxnSpLocks/>
          </p:cNvCxnSpPr>
          <p:nvPr/>
        </p:nvCxnSpPr>
        <p:spPr bwMode="auto">
          <a:xfrm flipV="1">
            <a:off x="895350" y="4289425"/>
            <a:ext cx="1169988" cy="392113"/>
          </a:xfrm>
          <a:prstGeom prst="curvedConnector3">
            <a:avLst>
              <a:gd name="adj1" fmla="val 50000"/>
            </a:avLst>
          </a:prstGeom>
          <a:noFill/>
          <a:ln w="15875" algn="ctr">
            <a:solidFill>
              <a:srgbClr val="EF7511"/>
            </a:solidFill>
            <a:prstDash val="dash"/>
            <a:round/>
            <a:headEn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3DA40A8-74A9-447A-B521-507B334D9A7A}"/>
              </a:ext>
            </a:extLst>
          </p:cNvPr>
          <p:cNvSpPr>
            <a:spLocks noGrp="1" noChangeArrowheads="1"/>
          </p:cNvSpPr>
          <p:nvPr>
            <p:ph type="title"/>
          </p:nvPr>
        </p:nvSpPr>
        <p:spPr>
          <a:xfrm>
            <a:off x="457200" y="274638"/>
            <a:ext cx="66294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NumberProperties.py</a:t>
            </a:r>
            <a:r>
              <a:rPr lang="en-GB" b="0" dirty="0">
                <a:latin typeface="+mn-lt"/>
                <a:cs typeface="Arial" charset="0"/>
              </a:rPr>
              <a:t>: </a:t>
            </a:r>
            <a:r>
              <a:rPr lang="en-GB" b="0" dirty="0" err="1">
                <a:latin typeface="+mn-lt"/>
                <a:cs typeface="Arial" charset="0"/>
              </a:rPr>
              <a:t>NumberProperties</a:t>
            </a:r>
            <a:endParaRPr lang="en-GB" sz="2400" b="0" dirty="0">
              <a:latin typeface="+mn-lt"/>
              <a:cs typeface="Arial" charset="0"/>
            </a:endParaRPr>
          </a:p>
        </p:txBody>
      </p:sp>
      <p:sp>
        <p:nvSpPr>
          <p:cNvPr id="18435" name="Rectangle 3">
            <a:extLst>
              <a:ext uri="{FF2B5EF4-FFF2-40B4-BE49-F238E27FC236}">
                <a16:creationId xmlns:a16="http://schemas.microsoft.com/office/drawing/2014/main" id="{36BB21FC-AB46-414B-AF48-0612F3B927C2}"/>
              </a:ext>
            </a:extLst>
          </p:cNvPr>
          <p:cNvSpPr>
            <a:spLocks noGrp="1" noChangeArrowheads="1"/>
          </p:cNvSpPr>
          <p:nvPr>
            <p:ph type="body" idx="1"/>
          </p:nvPr>
        </p:nvSpPr>
        <p:spPr>
          <a:xfrm>
            <a:off x="838200" y="1219200"/>
            <a:ext cx="7696200" cy="5181600"/>
          </a:xfrm>
          <a:extLst/>
        </p:spPr>
        <p:txBody>
          <a:bodyPr/>
          <a:lstStyle/>
          <a:p>
            <a:pPr>
              <a:spcAft>
                <a:spcPts val="600"/>
              </a:spcAft>
              <a:defRPr/>
            </a:pPr>
            <a:r>
              <a:rPr lang="en-US" altLang="en-US" sz="1900" dirty="0"/>
              <a:t>Create a new Editor for a new file called </a:t>
            </a:r>
            <a:r>
              <a:rPr lang="en-US" altLang="en-US" sz="1800" dirty="0">
                <a:solidFill>
                  <a:srgbClr val="C00000"/>
                </a:solidFill>
                <a:latin typeface="Courier New" panose="02070309020205020404" pitchFamily="49" charset="0"/>
                <a:cs typeface="Courier New" panose="02070309020205020404" pitchFamily="49" charset="0"/>
              </a:rPr>
              <a:t>NumberProperties.py</a:t>
            </a:r>
          </a:p>
          <a:p>
            <a:pPr>
              <a:spcAft>
                <a:spcPts val="600"/>
              </a:spcAft>
              <a:defRPr/>
            </a:pPr>
            <a:r>
              <a:rPr lang="en-US" altLang="en-US" sz="2000" b="1" dirty="0"/>
              <a:t>Question 3: Problem statement</a:t>
            </a:r>
          </a:p>
          <a:p>
            <a:pPr>
              <a:buFontTx/>
              <a:buNone/>
              <a:defRPr/>
            </a:pPr>
            <a:r>
              <a:rPr lang="en-US" altLang="en-US" sz="1900" dirty="0"/>
              <a:t>	</a:t>
            </a:r>
            <a:r>
              <a:rPr lang="en-US" sz="1800" dirty="0"/>
              <a:t>Write a program that reads a list of strictly positive integers from the keyboard, one at a time. </a:t>
            </a:r>
          </a:p>
          <a:p>
            <a:pPr>
              <a:buFontTx/>
              <a:buNone/>
              <a:defRPr/>
            </a:pPr>
            <a:r>
              <a:rPr lang="en-US" sz="1800" dirty="0"/>
              <a:t>	Use a  </a:t>
            </a:r>
            <a:r>
              <a:rPr lang="en-US" sz="1800" dirty="0">
                <a:latin typeface="Courier New" pitchFamily="49" charset="0"/>
                <a:cs typeface="Courier New" pitchFamily="49" charset="0"/>
              </a:rPr>
              <a:t>while </a:t>
            </a:r>
            <a:r>
              <a:rPr lang="en-US" sz="1800" dirty="0"/>
              <a:t>loop to read these integers. </a:t>
            </a:r>
          </a:p>
          <a:p>
            <a:pPr>
              <a:buFontTx/>
              <a:buNone/>
              <a:defRPr/>
            </a:pPr>
            <a:r>
              <a:rPr lang="en-US" sz="1800" dirty="0"/>
              <a:t>	The </a:t>
            </a:r>
            <a:r>
              <a:rPr lang="en-US" sz="1800" u="sng" dirty="0"/>
              <a:t>end of the input</a:t>
            </a:r>
            <a:r>
              <a:rPr lang="en-US" sz="1800" dirty="0"/>
              <a:t> is indicated by the integer </a:t>
            </a:r>
            <a:r>
              <a:rPr lang="en-US" sz="1800" b="1" dirty="0">
                <a:highlight>
                  <a:srgbClr val="FFFF00"/>
                </a:highlight>
              </a:rPr>
              <a:t>0</a:t>
            </a:r>
            <a:r>
              <a:rPr lang="en-US" sz="1800" dirty="0"/>
              <a:t>. Note that this 0 is a </a:t>
            </a:r>
            <a:r>
              <a:rPr lang="en-US" sz="1800" b="1" dirty="0"/>
              <a:t>sentinel</a:t>
            </a:r>
            <a:r>
              <a:rPr lang="en-US" sz="1800" dirty="0"/>
              <a:t> in that it marks the end of the input but does not belong to the set of integers whose properties are sought (PFE Section 4.3).  </a:t>
            </a:r>
          </a:p>
          <a:p>
            <a:pPr>
              <a:buFontTx/>
              <a:buNone/>
              <a:defRPr/>
            </a:pPr>
            <a:r>
              <a:rPr lang="en-US" sz="1800" dirty="0"/>
              <a:t>	The program then prints out the following numbers.</a:t>
            </a:r>
          </a:p>
          <a:p>
            <a:pPr marL="914400" lvl="1" indent="-514350">
              <a:buFont typeface="+mj-lt"/>
              <a:buAutoNum type="romanLcPeriod"/>
              <a:defRPr/>
            </a:pPr>
            <a:r>
              <a:rPr lang="en-US" sz="1600" dirty="0">
                <a:ea typeface="+mn-ea"/>
                <a:cs typeface="+mn-cs"/>
              </a:rPr>
              <a:t>the average value</a:t>
            </a:r>
            <a:endParaRPr lang="en-GB" sz="1600" dirty="0">
              <a:ea typeface="+mn-ea"/>
              <a:cs typeface="+mn-cs"/>
            </a:endParaRPr>
          </a:p>
          <a:p>
            <a:pPr marL="914400" lvl="1" indent="-514350">
              <a:buFont typeface="+mj-lt"/>
              <a:buAutoNum type="romanLcPeriod"/>
              <a:defRPr/>
            </a:pPr>
            <a:r>
              <a:rPr lang="en-US" sz="1600" dirty="0">
                <a:ea typeface="+mn-ea"/>
                <a:cs typeface="+mn-cs"/>
              </a:rPr>
              <a:t>the smallest of the values</a:t>
            </a:r>
            <a:endParaRPr lang="en-GB" sz="1600" dirty="0">
              <a:ea typeface="+mn-ea"/>
              <a:cs typeface="+mn-cs"/>
            </a:endParaRPr>
          </a:p>
          <a:p>
            <a:pPr marL="914400" lvl="1" indent="-514350">
              <a:buFont typeface="+mj-lt"/>
              <a:buAutoNum type="romanLcPeriod"/>
              <a:defRPr/>
            </a:pPr>
            <a:r>
              <a:rPr lang="en-US" sz="1600" dirty="0">
                <a:ea typeface="+mn-ea"/>
                <a:cs typeface="+mn-cs"/>
              </a:rPr>
              <a:t>the largest of the values</a:t>
            </a:r>
            <a:endParaRPr lang="en-GB" sz="1600" dirty="0">
              <a:ea typeface="+mn-ea"/>
              <a:cs typeface="+mn-cs"/>
            </a:endParaRPr>
          </a:p>
          <a:p>
            <a:pPr marL="914400" lvl="1" indent="-514350">
              <a:buFont typeface="+mj-lt"/>
              <a:buAutoNum type="romanLcPeriod"/>
              <a:defRPr/>
            </a:pPr>
            <a:r>
              <a:rPr lang="en-US" sz="1600" dirty="0">
                <a:ea typeface="+mn-ea"/>
                <a:cs typeface="+mn-cs"/>
              </a:rPr>
              <a:t>the inclusive range, that is one more than the difference between the smallest and the largest values.</a:t>
            </a:r>
            <a:endParaRPr lang="en-GB" sz="1600" dirty="0">
              <a:ea typeface="+mn-ea"/>
              <a:cs typeface="+mn-cs"/>
            </a:endParaRPr>
          </a:p>
          <a:p>
            <a:pPr marL="360363" lvl="1" indent="0">
              <a:buFontTx/>
              <a:buNone/>
              <a:defRPr/>
            </a:pPr>
            <a:r>
              <a:rPr lang="en-US" sz="1800" dirty="0">
                <a:ea typeface="+mn-ea"/>
                <a:cs typeface="+mn-cs"/>
              </a:rPr>
              <a:t>It can be assumed that the input contains at least one number other than 0. See PFE P4.5.</a:t>
            </a:r>
            <a:endParaRPr lang="en-GB" sz="1800" dirty="0">
              <a:ea typeface="+mn-ea"/>
              <a:cs typeface="+mn-cs"/>
            </a:endParaRPr>
          </a:p>
          <a:p>
            <a:pPr>
              <a:buFontTx/>
              <a:buNone/>
              <a:defRPr/>
            </a:pPr>
            <a:endParaRPr lang="en-US" sz="1900" dirty="0"/>
          </a:p>
          <a:p>
            <a:pPr>
              <a:buFontTx/>
              <a:buNone/>
              <a:defRPr/>
            </a:pPr>
            <a:endParaRPr lang="en-US" sz="1600" dirty="0"/>
          </a:p>
          <a:p>
            <a:pPr>
              <a:buFontTx/>
              <a:buNone/>
              <a:defRPr/>
            </a:pPr>
            <a:endParaRPr lang="en-US" sz="1800" dirty="0"/>
          </a:p>
          <a:p>
            <a:pPr lvl="1">
              <a:buFontTx/>
              <a:buNone/>
              <a:defRPr/>
            </a:pPr>
            <a:endParaRPr lang="en-US" altLang="en-US" sz="1400" dirty="0"/>
          </a:p>
        </p:txBody>
      </p:sp>
      <p:sp>
        <p:nvSpPr>
          <p:cNvPr id="32772" name="Slide Number Placeholder 5">
            <a:extLst>
              <a:ext uri="{FF2B5EF4-FFF2-40B4-BE49-F238E27FC236}">
                <a16:creationId xmlns:a16="http://schemas.microsoft.com/office/drawing/2014/main" id="{D009D11A-57F9-47EE-B362-7C0547D1E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D718128-E1B6-4A78-B19E-C7AEDB74D74C}" type="slidenum">
              <a:rPr lang="en-US" altLang="en-US" sz="1400" smtClean="0">
                <a:cs typeface="Arial" panose="020B0604020202020204" pitchFamily="34" charset="0"/>
              </a:rPr>
              <a:pPr>
                <a:spcBef>
                  <a:spcPct val="0"/>
                </a:spcBef>
                <a:buFontTx/>
                <a:buNone/>
              </a:pPr>
              <a:t>12</a:t>
            </a:fld>
            <a:endParaRPr lang="en-US" altLang="en-US" sz="140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8659970-EC3E-4F09-9519-3CBCEF217359}"/>
              </a:ext>
            </a:extLst>
          </p:cNvPr>
          <p:cNvSpPr>
            <a:spLocks noGrp="1" noChangeArrowheads="1"/>
          </p:cNvSpPr>
          <p:nvPr>
            <p:ph type="title"/>
          </p:nvPr>
        </p:nvSpPr>
        <p:spPr>
          <a:xfrm>
            <a:off x="457200" y="274638"/>
            <a:ext cx="6629400" cy="8683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NumberProperties.py</a:t>
            </a:r>
            <a:r>
              <a:rPr lang="en-GB" b="0" dirty="0">
                <a:latin typeface="+mn-lt"/>
                <a:cs typeface="Arial" charset="0"/>
              </a:rPr>
              <a:t>: </a:t>
            </a:r>
            <a:r>
              <a:rPr lang="en-GB" b="0" dirty="0" err="1">
                <a:latin typeface="+mn-lt"/>
                <a:cs typeface="Arial" charset="0"/>
              </a:rPr>
              <a:t>NumberProperties</a:t>
            </a:r>
            <a:r>
              <a:rPr lang="en-GB" b="0" dirty="0">
                <a:latin typeface="+mn-lt"/>
                <a:cs typeface="Arial" charset="0"/>
              </a:rPr>
              <a:t> </a:t>
            </a:r>
            <a:r>
              <a:rPr lang="en-GB" sz="2400" b="0" dirty="0">
                <a:latin typeface="+mn-lt"/>
                <a:cs typeface="Arial" charset="0"/>
              </a:rPr>
              <a:t>(2)</a:t>
            </a:r>
          </a:p>
        </p:txBody>
      </p:sp>
      <p:sp>
        <p:nvSpPr>
          <p:cNvPr id="34819" name="Rectangle 3">
            <a:extLst>
              <a:ext uri="{FF2B5EF4-FFF2-40B4-BE49-F238E27FC236}">
                <a16:creationId xmlns:a16="http://schemas.microsoft.com/office/drawing/2014/main" id="{3ED06494-7994-4064-ABD7-969C202673B0}"/>
              </a:ext>
            </a:extLst>
          </p:cNvPr>
          <p:cNvSpPr>
            <a:spLocks noGrp="1" noChangeArrowheads="1"/>
          </p:cNvSpPr>
          <p:nvPr>
            <p:ph type="body" idx="1"/>
          </p:nvPr>
        </p:nvSpPr>
        <p:spPr>
          <a:xfrm>
            <a:off x="838200" y="1219200"/>
            <a:ext cx="7696200" cy="5181600"/>
          </a:xfrm>
          <a:extLst/>
        </p:spPr>
        <p:txBody>
          <a:bodyPr/>
          <a:lstStyle/>
          <a:p>
            <a:pPr>
              <a:spcAft>
                <a:spcPts val="600"/>
              </a:spcAft>
              <a:defRPr/>
            </a:pPr>
            <a:r>
              <a:rPr lang="en-US" altLang="en-US" sz="2000" b="1" dirty="0"/>
              <a:t>Problem statement </a:t>
            </a:r>
            <a:r>
              <a:rPr lang="en-US" altLang="en-US" sz="2000" dirty="0"/>
              <a:t>(continued)</a:t>
            </a:r>
          </a:p>
          <a:p>
            <a:pPr>
              <a:buFontTx/>
              <a:buNone/>
              <a:defRPr/>
            </a:pPr>
            <a:r>
              <a:rPr lang="en-US" altLang="en-US" sz="1900" dirty="0"/>
              <a:t>	</a:t>
            </a:r>
            <a:r>
              <a:rPr lang="en-US" altLang="en-US" sz="1800" dirty="0"/>
              <a:t> Include a comment with each number that is printed out, for example:</a:t>
            </a:r>
            <a:endParaRPr lang="en-GB" altLang="en-US" sz="1800" dirty="0"/>
          </a:p>
          <a:p>
            <a:pPr>
              <a:buFontTx/>
              <a:buNone/>
              <a:defRPr/>
            </a:pPr>
            <a:r>
              <a:rPr lang="en-US" altLang="en-US" dirty="0">
                <a:latin typeface="Courier New" panose="02070309020205020404" pitchFamily="49" charset="0"/>
                <a:cs typeface="Courier New" panose="02070309020205020404" pitchFamily="49" charset="0"/>
              </a:rPr>
              <a:t>	</a:t>
            </a:r>
            <a:r>
              <a:rPr lang="en-US" altLang="en-US" sz="1600" dirty="0">
                <a:cs typeface="Courier New" panose="02070309020205020404" pitchFamily="49" charset="0"/>
              </a:rPr>
              <a:t>The average value is: …</a:t>
            </a:r>
            <a:endParaRPr lang="en-GB" altLang="en-US" sz="1600" dirty="0">
              <a:cs typeface="Courier New" panose="02070309020205020404" pitchFamily="49" charset="0"/>
            </a:endParaRPr>
          </a:p>
          <a:p>
            <a:pPr>
              <a:buFontTx/>
              <a:buNone/>
              <a:defRPr/>
            </a:pPr>
            <a:r>
              <a:rPr lang="en-US" altLang="en-US" sz="1800" dirty="0"/>
              <a:t> </a:t>
            </a:r>
            <a:endParaRPr lang="en-GB" altLang="en-US" sz="1800" dirty="0"/>
          </a:p>
          <a:p>
            <a:pPr>
              <a:buFontTx/>
              <a:buNone/>
              <a:defRPr/>
            </a:pPr>
            <a:r>
              <a:rPr lang="en-US" altLang="en-US" sz="1800" dirty="0"/>
              <a:t>	If you need to check how a  </a:t>
            </a:r>
            <a:r>
              <a:rPr lang="en-US" altLang="en-US" sz="1800" dirty="0">
                <a:latin typeface="Courier New" panose="02070309020205020404" pitchFamily="49" charset="0"/>
                <a:cs typeface="Courier New" panose="02070309020205020404" pitchFamily="49" charset="0"/>
              </a:rPr>
              <a:t>while </a:t>
            </a:r>
            <a:r>
              <a:rPr lang="en-US" altLang="en-US" sz="1800" dirty="0"/>
              <a:t> loop behaves, then test the following code.</a:t>
            </a:r>
            <a:endParaRPr lang="en-GB" altLang="en-US" sz="1800" dirty="0"/>
          </a:p>
          <a:p>
            <a:pPr>
              <a:buFontTx/>
              <a:buNone/>
              <a:defRPr/>
            </a:pPr>
            <a:r>
              <a:rPr lang="en-US" altLang="en-US" sz="1800" dirty="0"/>
              <a:t> </a:t>
            </a:r>
            <a:endParaRPr lang="en-GB" altLang="en-US" sz="1800" dirty="0"/>
          </a:p>
          <a:p>
            <a:pPr lvl="1">
              <a:buFontTx/>
              <a:buNone/>
              <a:defRPr/>
            </a:pP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5</a:t>
            </a:r>
            <a:endParaRPr lang="en-GB" altLang="en-US" sz="1400" dirty="0">
              <a:latin typeface="Courier New" panose="02070309020205020404" pitchFamily="49" charset="0"/>
              <a:cs typeface="Courier New" panose="02070309020205020404" pitchFamily="49" charset="0"/>
            </a:endParaRPr>
          </a:p>
          <a:p>
            <a:pPr lvl="1">
              <a:buFontTx/>
              <a:buNone/>
              <a:defRPr/>
            </a:pPr>
            <a:r>
              <a:rPr lang="en-US" altLang="en-US" sz="1400" b="1" dirty="0">
                <a:highlight>
                  <a:srgbClr val="FFFF00"/>
                </a:highlight>
                <a:latin typeface="Courier New" panose="02070309020205020404" pitchFamily="49" charset="0"/>
                <a:cs typeface="Courier New" panose="02070309020205020404" pitchFamily="49" charset="0"/>
              </a:rPr>
              <a:t>while</a:t>
            </a:r>
            <a:r>
              <a:rPr lang="en-US" altLang="en-US" sz="1400" dirty="0">
                <a:latin typeface="Courier New" panose="02070309020205020404" pitchFamily="49" charset="0"/>
                <a:cs typeface="Courier New" panose="02070309020205020404" pitchFamily="49" charset="0"/>
              </a:rPr>
              <a:t> not (</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0) </a:t>
            </a:r>
            <a:r>
              <a:rPr lang="en-US" altLang="en-US" sz="1400" b="1" dirty="0">
                <a:highlight>
                  <a:srgbClr val="FFFF00"/>
                </a:highlight>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 test for entry to the loop</a:t>
            </a:r>
            <a:endParaRPr lang="en-GB" altLang="en-US" sz="1400" dirty="0">
              <a:latin typeface="Courier New" panose="02070309020205020404" pitchFamily="49" charset="0"/>
              <a:cs typeface="Courier New" panose="02070309020205020404" pitchFamily="49" charset="0"/>
            </a:endParaRPr>
          </a:p>
          <a:p>
            <a:pPr lvl="1">
              <a:buFontTx/>
              <a:buNone/>
              <a:defRPr/>
            </a:pPr>
            <a:r>
              <a:rPr lang="en-GB" altLang="en-US" sz="1400"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print(</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in the loop do something with the data</a:t>
            </a:r>
            <a:endParaRPr lang="en-GB" altLang="en-US" sz="1400" dirty="0">
              <a:latin typeface="Courier New" panose="02070309020205020404" pitchFamily="49" charset="0"/>
              <a:cs typeface="Courier New" panose="02070309020205020404" pitchFamily="49" charset="0"/>
            </a:endParaRPr>
          </a:p>
          <a:p>
            <a:pPr lvl="1">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nextNumber</a:t>
            </a:r>
            <a:r>
              <a:rPr lang="en-US" altLang="en-US" sz="1400" dirty="0">
                <a:latin typeface="Courier New" panose="02070309020205020404" pitchFamily="49" charset="0"/>
                <a:cs typeface="Courier New" panose="02070309020205020404" pitchFamily="49" charset="0"/>
              </a:rPr>
              <a:t> = nextNumber-1      # get the next number</a:t>
            </a:r>
            <a:endParaRPr lang="en-GB" altLang="en-US" sz="1400" dirty="0">
              <a:latin typeface="Courier New" panose="02070309020205020404" pitchFamily="49" charset="0"/>
              <a:cs typeface="Courier New" panose="02070309020205020404" pitchFamily="49" charset="0"/>
            </a:endParaRPr>
          </a:p>
          <a:p>
            <a:pPr>
              <a:buFontTx/>
              <a:buNone/>
              <a:defRPr/>
            </a:pPr>
            <a:endParaRPr lang="en-US" altLang="en-US" sz="1900" dirty="0"/>
          </a:p>
          <a:p>
            <a:pPr>
              <a:buFontTx/>
              <a:buNone/>
              <a:defRPr/>
            </a:pPr>
            <a:endParaRPr lang="en-US" altLang="en-US" sz="1600" dirty="0"/>
          </a:p>
          <a:p>
            <a:pPr>
              <a:buFontTx/>
              <a:buNone/>
              <a:defRPr/>
            </a:pPr>
            <a:endParaRPr lang="en-US" altLang="en-US" sz="1800" dirty="0"/>
          </a:p>
          <a:p>
            <a:pPr lvl="1">
              <a:buFontTx/>
              <a:buNone/>
              <a:defRPr/>
            </a:pPr>
            <a:endParaRPr lang="en-US" altLang="en-US" sz="1400" dirty="0"/>
          </a:p>
        </p:txBody>
      </p:sp>
      <p:sp>
        <p:nvSpPr>
          <p:cNvPr id="34820" name="Slide Number Placeholder 5">
            <a:extLst>
              <a:ext uri="{FF2B5EF4-FFF2-40B4-BE49-F238E27FC236}">
                <a16:creationId xmlns:a16="http://schemas.microsoft.com/office/drawing/2014/main" id="{4B116E93-5A6C-4697-873C-C8C249F556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2A53D105-734E-459D-AECA-9B1D00CF6C46}" type="slidenum">
              <a:rPr lang="en-US" altLang="en-US" sz="1400" smtClean="0">
                <a:cs typeface="Arial" panose="020B0604020202020204" pitchFamily="34" charset="0"/>
              </a:rPr>
              <a:pPr>
                <a:spcBef>
                  <a:spcPct val="0"/>
                </a:spcBef>
                <a:buFontTx/>
                <a:buNone/>
              </a:pPr>
              <a:t>13</a:t>
            </a:fld>
            <a:endParaRPr lang="en-US" altLang="en-US" sz="1400">
              <a:cs typeface="Arial" panose="020B0604020202020204" pitchFamily="34" charset="0"/>
            </a:endParaRPr>
          </a:p>
        </p:txBody>
      </p:sp>
      <p:sp>
        <p:nvSpPr>
          <p:cNvPr id="6" name="TextBox 5">
            <a:extLst>
              <a:ext uri="{FF2B5EF4-FFF2-40B4-BE49-F238E27FC236}">
                <a16:creationId xmlns:a16="http://schemas.microsoft.com/office/drawing/2014/main" id="{FE737D7C-BF56-430C-9834-BB7E832ABFB8}"/>
              </a:ext>
            </a:extLst>
          </p:cNvPr>
          <p:cNvSpPr txBox="1"/>
          <p:nvPr/>
        </p:nvSpPr>
        <p:spPr>
          <a:xfrm>
            <a:off x="457200" y="5202238"/>
            <a:ext cx="1676400" cy="954107"/>
          </a:xfrm>
          <a:prstGeom prst="rect">
            <a:avLst/>
          </a:prstGeom>
          <a:noFill/>
        </p:spPr>
        <p:txBody>
          <a:bodyPr wrap="square">
            <a:spAutoFit/>
          </a:bodyPr>
          <a:lstStyle/>
          <a:p>
            <a:pPr>
              <a:defRPr/>
            </a:pPr>
            <a:r>
              <a:rPr lang="en-GB" sz="1400" dirty="0">
                <a:solidFill>
                  <a:srgbClr val="002060"/>
                </a:solidFill>
                <a:latin typeface="+mn-lt"/>
              </a:rPr>
              <a:t>All the statements in the block (loop body) have the same indentation.  </a:t>
            </a:r>
          </a:p>
        </p:txBody>
      </p:sp>
      <p:cxnSp>
        <p:nvCxnSpPr>
          <p:cNvPr id="34822" name="Straight Arrow Connector 2">
            <a:extLst>
              <a:ext uri="{FF2B5EF4-FFF2-40B4-BE49-F238E27FC236}">
                <a16:creationId xmlns:a16="http://schemas.microsoft.com/office/drawing/2014/main" id="{210FF603-5B48-44DB-8836-119346520F6A}"/>
              </a:ext>
            </a:extLst>
          </p:cNvPr>
          <p:cNvCxnSpPr>
            <a:cxnSpLocks/>
          </p:cNvCxnSpPr>
          <p:nvPr/>
        </p:nvCxnSpPr>
        <p:spPr bwMode="auto">
          <a:xfrm flipV="1">
            <a:off x="1320800" y="4649788"/>
            <a:ext cx="428625" cy="15240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cxnSp>
        <p:nvCxnSpPr>
          <p:cNvPr id="34823" name="Straight Arrow Connector 2">
            <a:extLst>
              <a:ext uri="{FF2B5EF4-FFF2-40B4-BE49-F238E27FC236}">
                <a16:creationId xmlns:a16="http://schemas.microsoft.com/office/drawing/2014/main" id="{979D3E3D-94E3-4165-949C-7391C006432A}"/>
              </a:ext>
            </a:extLst>
          </p:cNvPr>
          <p:cNvCxnSpPr>
            <a:cxnSpLocks/>
          </p:cNvCxnSpPr>
          <p:nvPr/>
        </p:nvCxnSpPr>
        <p:spPr bwMode="auto">
          <a:xfrm>
            <a:off x="1296988" y="4862513"/>
            <a:ext cx="431800" cy="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pic>
        <p:nvPicPr>
          <p:cNvPr id="34824" name="Graphic 2" descr="Right Pointing Backhand Index ">
            <a:extLst>
              <a:ext uri="{FF2B5EF4-FFF2-40B4-BE49-F238E27FC236}">
                <a16:creationId xmlns:a16="http://schemas.microsoft.com/office/drawing/2014/main" id="{4E18F8ED-81BC-4541-B536-42917D32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464978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37A192-56C6-45DA-AA16-7A12446EA91E}"/>
              </a:ext>
            </a:extLst>
          </p:cNvPr>
          <p:cNvSpPr>
            <a:spLocks noGrp="1" noChangeArrowheads="1"/>
          </p:cNvSpPr>
          <p:nvPr>
            <p:ph type="title"/>
          </p:nvPr>
        </p:nvSpPr>
        <p:spPr/>
        <p:txBody>
          <a:bodyPr/>
          <a:lstStyle/>
          <a:p>
            <a:pPr algn="l" eaLnBrk="1" hangingPunct="1">
              <a:defRPr/>
            </a:pPr>
            <a:r>
              <a:rPr lang="en-GB" altLang="en-US" b="0" dirty="0">
                <a:cs typeface="Arial" panose="020B0604020202020204" pitchFamily="34" charset="0"/>
              </a:rPr>
              <a:t>Program </a:t>
            </a:r>
            <a:r>
              <a:rPr lang="en-GB" altLang="en-US" b="0" dirty="0">
                <a:latin typeface="+mn-lt"/>
                <a:cs typeface="Courier New" panose="02070309020205020404" pitchFamily="49" charset="0"/>
              </a:rPr>
              <a:t>NumberProperties.py</a:t>
            </a:r>
            <a:r>
              <a:rPr lang="en-GB" altLang="en-US" b="0" dirty="0">
                <a:cs typeface="Arial" panose="020B0604020202020204" pitchFamily="34" charset="0"/>
              </a:rPr>
              <a:t>: </a:t>
            </a:r>
            <a:r>
              <a:rPr lang="en-GB" altLang="en-US" b="0" dirty="0" err="1">
                <a:cs typeface="Arial" panose="020B0604020202020204" pitchFamily="34" charset="0"/>
              </a:rPr>
              <a:t>NumberProperties</a:t>
            </a:r>
            <a:r>
              <a:rPr lang="en-GB" altLang="en-US" b="0" dirty="0">
                <a:cs typeface="Arial" panose="020B0604020202020204" pitchFamily="34" charset="0"/>
              </a:rPr>
              <a:t> </a:t>
            </a:r>
            <a:r>
              <a:rPr lang="en-GB" altLang="en-US" sz="2400" b="0" dirty="0">
                <a:cs typeface="Arial" panose="020B0604020202020204" pitchFamily="34" charset="0"/>
              </a:rPr>
              <a:t>(3)</a:t>
            </a:r>
            <a:endParaRPr lang="en-GB" altLang="en-US" sz="2400" b="0" dirty="0"/>
          </a:p>
        </p:txBody>
      </p:sp>
      <p:sp>
        <p:nvSpPr>
          <p:cNvPr id="36867" name="Slide Number Placeholder 5">
            <a:extLst>
              <a:ext uri="{FF2B5EF4-FFF2-40B4-BE49-F238E27FC236}">
                <a16:creationId xmlns:a16="http://schemas.microsoft.com/office/drawing/2014/main" id="{C457602F-D653-416A-931D-1D8BC1C916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60C8C352-A2CE-4744-AD76-87FE12D85B10}" type="slidenum">
              <a:rPr lang="en-US" altLang="en-US" sz="1400" smtClean="0"/>
              <a:pPr>
                <a:spcBef>
                  <a:spcPct val="0"/>
                </a:spcBef>
                <a:buFontTx/>
                <a:buNone/>
              </a:pPr>
              <a:t>14</a:t>
            </a:fld>
            <a:endParaRPr lang="en-US" altLang="en-US" sz="1400"/>
          </a:p>
        </p:txBody>
      </p:sp>
      <p:sp>
        <p:nvSpPr>
          <p:cNvPr id="7" name="Rounded Rectangle 6">
            <a:extLst>
              <a:ext uri="{FF2B5EF4-FFF2-40B4-BE49-F238E27FC236}">
                <a16:creationId xmlns:a16="http://schemas.microsoft.com/office/drawing/2014/main" id="{2A173E84-575B-4EA1-971F-C564910BB472}"/>
              </a:ext>
            </a:extLst>
          </p:cNvPr>
          <p:cNvSpPr/>
          <p:nvPr/>
        </p:nvSpPr>
        <p:spPr bwMode="auto">
          <a:xfrm>
            <a:off x="450850" y="1978025"/>
            <a:ext cx="2216150" cy="335915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sz="2000" b="1" i="0" dirty="0">
                <a:solidFill>
                  <a:schemeClr val="accent2">
                    <a:lumMod val="75000"/>
                  </a:schemeClr>
                </a:solidFill>
                <a:latin typeface="+mn-lt"/>
              </a:rPr>
              <a:t>Input</a:t>
            </a:r>
          </a:p>
          <a:p>
            <a:pPr>
              <a:spcBef>
                <a:spcPts val="1200"/>
              </a:spcBef>
              <a:defRPr/>
            </a:pPr>
            <a:r>
              <a:rPr lang="en-GB" i="0" dirty="0">
                <a:latin typeface="+mn-lt"/>
              </a:rPr>
              <a:t>A  set of positive integer numbers. </a:t>
            </a:r>
          </a:p>
          <a:p>
            <a:pPr>
              <a:lnSpc>
                <a:spcPct val="150000"/>
              </a:lnSpc>
              <a:spcBef>
                <a:spcPts val="1200"/>
              </a:spcBef>
              <a:defRPr/>
            </a:pPr>
            <a:r>
              <a:rPr lang="en-GB" i="0" dirty="0">
                <a:latin typeface="+mn-lt"/>
              </a:rPr>
              <a:t>For example,  </a:t>
            </a:r>
          </a:p>
          <a:p>
            <a:pPr>
              <a:spcBef>
                <a:spcPts val="0"/>
              </a:spcBef>
              <a:defRPr/>
            </a:pPr>
            <a:r>
              <a:rPr lang="en-GB" i="0" dirty="0">
                <a:latin typeface="+mn-lt"/>
              </a:rPr>
              <a:t>the numbers:  </a:t>
            </a:r>
          </a:p>
          <a:p>
            <a:pPr>
              <a:lnSpc>
                <a:spcPct val="150000"/>
              </a:lnSpc>
              <a:spcBef>
                <a:spcPts val="0"/>
              </a:spcBef>
              <a:defRPr/>
            </a:pPr>
            <a:r>
              <a:rPr lang="en-GB" i="0" dirty="0">
                <a:latin typeface="+mn-lt"/>
              </a:rPr>
              <a:t>      2   5   3   9</a:t>
            </a:r>
          </a:p>
          <a:p>
            <a:pPr>
              <a:spcBef>
                <a:spcPts val="0"/>
              </a:spcBef>
              <a:defRPr/>
            </a:pPr>
            <a:r>
              <a:rPr lang="en-GB" i="0" dirty="0">
                <a:latin typeface="+mn-lt"/>
              </a:rPr>
              <a:t>are typed in at the keyboard, one at a time.</a:t>
            </a:r>
          </a:p>
        </p:txBody>
      </p:sp>
      <p:sp>
        <p:nvSpPr>
          <p:cNvPr id="8" name="Rounded Rectangle 7">
            <a:extLst>
              <a:ext uri="{FF2B5EF4-FFF2-40B4-BE49-F238E27FC236}">
                <a16:creationId xmlns:a16="http://schemas.microsoft.com/office/drawing/2014/main" id="{E143B5C2-EA02-47EF-973D-F7B32D510234}"/>
              </a:ext>
            </a:extLst>
          </p:cNvPr>
          <p:cNvSpPr/>
          <p:nvPr/>
        </p:nvSpPr>
        <p:spPr bwMode="auto">
          <a:xfrm>
            <a:off x="2895600" y="1981200"/>
            <a:ext cx="3505200" cy="335915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b="1" i="0" dirty="0">
                <a:solidFill>
                  <a:schemeClr val="accent2">
                    <a:lumMod val="75000"/>
                  </a:schemeClr>
                </a:solidFill>
                <a:latin typeface="+mn-lt"/>
              </a:rPr>
              <a:t>Computations</a:t>
            </a:r>
          </a:p>
          <a:p>
            <a:pPr marL="342900" indent="-342900">
              <a:spcBef>
                <a:spcPts val="1200"/>
              </a:spcBef>
              <a:buFont typeface="+mj-lt"/>
              <a:buAutoNum type="arabicPeriod"/>
              <a:defRPr/>
            </a:pPr>
            <a:r>
              <a:rPr lang="en-GB" i="0" dirty="0">
                <a:latin typeface="+mn-lt"/>
              </a:rPr>
              <a:t>average = </a:t>
            </a:r>
          </a:p>
          <a:p>
            <a:pPr marL="342900" indent="-342900">
              <a:spcBef>
                <a:spcPts val="600"/>
              </a:spcBef>
              <a:defRPr/>
            </a:pPr>
            <a:r>
              <a:rPr lang="en-GB" i="0" dirty="0">
                <a:latin typeface="+mn-lt"/>
              </a:rPr>
              <a:t>     (2 + 5 + 3 + 9) / 4</a:t>
            </a:r>
          </a:p>
          <a:p>
            <a:pPr marL="342900" indent="-342900">
              <a:lnSpc>
                <a:spcPct val="150000"/>
              </a:lnSpc>
              <a:defRPr/>
            </a:pPr>
            <a:r>
              <a:rPr lang="en-GB" i="0" dirty="0">
                <a:latin typeface="+mn-lt"/>
              </a:rPr>
              <a:t>2.  </a:t>
            </a:r>
            <a:r>
              <a:rPr lang="en-GB" i="0" dirty="0" err="1">
                <a:latin typeface="+mn-lt"/>
              </a:rPr>
              <a:t>mn</a:t>
            </a:r>
            <a:r>
              <a:rPr lang="en-GB" i="0" dirty="0">
                <a:latin typeface="+mn-lt"/>
              </a:rPr>
              <a:t> = min(2, 5, 3, 9)</a:t>
            </a:r>
          </a:p>
          <a:p>
            <a:pPr>
              <a:lnSpc>
                <a:spcPct val="150000"/>
              </a:lnSpc>
              <a:defRPr/>
            </a:pPr>
            <a:r>
              <a:rPr lang="en-GB" i="0" dirty="0">
                <a:latin typeface="+mn-lt"/>
              </a:rPr>
              <a:t>3.  </a:t>
            </a:r>
            <a:r>
              <a:rPr lang="en-GB" i="0" dirty="0" err="1">
                <a:latin typeface="+mn-lt"/>
              </a:rPr>
              <a:t>mx</a:t>
            </a:r>
            <a:r>
              <a:rPr lang="en-GB" i="0" dirty="0">
                <a:latin typeface="+mn-lt"/>
              </a:rPr>
              <a:t> = max(2, 5, 3, 9)</a:t>
            </a:r>
          </a:p>
          <a:p>
            <a:pPr>
              <a:lnSpc>
                <a:spcPct val="150000"/>
              </a:lnSpc>
              <a:defRPr/>
            </a:pPr>
            <a:r>
              <a:rPr lang="en-GB" i="0" dirty="0">
                <a:latin typeface="+mn-lt"/>
              </a:rPr>
              <a:t>4.  range = (</a:t>
            </a:r>
            <a:r>
              <a:rPr lang="en-GB" i="0" dirty="0" err="1">
                <a:latin typeface="+mn-lt"/>
              </a:rPr>
              <a:t>mx</a:t>
            </a:r>
            <a:r>
              <a:rPr lang="en-GB" i="0" dirty="0">
                <a:latin typeface="+mn-lt"/>
              </a:rPr>
              <a:t> - </a:t>
            </a:r>
            <a:r>
              <a:rPr lang="en-GB" i="0" dirty="0" err="1">
                <a:latin typeface="+mn-lt"/>
              </a:rPr>
              <a:t>mn</a:t>
            </a:r>
            <a:r>
              <a:rPr lang="en-GB" i="0" dirty="0">
                <a:latin typeface="+mn-lt"/>
              </a:rPr>
              <a:t>)  + 1</a:t>
            </a:r>
          </a:p>
        </p:txBody>
      </p:sp>
      <p:sp>
        <p:nvSpPr>
          <p:cNvPr id="9" name="Rounded Rectangle 8">
            <a:extLst>
              <a:ext uri="{FF2B5EF4-FFF2-40B4-BE49-F238E27FC236}">
                <a16:creationId xmlns:a16="http://schemas.microsoft.com/office/drawing/2014/main" id="{A1CF517D-0223-49F5-91BA-7126EC9B8309}"/>
              </a:ext>
            </a:extLst>
          </p:cNvPr>
          <p:cNvSpPr/>
          <p:nvPr/>
        </p:nvSpPr>
        <p:spPr bwMode="auto">
          <a:xfrm>
            <a:off x="6629400" y="1981200"/>
            <a:ext cx="2209800" cy="3276600"/>
          </a:xfrm>
          <a:prstGeom prst="roundRect">
            <a:avLst/>
          </a:prstGeom>
          <a:noFill/>
          <a:ln w="9525" cap="flat" cmpd="sng" algn="ctr">
            <a:solidFill>
              <a:schemeClr val="tx1"/>
            </a:solidFill>
            <a:prstDash val="solid"/>
            <a:round/>
            <a:headEnd type="none" w="med" len="med"/>
            <a:tailEnd type="none" w="med" len="med"/>
          </a:ln>
          <a:effectLst/>
        </p:spPr>
        <p:txBody>
          <a:bodyPr/>
          <a:lstStyle/>
          <a:p>
            <a:pPr>
              <a:defRPr/>
            </a:pPr>
            <a:r>
              <a:rPr lang="en-GB" b="1" i="0" dirty="0">
                <a:solidFill>
                  <a:schemeClr val="accent2">
                    <a:lumMod val="75000"/>
                  </a:schemeClr>
                </a:solidFill>
                <a:latin typeface="+mn-lt"/>
              </a:rPr>
              <a:t>Output</a:t>
            </a:r>
          </a:p>
          <a:p>
            <a:pPr>
              <a:defRPr/>
            </a:pPr>
            <a:r>
              <a:rPr lang="en-GB" i="0" dirty="0">
                <a:latin typeface="+mn-lt"/>
              </a:rPr>
              <a:t>The average value is 4.75</a:t>
            </a:r>
          </a:p>
          <a:p>
            <a:pPr>
              <a:defRPr/>
            </a:pPr>
            <a:r>
              <a:rPr lang="en-GB" i="0" dirty="0">
                <a:latin typeface="+mn-lt"/>
              </a:rPr>
              <a:t>The smallest value is 2</a:t>
            </a:r>
          </a:p>
          <a:p>
            <a:pPr>
              <a:defRPr/>
            </a:pPr>
            <a:r>
              <a:rPr lang="en-GB" i="0" dirty="0">
                <a:latin typeface="+mn-lt"/>
              </a:rPr>
              <a:t>The largest value is 9</a:t>
            </a:r>
          </a:p>
          <a:p>
            <a:pPr>
              <a:lnSpc>
                <a:spcPct val="150000"/>
              </a:lnSpc>
              <a:defRPr/>
            </a:pPr>
            <a:r>
              <a:rPr lang="en-GB" i="0" dirty="0">
                <a:latin typeface="+mn-lt"/>
              </a:rPr>
              <a:t>The range is 8</a:t>
            </a:r>
          </a:p>
        </p:txBody>
      </p:sp>
      <p:sp>
        <p:nvSpPr>
          <p:cNvPr id="10" name="Right Arrow 9">
            <a:extLst>
              <a:ext uri="{FF2B5EF4-FFF2-40B4-BE49-F238E27FC236}">
                <a16:creationId xmlns:a16="http://schemas.microsoft.com/office/drawing/2014/main" id="{968DBE8A-AD57-453E-91E9-A8F13E2D5938}"/>
              </a:ext>
            </a:extLst>
          </p:cNvPr>
          <p:cNvSpPr/>
          <p:nvPr/>
        </p:nvSpPr>
        <p:spPr bwMode="auto">
          <a:xfrm>
            <a:off x="2514600" y="2590800"/>
            <a:ext cx="381000" cy="304800"/>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sp>
        <p:nvSpPr>
          <p:cNvPr id="13" name="Right Arrow 12">
            <a:extLst>
              <a:ext uri="{FF2B5EF4-FFF2-40B4-BE49-F238E27FC236}">
                <a16:creationId xmlns:a16="http://schemas.microsoft.com/office/drawing/2014/main" id="{D2930521-AD91-4204-A2FD-B1068E45645C}"/>
              </a:ext>
            </a:extLst>
          </p:cNvPr>
          <p:cNvSpPr/>
          <p:nvPr/>
        </p:nvSpPr>
        <p:spPr bwMode="auto">
          <a:xfrm>
            <a:off x="6248400" y="2590800"/>
            <a:ext cx="381000" cy="304800"/>
          </a:xfrm>
          <a:prstGeom prst="right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endParaRPr>
          </a:p>
        </p:txBody>
      </p:sp>
      <p:sp>
        <p:nvSpPr>
          <p:cNvPr id="2" name="TextBox 1">
            <a:extLst>
              <a:ext uri="{FF2B5EF4-FFF2-40B4-BE49-F238E27FC236}">
                <a16:creationId xmlns:a16="http://schemas.microsoft.com/office/drawing/2014/main" id="{53CA3A1E-BEB9-4BC2-AEAC-925C062F8E7B}"/>
              </a:ext>
            </a:extLst>
          </p:cNvPr>
          <p:cNvSpPr txBox="1"/>
          <p:nvPr/>
        </p:nvSpPr>
        <p:spPr>
          <a:xfrm>
            <a:off x="547688" y="5588000"/>
            <a:ext cx="8077200" cy="646113"/>
          </a:xfrm>
          <a:prstGeom prst="rect">
            <a:avLst/>
          </a:prstGeom>
          <a:noFill/>
        </p:spPr>
        <p:txBody>
          <a:bodyPr>
            <a:spAutoFit/>
          </a:bodyPr>
          <a:lstStyle/>
          <a:p>
            <a:pPr>
              <a:defRPr/>
            </a:pPr>
            <a:r>
              <a:rPr lang="en-GB" b="1" i="0" dirty="0">
                <a:latin typeface="+mn-lt"/>
              </a:rPr>
              <a:t>Note:</a:t>
            </a:r>
            <a:r>
              <a:rPr lang="en-GB" i="0" dirty="0">
                <a:latin typeface="+mn-lt"/>
              </a:rPr>
              <a:t> The Python built-in function </a:t>
            </a:r>
            <a:r>
              <a:rPr lang="en-GB" i="0" dirty="0">
                <a:latin typeface="+mn-lt"/>
                <a:cs typeface="Courier New" panose="02070309020205020404" pitchFamily="49" charset="0"/>
              </a:rPr>
              <a:t>max</a:t>
            </a:r>
            <a:r>
              <a:rPr lang="en-GB" i="0" dirty="0">
                <a:latin typeface="+mn-lt"/>
              </a:rPr>
              <a:t> returns the largest value of the arguments; and the function min returns the smallest value of the arguments.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6DD6B52-856F-44AC-BEB4-36D2FBFEE0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4600" y="304800"/>
            <a:ext cx="5257800" cy="6096000"/>
          </a:xfrm>
        </p:spPr>
      </p:pic>
      <p:sp>
        <p:nvSpPr>
          <p:cNvPr id="11266" name="Rectangle 2">
            <a:extLst>
              <a:ext uri="{FF2B5EF4-FFF2-40B4-BE49-F238E27FC236}">
                <a16:creationId xmlns:a16="http://schemas.microsoft.com/office/drawing/2014/main" id="{CADFF73A-8FD9-4EF7-ABE6-30529B15CFF1}"/>
              </a:ext>
            </a:extLst>
          </p:cNvPr>
          <p:cNvSpPr>
            <a:spLocks noGrp="1" noChangeArrowheads="1"/>
          </p:cNvSpPr>
          <p:nvPr>
            <p:ph type="title"/>
          </p:nvPr>
        </p:nvSpPr>
        <p:spPr>
          <a:xfrm>
            <a:off x="381000" y="0"/>
            <a:ext cx="2667000" cy="1447800"/>
          </a:xfrm>
        </p:spPr>
        <p:txBody>
          <a:bodyPr/>
          <a:lstStyle/>
          <a:p>
            <a:pPr algn="l" eaLnBrk="1" hangingPunct="1">
              <a:defRPr/>
            </a:pPr>
            <a:r>
              <a:rPr lang="en-GB" sz="1900" b="0" dirty="0">
                <a:cs typeface="Arial" charset="0"/>
              </a:rPr>
              <a:t>Flow chart of a </a:t>
            </a:r>
            <a:r>
              <a:rPr lang="en-GB" sz="1900" b="0" dirty="0">
                <a:latin typeface="Courier New" panose="02070309020205020404" pitchFamily="49" charset="0"/>
                <a:cs typeface="Courier New" panose="02070309020205020404" pitchFamily="49" charset="0"/>
              </a:rPr>
              <a:t>while</a:t>
            </a:r>
            <a:r>
              <a:rPr lang="en-GB" sz="1900" b="0" dirty="0">
                <a:cs typeface="Arial" charset="0"/>
              </a:rPr>
              <a:t> loop for the  program NumberProperties.py (4)</a:t>
            </a:r>
            <a:endParaRPr lang="en-GB" sz="1900" b="0" dirty="0">
              <a:latin typeface="+mn-lt"/>
              <a:cs typeface="Arial" charset="0"/>
            </a:endParaRPr>
          </a:p>
        </p:txBody>
      </p:sp>
      <p:sp>
        <p:nvSpPr>
          <p:cNvPr id="38916" name="Slide Number Placeholder 5">
            <a:extLst>
              <a:ext uri="{FF2B5EF4-FFF2-40B4-BE49-F238E27FC236}">
                <a16:creationId xmlns:a16="http://schemas.microsoft.com/office/drawing/2014/main" id="{2A383B65-DD22-4597-93A9-9E85D3B7B0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CCA68693-C784-4C31-9774-F96140265C4A}" type="slidenum">
              <a:rPr lang="en-US" altLang="en-US" sz="1400" smtClean="0">
                <a:cs typeface="Arial" panose="020B0604020202020204" pitchFamily="34" charset="0"/>
              </a:rPr>
              <a:pPr>
                <a:spcBef>
                  <a:spcPct val="0"/>
                </a:spcBef>
                <a:buFontTx/>
                <a:buNone/>
              </a:pPr>
              <a:t>15</a:t>
            </a:fld>
            <a:endParaRPr lang="en-US" altLang="en-US" sz="1400">
              <a:cs typeface="Arial" panose="020B0604020202020204" pitchFamily="34" charset="0"/>
            </a:endParaRPr>
          </a:p>
        </p:txBody>
      </p:sp>
      <p:sp>
        <p:nvSpPr>
          <p:cNvPr id="8" name="Oval Callout 7">
            <a:extLst>
              <a:ext uri="{FF2B5EF4-FFF2-40B4-BE49-F238E27FC236}">
                <a16:creationId xmlns:a16="http://schemas.microsoft.com/office/drawing/2014/main" id="{29FB795D-AD30-42A6-B305-43AFEB9C9EBD}"/>
              </a:ext>
            </a:extLst>
          </p:cNvPr>
          <p:cNvSpPr/>
          <p:nvPr/>
        </p:nvSpPr>
        <p:spPr bwMode="auto">
          <a:xfrm>
            <a:off x="6453188" y="990600"/>
            <a:ext cx="2462212" cy="1295400"/>
          </a:xfrm>
          <a:prstGeom prst="wedgeEllipseCallout">
            <a:avLst>
              <a:gd name="adj1" fmla="val -68152"/>
              <a:gd name="adj2" fmla="val 7976"/>
            </a:avLst>
          </a:prstGeom>
          <a:solidFill>
            <a:srgbClr val="FFFFCC">
              <a:alpha val="30000"/>
            </a:srgbClr>
          </a:solidFill>
          <a:ln w="12700" cap="flat" cmpd="sng" algn="ctr">
            <a:solidFill>
              <a:srgbClr val="002060"/>
            </a:solidFill>
            <a:prstDash val="dash"/>
            <a:round/>
            <a:headEnd type="none" w="med" len="med"/>
            <a:tailEnd type="none" w="med" len="med"/>
          </a:ln>
          <a:effectLst/>
        </p:spPr>
        <p:txBody>
          <a:bodyPr/>
          <a:lstStyle/>
          <a:p>
            <a:pPr algn="ctr">
              <a:defRPr/>
            </a:pPr>
            <a:r>
              <a:rPr lang="en-GB" sz="1300" dirty="0">
                <a:solidFill>
                  <a:srgbClr val="002060"/>
                </a:solidFill>
                <a:latin typeface="+mn-lt"/>
              </a:rPr>
              <a:t>The largest and smallest of the values are stored in the variables </a:t>
            </a:r>
            <a:r>
              <a:rPr lang="en-GB" sz="1300" dirty="0" err="1">
                <a:solidFill>
                  <a:srgbClr val="002060"/>
                </a:solidFill>
                <a:latin typeface="+mn-lt"/>
              </a:rPr>
              <a:t>mx</a:t>
            </a:r>
            <a:r>
              <a:rPr lang="en-GB" sz="1300" dirty="0">
                <a:solidFill>
                  <a:srgbClr val="002060"/>
                </a:solidFill>
                <a:latin typeface="+mn-lt"/>
              </a:rPr>
              <a:t> and </a:t>
            </a:r>
            <a:r>
              <a:rPr lang="en-GB" sz="1300" dirty="0" err="1">
                <a:solidFill>
                  <a:srgbClr val="002060"/>
                </a:solidFill>
                <a:latin typeface="+mn-lt"/>
              </a:rPr>
              <a:t>mn</a:t>
            </a:r>
            <a:r>
              <a:rPr lang="en-GB" sz="1300" dirty="0">
                <a:solidFill>
                  <a:srgbClr val="002060"/>
                </a:solidFill>
                <a:latin typeface="+mn-lt"/>
              </a:rPr>
              <a:t> respectively.</a:t>
            </a:r>
          </a:p>
        </p:txBody>
      </p:sp>
      <p:sp>
        <p:nvSpPr>
          <p:cNvPr id="38918" name="Left Brace 8">
            <a:extLst>
              <a:ext uri="{FF2B5EF4-FFF2-40B4-BE49-F238E27FC236}">
                <a16:creationId xmlns:a16="http://schemas.microsoft.com/office/drawing/2014/main" id="{BF803C4E-940B-4070-B871-7638E946A52F}"/>
              </a:ext>
            </a:extLst>
          </p:cNvPr>
          <p:cNvSpPr>
            <a:spLocks/>
          </p:cNvSpPr>
          <p:nvPr/>
        </p:nvSpPr>
        <p:spPr bwMode="auto">
          <a:xfrm rot="10800000">
            <a:off x="5638800" y="1447800"/>
            <a:ext cx="252412" cy="585849"/>
          </a:xfrm>
          <a:prstGeom prst="leftBrace">
            <a:avLst>
              <a:gd name="adj1" fmla="val 8333"/>
              <a:gd name="adj2" fmla="val 50000"/>
            </a:avLst>
          </a:prstGeom>
          <a:noFill/>
          <a:ln w="9525"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7199D1-89B2-43E4-887F-5EA645B1835A}"/>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(5)</a:t>
            </a:r>
            <a:endParaRPr lang="en-GB" sz="2400" b="0" dirty="0">
              <a:latin typeface="+mn-lt"/>
              <a:cs typeface="Arial" charset="0"/>
            </a:endParaRPr>
          </a:p>
        </p:txBody>
      </p:sp>
      <p:sp>
        <p:nvSpPr>
          <p:cNvPr id="40963" name="Rectangle 3">
            <a:extLst>
              <a:ext uri="{FF2B5EF4-FFF2-40B4-BE49-F238E27FC236}">
                <a16:creationId xmlns:a16="http://schemas.microsoft.com/office/drawing/2014/main" id="{279DF01B-27A9-4A01-9EC1-F9FC4C627662}"/>
              </a:ext>
            </a:extLst>
          </p:cNvPr>
          <p:cNvSpPr>
            <a:spLocks noGrp="1" noChangeArrowheads="1"/>
          </p:cNvSpPr>
          <p:nvPr>
            <p:ph type="body" idx="1"/>
          </p:nvPr>
        </p:nvSpPr>
        <p:spPr>
          <a:xfrm>
            <a:off x="838200" y="1295400"/>
            <a:ext cx="7543800" cy="5410200"/>
          </a:xfrm>
          <a:extLst/>
        </p:spPr>
        <p:txBody>
          <a:bodyPr/>
          <a:lstStyle/>
          <a:p>
            <a:pPr>
              <a:spcAft>
                <a:spcPts val="600"/>
              </a:spcAft>
              <a:defRPr/>
            </a:pPr>
            <a:r>
              <a:rPr lang="en-GB" altLang="en-US" sz="2000" b="1" dirty="0"/>
              <a:t>Problem solving </a:t>
            </a:r>
            <a:r>
              <a:rPr lang="en-GB" altLang="en-US" sz="2000" dirty="0"/>
              <a:t>-</a:t>
            </a:r>
            <a:r>
              <a:rPr lang="en-GB" altLang="en-US" sz="2000" b="1" dirty="0"/>
              <a:t> </a:t>
            </a:r>
            <a:r>
              <a:rPr lang="en-GB" altLang="en-US" sz="1900" dirty="0"/>
              <a:t>Convert the following pseudo code into a sequence of Python statements in your program.</a:t>
            </a:r>
          </a:p>
          <a:p>
            <a:pPr marL="857250" lvl="1" indent="-457200">
              <a:spcAft>
                <a:spcPts val="600"/>
              </a:spcAft>
              <a:buFont typeface="Tahoma" panose="020B0604030504040204" pitchFamily="34" charset="0"/>
              <a:buAutoNum type="arabicPeriod"/>
              <a:defRPr/>
            </a:pPr>
            <a:r>
              <a:rPr lang="en-GB" altLang="en-US" sz="1600" dirty="0"/>
              <a:t>Read in an integer and store it in a variable named</a:t>
            </a:r>
            <a:r>
              <a:rPr lang="en-GB" altLang="en-US" sz="1600" dirty="0">
                <a:cs typeface="Courier New" panose="02070309020205020404" pitchFamily="49" charset="0"/>
              </a:rPr>
              <a:t>  </a:t>
            </a:r>
            <a:r>
              <a:rPr lang="en-GB" altLang="en-US" sz="1600" dirty="0">
                <a:latin typeface="Courier New" panose="02070309020205020404" pitchFamily="49" charset="0"/>
                <a:cs typeface="Courier New" panose="02070309020205020404" pitchFamily="49" charset="0"/>
              </a:rPr>
              <a:t>number </a:t>
            </a:r>
            <a:r>
              <a:rPr lang="en-GB" altLang="en-US" sz="1600" b="1" dirty="0">
                <a:highlight>
                  <a:srgbClr val="FFFF00"/>
                </a:highlight>
                <a:ea typeface="Tahoma" panose="020B0604030504040204" pitchFamily="34" charset="0"/>
                <a:cs typeface="Tahoma" panose="020B0604030504040204" pitchFamily="34" charset="0"/>
              </a:rPr>
              <a:t>*</a:t>
            </a:r>
            <a:endParaRPr lang="en-GB" altLang="en-US" sz="1600" b="1" dirty="0">
              <a:highlight>
                <a:srgbClr val="FFFF00"/>
              </a:highlight>
              <a:latin typeface="Courier New" panose="02070309020205020404" pitchFamily="49" charset="0"/>
              <a:cs typeface="Courier New" panose="02070309020205020404" pitchFamily="49" charset="0"/>
            </a:endParaRPr>
          </a:p>
          <a:p>
            <a:pPr marL="857250" lvl="1" indent="-457200">
              <a:spcAft>
                <a:spcPts val="600"/>
              </a:spcAft>
              <a:buFont typeface="Tahoma" panose="020B0604030504040204" pitchFamily="34" charset="0"/>
              <a:buAutoNum type="arabicPeriod"/>
              <a:defRPr/>
            </a:pPr>
            <a:r>
              <a:rPr lang="en-GB" altLang="en-US" sz="1600" dirty="0">
                <a:cs typeface="Courier New" panose="02070309020205020404" pitchFamily="49" charset="0"/>
              </a:rPr>
              <a:t>Create a variable named  </a:t>
            </a:r>
            <a:r>
              <a:rPr lang="en-GB" altLang="en-US" sz="1600" dirty="0">
                <a:latin typeface="Courier New" panose="02070309020205020404" pitchFamily="49" charset="0"/>
                <a:cs typeface="Courier New" panose="02070309020205020404" pitchFamily="49" charset="0"/>
              </a:rPr>
              <a:t>count</a:t>
            </a:r>
            <a:r>
              <a:rPr lang="en-GB" altLang="en-US" sz="1600" dirty="0">
                <a:cs typeface="Courier New" panose="02070309020205020404" pitchFamily="49" charset="0"/>
              </a:rPr>
              <a:t>  and initialise it with the value of 1. The variable keeps a count of the number of inputs.</a:t>
            </a:r>
          </a:p>
          <a:p>
            <a:pPr marL="857250" lvl="1" indent="-457200">
              <a:spcAft>
                <a:spcPts val="600"/>
              </a:spcAft>
              <a:buFont typeface="Tahoma" panose="020B0604030504040204" pitchFamily="34" charset="0"/>
              <a:buAutoNum type="arabicPeriod"/>
              <a:defRPr/>
            </a:pPr>
            <a:r>
              <a:rPr lang="en-GB" altLang="en-US" sz="1600" dirty="0">
                <a:cs typeface="Courier New" panose="02070309020205020404" pitchFamily="49" charset="0"/>
              </a:rPr>
              <a:t>Create variables, for example,  </a:t>
            </a:r>
            <a:r>
              <a:rPr lang="en-GB" altLang="en-US" sz="1600" dirty="0">
                <a:latin typeface="Courier New" panose="02070309020205020404" pitchFamily="49" charset="0"/>
                <a:cs typeface="Courier New" panose="02070309020205020404" pitchFamily="49" charset="0"/>
              </a:rPr>
              <a:t>total</a:t>
            </a:r>
            <a:r>
              <a:rPr lang="en-GB" altLang="en-US" sz="1600" dirty="0">
                <a:cs typeface="Courier New" panose="02070309020205020404" pitchFamily="49" charset="0"/>
              </a:rPr>
              <a:t>  to store the total of the inputs, </a:t>
            </a:r>
          </a:p>
          <a:p>
            <a:pPr marL="857250" lvl="1" indent="-457200">
              <a:spcAft>
                <a:spcPts val="600"/>
              </a:spcAft>
              <a:buFontTx/>
              <a:buNone/>
              <a:defRPr/>
            </a:pPr>
            <a:r>
              <a:rPr lang="en-GB" altLang="en-US" sz="1600" dirty="0">
                <a:latin typeface="Courier New" panose="02070309020205020404" pitchFamily="49" charset="0"/>
                <a:cs typeface="Courier New" panose="02070309020205020404" pitchFamily="49" charset="0"/>
              </a:rPr>
              <a:t>	mx </a:t>
            </a:r>
            <a:r>
              <a:rPr lang="en-GB" altLang="en-US" sz="1600" dirty="0">
                <a:cs typeface="Courier New" panose="02070309020205020404" pitchFamily="49" charset="0"/>
              </a:rPr>
              <a:t> to store the largest value and  </a:t>
            </a:r>
            <a:r>
              <a:rPr lang="en-GB" altLang="en-US" sz="1600" dirty="0" err="1">
                <a:latin typeface="Courier New" panose="02070309020205020404" pitchFamily="49" charset="0"/>
                <a:cs typeface="Courier New" panose="02070309020205020404" pitchFamily="49" charset="0"/>
              </a:rPr>
              <a:t>mn</a:t>
            </a:r>
            <a:r>
              <a:rPr lang="en-GB" altLang="en-US" sz="1600" dirty="0">
                <a:cs typeface="Courier New" panose="02070309020205020404" pitchFamily="49" charset="0"/>
              </a:rPr>
              <a:t>  to store the smallest value. </a:t>
            </a:r>
          </a:p>
          <a:p>
            <a:pPr marL="857250" lvl="1" indent="-457200">
              <a:spcAft>
                <a:spcPts val="600"/>
              </a:spcAft>
              <a:buFontTx/>
              <a:buNone/>
              <a:defRPr/>
            </a:pPr>
            <a:r>
              <a:rPr lang="en-GB" altLang="en-US" sz="1600" dirty="0">
                <a:cs typeface="Courier New" panose="02070309020205020404" pitchFamily="49" charset="0"/>
              </a:rPr>
              <a:t>	Set the value of each variable to be the value of the variable  </a:t>
            </a:r>
            <a:r>
              <a:rPr lang="en-GB" altLang="en-US" sz="1600" dirty="0">
                <a:latin typeface="Courier New" panose="02070309020205020404" pitchFamily="49" charset="0"/>
                <a:cs typeface="Courier New" panose="02070309020205020404" pitchFamily="49" charset="0"/>
              </a:rPr>
              <a:t>number </a:t>
            </a:r>
            <a:r>
              <a:rPr lang="en-GB" altLang="en-US" sz="1600" dirty="0">
                <a:cs typeface="Courier New" panose="02070309020205020404" pitchFamily="49" charset="0"/>
              </a:rPr>
              <a:t>initially</a:t>
            </a:r>
            <a:r>
              <a:rPr lang="en-GB" altLang="en-US" sz="1600" dirty="0">
                <a:latin typeface="Courier New" panose="02070309020205020404" pitchFamily="49" charset="0"/>
                <a:cs typeface="Courier New" panose="02070309020205020404" pitchFamily="49" charset="0"/>
              </a:rPr>
              <a:t>. </a:t>
            </a:r>
          </a:p>
          <a:p>
            <a:pPr marL="857250" lvl="1" indent="-457200">
              <a:spcAft>
                <a:spcPts val="600"/>
              </a:spcAft>
              <a:buFontTx/>
              <a:buNone/>
              <a:defRPr/>
            </a:pPr>
            <a:r>
              <a:rPr lang="en-GB" altLang="en-US" sz="1600" dirty="0">
                <a:latin typeface="Courier New" panose="02070309020205020404" pitchFamily="49" charset="0"/>
                <a:cs typeface="Courier New" panose="02070309020205020404" pitchFamily="49" charset="0"/>
              </a:rPr>
              <a:t>	</a:t>
            </a:r>
            <a:r>
              <a:rPr lang="en-GB" altLang="en-US" sz="1600" dirty="0">
                <a:cs typeface="Courier New" panose="02070309020205020404" pitchFamily="49" charset="0"/>
              </a:rPr>
              <a:t>An example is shown below for the variable  </a:t>
            </a:r>
            <a:r>
              <a:rPr lang="en-GB" altLang="en-US" sz="1600" dirty="0">
                <a:latin typeface="Courier New" panose="02070309020205020404" pitchFamily="49" charset="0"/>
                <a:cs typeface="Courier New" panose="02070309020205020404" pitchFamily="49" charset="0"/>
              </a:rPr>
              <a:t>total</a:t>
            </a:r>
            <a:r>
              <a:rPr lang="en-GB" altLang="en-US" sz="1600" dirty="0">
                <a:cs typeface="Courier New" panose="02070309020205020404" pitchFamily="49" charset="0"/>
              </a:rPr>
              <a:t>.</a:t>
            </a:r>
          </a:p>
          <a:p>
            <a:pPr marL="1257300" lvl="2" indent="-457200">
              <a:spcAft>
                <a:spcPts val="1800"/>
              </a:spcAft>
              <a:buFontTx/>
              <a:buNone/>
              <a:defRPr/>
            </a:pPr>
            <a:r>
              <a:rPr lang="en-GB" altLang="en-US" sz="1600" dirty="0">
                <a:latin typeface="Courier New" panose="02070309020205020404" pitchFamily="49" charset="0"/>
                <a:cs typeface="Courier New" panose="02070309020205020404" pitchFamily="49" charset="0"/>
              </a:rPr>
              <a:t>total = number</a:t>
            </a:r>
          </a:p>
          <a:p>
            <a:pPr marL="174625" indent="-174625">
              <a:spcBef>
                <a:spcPts val="1200"/>
              </a:spcBef>
              <a:spcAft>
                <a:spcPts val="0"/>
              </a:spcAft>
              <a:buFontTx/>
              <a:buNone/>
              <a:defRPr/>
            </a:pPr>
            <a:r>
              <a:rPr lang="en-GB" altLang="en-US" sz="1900" b="1" dirty="0">
                <a:highlight>
                  <a:srgbClr val="FFFF00"/>
                </a:highlight>
                <a:ea typeface="Tahoma" panose="020B0604030504040204" pitchFamily="34" charset="0"/>
                <a:cs typeface="Tahoma" panose="020B0604030504040204" pitchFamily="34" charset="0"/>
              </a:rPr>
              <a:t>*</a:t>
            </a:r>
            <a:r>
              <a:rPr lang="en-GB" altLang="en-US" sz="1900" dirty="0">
                <a:highlight>
                  <a:srgbClr val="FFFF00"/>
                </a:highlight>
                <a:ea typeface="Tahoma" panose="020B0604030504040204" pitchFamily="34" charset="0"/>
                <a:cs typeface="Tahoma" panose="020B0604030504040204" pitchFamily="34" charset="0"/>
              </a:rPr>
              <a:t> Assume that the first numeric value read in from the keyboard is a positive integer greater than 0.</a:t>
            </a:r>
          </a:p>
        </p:txBody>
      </p:sp>
      <p:sp>
        <p:nvSpPr>
          <p:cNvPr id="40964" name="Slide Number Placeholder 5">
            <a:extLst>
              <a:ext uri="{FF2B5EF4-FFF2-40B4-BE49-F238E27FC236}">
                <a16:creationId xmlns:a16="http://schemas.microsoft.com/office/drawing/2014/main" id="{33859B1A-A628-4C28-B88A-1B05431F78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E266B29-96B8-4092-B861-91D478E4125B}" type="slidenum">
              <a:rPr lang="en-US" altLang="en-US" sz="1400" smtClean="0">
                <a:cs typeface="Arial" panose="020B0604020202020204" pitchFamily="34" charset="0"/>
              </a:rPr>
              <a:pPr>
                <a:spcBef>
                  <a:spcPct val="0"/>
                </a:spcBef>
                <a:buFontTx/>
                <a:buNone/>
              </a:pPr>
              <a:t>16</a:t>
            </a:fld>
            <a:endParaRPr lang="en-US" altLang="en-US" sz="1400">
              <a:cs typeface="Arial" panose="020B0604020202020204" pitchFamily="34" charset="0"/>
            </a:endParaRPr>
          </a:p>
        </p:txBody>
      </p:sp>
      <p:sp>
        <p:nvSpPr>
          <p:cNvPr id="40965" name="Flowchart: Alternate Process 5">
            <a:extLst>
              <a:ext uri="{FF2B5EF4-FFF2-40B4-BE49-F238E27FC236}">
                <a16:creationId xmlns:a16="http://schemas.microsoft.com/office/drawing/2014/main" id="{3A25D3CB-7913-4224-A06E-E93144E19C78}"/>
              </a:ext>
            </a:extLst>
          </p:cNvPr>
          <p:cNvSpPr>
            <a:spLocks noChangeArrowheads="1"/>
          </p:cNvSpPr>
          <p:nvPr/>
        </p:nvSpPr>
        <p:spPr bwMode="auto">
          <a:xfrm>
            <a:off x="1371600" y="4648200"/>
            <a:ext cx="6248400" cy="4572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
        <p:nvSpPr>
          <p:cNvPr id="40966" name="Left Brace 2">
            <a:extLst>
              <a:ext uri="{FF2B5EF4-FFF2-40B4-BE49-F238E27FC236}">
                <a16:creationId xmlns:a16="http://schemas.microsoft.com/office/drawing/2014/main" id="{AA41BB55-BBA8-4A80-9044-D9B3A31252C2}"/>
              </a:ext>
            </a:extLst>
          </p:cNvPr>
          <p:cNvSpPr>
            <a:spLocks/>
          </p:cNvSpPr>
          <p:nvPr/>
        </p:nvSpPr>
        <p:spPr bwMode="auto">
          <a:xfrm>
            <a:off x="1143000" y="2057400"/>
            <a:ext cx="152400" cy="304800"/>
          </a:xfrm>
          <a:prstGeom prst="leftBrace">
            <a:avLst>
              <a:gd name="adj1" fmla="val 8361"/>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7" name="TextBox 6">
            <a:extLst>
              <a:ext uri="{FF2B5EF4-FFF2-40B4-BE49-F238E27FC236}">
                <a16:creationId xmlns:a16="http://schemas.microsoft.com/office/drawing/2014/main" id="{C045C1F9-A8E7-4F3E-B98C-5395F2434FBB}"/>
              </a:ext>
            </a:extLst>
          </p:cNvPr>
          <p:cNvSpPr txBox="1"/>
          <p:nvPr/>
        </p:nvSpPr>
        <p:spPr>
          <a:xfrm>
            <a:off x="425450" y="2039938"/>
            <a:ext cx="750888" cy="322262"/>
          </a:xfrm>
          <a:prstGeom prst="rect">
            <a:avLst/>
          </a:prstGeom>
          <a:noFill/>
        </p:spPr>
        <p:txBody>
          <a:bodyPr>
            <a:spAutoFit/>
          </a:bodyPr>
          <a:lstStyle/>
          <a:p>
            <a:pPr>
              <a:defRPr/>
            </a:pPr>
            <a:r>
              <a:rPr lang="en-GB" sz="1500" dirty="0">
                <a:solidFill>
                  <a:srgbClr val="C00000"/>
                </a:solidFill>
                <a:latin typeface="+mn-lt"/>
              </a:rPr>
              <a:t>Input</a:t>
            </a:r>
          </a:p>
        </p:txBody>
      </p:sp>
      <p:sp>
        <p:nvSpPr>
          <p:cNvPr id="40968" name="Left Brace 2">
            <a:extLst>
              <a:ext uri="{FF2B5EF4-FFF2-40B4-BE49-F238E27FC236}">
                <a16:creationId xmlns:a16="http://schemas.microsoft.com/office/drawing/2014/main" id="{A43588AC-6E58-4F4C-9D54-AB41DB12EA59}"/>
              </a:ext>
            </a:extLst>
          </p:cNvPr>
          <p:cNvSpPr>
            <a:spLocks/>
          </p:cNvSpPr>
          <p:nvPr/>
        </p:nvSpPr>
        <p:spPr bwMode="auto">
          <a:xfrm>
            <a:off x="1139825" y="2459038"/>
            <a:ext cx="152400" cy="2493962"/>
          </a:xfrm>
          <a:prstGeom prst="leftBrace">
            <a:avLst>
              <a:gd name="adj1" fmla="val 8334"/>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9" name="TextBox 8">
            <a:extLst>
              <a:ext uri="{FF2B5EF4-FFF2-40B4-BE49-F238E27FC236}">
                <a16:creationId xmlns:a16="http://schemas.microsoft.com/office/drawing/2014/main" id="{66BA2947-0D6B-495E-BAFC-78B3E87AB352}"/>
              </a:ext>
            </a:extLst>
          </p:cNvPr>
          <p:cNvSpPr txBox="1"/>
          <p:nvPr/>
        </p:nvSpPr>
        <p:spPr>
          <a:xfrm>
            <a:off x="225425" y="2490788"/>
            <a:ext cx="1073150" cy="1938992"/>
          </a:xfrm>
          <a:prstGeom prst="rect">
            <a:avLst/>
          </a:prstGeom>
          <a:noFill/>
        </p:spPr>
        <p:txBody>
          <a:bodyPr>
            <a:spAutoFit/>
          </a:bodyPr>
          <a:lstStyle/>
          <a:p>
            <a:pPr>
              <a:defRPr/>
            </a:pPr>
            <a:r>
              <a:rPr lang="en-GB" sz="1500" dirty="0">
                <a:solidFill>
                  <a:srgbClr val="C00000"/>
                </a:solidFill>
                <a:latin typeface="+mn-lt"/>
              </a:rPr>
              <a:t>Process the input and display all required results (steps 2 to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D61D53F-CB8C-4CEB-AA08-F62360669B21}"/>
              </a:ext>
            </a:extLst>
          </p:cNvPr>
          <p:cNvSpPr>
            <a:spLocks noGrp="1" noChangeArrowheads="1"/>
          </p:cNvSpPr>
          <p:nvPr>
            <p:ph type="title"/>
          </p:nvPr>
        </p:nvSpPr>
        <p:spPr>
          <a:xfrm>
            <a:off x="457200" y="274638"/>
            <a:ext cx="6400800" cy="8683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(6)</a:t>
            </a:r>
            <a:endParaRPr lang="en-GB" sz="2400" b="0" dirty="0">
              <a:latin typeface="+mn-lt"/>
              <a:cs typeface="Arial" charset="0"/>
            </a:endParaRPr>
          </a:p>
        </p:txBody>
      </p:sp>
      <p:sp>
        <p:nvSpPr>
          <p:cNvPr id="43011" name="Rectangle 3">
            <a:extLst>
              <a:ext uri="{FF2B5EF4-FFF2-40B4-BE49-F238E27FC236}">
                <a16:creationId xmlns:a16="http://schemas.microsoft.com/office/drawing/2014/main" id="{D6C5B4A6-4531-466D-97AE-D0F76015D635}"/>
              </a:ext>
            </a:extLst>
          </p:cNvPr>
          <p:cNvSpPr>
            <a:spLocks noGrp="1" noChangeArrowheads="1"/>
          </p:cNvSpPr>
          <p:nvPr>
            <p:ph type="body" idx="1"/>
          </p:nvPr>
        </p:nvSpPr>
        <p:spPr>
          <a:xfrm>
            <a:off x="838200" y="1219200"/>
            <a:ext cx="7620000" cy="5410200"/>
          </a:xfrm>
          <a:extLst/>
        </p:spPr>
        <p:txBody>
          <a:bodyPr/>
          <a:lstStyle/>
          <a:p>
            <a:pPr>
              <a:spcAft>
                <a:spcPts val="600"/>
              </a:spcAft>
              <a:defRPr/>
            </a:pPr>
            <a:r>
              <a:rPr lang="en-GB" altLang="en-US" sz="2000" b="1" dirty="0"/>
              <a:t>Problem solving </a:t>
            </a:r>
            <a:r>
              <a:rPr lang="en-GB" altLang="en-US" sz="1900" dirty="0"/>
              <a:t>(continued)</a:t>
            </a:r>
          </a:p>
          <a:p>
            <a:pPr marL="857250" lvl="1" indent="-457200">
              <a:spcAft>
                <a:spcPts val="600"/>
              </a:spcAft>
              <a:buFont typeface="Tahoma" panose="020B0604030504040204" pitchFamily="34" charset="0"/>
              <a:buAutoNum type="arabicPeriod" startAt="4"/>
              <a:defRPr/>
            </a:pPr>
            <a:r>
              <a:rPr lang="en-GB" altLang="en-US" sz="1600" dirty="0">
                <a:cs typeface="Courier New" panose="02070309020205020404" pitchFamily="49" charset="0"/>
              </a:rPr>
              <a:t>Write a  </a:t>
            </a:r>
            <a:r>
              <a:rPr lang="en-GB" altLang="en-US" sz="1600" dirty="0">
                <a:latin typeface="Courier New" panose="02070309020205020404" pitchFamily="49" charset="0"/>
                <a:cs typeface="Courier New" panose="02070309020205020404" pitchFamily="49" charset="0"/>
              </a:rPr>
              <a:t>while</a:t>
            </a:r>
            <a:r>
              <a:rPr lang="en-GB" altLang="en-US" sz="1600" dirty="0">
                <a:cs typeface="Courier New" panose="02070309020205020404" pitchFamily="49" charset="0"/>
              </a:rPr>
              <a:t>  loop statement to read in  more integers as long as the condition,  </a:t>
            </a:r>
            <a:r>
              <a:rPr lang="en-GB" altLang="en-US" sz="1600" dirty="0">
                <a:latin typeface="Courier New" panose="02070309020205020404" pitchFamily="49" charset="0"/>
                <a:cs typeface="Courier New" panose="02070309020205020404" pitchFamily="49" charset="0"/>
              </a:rPr>
              <a:t>number &gt; 0, </a:t>
            </a:r>
            <a:r>
              <a:rPr lang="en-GB" altLang="en-US" sz="1600" dirty="0">
                <a:cs typeface="Courier New" panose="02070309020205020404" pitchFamily="49" charset="0"/>
              </a:rPr>
              <a:t>remains true. Below is an outline of the algorithm needed to solve the problem set inside the loop.  </a:t>
            </a:r>
            <a:endParaRPr lang="en-GB" altLang="en-US" sz="1600" dirty="0">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highlight>
                  <a:srgbClr val="FFFF00"/>
                </a:highlight>
                <a:latin typeface="Courier New" panose="02070309020205020404" pitchFamily="49" charset="0"/>
                <a:cs typeface="Courier New" panose="02070309020205020404" pitchFamily="49" charset="0"/>
              </a:rPr>
              <a:t>while</a:t>
            </a:r>
            <a:r>
              <a:rPr lang="en-GB" altLang="en-US" sz="1400" dirty="0">
                <a:latin typeface="Courier New" panose="02070309020205020404" pitchFamily="49" charset="0"/>
                <a:cs typeface="Courier New" panose="02070309020205020404" pitchFamily="49" charset="0"/>
              </a:rPr>
              <a:t> number &gt; 0 </a:t>
            </a:r>
            <a:r>
              <a:rPr lang="en-GB" altLang="en-US" sz="1400" dirty="0">
                <a:highlight>
                  <a:srgbClr val="FFFF00"/>
                </a:highlight>
                <a:latin typeface="Courier New" panose="02070309020205020404" pitchFamily="49" charset="0"/>
                <a:cs typeface="Courier New" panose="02070309020205020404" pitchFamily="49" charset="0"/>
              </a:rPr>
              <a:t>:</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loop body </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Add code below to read in a number</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number =</a:t>
            </a: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u="sng" dirty="0">
                <a:solidFill>
                  <a:srgbClr val="C00000"/>
                </a:solidFill>
                <a:latin typeface="Courier New" panose="02070309020205020404" pitchFamily="49" charset="0"/>
                <a:cs typeface="Courier New" panose="02070309020205020404" pitchFamily="49" charset="0"/>
              </a:rPr>
              <a:t>read in an integer similar to step 1</a:t>
            </a:r>
            <a:endParaRPr lang="en-GB" altLang="en-US" sz="1400" dirty="0">
              <a:solidFill>
                <a:srgbClr val="C00000"/>
              </a:solidFill>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latin typeface="Courier New" panose="02070309020205020404" pitchFamily="49" charset="0"/>
                <a:cs typeface="Courier New" panose="02070309020205020404" pitchFamily="49" charset="0"/>
              </a:rPr>
              <a:t># Add an if statement below to check if the number is not # equal to zero.</a:t>
            </a: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highlight>
                  <a:srgbClr val="FFFF00"/>
                </a:highlight>
                <a:latin typeface="Courier New" panose="02070309020205020404" pitchFamily="49" charset="0"/>
                <a:cs typeface="Courier New" panose="02070309020205020404" pitchFamily="49" charset="0"/>
              </a:rPr>
              <a:t>if</a:t>
            </a:r>
            <a:r>
              <a:rPr lang="en-GB" altLang="en-US" sz="1400" dirty="0">
                <a:latin typeface="Courier New" panose="02070309020205020404" pitchFamily="49" charset="0"/>
                <a:cs typeface="Courier New" panose="02070309020205020404" pitchFamily="49" charset="0"/>
              </a:rPr>
              <a:t> (</a:t>
            </a:r>
            <a:r>
              <a:rPr lang="en-GB" altLang="en-US" sz="1400" u="sng" dirty="0">
                <a:solidFill>
                  <a:srgbClr val="C00000"/>
                </a:solidFill>
                <a:latin typeface="Courier New" panose="02070309020205020404" pitchFamily="49" charset="0"/>
                <a:cs typeface="Courier New" panose="02070309020205020404" pitchFamily="49" charset="0"/>
              </a:rPr>
              <a:t>condition tests if the number is not equal to zero</a:t>
            </a:r>
            <a:r>
              <a:rPr lang="en-GB" altLang="en-US" sz="1400" dirty="0">
                <a:latin typeface="Courier New" panose="02070309020205020404" pitchFamily="49" charset="0"/>
                <a:cs typeface="Courier New" panose="02070309020205020404" pitchFamily="49" charset="0"/>
              </a:rPr>
              <a:t>) </a:t>
            </a:r>
            <a:r>
              <a:rPr lang="en-GB" altLang="en-US" sz="1400" dirty="0">
                <a:highlight>
                  <a:srgbClr val="FFFF00"/>
                </a:highlight>
                <a:latin typeface="Courier New" panose="02070309020205020404" pitchFamily="49" charset="0"/>
                <a:cs typeface="Courier New" panose="02070309020205020404" pitchFamily="49" charset="0"/>
              </a:rPr>
              <a:t>:</a:t>
            </a:r>
          </a:p>
          <a:p>
            <a:pPr marL="1257300" lvl="2" indent="-457200">
              <a:buFontTx/>
              <a:buNone/>
              <a:defRPr/>
            </a:pPr>
            <a:r>
              <a:rPr lang="en-GB" altLang="en-US" sz="1400" dirty="0">
                <a:solidFill>
                  <a:srgbClr val="C00000"/>
                </a:solidFill>
                <a:latin typeface="Courier New" panose="02070309020205020404" pitchFamily="49" charset="0"/>
                <a:cs typeface="Courier New" panose="02070309020205020404" pitchFamily="49" charset="0"/>
              </a:rPr>
              <a:t>        </a:t>
            </a:r>
            <a:r>
              <a:rPr lang="en-GB" altLang="en-US" sz="1400" dirty="0">
                <a:latin typeface="Courier New" panose="02070309020205020404" pitchFamily="49" charset="0"/>
                <a:cs typeface="Courier New" panose="02070309020205020404" pitchFamily="49" charset="0"/>
              </a:rPr>
              <a:t># True branch of the if statement</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t>
            </a:r>
            <a:r>
              <a:rPr lang="en-GB" altLang="en-US" sz="1400" dirty="0" err="1">
                <a:latin typeface="Courier New" panose="02070309020205020404" pitchFamily="49" charset="0"/>
                <a:cs typeface="Courier New" panose="02070309020205020404" pitchFamily="49" charset="0"/>
              </a:rPr>
              <a:t>i</a:t>
            </a:r>
            <a:r>
              <a:rPr lang="en-GB" altLang="en-US" sz="1400" dirty="0">
                <a:latin typeface="Courier New" panose="02070309020205020404" pitchFamily="49" charset="0"/>
                <a:cs typeface="Courier New" panose="02070309020205020404" pitchFamily="49" charset="0"/>
              </a:rPr>
              <a:t>) add 1 to count as shown, indented below.</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count = count + 1</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a:t>
            </a:r>
            <a:r>
              <a:rPr lang="en-GB" altLang="en-US" sz="1400" b="1" dirty="0">
                <a:latin typeface="Courier New" panose="02070309020205020404" pitchFamily="49" charset="0"/>
                <a:cs typeface="Courier New" panose="02070309020205020404" pitchFamily="49" charset="0"/>
              </a:rPr>
              <a:t>Write more code inside the True branch to </a:t>
            </a:r>
            <a:endParaRPr lang="en-GB" altLang="en-US" sz="1400" b="1" dirty="0">
              <a:solidFill>
                <a:srgbClr val="C00000"/>
              </a:solidFill>
              <a:latin typeface="Courier New" panose="02070309020205020404" pitchFamily="49" charset="0"/>
              <a:cs typeface="Courier New" panose="02070309020205020404" pitchFamily="49" charset="0"/>
            </a:endParaRPr>
          </a:p>
          <a:p>
            <a:pPr marL="1257300" lvl="2" indent="-457200">
              <a:buFontTx/>
              <a:buNone/>
              <a:defRPr/>
            </a:pPr>
            <a:r>
              <a:rPr lang="en-GB" altLang="en-US" sz="1400" dirty="0">
                <a:latin typeface="Courier New" panose="02070309020205020404" pitchFamily="49" charset="0"/>
                <a:cs typeface="Courier New" panose="02070309020205020404" pitchFamily="49" charset="0"/>
              </a:rPr>
              <a:t>        # ii) add number to total and store result in total</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iii) Set mx to be the larger of the two values in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the variables mx and number using the </a:t>
            </a:r>
            <a:r>
              <a:rPr lang="en-GB" altLang="en-US" sz="1400" b="1" dirty="0">
                <a:latin typeface="Courier New" panose="02070309020205020404" pitchFamily="49" charset="0"/>
                <a:cs typeface="Courier New" panose="02070309020205020404" pitchFamily="49" charset="0"/>
              </a:rPr>
              <a:t>max</a:t>
            </a:r>
            <a:r>
              <a:rPr lang="en-GB" altLang="en-US" sz="1400" dirty="0">
                <a:latin typeface="Courier New" panose="02070309020205020404" pitchFamily="49" charset="0"/>
                <a:cs typeface="Courier New" panose="02070309020205020404" pitchFamily="49" charset="0"/>
              </a:rPr>
              <a:t> function.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iv) Set </a:t>
            </a:r>
            <a:r>
              <a:rPr lang="en-GB" altLang="en-US" sz="1400" dirty="0" err="1">
                <a:latin typeface="Courier New" panose="02070309020205020404" pitchFamily="49" charset="0"/>
                <a:cs typeface="Courier New" panose="02070309020205020404" pitchFamily="49" charset="0"/>
              </a:rPr>
              <a:t>mn</a:t>
            </a:r>
            <a:r>
              <a:rPr lang="en-GB" altLang="en-US" sz="1400" dirty="0">
                <a:latin typeface="Courier New" panose="02070309020205020404" pitchFamily="49" charset="0"/>
                <a:cs typeface="Courier New" panose="02070309020205020404" pitchFamily="49" charset="0"/>
              </a:rPr>
              <a:t> to be the smaller of the two values in</a:t>
            </a:r>
          </a:p>
          <a:p>
            <a:pPr marL="1257300" lvl="2" indent="-457200">
              <a:buFontTx/>
              <a:buNone/>
              <a:defRPr/>
            </a:pPr>
            <a:r>
              <a:rPr lang="en-GB" altLang="en-US" sz="1400" dirty="0">
                <a:latin typeface="Courier New" panose="02070309020205020404" pitchFamily="49" charset="0"/>
                <a:cs typeface="Courier New" panose="02070309020205020404" pitchFamily="49" charset="0"/>
              </a:rPr>
              <a:t>        # the variables </a:t>
            </a:r>
            <a:r>
              <a:rPr lang="en-GB" altLang="en-US" sz="1400" dirty="0" err="1">
                <a:latin typeface="Courier New" panose="02070309020205020404" pitchFamily="49" charset="0"/>
                <a:cs typeface="Courier New" panose="02070309020205020404" pitchFamily="49" charset="0"/>
              </a:rPr>
              <a:t>mn</a:t>
            </a:r>
            <a:r>
              <a:rPr lang="en-GB" altLang="en-US" sz="1400" dirty="0">
                <a:latin typeface="Courier New" panose="02070309020205020404" pitchFamily="49" charset="0"/>
                <a:cs typeface="Courier New" panose="02070309020205020404" pitchFamily="49" charset="0"/>
              </a:rPr>
              <a:t> and number using the </a:t>
            </a:r>
            <a:r>
              <a:rPr lang="en-GB" altLang="en-US" sz="1400" b="1" dirty="0">
                <a:latin typeface="Courier New" panose="02070309020205020404" pitchFamily="49" charset="0"/>
                <a:cs typeface="Courier New" panose="02070309020205020404" pitchFamily="49" charset="0"/>
              </a:rPr>
              <a:t>min</a:t>
            </a:r>
            <a:r>
              <a:rPr lang="en-GB" altLang="en-US" sz="1400" dirty="0">
                <a:latin typeface="Courier New" panose="02070309020205020404" pitchFamily="49" charset="0"/>
                <a:cs typeface="Courier New" panose="02070309020205020404" pitchFamily="49" charset="0"/>
              </a:rPr>
              <a:t> function.</a:t>
            </a:r>
          </a:p>
          <a:p>
            <a:pPr marL="1257300" lvl="2" indent="-457200">
              <a:buFontTx/>
              <a:buNone/>
              <a:defRPr/>
            </a:pPr>
            <a:endParaRPr lang="en-GB" altLang="en-US" sz="1400" dirty="0">
              <a:latin typeface="Courier New" panose="02070309020205020404" pitchFamily="49" charset="0"/>
              <a:cs typeface="Courier New" panose="02070309020205020404" pitchFamily="49" charset="0"/>
            </a:endParaRPr>
          </a:p>
          <a:p>
            <a:pPr marL="1257300" lvl="2" indent="-457200">
              <a:spcAft>
                <a:spcPts val="600"/>
              </a:spcAft>
              <a:buFontTx/>
              <a:buNone/>
              <a:defRPr/>
            </a:pPr>
            <a:r>
              <a:rPr lang="en-GB" altLang="en-US" sz="1400" dirty="0">
                <a:latin typeface="Courier New" panose="02070309020205020404" pitchFamily="49" charset="0"/>
                <a:cs typeface="Courier New" panose="02070309020205020404" pitchFamily="49" charset="0"/>
              </a:rPr>
              <a:t>    </a:t>
            </a:r>
          </a:p>
        </p:txBody>
      </p:sp>
      <p:sp>
        <p:nvSpPr>
          <p:cNvPr id="43012" name="Slide Number Placeholder 5">
            <a:extLst>
              <a:ext uri="{FF2B5EF4-FFF2-40B4-BE49-F238E27FC236}">
                <a16:creationId xmlns:a16="http://schemas.microsoft.com/office/drawing/2014/main" id="{B75D7511-82B1-4E8C-B5C4-C5B6DBF86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C3EFBAD-4198-4DC2-8E69-21EECF8FFE5D}" type="slidenum">
              <a:rPr lang="en-US" altLang="en-US" sz="1400" smtClean="0">
                <a:cs typeface="Arial" panose="020B0604020202020204" pitchFamily="34" charset="0"/>
              </a:rPr>
              <a:pPr>
                <a:spcBef>
                  <a:spcPct val="0"/>
                </a:spcBef>
                <a:buFontTx/>
                <a:buNone/>
              </a:pPr>
              <a:t>17</a:t>
            </a:fld>
            <a:endParaRPr lang="en-US" altLang="en-US" sz="1400">
              <a:cs typeface="Arial" panose="020B0604020202020204" pitchFamily="34" charset="0"/>
            </a:endParaRPr>
          </a:p>
        </p:txBody>
      </p:sp>
      <p:sp>
        <p:nvSpPr>
          <p:cNvPr id="43013" name="Flowchart: Alternate Process 5">
            <a:extLst>
              <a:ext uri="{FF2B5EF4-FFF2-40B4-BE49-F238E27FC236}">
                <a16:creationId xmlns:a16="http://schemas.microsoft.com/office/drawing/2014/main" id="{AEACA203-F3F3-4B77-8135-16172756B0DB}"/>
              </a:ext>
            </a:extLst>
          </p:cNvPr>
          <p:cNvSpPr>
            <a:spLocks noChangeArrowheads="1"/>
          </p:cNvSpPr>
          <p:nvPr/>
        </p:nvSpPr>
        <p:spPr bwMode="auto">
          <a:xfrm>
            <a:off x="1143000" y="2438400"/>
            <a:ext cx="7391400" cy="426720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cxnSp>
        <p:nvCxnSpPr>
          <p:cNvPr id="43015" name="Straight Arrow Connector 6">
            <a:extLst>
              <a:ext uri="{FF2B5EF4-FFF2-40B4-BE49-F238E27FC236}">
                <a16:creationId xmlns:a16="http://schemas.microsoft.com/office/drawing/2014/main" id="{1A6C7F39-D9AF-4089-B706-6FC64FDA8AEB}"/>
              </a:ext>
            </a:extLst>
          </p:cNvPr>
          <p:cNvCxnSpPr>
            <a:cxnSpLocks/>
          </p:cNvCxnSpPr>
          <p:nvPr/>
        </p:nvCxnSpPr>
        <p:spPr bwMode="auto">
          <a:xfrm>
            <a:off x="1044575" y="3400425"/>
            <a:ext cx="1012825" cy="25400"/>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sp>
        <p:nvSpPr>
          <p:cNvPr id="43016" name="TextBox 8">
            <a:extLst>
              <a:ext uri="{FF2B5EF4-FFF2-40B4-BE49-F238E27FC236}">
                <a16:creationId xmlns:a16="http://schemas.microsoft.com/office/drawing/2014/main" id="{A1E7B291-DDEC-4A85-8613-19087BB403CE}"/>
              </a:ext>
            </a:extLst>
          </p:cNvPr>
          <p:cNvSpPr txBox="1">
            <a:spLocks noChangeArrowheads="1"/>
          </p:cNvSpPr>
          <p:nvPr/>
        </p:nvSpPr>
        <p:spPr bwMode="auto">
          <a:xfrm>
            <a:off x="136525" y="3732213"/>
            <a:ext cx="1173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r>
              <a:rPr lang="en-GB" altLang="en-US" sz="1400" dirty="0">
                <a:solidFill>
                  <a:srgbClr val="002060"/>
                </a:solidFill>
                <a:latin typeface="+mn-lt"/>
              </a:rPr>
              <a:t>Note the indentation of the statements.  </a:t>
            </a:r>
          </a:p>
        </p:txBody>
      </p:sp>
      <p:cxnSp>
        <p:nvCxnSpPr>
          <p:cNvPr id="43017" name="Straight Arrow Connector 9">
            <a:extLst>
              <a:ext uri="{FF2B5EF4-FFF2-40B4-BE49-F238E27FC236}">
                <a16:creationId xmlns:a16="http://schemas.microsoft.com/office/drawing/2014/main" id="{62799019-7262-4219-9A8D-61C440418B0E}"/>
              </a:ext>
            </a:extLst>
          </p:cNvPr>
          <p:cNvCxnSpPr>
            <a:cxnSpLocks/>
          </p:cNvCxnSpPr>
          <p:nvPr/>
        </p:nvCxnSpPr>
        <p:spPr bwMode="auto">
          <a:xfrm>
            <a:off x="1044575" y="3508375"/>
            <a:ext cx="1089025" cy="606425"/>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cxnSp>
        <p:nvCxnSpPr>
          <p:cNvPr id="43018" name="Straight Arrow Connector 11">
            <a:extLst>
              <a:ext uri="{FF2B5EF4-FFF2-40B4-BE49-F238E27FC236}">
                <a16:creationId xmlns:a16="http://schemas.microsoft.com/office/drawing/2014/main" id="{535DD687-77BA-4990-864B-AE1322421229}"/>
              </a:ext>
            </a:extLst>
          </p:cNvPr>
          <p:cNvCxnSpPr>
            <a:cxnSpLocks/>
          </p:cNvCxnSpPr>
          <p:nvPr/>
        </p:nvCxnSpPr>
        <p:spPr bwMode="auto">
          <a:xfrm>
            <a:off x="1044575" y="3732213"/>
            <a:ext cx="1470025" cy="1144587"/>
          </a:xfrm>
          <a:prstGeom prst="straightConnector1">
            <a:avLst/>
          </a:prstGeom>
          <a:noFill/>
          <a:ln w="15875" algn="ctr">
            <a:solidFill>
              <a:srgbClr val="EF7511"/>
            </a:solidFill>
            <a:prstDash val="dash"/>
            <a:round/>
            <a:headEnd/>
            <a:tailEnd type="triangle" w="med" len="med"/>
          </a:ln>
          <a:extLst>
            <a:ext uri="{909E8E84-426E-40DD-AFC4-6F175D3DCCD1}">
              <a14:hiddenFill xmlns:a14="http://schemas.microsoft.com/office/drawing/2010/main">
                <a:noFill/>
              </a14:hiddenFill>
            </a:ext>
          </a:extLst>
        </p:spPr>
      </p:cxnSp>
      <p:sp>
        <p:nvSpPr>
          <p:cNvPr id="43019" name="Left Brace 2">
            <a:extLst>
              <a:ext uri="{FF2B5EF4-FFF2-40B4-BE49-F238E27FC236}">
                <a16:creationId xmlns:a16="http://schemas.microsoft.com/office/drawing/2014/main" id="{4072C356-8F92-485B-98C2-8A92EA71B350}"/>
              </a:ext>
            </a:extLst>
          </p:cNvPr>
          <p:cNvSpPr>
            <a:spLocks/>
          </p:cNvSpPr>
          <p:nvPr/>
        </p:nvSpPr>
        <p:spPr bwMode="auto">
          <a:xfrm>
            <a:off x="1076325" y="1690688"/>
            <a:ext cx="66675" cy="820737"/>
          </a:xfrm>
          <a:prstGeom prst="leftBrace">
            <a:avLst>
              <a:gd name="adj1" fmla="val 8434"/>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pic>
        <p:nvPicPr>
          <p:cNvPr id="12" name="Graphic 2" descr="Right Pointing Backhand Index ">
            <a:extLst>
              <a:ext uri="{FF2B5EF4-FFF2-40B4-BE49-F238E27FC236}">
                <a16:creationId xmlns:a16="http://schemas.microsoft.com/office/drawing/2014/main" id="{0A24C912-1873-4EF2-AADC-425D956AA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63" y="330762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A9D32A-31A1-44E2-AC69-A21C19B4672A}"/>
              </a:ext>
            </a:extLst>
          </p:cNvPr>
          <p:cNvSpPr>
            <a:spLocks noGrp="1" noChangeArrowheads="1"/>
          </p:cNvSpPr>
          <p:nvPr>
            <p:ph type="title"/>
          </p:nvPr>
        </p:nvSpPr>
        <p:spPr>
          <a:xfrm>
            <a:off x="457200" y="274638"/>
            <a:ext cx="6400800" cy="944562"/>
          </a:xfrm>
        </p:spPr>
        <p:txBody>
          <a:bodyPr/>
          <a:lstStyle/>
          <a:p>
            <a:pPr algn="l" eaLnBrk="1" hangingPunct="1">
              <a:defRPr/>
            </a:pPr>
            <a:r>
              <a:rPr lang="en-GB" b="0" dirty="0">
                <a:cs typeface="Arial" charset="0"/>
              </a:rPr>
              <a:t>Program NumberProperties.py: </a:t>
            </a:r>
            <a:r>
              <a:rPr lang="en-GB" b="0" dirty="0" err="1">
                <a:cs typeface="Arial" charset="0"/>
              </a:rPr>
              <a:t>NumberProperties</a:t>
            </a:r>
            <a:r>
              <a:rPr lang="en-GB" b="0" dirty="0">
                <a:cs typeface="Arial" charset="0"/>
              </a:rPr>
              <a:t> </a:t>
            </a:r>
            <a:r>
              <a:rPr lang="en-GB" sz="2400" b="0" dirty="0">
                <a:cs typeface="Arial" charset="0"/>
              </a:rPr>
              <a:t>(7)</a:t>
            </a:r>
            <a:endParaRPr lang="en-GB" sz="2400" b="0" dirty="0">
              <a:latin typeface="+mn-lt"/>
              <a:cs typeface="Arial" charset="0"/>
            </a:endParaRPr>
          </a:p>
        </p:txBody>
      </p:sp>
      <p:sp>
        <p:nvSpPr>
          <p:cNvPr id="18435" name="Rectangle 3">
            <a:extLst>
              <a:ext uri="{FF2B5EF4-FFF2-40B4-BE49-F238E27FC236}">
                <a16:creationId xmlns:a16="http://schemas.microsoft.com/office/drawing/2014/main" id="{DF833B37-AF06-4A84-A702-6FC7D25B4846}"/>
              </a:ext>
            </a:extLst>
          </p:cNvPr>
          <p:cNvSpPr>
            <a:spLocks noGrp="1" noChangeArrowheads="1"/>
          </p:cNvSpPr>
          <p:nvPr>
            <p:ph type="body" idx="1"/>
          </p:nvPr>
        </p:nvSpPr>
        <p:spPr>
          <a:xfrm>
            <a:off x="838200" y="1295400"/>
            <a:ext cx="7543800" cy="5334000"/>
          </a:xfrm>
        </p:spPr>
        <p:txBody>
          <a:bodyPr/>
          <a:lstStyle/>
          <a:p>
            <a:pPr>
              <a:spcAft>
                <a:spcPts val="600"/>
              </a:spcAft>
              <a:defRPr/>
            </a:pPr>
            <a:r>
              <a:rPr lang="en-GB" sz="2000" b="1" dirty="0"/>
              <a:t>Problem solving</a:t>
            </a:r>
            <a:r>
              <a:rPr lang="en-GB" sz="1900" dirty="0"/>
              <a:t> (continued)</a:t>
            </a:r>
          </a:p>
          <a:p>
            <a:pPr marL="744538">
              <a:spcAft>
                <a:spcPts val="600"/>
              </a:spcAft>
              <a:buFont typeface="+mj-lt"/>
              <a:buAutoNum type="arabicPeriod" startAt="5"/>
              <a:defRPr/>
            </a:pPr>
            <a:r>
              <a:rPr lang="en-US" sz="1600" dirty="0"/>
              <a:t>Outside the </a:t>
            </a:r>
            <a:r>
              <a:rPr lang="en-US" sz="1600" dirty="0">
                <a:latin typeface="Courier New" pitchFamily="49" charset="0"/>
                <a:cs typeface="Courier New" pitchFamily="49" charset="0"/>
              </a:rPr>
              <a:t>while </a:t>
            </a:r>
            <a:r>
              <a:rPr lang="en-US" sz="1600" dirty="0"/>
              <a:t> loop, write additional code to find the average value and the inclusive range. Then write code to print all required results separately together with suitable messages. </a:t>
            </a:r>
          </a:p>
          <a:p>
            <a:pPr marL="712788" indent="0">
              <a:spcAft>
                <a:spcPts val="600"/>
              </a:spcAft>
              <a:buFontTx/>
              <a:buNone/>
              <a:defRPr/>
            </a:pPr>
            <a:r>
              <a:rPr lang="en-US" sz="1600" dirty="0"/>
              <a:t>For example, the </a:t>
            </a:r>
            <a:r>
              <a:rPr lang="en-US" sz="1600" dirty="0">
                <a:latin typeface="Courier New" panose="02070309020205020404" pitchFamily="49" charset="0"/>
                <a:cs typeface="Courier New" panose="02070309020205020404" pitchFamily="49" charset="0"/>
              </a:rPr>
              <a:t>print</a:t>
            </a:r>
            <a:r>
              <a:rPr lang="en-US" sz="1600" dirty="0"/>
              <a:t> statement below can be used to display the inclusive range.</a:t>
            </a:r>
          </a:p>
          <a:p>
            <a:pPr marL="801688" lvl="1" indent="0">
              <a:spcAft>
                <a:spcPts val="600"/>
              </a:spcAft>
              <a:buFontTx/>
              <a:buNone/>
              <a:defRPr/>
            </a:pPr>
            <a:r>
              <a:rPr lang="en-US" sz="1600" dirty="0">
                <a:latin typeface="Courier New" panose="02070309020205020404" pitchFamily="49" charset="0"/>
                <a:cs typeface="Courier New" panose="02070309020205020404" pitchFamily="49" charset="0"/>
              </a:rPr>
              <a:t>print(</a:t>
            </a:r>
            <a:r>
              <a:rPr lang="en-US" sz="1600" dirty="0">
                <a:latin typeface="Courier New" panose="02070309020205020404" pitchFamily="49" charset="0"/>
                <a:ea typeface="Tahoma" panose="020B0604030504040204" pitchFamily="34"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The range is </a:t>
            </a:r>
            <a:r>
              <a:rPr lang="en-US" sz="1600" dirty="0">
                <a:latin typeface="Courier New" panose="02070309020205020404" pitchFamily="49" charset="0"/>
                <a:ea typeface="Tahoma" panose="020B0604030504040204" pitchFamily="34"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mx – </a:t>
            </a:r>
            <a:r>
              <a:rPr lang="en-US" sz="1600" dirty="0" err="1">
                <a:latin typeface="Courier New" panose="02070309020205020404" pitchFamily="49" charset="0"/>
                <a:cs typeface="Courier New" panose="02070309020205020404" pitchFamily="49" charset="0"/>
              </a:rPr>
              <a:t>mn</a:t>
            </a:r>
            <a:r>
              <a:rPr lang="en-US" sz="1600" dirty="0">
                <a:latin typeface="Courier New" panose="02070309020205020404" pitchFamily="49" charset="0"/>
                <a:cs typeface="Courier New" panose="02070309020205020404" pitchFamily="49" charset="0"/>
              </a:rPr>
              <a:t> + 1)</a:t>
            </a:r>
            <a:r>
              <a:rPr lang="en-US" sz="1400"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itchFamily="49" charset="0"/>
              </a:rPr>
              <a:t> </a:t>
            </a:r>
          </a:p>
          <a:p>
            <a:pPr marL="400050" lvl="1" indent="0">
              <a:spcAft>
                <a:spcPts val="600"/>
              </a:spcAft>
              <a:buFontTx/>
              <a:buNone/>
              <a:defRPr/>
            </a:pPr>
            <a:endParaRPr lang="en-US" sz="1200" dirty="0">
              <a:ea typeface="+mn-ea"/>
              <a:cs typeface="+mn-cs"/>
            </a:endParaRPr>
          </a:p>
          <a:p>
            <a:pPr marL="712788" lvl="1" indent="0">
              <a:spcAft>
                <a:spcPts val="600"/>
              </a:spcAft>
              <a:buFontTx/>
              <a:buNone/>
              <a:defRPr/>
            </a:pPr>
            <a:r>
              <a:rPr lang="en-US" sz="1600" dirty="0">
                <a:ea typeface="+mn-ea"/>
                <a:cs typeface="+mn-cs"/>
              </a:rPr>
              <a:t>Align the </a:t>
            </a:r>
            <a:r>
              <a:rPr lang="en-US" sz="1600" dirty="0">
                <a:latin typeface="Courier New" panose="02070309020205020404" pitchFamily="49" charset="0"/>
                <a:ea typeface="+mn-ea"/>
                <a:cs typeface="Courier New" panose="02070309020205020404" pitchFamily="49" charset="0"/>
              </a:rPr>
              <a:t>while</a:t>
            </a:r>
            <a:r>
              <a:rPr lang="en-US" sz="1600" dirty="0">
                <a:ea typeface="+mn-ea"/>
                <a:cs typeface="+mn-cs"/>
              </a:rPr>
              <a:t> statement and the additional code for step 5, such as </a:t>
            </a:r>
            <a:r>
              <a:rPr lang="en-US" sz="1600" dirty="0">
                <a:latin typeface="Courier New" panose="02070309020205020404" pitchFamily="49" charset="0"/>
                <a:ea typeface="+mn-ea"/>
                <a:cs typeface="Courier New" panose="02070309020205020404" pitchFamily="49" charset="0"/>
              </a:rPr>
              <a:t>print</a:t>
            </a:r>
            <a:r>
              <a:rPr lang="en-US" sz="1600" dirty="0">
                <a:ea typeface="+mn-ea"/>
                <a:cs typeface="+mn-cs"/>
              </a:rPr>
              <a:t> statements. </a:t>
            </a:r>
            <a:r>
              <a:rPr lang="en-GB" sz="1400" dirty="0">
                <a:latin typeface="Courier New" pitchFamily="49" charset="0"/>
                <a:cs typeface="Courier New" pitchFamily="49" charset="0"/>
              </a:rPr>
              <a:t>	</a:t>
            </a:r>
            <a:endParaRPr lang="en-GB" altLang="en-US" sz="1600" dirty="0">
              <a:latin typeface="Courier New" pitchFamily="49" charset="0"/>
              <a:cs typeface="Courier New" pitchFamily="49" charset="0"/>
            </a:endParaRPr>
          </a:p>
          <a:p>
            <a:pPr>
              <a:spcAft>
                <a:spcPts val="600"/>
              </a:spcAft>
              <a:defRPr/>
            </a:pPr>
            <a:r>
              <a:rPr lang="en-US" sz="1900" dirty="0"/>
              <a:t>Provide a comment at the beginning of the program to explain the purpose of the program together with your name and the date. </a:t>
            </a:r>
          </a:p>
          <a:p>
            <a:pPr>
              <a:spcAft>
                <a:spcPts val="600"/>
              </a:spcAft>
              <a:defRPr/>
            </a:pPr>
            <a:r>
              <a:rPr lang="en-US" sz="1900" dirty="0"/>
              <a:t>Save your program to the file  </a:t>
            </a:r>
            <a:r>
              <a:rPr lang="en-US" sz="1900" dirty="0">
                <a:solidFill>
                  <a:srgbClr val="C00000"/>
                </a:solidFill>
                <a:latin typeface="Courier New" panose="02070309020205020404" pitchFamily="49" charset="0"/>
                <a:cs typeface="Courier New" panose="02070309020205020404" pitchFamily="49" charset="0"/>
              </a:rPr>
              <a:t>NumberProperties.py</a:t>
            </a:r>
            <a:r>
              <a:rPr lang="en-US" sz="1900" dirty="0">
                <a:latin typeface="Courier New" panose="02070309020205020404" pitchFamily="49" charset="0"/>
                <a:cs typeface="Courier New" panose="02070309020205020404" pitchFamily="49" charset="0"/>
              </a:rPr>
              <a:t>  </a:t>
            </a:r>
            <a:r>
              <a:rPr lang="en-US" sz="1900" dirty="0"/>
              <a:t>and then run it.</a:t>
            </a:r>
            <a:endParaRPr lang="en-GB" altLang="en-US" sz="1900" dirty="0">
              <a:cs typeface="Courier New" pitchFamily="49" charset="0"/>
            </a:endParaRPr>
          </a:p>
        </p:txBody>
      </p:sp>
      <p:sp>
        <p:nvSpPr>
          <p:cNvPr id="45060" name="Slide Number Placeholder 5">
            <a:extLst>
              <a:ext uri="{FF2B5EF4-FFF2-40B4-BE49-F238E27FC236}">
                <a16:creationId xmlns:a16="http://schemas.microsoft.com/office/drawing/2014/main" id="{540A90B0-37A3-40D6-83FA-C109BDAB1F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A21576BA-C93F-45EA-8101-30DE873F68C5}" type="slidenum">
              <a:rPr lang="en-US" altLang="en-US" sz="1400" smtClean="0">
                <a:cs typeface="Arial" panose="020B0604020202020204" pitchFamily="34" charset="0"/>
              </a:rPr>
              <a:pPr>
                <a:spcBef>
                  <a:spcPct val="0"/>
                </a:spcBef>
                <a:buFontTx/>
                <a:buNone/>
              </a:pPr>
              <a:t>18</a:t>
            </a:fld>
            <a:endParaRPr lang="en-US" altLang="en-US" sz="1400">
              <a:cs typeface="Arial" panose="020B0604020202020204" pitchFamily="34" charset="0"/>
            </a:endParaRPr>
          </a:p>
        </p:txBody>
      </p:sp>
      <p:sp>
        <p:nvSpPr>
          <p:cNvPr id="45061" name="Left Brace 2">
            <a:extLst>
              <a:ext uri="{FF2B5EF4-FFF2-40B4-BE49-F238E27FC236}">
                <a16:creationId xmlns:a16="http://schemas.microsoft.com/office/drawing/2014/main" id="{819224FB-95BF-4B3A-A854-CD7EA81C7735}"/>
              </a:ext>
            </a:extLst>
          </p:cNvPr>
          <p:cNvSpPr>
            <a:spLocks/>
          </p:cNvSpPr>
          <p:nvPr/>
        </p:nvSpPr>
        <p:spPr bwMode="auto">
          <a:xfrm>
            <a:off x="1076325" y="1690688"/>
            <a:ext cx="66675" cy="1204912"/>
          </a:xfrm>
          <a:prstGeom prst="leftBrace">
            <a:avLst>
              <a:gd name="adj1" fmla="val 8450"/>
              <a:gd name="adj2" fmla="val 50000"/>
            </a:avLst>
          </a:prstGeom>
          <a:noFill/>
          <a:ln w="12700" cap="rnd"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GB" altLang="en-US" sz="1800">
              <a:latin typeface="Arial" panose="020B0604020202020204" pitchFamily="34" charset="0"/>
            </a:endParaRPr>
          </a:p>
        </p:txBody>
      </p:sp>
      <p:sp>
        <p:nvSpPr>
          <p:cNvPr id="45062" name="Flowchart: Alternate Process 5">
            <a:extLst>
              <a:ext uri="{FF2B5EF4-FFF2-40B4-BE49-F238E27FC236}">
                <a16:creationId xmlns:a16="http://schemas.microsoft.com/office/drawing/2014/main" id="{308B4772-4D90-4776-AC87-EB487ED64691}"/>
              </a:ext>
            </a:extLst>
          </p:cNvPr>
          <p:cNvSpPr>
            <a:spLocks noChangeArrowheads="1"/>
          </p:cNvSpPr>
          <p:nvPr/>
        </p:nvSpPr>
        <p:spPr bwMode="auto">
          <a:xfrm>
            <a:off x="1371600" y="3181350"/>
            <a:ext cx="6248400" cy="476250"/>
          </a:xfrm>
          <a:prstGeom prst="flowChartAlternateProcess">
            <a:avLst/>
          </a:prstGeom>
          <a:noFill/>
          <a:ln w="127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20341E9-AD08-467A-B7B5-EF3C316F589E}"/>
              </a:ext>
            </a:extLst>
          </p:cNvPr>
          <p:cNvSpPr>
            <a:spLocks noGrp="1" noChangeArrowheads="1"/>
          </p:cNvSpPr>
          <p:nvPr>
            <p:ph type="title"/>
          </p:nvPr>
        </p:nvSpPr>
        <p:spPr/>
        <p:txBody>
          <a:bodyPr/>
          <a:lstStyle/>
          <a:p>
            <a:pPr algn="l"/>
            <a:r>
              <a:rPr lang="en-GB" altLang="en-US" b="0"/>
              <a:t>Supplementary Questions for Private Study</a:t>
            </a:r>
          </a:p>
        </p:txBody>
      </p:sp>
      <p:sp>
        <p:nvSpPr>
          <p:cNvPr id="3" name="Content Placeholder 2">
            <a:extLst>
              <a:ext uri="{FF2B5EF4-FFF2-40B4-BE49-F238E27FC236}">
                <a16:creationId xmlns:a16="http://schemas.microsoft.com/office/drawing/2014/main" id="{D5ECD02A-B694-49FA-AC14-9FCB599BDEFD}"/>
              </a:ext>
            </a:extLst>
          </p:cNvPr>
          <p:cNvSpPr>
            <a:spLocks noGrp="1"/>
          </p:cNvSpPr>
          <p:nvPr>
            <p:ph idx="1"/>
          </p:nvPr>
        </p:nvSpPr>
        <p:spPr/>
        <p:txBody>
          <a:bodyPr/>
          <a:lstStyle/>
          <a:p>
            <a:pPr>
              <a:defRPr/>
            </a:pPr>
            <a:r>
              <a:rPr lang="en-GB" sz="2000" dirty="0"/>
              <a:t>The laboratory worksheet contains supplementary questions in section 4 for private study.</a:t>
            </a:r>
          </a:p>
          <a:p>
            <a:pPr marL="0" indent="0">
              <a:buFontTx/>
              <a:buNone/>
              <a:defRPr/>
            </a:pPr>
            <a:endParaRPr lang="en-GB" dirty="0"/>
          </a:p>
          <a:p>
            <a:pPr>
              <a:defRPr/>
            </a:pPr>
            <a:r>
              <a:rPr lang="en-GB" sz="2000" dirty="0"/>
              <a:t>You are encouraged to complete the supplementary questions at home, or in the laboratory if you have time after completing questions 2 to 3.</a:t>
            </a:r>
          </a:p>
        </p:txBody>
      </p:sp>
      <p:sp>
        <p:nvSpPr>
          <p:cNvPr id="47108" name="Slide Number Placeholder 3">
            <a:extLst>
              <a:ext uri="{FF2B5EF4-FFF2-40B4-BE49-F238E27FC236}">
                <a16:creationId xmlns:a16="http://schemas.microsoft.com/office/drawing/2014/main" id="{797D3C2F-24B7-4EBD-9292-8976DF519C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D949D571-A1E6-4544-8FA8-CB8F37C65339}" type="slidenum">
              <a:rPr lang="en-US" altLang="en-US" sz="1400" smtClean="0"/>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75CB33-5011-4DB6-81FE-99A72CB23696}"/>
              </a:ext>
            </a:extLst>
          </p:cNvPr>
          <p:cNvSpPr>
            <a:spLocks noGrp="1" noChangeArrowheads="1"/>
          </p:cNvSpPr>
          <p:nvPr>
            <p:ph type="title"/>
          </p:nvPr>
        </p:nvSpPr>
        <p:spPr/>
        <p:txBody>
          <a:bodyPr/>
          <a:lstStyle/>
          <a:p>
            <a:pPr algn="l" eaLnBrk="1" hangingPunct="1">
              <a:defRPr/>
            </a:pPr>
            <a:r>
              <a:rPr lang="en-GB" sz="3200" b="0" dirty="0">
                <a:latin typeface="+mn-lt"/>
                <a:cs typeface="Arial" charset="0"/>
              </a:rPr>
              <a:t>Getting Started</a:t>
            </a:r>
          </a:p>
        </p:txBody>
      </p:sp>
      <p:sp>
        <p:nvSpPr>
          <p:cNvPr id="12291" name="Rectangle 3">
            <a:extLst>
              <a:ext uri="{FF2B5EF4-FFF2-40B4-BE49-F238E27FC236}">
                <a16:creationId xmlns:a16="http://schemas.microsoft.com/office/drawing/2014/main" id="{E9626A13-CDEB-4CC4-A58A-406EADA7223D}"/>
              </a:ext>
            </a:extLst>
          </p:cNvPr>
          <p:cNvSpPr>
            <a:spLocks noGrp="1" noChangeArrowheads="1"/>
          </p:cNvSpPr>
          <p:nvPr>
            <p:ph type="body" idx="1"/>
          </p:nvPr>
        </p:nvSpPr>
        <p:spPr>
          <a:xfrm>
            <a:off x="457200" y="1295400"/>
            <a:ext cx="8229600" cy="5029200"/>
          </a:xfrm>
        </p:spPr>
        <p:txBody>
          <a:bodyPr/>
          <a:lstStyle/>
          <a:p>
            <a:pPr eaLnBrk="1" hangingPunct="1"/>
            <a:r>
              <a:rPr lang="en-GB" altLang="en-US" sz="2000">
                <a:cs typeface="Arial" panose="020B0604020202020204" pitchFamily="34" charset="0"/>
              </a:rPr>
              <a:t>Create a new folder in your disk space with the name  </a:t>
            </a:r>
            <a:r>
              <a:rPr lang="en-GB" altLang="en-US" sz="2000" b="1">
                <a:cs typeface="Courier New" panose="02070309020205020404" pitchFamily="49" charset="0"/>
              </a:rPr>
              <a:t>PythonLab8</a:t>
            </a:r>
          </a:p>
          <a:p>
            <a:pPr eaLnBrk="1" hangingPunct="1">
              <a:buFontTx/>
              <a:buNone/>
            </a:pPr>
            <a:endParaRPr lang="en-GB" altLang="en-US" sz="2000" b="1">
              <a:cs typeface="Courier New" panose="02070309020205020404" pitchFamily="49" charset="0"/>
            </a:endParaRPr>
          </a:p>
          <a:p>
            <a:pPr eaLnBrk="1" hangingPunct="1"/>
            <a:r>
              <a:rPr lang="en-GB" altLang="en-US" sz="2000">
                <a:cs typeface="Arial" panose="020B0604020202020204" pitchFamily="34" charset="0"/>
              </a:rPr>
              <a:t>Launch the Python Integrated Development Environment (IDLE) - begin with the </a:t>
            </a:r>
            <a:r>
              <a:rPr lang="en-GB" altLang="en-US" sz="2000" b="1">
                <a:cs typeface="Arial" panose="020B0604020202020204" pitchFamily="34" charset="0"/>
              </a:rPr>
              <a:t>Start</a:t>
            </a:r>
            <a:r>
              <a:rPr lang="en-GB" altLang="en-US" sz="2000">
                <a:cs typeface="Arial" panose="020B0604020202020204" pitchFamily="34" charset="0"/>
              </a:rPr>
              <a:t> icon in the lower left corner of the screen. </a:t>
            </a:r>
          </a:p>
          <a:p>
            <a:pPr eaLnBrk="1" hangingPunct="1">
              <a:buFontTx/>
              <a:buNone/>
            </a:pPr>
            <a:endParaRPr lang="en-GB" altLang="en-US" sz="2000">
              <a:cs typeface="Arial" panose="020B0604020202020204" pitchFamily="34" charset="0"/>
            </a:endParaRPr>
          </a:p>
          <a:p>
            <a:pPr eaLnBrk="1" hangingPunct="1">
              <a:spcAft>
                <a:spcPts val="600"/>
              </a:spcAft>
            </a:pPr>
            <a:r>
              <a:rPr lang="en-GB" altLang="en-US" sz="2000">
                <a:cs typeface="Arial" panose="020B0604020202020204" pitchFamily="34" charset="0"/>
              </a:rPr>
              <a:t>If you are in a DCSIS laboratory,  search using the keyword </a:t>
            </a:r>
            <a:r>
              <a:rPr lang="en-GB" altLang="en-US" sz="2000" b="1">
                <a:cs typeface="Arial" panose="020B0604020202020204" pitchFamily="34" charset="0"/>
              </a:rPr>
              <a:t>Python</a:t>
            </a:r>
            <a:r>
              <a:rPr lang="en-GB" altLang="en-US" sz="2000">
                <a:cs typeface="Arial" panose="020B0604020202020204" pitchFamily="34" charset="0"/>
              </a:rPr>
              <a:t> and click on </a:t>
            </a:r>
            <a:r>
              <a:rPr lang="en-GB" altLang="en-US" sz="2000" b="1">
                <a:cs typeface="Arial" panose="020B0604020202020204" pitchFamily="34" charset="0"/>
              </a:rPr>
              <a:t>IDLE (Python 3.6 64-bit)</a:t>
            </a:r>
            <a:r>
              <a:rPr lang="en-US" altLang="en-US" sz="1800"/>
              <a:t> .</a:t>
            </a:r>
          </a:p>
          <a:p>
            <a:pPr eaLnBrk="1" hangingPunct="1">
              <a:buFontTx/>
              <a:buNone/>
            </a:pPr>
            <a:r>
              <a:rPr lang="en-US" altLang="en-US" sz="2000"/>
              <a:t>	A window with the title </a:t>
            </a:r>
            <a:r>
              <a:rPr lang="en-US" altLang="en-US" sz="2000" b="1"/>
              <a:t>Python 3.6.2 Shell</a:t>
            </a:r>
            <a:r>
              <a:rPr lang="en-US" altLang="en-US" sz="2000"/>
              <a:t> should appear. This window is the  </a:t>
            </a:r>
            <a:r>
              <a:rPr lang="en-US" altLang="en-US" sz="2000">
                <a:solidFill>
                  <a:srgbClr val="C00000"/>
                </a:solidFill>
              </a:rPr>
              <a:t>Shell</a:t>
            </a:r>
            <a:r>
              <a:rPr lang="en-US" altLang="en-US" sz="2000"/>
              <a:t>.</a:t>
            </a:r>
          </a:p>
          <a:p>
            <a:pPr eaLnBrk="1" hangingPunct="1">
              <a:buFontTx/>
              <a:buNone/>
            </a:pPr>
            <a:endParaRPr lang="en-US" altLang="en-US" sz="2000"/>
          </a:p>
          <a:p>
            <a:pPr eaLnBrk="1" hangingPunct="1">
              <a:buFontTx/>
              <a:buNone/>
            </a:pPr>
            <a:endParaRPr lang="en-GB" altLang="en-US" sz="1400">
              <a:cs typeface="Arial" panose="020B0604020202020204" pitchFamily="34" charset="0"/>
            </a:endParaRPr>
          </a:p>
          <a:p>
            <a:pPr eaLnBrk="1" hangingPunct="1">
              <a:buFontTx/>
              <a:buNone/>
            </a:pPr>
            <a:endParaRPr lang="en-GB" altLang="en-US" sz="2000">
              <a:cs typeface="Arial" panose="020B0604020202020204" pitchFamily="34" charset="0"/>
            </a:endParaRPr>
          </a:p>
        </p:txBody>
      </p:sp>
      <p:sp>
        <p:nvSpPr>
          <p:cNvPr id="12292" name="Slide Number Placeholder 5">
            <a:extLst>
              <a:ext uri="{FF2B5EF4-FFF2-40B4-BE49-F238E27FC236}">
                <a16:creationId xmlns:a16="http://schemas.microsoft.com/office/drawing/2014/main" id="{CBA0D251-DA1A-4A70-AFBA-18750D124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53530496-D774-479A-B463-8EE4CE8CA609}" type="slidenum">
              <a:rPr lang="en-US" altLang="en-US" sz="1400" smtClean="0">
                <a:cs typeface="Arial" panose="020B0604020202020204" pitchFamily="34" charset="0"/>
              </a:rPr>
              <a:pPr>
                <a:spcBef>
                  <a:spcPct val="0"/>
                </a:spcBef>
                <a:buFontTx/>
                <a:buNone/>
              </a:pPr>
              <a:t>2</a:t>
            </a:fld>
            <a:endParaRPr lang="en-US" altLang="en-US" sz="140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32722C6-3080-45E1-AA13-609DADF679A1}"/>
              </a:ext>
            </a:extLst>
          </p:cNvPr>
          <p:cNvSpPr>
            <a:spLocks noGrp="1" noChangeArrowheads="1"/>
          </p:cNvSpPr>
          <p:nvPr>
            <p:ph type="title"/>
          </p:nvPr>
        </p:nvSpPr>
        <p:spPr>
          <a:xfrm>
            <a:off x="457200" y="276225"/>
            <a:ext cx="6400800" cy="1143000"/>
          </a:xfrm>
        </p:spPr>
        <p:txBody>
          <a:bodyPr/>
          <a:lstStyle/>
          <a:p>
            <a:pPr eaLnBrk="1" hangingPunct="1">
              <a:defRPr/>
            </a:pPr>
            <a:r>
              <a:rPr lang="en-GB" sz="3200" b="0" dirty="0">
                <a:latin typeface="+mn-lt"/>
                <a:cs typeface="Arial" charset="0"/>
              </a:rPr>
              <a:t>Getting Started </a:t>
            </a:r>
            <a:r>
              <a:rPr lang="en-GB" b="0" dirty="0">
                <a:latin typeface="+mn-lt"/>
                <a:cs typeface="Arial" charset="0"/>
              </a:rPr>
              <a:t>(2)</a:t>
            </a:r>
          </a:p>
        </p:txBody>
      </p:sp>
      <p:sp>
        <p:nvSpPr>
          <p:cNvPr id="16387" name="Rectangle 3"/>
          <p:cNvSpPr>
            <a:spLocks noGrp="1" noChangeArrowheads="1"/>
          </p:cNvSpPr>
          <p:nvPr>
            <p:ph type="body" idx="1"/>
          </p:nvPr>
        </p:nvSpPr>
        <p:spPr>
          <a:xfrm>
            <a:off x="457200" y="1752600"/>
            <a:ext cx="8229600" cy="4114800"/>
          </a:xfrm>
        </p:spPr>
        <p:txBody>
          <a:bodyPr/>
          <a:lstStyle/>
          <a:p>
            <a:pPr eaLnBrk="1" hangingPunct="1">
              <a:spcAft>
                <a:spcPts val="600"/>
              </a:spcAft>
            </a:pPr>
            <a:r>
              <a:rPr lang="en-US" altLang="en-US" sz="2000" smtClean="0"/>
              <a:t>If you are in the ITS laboratory MAL 109, then right mouse click on the </a:t>
            </a:r>
            <a:r>
              <a:rPr lang="en-US" altLang="en-US" sz="2000" b="1" smtClean="0"/>
              <a:t>Start </a:t>
            </a:r>
            <a:r>
              <a:rPr lang="en-US" altLang="en-US" sz="2000" smtClean="0"/>
              <a:t>icon in the lower left corner of the screen. </a:t>
            </a:r>
          </a:p>
          <a:p>
            <a:pPr marL="400050" lvl="1" indent="0" eaLnBrk="1" hangingPunct="1">
              <a:spcAft>
                <a:spcPts val="600"/>
              </a:spcAft>
              <a:buFontTx/>
              <a:buNone/>
            </a:pPr>
            <a:r>
              <a:rPr lang="en-US" altLang="en-US" smtClean="0"/>
              <a:t>A list of menu options should appear and click on </a:t>
            </a:r>
            <a:r>
              <a:rPr lang="en-US" altLang="en-US" b="1" i="1" smtClean="0"/>
              <a:t>Search</a:t>
            </a:r>
            <a:r>
              <a:rPr lang="en-US" altLang="en-US" smtClean="0"/>
              <a:t>. Type </a:t>
            </a:r>
            <a:r>
              <a:rPr lang="en-US" altLang="en-US" b="1" i="1" smtClean="0"/>
              <a:t>Python</a:t>
            </a:r>
            <a:r>
              <a:rPr lang="en-US" altLang="en-US" smtClean="0"/>
              <a:t> in the search text box at the bottom of the pop-up window. A list of Apps should appear and select </a:t>
            </a:r>
          </a:p>
          <a:p>
            <a:pPr marL="800100" lvl="2" indent="0" eaLnBrk="1" hangingPunct="1">
              <a:spcAft>
                <a:spcPts val="600"/>
              </a:spcAft>
              <a:buFontTx/>
              <a:buNone/>
            </a:pPr>
            <a:r>
              <a:rPr lang="en-US" altLang="en-US" sz="2000" b="1" i="1" smtClean="0"/>
              <a:t>Python 3.4 IDLE(PythonGUI)</a:t>
            </a:r>
            <a:r>
              <a:rPr lang="en-US" altLang="en-US" sz="2000" smtClean="0"/>
              <a:t> </a:t>
            </a:r>
          </a:p>
          <a:p>
            <a:pPr marL="400050" lvl="1" indent="0" eaLnBrk="1" hangingPunct="1">
              <a:spcAft>
                <a:spcPts val="600"/>
              </a:spcAft>
              <a:buFontTx/>
              <a:buNone/>
            </a:pPr>
            <a:r>
              <a:rPr lang="en-US" altLang="en-US" smtClean="0"/>
              <a:t>A window with the title </a:t>
            </a:r>
            <a:r>
              <a:rPr lang="en-US" altLang="en-US" b="1" smtClean="0"/>
              <a:t>Python 3.4.3 Shell </a:t>
            </a:r>
            <a:r>
              <a:rPr lang="en-US" altLang="en-US" smtClean="0"/>
              <a:t>should appear. This window is the  </a:t>
            </a:r>
            <a:r>
              <a:rPr lang="en-US" altLang="en-US" i="1" smtClean="0">
                <a:solidFill>
                  <a:srgbClr val="C00000"/>
                </a:solidFill>
              </a:rPr>
              <a:t>Shell</a:t>
            </a:r>
            <a:r>
              <a:rPr lang="en-US" altLang="en-US" smtClean="0"/>
              <a:t>. </a:t>
            </a:r>
          </a:p>
          <a:p>
            <a:pPr eaLnBrk="1" hangingPunct="1">
              <a:buFontTx/>
              <a:buNone/>
            </a:pPr>
            <a:r>
              <a:rPr lang="en-US" altLang="en-US" sz="2000" smtClean="0"/>
              <a:t>	</a:t>
            </a:r>
          </a:p>
          <a:p>
            <a:pPr eaLnBrk="1" hangingPunct="1"/>
            <a:r>
              <a:rPr lang="en-US" altLang="en-US" sz="2000" smtClean="0"/>
              <a:t>In the </a:t>
            </a:r>
            <a:r>
              <a:rPr lang="en-US" altLang="en-US" sz="2000" i="1" smtClean="0">
                <a:solidFill>
                  <a:srgbClr val="C00000"/>
                </a:solidFill>
              </a:rPr>
              <a:t>Shell</a:t>
            </a:r>
            <a:r>
              <a:rPr lang="en-US" altLang="en-US" sz="2000" smtClean="0"/>
              <a:t>  click on </a:t>
            </a:r>
            <a:r>
              <a:rPr lang="en-US" altLang="en-US" sz="2000" b="1" smtClean="0"/>
              <a:t>File</a:t>
            </a:r>
            <a:r>
              <a:rPr lang="en-US" altLang="en-US" sz="2000" smtClean="0"/>
              <a:t>. A drop down menu will appear. </a:t>
            </a:r>
          </a:p>
          <a:p>
            <a:pPr eaLnBrk="1" hangingPunct="1">
              <a:buFontTx/>
              <a:buNone/>
            </a:pPr>
            <a:r>
              <a:rPr lang="en-US" altLang="en-US" sz="2000" smtClean="0"/>
              <a:t>	Click on </a:t>
            </a:r>
            <a:r>
              <a:rPr lang="en-US" altLang="en-US" sz="2000" b="1" smtClean="0"/>
              <a:t>New File. </a:t>
            </a:r>
            <a:r>
              <a:rPr lang="en-US" altLang="en-US" sz="2000" smtClean="0"/>
              <a:t>A window with the `title`</a:t>
            </a:r>
            <a:r>
              <a:rPr lang="en-US" altLang="en-US" sz="2000" b="1" smtClean="0"/>
              <a:t> Untitled</a:t>
            </a:r>
            <a:r>
              <a:rPr lang="en-US" altLang="en-US" sz="2000" smtClean="0"/>
              <a:t> should appear. This window is the  </a:t>
            </a:r>
            <a:r>
              <a:rPr lang="en-US" altLang="en-US" sz="2000" i="1" smtClean="0">
                <a:solidFill>
                  <a:srgbClr val="C00000"/>
                </a:solidFill>
              </a:rPr>
              <a:t>Editor</a:t>
            </a:r>
            <a:r>
              <a:rPr lang="en-US" altLang="en-US" sz="2000" smtClean="0"/>
              <a:t>.</a:t>
            </a:r>
            <a:endParaRPr lang="en-GB" altLang="en-US" sz="2000" smtClean="0">
              <a:cs typeface="Arial" panose="020B0604020202020204" pitchFamily="34" charset="0"/>
            </a:endParaRPr>
          </a:p>
          <a:p>
            <a:pPr eaLnBrk="1" hangingPunct="1">
              <a:buFontTx/>
              <a:buNone/>
            </a:pPr>
            <a:endParaRPr lang="en-GB" altLang="en-US" sz="2000" smtClean="0">
              <a:cs typeface="Arial" panose="020B0604020202020204" pitchFamily="34" charset="0"/>
            </a:endParaRPr>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7F51C74A-F889-44D1-9B05-02099B9F660F}" type="slidenum">
              <a:rPr lang="en-US" altLang="en-US" sz="1400" smtClean="0">
                <a:cs typeface="Arial" panose="020B0604020202020204" pitchFamily="34" charset="0"/>
              </a:rPr>
              <a:pPr>
                <a:spcBef>
                  <a:spcPct val="0"/>
                </a:spcBef>
                <a:buFontTx/>
                <a:buNone/>
              </a:pPr>
              <a:t>3</a:t>
            </a:fld>
            <a:endParaRPr lang="en-US" altLang="en-US" sz="1400" smtClean="0">
              <a:cs typeface="Arial" panose="020B0604020202020204" pitchFamily="34" charset="0"/>
            </a:endParaRPr>
          </a:p>
        </p:txBody>
      </p:sp>
    </p:spTree>
    <p:extLst>
      <p:ext uri="{BB962C8B-B14F-4D97-AF65-F5344CB8AC3E}">
        <p14:creationId xmlns:p14="http://schemas.microsoft.com/office/powerpoint/2010/main" val="739260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F6A49F-118A-4A0C-A937-7EF6ABD92D92}"/>
              </a:ext>
            </a:extLst>
          </p:cNvPr>
          <p:cNvSpPr>
            <a:spLocks noGrp="1" noChangeArrowheads="1"/>
          </p:cNvSpPr>
          <p:nvPr>
            <p:ph type="title"/>
          </p:nvPr>
        </p:nvSpPr>
        <p:spPr/>
        <p:txBody>
          <a:bodyPr/>
          <a:lstStyle/>
          <a:p>
            <a:pPr algn="l" eaLnBrk="1" hangingPunct="1">
              <a:defRPr/>
            </a:pPr>
            <a:r>
              <a:rPr lang="en-GB" sz="3200" b="0" dirty="0">
                <a:latin typeface="+mn-lt"/>
                <a:cs typeface="Arial" charset="0"/>
              </a:rPr>
              <a:t>Getting Started </a:t>
            </a:r>
            <a:r>
              <a:rPr lang="en-GB" b="0" dirty="0">
                <a:latin typeface="+mn-lt"/>
                <a:cs typeface="Arial" charset="0"/>
              </a:rPr>
              <a:t>(3)</a:t>
            </a:r>
          </a:p>
        </p:txBody>
      </p:sp>
      <p:sp>
        <p:nvSpPr>
          <p:cNvPr id="11267" name="Rectangle 3">
            <a:extLst>
              <a:ext uri="{FF2B5EF4-FFF2-40B4-BE49-F238E27FC236}">
                <a16:creationId xmlns:a16="http://schemas.microsoft.com/office/drawing/2014/main" id="{DBB4C7E8-12C3-45DC-B49B-667804C0D473}"/>
              </a:ext>
            </a:extLst>
          </p:cNvPr>
          <p:cNvSpPr>
            <a:spLocks noGrp="1" noChangeArrowheads="1"/>
          </p:cNvSpPr>
          <p:nvPr>
            <p:ph type="body" idx="1"/>
          </p:nvPr>
        </p:nvSpPr>
        <p:spPr>
          <a:xfrm>
            <a:off x="457200" y="1295400"/>
            <a:ext cx="8229600" cy="5029200"/>
          </a:xfrm>
        </p:spPr>
        <p:txBody>
          <a:bodyPr/>
          <a:lstStyle/>
          <a:p>
            <a:pPr eaLnBrk="1" hangingPunct="1">
              <a:defRPr/>
            </a:pPr>
            <a:r>
              <a:rPr lang="en-US" sz="2000" dirty="0"/>
              <a:t>In the Editor, click on </a:t>
            </a:r>
            <a:r>
              <a:rPr lang="en-US" sz="2000" b="1" dirty="0"/>
              <a:t>File</a:t>
            </a:r>
            <a:r>
              <a:rPr lang="en-US" sz="2000" dirty="0"/>
              <a:t>, and then in the drop down menu click on </a:t>
            </a:r>
            <a:r>
              <a:rPr lang="en-US" sz="2000" b="1" dirty="0"/>
              <a:t>Save As…</a:t>
            </a:r>
            <a:r>
              <a:rPr lang="en-US" sz="2000" dirty="0"/>
              <a:t> . </a:t>
            </a:r>
          </a:p>
          <a:p>
            <a:pPr marL="0" indent="0" eaLnBrk="1" hangingPunct="1">
              <a:buFontTx/>
              <a:buNone/>
              <a:defRPr/>
            </a:pPr>
            <a:endParaRPr lang="en-US" sz="2000" dirty="0"/>
          </a:p>
          <a:p>
            <a:pPr eaLnBrk="1" hangingPunct="1">
              <a:buFontTx/>
              <a:buNone/>
              <a:defRPr/>
            </a:pPr>
            <a:r>
              <a:rPr lang="en-US" sz="2000" dirty="0"/>
              <a:t>	A window showing a list of folders should appear. </a:t>
            </a:r>
          </a:p>
          <a:p>
            <a:pPr lvl="1" eaLnBrk="1" hangingPunct="1">
              <a:spcAft>
                <a:spcPts val="600"/>
              </a:spcAft>
              <a:defRPr/>
            </a:pPr>
            <a:r>
              <a:rPr lang="en-US" sz="1800" dirty="0">
                <a:ea typeface="+mn-ea"/>
                <a:cs typeface="+mn-cs"/>
              </a:rPr>
              <a:t>To search any folder on the list, double click on the folder. </a:t>
            </a:r>
          </a:p>
          <a:p>
            <a:pPr lvl="1" eaLnBrk="1" hangingPunct="1">
              <a:spcAft>
                <a:spcPts val="600"/>
              </a:spcAft>
              <a:defRPr/>
            </a:pPr>
            <a:r>
              <a:rPr lang="en-US" sz="1800" dirty="0">
                <a:ea typeface="+mn-ea"/>
                <a:cs typeface="+mn-cs"/>
              </a:rPr>
              <a:t>Find the folder  </a:t>
            </a:r>
            <a:r>
              <a:rPr lang="en-US" sz="1800" dirty="0">
                <a:solidFill>
                  <a:srgbClr val="C00000"/>
                </a:solidFill>
                <a:ea typeface="+mn-ea"/>
                <a:cs typeface="Courier New" pitchFamily="49" charset="0"/>
              </a:rPr>
              <a:t>PythonLab8</a:t>
            </a:r>
            <a:r>
              <a:rPr lang="en-US" sz="1800" dirty="0">
                <a:solidFill>
                  <a:srgbClr val="990033"/>
                </a:solidFill>
                <a:latin typeface="Courier New" pitchFamily="49" charset="0"/>
                <a:ea typeface="+mn-ea"/>
                <a:cs typeface="Courier New" pitchFamily="49" charset="0"/>
              </a:rPr>
              <a:t> </a:t>
            </a:r>
            <a:r>
              <a:rPr lang="en-US" sz="1800" dirty="0">
                <a:ea typeface="+mn-ea"/>
                <a:cs typeface="+mn-cs"/>
              </a:rPr>
              <a:t> and double click on it. </a:t>
            </a:r>
          </a:p>
          <a:p>
            <a:pPr lvl="1" eaLnBrk="1" hangingPunct="1">
              <a:spcAft>
                <a:spcPts val="600"/>
              </a:spcAft>
              <a:defRPr/>
            </a:pPr>
            <a:r>
              <a:rPr lang="en-US" sz="1800" dirty="0">
                <a:ea typeface="+mn-ea"/>
                <a:cs typeface="+mn-cs"/>
              </a:rPr>
              <a:t>In the box </a:t>
            </a:r>
            <a:r>
              <a:rPr lang="en-US" sz="1800" b="1" dirty="0">
                <a:ea typeface="+mn-ea"/>
                <a:cs typeface="+mn-cs"/>
              </a:rPr>
              <a:t>File name</a:t>
            </a:r>
            <a:r>
              <a:rPr lang="en-US" sz="1800" dirty="0">
                <a:ea typeface="+mn-ea"/>
                <a:cs typeface="+mn-cs"/>
              </a:rPr>
              <a:t> at the bottom of the window </a:t>
            </a:r>
          </a:p>
          <a:p>
            <a:pPr marL="1200150" lvl="2" indent="-342900" eaLnBrk="1" hangingPunct="1">
              <a:spcAft>
                <a:spcPts val="600"/>
              </a:spcAft>
              <a:buFont typeface="+mj-lt"/>
              <a:buAutoNum type="arabicPeriod"/>
              <a:defRPr/>
            </a:pPr>
            <a:r>
              <a:rPr lang="en-US" sz="1800" dirty="0">
                <a:ea typeface="+mn-ea"/>
                <a:cs typeface="+mn-cs"/>
              </a:rPr>
              <a:t>Type  </a:t>
            </a:r>
            <a:r>
              <a:rPr lang="en-US" sz="1800" dirty="0">
                <a:solidFill>
                  <a:srgbClr val="C00000"/>
                </a:solidFill>
                <a:latin typeface="Courier New" panose="02070309020205020404" pitchFamily="49" charset="0"/>
                <a:ea typeface="+mn-ea"/>
                <a:cs typeface="Courier New" panose="02070309020205020404" pitchFamily="49" charset="0"/>
              </a:rPr>
              <a:t>Vowels.py</a:t>
            </a:r>
          </a:p>
          <a:p>
            <a:pPr marL="1200150" lvl="2" indent="-342900" eaLnBrk="1" hangingPunct="1">
              <a:spcAft>
                <a:spcPts val="600"/>
              </a:spcAft>
              <a:buFont typeface="+mj-lt"/>
              <a:buAutoNum type="arabicPeriod"/>
              <a:defRPr/>
            </a:pPr>
            <a:r>
              <a:rPr lang="en-US" sz="1800" dirty="0">
                <a:ea typeface="+mn-ea"/>
                <a:cs typeface="+mn-cs"/>
              </a:rPr>
              <a:t>Then click on the button </a:t>
            </a:r>
            <a:r>
              <a:rPr lang="en-US" sz="1800" b="1" dirty="0">
                <a:ea typeface="+mn-ea"/>
                <a:cs typeface="+mn-cs"/>
              </a:rPr>
              <a:t>Save</a:t>
            </a:r>
            <a:r>
              <a:rPr lang="en-US" sz="1800" dirty="0">
                <a:ea typeface="+mn-ea"/>
                <a:cs typeface="+mn-cs"/>
              </a:rPr>
              <a:t> in the lower right corner of the window. </a:t>
            </a:r>
          </a:p>
          <a:p>
            <a:pPr lvl="1" eaLnBrk="1" hangingPunct="1">
              <a:spcAft>
                <a:spcPts val="600"/>
              </a:spcAft>
              <a:buFontTx/>
              <a:buNone/>
              <a:defRPr/>
            </a:pPr>
            <a:r>
              <a:rPr lang="en-US" sz="1800" dirty="0">
                <a:ea typeface="+mn-ea"/>
                <a:cs typeface="+mn-cs"/>
              </a:rPr>
              <a:t>	The title of the Editor should change to show the location of the file </a:t>
            </a:r>
            <a:r>
              <a:rPr lang="en-US" sz="1800" dirty="0">
                <a:solidFill>
                  <a:srgbClr val="C00000"/>
                </a:solidFill>
                <a:latin typeface="Courier New" panose="02070309020205020404" pitchFamily="49" charset="0"/>
                <a:ea typeface="+mn-ea"/>
                <a:cs typeface="Courier New" panose="02070309020205020404" pitchFamily="49" charset="0"/>
              </a:rPr>
              <a:t>Vowels.py</a:t>
            </a:r>
            <a:r>
              <a:rPr lang="en-US" sz="1800" dirty="0">
                <a:ea typeface="+mn-ea"/>
                <a:cs typeface="+mn-cs"/>
              </a:rPr>
              <a:t>. </a:t>
            </a:r>
            <a:endParaRPr lang="en-GB" sz="1800" dirty="0">
              <a:ea typeface="+mn-ea"/>
              <a:cs typeface="+mn-cs"/>
            </a:endParaRPr>
          </a:p>
          <a:p>
            <a:pPr eaLnBrk="1" hangingPunct="1">
              <a:buFontTx/>
              <a:buNone/>
              <a:defRPr/>
            </a:pPr>
            <a:endParaRPr lang="en-GB" sz="2000" dirty="0">
              <a:cs typeface="Arial" charset="0"/>
            </a:endParaRPr>
          </a:p>
        </p:txBody>
      </p:sp>
      <p:sp>
        <p:nvSpPr>
          <p:cNvPr id="16388" name="Slide Number Placeholder 5">
            <a:extLst>
              <a:ext uri="{FF2B5EF4-FFF2-40B4-BE49-F238E27FC236}">
                <a16:creationId xmlns:a16="http://schemas.microsoft.com/office/drawing/2014/main" id="{F53EF138-B242-45F9-B980-000E594FD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C024C7A9-47F3-4F52-A7C5-2D765BFA5785}" type="slidenum">
              <a:rPr lang="en-US" altLang="en-US" sz="1400" smtClean="0">
                <a:cs typeface="Arial" panose="020B0604020202020204" pitchFamily="34" charset="0"/>
              </a:rPr>
              <a:pPr>
                <a:spcBef>
                  <a:spcPct val="0"/>
                </a:spcBef>
                <a:buFontTx/>
                <a:buNone/>
              </a:pPr>
              <a:t>4</a:t>
            </a:fld>
            <a:endParaRPr lang="en-US" altLang="en-US" sz="1400">
              <a:cs typeface="Arial" panose="020B0604020202020204" pitchFamily="34" charset="0"/>
            </a:endParaRPr>
          </a:p>
        </p:txBody>
      </p:sp>
    </p:spTree>
    <p:extLst>
      <p:ext uri="{BB962C8B-B14F-4D97-AF65-F5344CB8AC3E}">
        <p14:creationId xmlns:p14="http://schemas.microsoft.com/office/powerpoint/2010/main" val="9431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F67645E-43AF-43E9-A4DE-FD4456CEFCB1}"/>
              </a:ext>
            </a:extLst>
          </p:cNvPr>
          <p:cNvSpPr>
            <a:spLocks noGrp="1" noChangeArrowheads="1"/>
          </p:cNvSpPr>
          <p:nvPr>
            <p:ph type="title"/>
          </p:nvPr>
        </p:nvSpPr>
        <p:spPr>
          <a:xfrm>
            <a:off x="457200" y="274638"/>
            <a:ext cx="6400800" cy="944562"/>
          </a:xfrm>
        </p:spPr>
        <p:txBody>
          <a:bodyPr/>
          <a:lstStyle/>
          <a:p>
            <a:pPr algn="l" eaLnBrk="1" hangingPunct="1">
              <a:defRPr/>
            </a:pPr>
            <a:r>
              <a:rPr lang="en-GB" sz="3200" b="0" dirty="0">
                <a:latin typeface="+mn-lt"/>
                <a:cs typeface="Arial" charset="0"/>
              </a:rPr>
              <a:t>Objectives of the exercises set</a:t>
            </a:r>
          </a:p>
        </p:txBody>
      </p:sp>
      <p:sp>
        <p:nvSpPr>
          <p:cNvPr id="18435" name="Rectangle 3">
            <a:extLst>
              <a:ext uri="{FF2B5EF4-FFF2-40B4-BE49-F238E27FC236}">
                <a16:creationId xmlns:a16="http://schemas.microsoft.com/office/drawing/2014/main" id="{BD4B182B-80AE-49F3-9FBE-A891AB3C1B7A}"/>
              </a:ext>
            </a:extLst>
          </p:cNvPr>
          <p:cNvSpPr>
            <a:spLocks noGrp="1" noChangeArrowheads="1"/>
          </p:cNvSpPr>
          <p:nvPr>
            <p:ph type="body" idx="1"/>
          </p:nvPr>
        </p:nvSpPr>
        <p:spPr>
          <a:xfrm>
            <a:off x="838200" y="1219200"/>
            <a:ext cx="7620000" cy="5181600"/>
          </a:xfrm>
        </p:spPr>
        <p:txBody>
          <a:bodyPr/>
          <a:lstStyle/>
          <a:p>
            <a:pPr>
              <a:spcBef>
                <a:spcPts val="1200"/>
              </a:spcBef>
              <a:defRPr/>
            </a:pPr>
            <a:r>
              <a:rPr lang="en-GB" sz="2000" b="1" dirty="0"/>
              <a:t>Objectives</a:t>
            </a:r>
          </a:p>
          <a:p>
            <a:pPr marL="857250" lvl="1" indent="-342900" eaLnBrk="1" hangingPunct="1">
              <a:buFont typeface="Tahoma" pitchFamily="34" charset="0"/>
              <a:buChar char="–"/>
              <a:defRPr/>
            </a:pPr>
            <a:r>
              <a:rPr lang="en-GB" sz="1800" dirty="0"/>
              <a:t>Use </a:t>
            </a:r>
            <a:r>
              <a:rPr lang="en-GB" sz="1800" dirty="0">
                <a:latin typeface="Courier New" pitchFamily="49" charset="0"/>
                <a:cs typeface="Courier New" pitchFamily="49" charset="0"/>
              </a:rPr>
              <a:t> for </a:t>
            </a:r>
            <a:r>
              <a:rPr lang="en-GB" sz="1800" dirty="0"/>
              <a:t> statements to  implement count-controlled loops that iterate over a range of  integer values or the contents of any container.</a:t>
            </a:r>
          </a:p>
          <a:p>
            <a:pPr marL="857250" lvl="1" indent="-342900" eaLnBrk="1" hangingPunct="1">
              <a:buFontTx/>
              <a:buNone/>
              <a:defRPr/>
            </a:pPr>
            <a:r>
              <a:rPr lang="en-GB" sz="1900" dirty="0"/>
              <a:t>	</a:t>
            </a:r>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 typeface="Tahoma" pitchFamily="34" charset="0"/>
              <a:buChar char="–"/>
              <a:defRPr/>
            </a:pPr>
            <a:endParaRPr lang="en-GB" sz="1900" dirty="0"/>
          </a:p>
          <a:p>
            <a:pPr>
              <a:spcAft>
                <a:spcPts val="600"/>
              </a:spcAft>
              <a:buFontTx/>
              <a:buNone/>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marL="0" indent="0">
              <a:spcAft>
                <a:spcPts val="600"/>
              </a:spcAft>
              <a:buFontTx/>
              <a:buNone/>
              <a:defRPr/>
            </a:pPr>
            <a:endParaRPr lang="en-GB" sz="1900" dirty="0"/>
          </a:p>
          <a:p>
            <a:pPr marL="0" indent="0">
              <a:spcAft>
                <a:spcPts val="600"/>
              </a:spcAft>
              <a:buFontTx/>
              <a:buNone/>
              <a:defRPr/>
            </a:pPr>
            <a:endParaRPr lang="en-US" sz="1900" dirty="0"/>
          </a:p>
        </p:txBody>
      </p:sp>
      <p:sp>
        <p:nvSpPr>
          <p:cNvPr id="18436" name="Slide Number Placeholder 5">
            <a:extLst>
              <a:ext uri="{FF2B5EF4-FFF2-40B4-BE49-F238E27FC236}">
                <a16:creationId xmlns:a16="http://schemas.microsoft.com/office/drawing/2014/main" id="{4438C817-E775-4293-93E4-412F1B005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42C316A7-171E-412D-B30F-16ED32A38718}" type="slidenum">
              <a:rPr lang="en-US" altLang="en-US" sz="1400" smtClean="0">
                <a:cs typeface="Arial" panose="020B0604020202020204" pitchFamily="34" charset="0"/>
              </a:rPr>
              <a:pPr>
                <a:spcBef>
                  <a:spcPct val="0"/>
                </a:spcBef>
                <a:buFontTx/>
                <a:buNone/>
              </a:pPr>
              <a:t>5</a:t>
            </a:fld>
            <a:endParaRPr lang="en-US" altLang="en-US" sz="1400">
              <a:cs typeface="Arial" panose="020B0604020202020204" pitchFamily="34" charset="0"/>
            </a:endParaRPr>
          </a:p>
        </p:txBody>
      </p:sp>
      <p:graphicFrame>
        <p:nvGraphicFramePr>
          <p:cNvPr id="5" name="Table 4">
            <a:extLst>
              <a:ext uri="{FF2B5EF4-FFF2-40B4-BE49-F238E27FC236}">
                <a16:creationId xmlns:a16="http://schemas.microsoft.com/office/drawing/2014/main" id="{5F5840C2-4E61-4216-A4ED-008D927B4742}"/>
              </a:ext>
            </a:extLst>
          </p:cNvPr>
          <p:cNvGraphicFramePr>
            <a:graphicFrameLocks noGrp="1"/>
          </p:cNvGraphicFramePr>
          <p:nvPr/>
        </p:nvGraphicFramePr>
        <p:xfrm>
          <a:off x="381000" y="2590800"/>
          <a:ext cx="8382000" cy="3992562"/>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40571">
                <a:tc>
                  <a:txBody>
                    <a:bodyPr/>
                    <a:lstStyle/>
                    <a:p>
                      <a:r>
                        <a:rPr lang="en-GB" sz="1500" b="1" dirty="0"/>
                        <a:t>Syntax</a:t>
                      </a:r>
                      <a:endParaRPr lang="en-US" sz="1500" b="1" dirty="0"/>
                    </a:p>
                  </a:txBody>
                  <a:tcPr/>
                </a:tc>
                <a:tc>
                  <a:txBody>
                    <a:bodyPr/>
                    <a:lstStyle/>
                    <a:p>
                      <a:r>
                        <a:rPr lang="en-GB" sz="1500" b="1" dirty="0"/>
                        <a:t>Example</a:t>
                      </a:r>
                      <a:endParaRPr lang="en-US" sz="1500" b="1" dirty="0"/>
                    </a:p>
                  </a:txBody>
                  <a:tcPr/>
                </a:tc>
                <a:tc>
                  <a:txBody>
                    <a:bodyPr/>
                    <a:lstStyle/>
                    <a:p>
                      <a:r>
                        <a:rPr lang="en-US" sz="1500" b="1" dirty="0"/>
                        <a:t>Explanation</a:t>
                      </a:r>
                    </a:p>
                  </a:txBody>
                  <a:tcPr/>
                </a:tc>
                <a:extLst>
                  <a:ext uri="{0D108BD9-81ED-4DB2-BD59-A6C34878D82A}">
                    <a16:rowId xmlns:a16="http://schemas.microsoft.com/office/drawing/2014/main" val="10000"/>
                  </a:ext>
                </a:extLst>
              </a:tr>
              <a:tr h="3651991">
                <a:tc>
                  <a:txBody>
                    <a:bodyPr/>
                    <a:lstStyle/>
                    <a:p>
                      <a:r>
                        <a:rPr lang="en-GB" sz="1500" b="1" dirty="0">
                          <a:solidFill>
                            <a:schemeClr val="tx1"/>
                          </a:solidFill>
                          <a:highlight>
                            <a:srgbClr val="FFFF00"/>
                          </a:highlight>
                          <a:latin typeface="Courier New" pitchFamily="49" charset="0"/>
                          <a:cs typeface="Courier New" pitchFamily="49" charset="0"/>
                        </a:rPr>
                        <a:t>for</a:t>
                      </a:r>
                      <a:r>
                        <a:rPr lang="en-GB" sz="1500" b="0" baseline="0" dirty="0">
                          <a:solidFill>
                            <a:srgbClr val="C00000"/>
                          </a:solidFill>
                          <a:latin typeface="Courier New" pitchFamily="49" charset="0"/>
                          <a:cs typeface="Courier New" pitchFamily="49" charset="0"/>
                        </a:rPr>
                        <a:t> </a:t>
                      </a:r>
                      <a:r>
                        <a:rPr lang="en-GB" sz="1500" baseline="0" dirty="0">
                          <a:latin typeface="Courier New" pitchFamily="49" charset="0"/>
                          <a:cs typeface="Courier New" pitchFamily="49" charset="0"/>
                        </a:rPr>
                        <a:t>variable </a:t>
                      </a:r>
                      <a:r>
                        <a:rPr lang="en-GB" sz="1500" b="1" baseline="0" dirty="0">
                          <a:solidFill>
                            <a:schemeClr val="tx1"/>
                          </a:solidFill>
                          <a:highlight>
                            <a:srgbClr val="FFFF00"/>
                          </a:highlight>
                          <a:latin typeface="Courier New" pitchFamily="49" charset="0"/>
                          <a:cs typeface="Courier New" pitchFamily="49" charset="0"/>
                        </a:rPr>
                        <a:t>in</a:t>
                      </a:r>
                      <a:r>
                        <a:rPr lang="en-GB" sz="1500" baseline="0" dirty="0">
                          <a:latin typeface="Courier New" pitchFamily="49" charset="0"/>
                          <a:cs typeface="Courier New" pitchFamily="49" charset="0"/>
                        </a:rPr>
                        <a:t> container</a:t>
                      </a:r>
                      <a:r>
                        <a:rPr lang="en-GB" sz="1500" b="1" baseline="0" dirty="0">
                          <a:solidFill>
                            <a:schemeClr val="tx1"/>
                          </a:solidFill>
                          <a:highlight>
                            <a:srgbClr val="FFFF00"/>
                          </a:highlight>
                          <a:latin typeface="Courier New" pitchFamily="49" charset="0"/>
                          <a:cs typeface="Courier New" pitchFamily="49" charset="0"/>
                        </a:rPr>
                        <a:t>:</a:t>
                      </a:r>
                      <a:r>
                        <a:rPr lang="en-GB" sz="1500" baseline="0" dirty="0">
                          <a:latin typeface="Courier New" pitchFamily="49" charset="0"/>
                          <a:cs typeface="Courier New" pitchFamily="49" charset="0"/>
                        </a:rPr>
                        <a:t> </a:t>
                      </a:r>
                    </a:p>
                    <a:p>
                      <a:r>
                        <a:rPr lang="en-GB" sz="1500" baseline="0" dirty="0">
                          <a:latin typeface="Courier New" pitchFamily="49" charset="0"/>
                          <a:cs typeface="Courier New" pitchFamily="49" charset="0"/>
                        </a:rPr>
                        <a:t>    statements #loop body</a:t>
                      </a:r>
                      <a:endParaRPr lang="en-US" sz="1500" dirty="0">
                        <a:latin typeface="Courier New" pitchFamily="49" charset="0"/>
                        <a:cs typeface="Courier New" pitchFamily="49" charset="0"/>
                      </a:endParaRPr>
                    </a:p>
                    <a:p>
                      <a:endParaRPr lang="en-US" sz="1500" dirty="0">
                        <a:latin typeface="Courier New" pitchFamily="49" charset="0"/>
                        <a:cs typeface="Courier New" pitchFamily="49" charset="0"/>
                      </a:endParaRPr>
                    </a:p>
                  </a:txBody>
                  <a:tcPr/>
                </a:tc>
                <a:tc>
                  <a:txBody>
                    <a:bodyPr/>
                    <a:lstStyle/>
                    <a:p>
                      <a:r>
                        <a:rPr lang="en-US" sz="1500" dirty="0">
                          <a:latin typeface="Courier New" pitchFamily="49" charset="0"/>
                          <a:cs typeface="Courier New" pitchFamily="49" charset="0"/>
                        </a:rPr>
                        <a:t>stateName = "Ohio"</a:t>
                      </a:r>
                    </a:p>
                    <a:p>
                      <a:r>
                        <a:rPr lang="en-US" sz="1500" b="1" dirty="0">
                          <a:solidFill>
                            <a:schemeClr val="tx1"/>
                          </a:solidFill>
                          <a:highlight>
                            <a:srgbClr val="FFFF00"/>
                          </a:highlight>
                          <a:latin typeface="Courier New" pitchFamily="49" charset="0"/>
                          <a:cs typeface="Courier New" pitchFamily="49" charset="0"/>
                        </a:rPr>
                        <a:t>for</a:t>
                      </a:r>
                      <a:r>
                        <a:rPr lang="en-US" sz="1500" baseline="0" dirty="0">
                          <a:solidFill>
                            <a:schemeClr val="tx1"/>
                          </a:solidFill>
                          <a:latin typeface="Courier New" pitchFamily="49" charset="0"/>
                          <a:cs typeface="Courier New" pitchFamily="49" charset="0"/>
                        </a:rPr>
                        <a:t> </a:t>
                      </a:r>
                      <a:r>
                        <a:rPr lang="en-US" sz="1500" baseline="0" dirty="0">
                          <a:latin typeface="Courier New" pitchFamily="49" charset="0"/>
                          <a:cs typeface="Courier New" pitchFamily="49" charset="0"/>
                        </a:rPr>
                        <a:t>letter</a:t>
                      </a:r>
                      <a:r>
                        <a:rPr lang="en-US" sz="1500" baseline="0" dirty="0">
                          <a:solidFill>
                            <a:srgbClr val="C00000"/>
                          </a:solidFill>
                          <a:latin typeface="Courier New" pitchFamily="49" charset="0"/>
                          <a:cs typeface="Courier New" pitchFamily="49" charset="0"/>
                        </a:rPr>
                        <a:t> </a:t>
                      </a:r>
                      <a:r>
                        <a:rPr lang="en-US" sz="1500" b="1" baseline="0" dirty="0">
                          <a:solidFill>
                            <a:schemeClr val="tx1"/>
                          </a:solidFill>
                          <a:highlight>
                            <a:srgbClr val="FFFF00"/>
                          </a:highlight>
                          <a:latin typeface="Courier New" pitchFamily="49" charset="0"/>
                          <a:cs typeface="Courier New" pitchFamily="49" charset="0"/>
                        </a:rPr>
                        <a:t>in</a:t>
                      </a:r>
                      <a:r>
                        <a:rPr lang="en-US" sz="1500" baseline="0" dirty="0">
                          <a:latin typeface="Courier New" pitchFamily="49" charset="0"/>
                          <a:cs typeface="Courier New" pitchFamily="49" charset="0"/>
                        </a:rPr>
                        <a:t> stateName</a:t>
                      </a:r>
                      <a:r>
                        <a:rPr lang="en-US" sz="1500" b="1" baseline="0" dirty="0">
                          <a:solidFill>
                            <a:schemeClr val="tx1"/>
                          </a:solidFill>
                          <a:highlight>
                            <a:srgbClr val="FFFF00"/>
                          </a:highlight>
                          <a:latin typeface="Courier New" pitchFamily="49" charset="0"/>
                          <a:cs typeface="Courier New" pitchFamily="49" charset="0"/>
                        </a:rPr>
                        <a:t>:</a:t>
                      </a:r>
                    </a:p>
                    <a:p>
                      <a:r>
                        <a:rPr lang="en-US" sz="1500" baseline="0" dirty="0">
                          <a:latin typeface="Courier New" pitchFamily="49" charset="0"/>
                          <a:cs typeface="Courier New" pitchFamily="49" charset="0"/>
                        </a:rPr>
                        <a:t>    print(letter)</a:t>
                      </a:r>
                    </a:p>
                    <a:p>
                      <a:r>
                        <a:rPr lang="en-US" sz="1500" baseline="0" dirty="0">
                          <a:latin typeface="Courier New" pitchFamily="49" charset="0"/>
                          <a:cs typeface="Courier New" pitchFamily="49" charset="0"/>
                        </a:rPr>
                        <a:t>    # loop body</a:t>
                      </a:r>
                    </a:p>
                    <a:p>
                      <a:endParaRPr lang="en-US" sz="15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a:tc>
                <a:tc>
                  <a:txBody>
                    <a:bodyPr/>
                    <a:lstStyle/>
                    <a:p>
                      <a:r>
                        <a:rPr lang="en-US" sz="1500" dirty="0"/>
                        <a:t>The string </a:t>
                      </a:r>
                      <a:r>
                        <a:rPr lang="en-US" sz="1500" dirty="0">
                          <a:latin typeface="Courier New" pitchFamily="49" charset="0"/>
                          <a:cs typeface="Courier New" pitchFamily="49" charset="0"/>
                        </a:rPr>
                        <a:t>"Ohio" </a:t>
                      </a:r>
                      <a:r>
                        <a:rPr lang="en-US" sz="1500" dirty="0">
                          <a:latin typeface="+mn-lt"/>
                          <a:cs typeface="Courier New" pitchFamily="49" charset="0"/>
                        </a:rPr>
                        <a:t>is stored in t</a:t>
                      </a:r>
                      <a:r>
                        <a:rPr lang="en-US" sz="1500" dirty="0"/>
                        <a:t>he variable </a:t>
                      </a:r>
                      <a:r>
                        <a:rPr lang="en-US" sz="1500" dirty="0">
                          <a:latin typeface="Courier New" pitchFamily="49" charset="0"/>
                          <a:cs typeface="Courier New" pitchFamily="49" charset="0"/>
                        </a:rPr>
                        <a:t>stateName.</a:t>
                      </a:r>
                      <a:endParaRPr lang="en-US" sz="1500" dirty="0"/>
                    </a:p>
                    <a:p>
                      <a:r>
                        <a:rPr lang="en-US" sz="1500" dirty="0"/>
                        <a:t>The loop body is executed for each successive character of the string in  </a:t>
                      </a:r>
                      <a:r>
                        <a:rPr lang="en-US" sz="1500" dirty="0">
                          <a:latin typeface="Courier New" pitchFamily="49" charset="0"/>
                          <a:cs typeface="Courier New" pitchFamily="49" charset="0"/>
                        </a:rPr>
                        <a:t>stateName, </a:t>
                      </a:r>
                      <a:r>
                        <a:rPr lang="en-US" sz="1500" dirty="0">
                          <a:latin typeface="+mn-lt"/>
                          <a:cs typeface="Courier New" pitchFamily="49" charset="0"/>
                        </a:rPr>
                        <a:t>starting with the first character.</a:t>
                      </a:r>
                      <a:r>
                        <a:rPr lang="en-US" sz="1500" dirty="0">
                          <a:latin typeface="+mn-lt"/>
                        </a:rPr>
                        <a:t> </a:t>
                      </a:r>
                    </a:p>
                    <a:p>
                      <a:endParaRPr lang="en-US" sz="1500" baseline="0" dirty="0">
                        <a:latin typeface="+mn-lt"/>
                        <a:cs typeface="Courier New" pitchFamily="49" charset="0"/>
                      </a:endParaRPr>
                    </a:p>
                  </a:txBody>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1EF24821-13ED-414E-81B4-A00A90F4E7EA}"/>
              </a:ext>
            </a:extLst>
          </p:cNvPr>
          <p:cNvSpPr txBox="1"/>
          <p:nvPr/>
        </p:nvSpPr>
        <p:spPr>
          <a:xfrm>
            <a:off x="2286000" y="5103813"/>
            <a:ext cx="1143000" cy="738187"/>
          </a:xfrm>
          <a:prstGeom prst="rect">
            <a:avLst/>
          </a:prstGeom>
          <a:noFill/>
        </p:spPr>
        <p:txBody>
          <a:bodyPr>
            <a:spAutoFit/>
          </a:bodyPr>
          <a:lstStyle/>
          <a:p>
            <a:pPr>
              <a:defRPr/>
            </a:pPr>
            <a:r>
              <a:rPr lang="en-GB" sz="1400" dirty="0">
                <a:solidFill>
                  <a:srgbClr val="002060"/>
                </a:solidFill>
                <a:latin typeface="+mn-lt"/>
              </a:rPr>
              <a:t>The header ends in a </a:t>
            </a:r>
            <a:r>
              <a:rPr lang="en-GB" sz="1400" b="1" dirty="0">
                <a:solidFill>
                  <a:srgbClr val="002060"/>
                </a:solidFill>
                <a:latin typeface="+mn-lt"/>
              </a:rPr>
              <a:t>colon</a:t>
            </a:r>
            <a:r>
              <a:rPr lang="en-GB" sz="1400" i="0" dirty="0">
                <a:solidFill>
                  <a:srgbClr val="002060"/>
                </a:solidFill>
                <a:latin typeface="+mn-lt"/>
              </a:rPr>
              <a:t> </a:t>
            </a:r>
          </a:p>
        </p:txBody>
      </p:sp>
      <p:sp>
        <p:nvSpPr>
          <p:cNvPr id="10" name="TextBox 9">
            <a:extLst>
              <a:ext uri="{FF2B5EF4-FFF2-40B4-BE49-F238E27FC236}">
                <a16:creationId xmlns:a16="http://schemas.microsoft.com/office/drawing/2014/main" id="{93E03E33-3AB4-42E8-92F5-765718172F54}"/>
              </a:ext>
            </a:extLst>
          </p:cNvPr>
          <p:cNvSpPr txBox="1"/>
          <p:nvPr/>
        </p:nvSpPr>
        <p:spPr>
          <a:xfrm>
            <a:off x="487363" y="3937000"/>
            <a:ext cx="1981200" cy="954088"/>
          </a:xfrm>
          <a:prstGeom prst="rect">
            <a:avLst/>
          </a:prstGeom>
          <a:noFill/>
        </p:spPr>
        <p:txBody>
          <a:bodyPr>
            <a:spAutoFit/>
          </a:bodyPr>
          <a:lstStyle/>
          <a:p>
            <a:pPr>
              <a:defRPr/>
            </a:pPr>
            <a:r>
              <a:rPr lang="en-GB" sz="1400" dirty="0">
                <a:solidFill>
                  <a:srgbClr val="002060"/>
                </a:solidFill>
                <a:latin typeface="+mn-lt"/>
              </a:rPr>
              <a:t>All the statements in the block (loop body) have the </a:t>
            </a:r>
            <a:r>
              <a:rPr lang="en-GB" sz="1400" b="1" dirty="0">
                <a:solidFill>
                  <a:srgbClr val="002060"/>
                </a:solidFill>
                <a:latin typeface="+mn-lt"/>
              </a:rPr>
              <a:t>same</a:t>
            </a:r>
            <a:r>
              <a:rPr lang="en-GB" sz="1400" dirty="0">
                <a:solidFill>
                  <a:srgbClr val="002060"/>
                </a:solidFill>
                <a:latin typeface="+mn-lt"/>
              </a:rPr>
              <a:t> level of indentation.</a:t>
            </a:r>
          </a:p>
        </p:txBody>
      </p:sp>
      <p:cxnSp>
        <p:nvCxnSpPr>
          <p:cNvPr id="18440" name="Straight Arrow Connector 13">
            <a:extLst>
              <a:ext uri="{FF2B5EF4-FFF2-40B4-BE49-F238E27FC236}">
                <a16:creationId xmlns:a16="http://schemas.microsoft.com/office/drawing/2014/main" id="{36EDBD36-1C21-40F4-ADFE-16EFFB76E2BC}"/>
              </a:ext>
            </a:extLst>
          </p:cNvPr>
          <p:cNvCxnSpPr>
            <a:cxnSpLocks noChangeShapeType="1"/>
          </p:cNvCxnSpPr>
          <p:nvPr/>
        </p:nvCxnSpPr>
        <p:spPr bwMode="auto">
          <a:xfrm flipV="1">
            <a:off x="990600" y="3479800"/>
            <a:ext cx="0" cy="457200"/>
          </a:xfrm>
          <a:prstGeom prst="straightConnector1">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917AACDA-8CB4-4C21-90A8-D13F35EB3F8C}"/>
              </a:ext>
            </a:extLst>
          </p:cNvPr>
          <p:cNvSpPr txBox="1"/>
          <p:nvPr/>
        </p:nvSpPr>
        <p:spPr>
          <a:xfrm>
            <a:off x="3606800" y="3967163"/>
            <a:ext cx="2641600" cy="738187"/>
          </a:xfrm>
          <a:prstGeom prst="rect">
            <a:avLst/>
          </a:prstGeom>
          <a:noFill/>
        </p:spPr>
        <p:txBody>
          <a:bodyPr>
            <a:spAutoFit/>
          </a:bodyPr>
          <a:lstStyle/>
          <a:p>
            <a:pPr>
              <a:defRPr/>
            </a:pPr>
            <a:r>
              <a:rPr lang="en-GB" sz="1400" dirty="0">
                <a:solidFill>
                  <a:srgbClr val="002060"/>
                </a:solidFill>
                <a:latin typeface="+mn-lt"/>
              </a:rPr>
              <a:t>The variable </a:t>
            </a:r>
            <a:r>
              <a:rPr lang="en-GB" sz="1400" dirty="0">
                <a:solidFill>
                  <a:srgbClr val="002060"/>
                </a:solidFill>
                <a:latin typeface="Courier New" panose="02070309020205020404" pitchFamily="49" charset="0"/>
                <a:cs typeface="Courier New" panose="02070309020205020404" pitchFamily="49" charset="0"/>
              </a:rPr>
              <a:t>letter</a:t>
            </a:r>
            <a:r>
              <a:rPr lang="en-GB" sz="1400" dirty="0">
                <a:solidFill>
                  <a:srgbClr val="002060"/>
                </a:solidFill>
                <a:latin typeface="+mn-lt"/>
              </a:rPr>
              <a:t>  takes each of the values </a:t>
            </a:r>
            <a:r>
              <a:rPr lang="en-GB" sz="1400" dirty="0">
                <a:solidFill>
                  <a:srgbClr val="002060"/>
                </a:solidFill>
                <a:latin typeface="+mn-lt"/>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O</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h</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err="1">
                <a:solidFill>
                  <a:srgbClr val="002060"/>
                </a:solidFill>
                <a:latin typeface="Courier New" panose="02070309020205020404" pitchFamily="49" charset="0"/>
                <a:cs typeface="Courier New" panose="02070309020205020404" pitchFamily="49" charset="0"/>
              </a:rPr>
              <a:t>i</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Courier New" panose="02070309020205020404" pitchFamily="49" charset="0"/>
                <a:cs typeface="Courier New" panose="02070309020205020404" pitchFamily="49" charset="0"/>
              </a:rPr>
              <a:t>o</a:t>
            </a:r>
            <a:r>
              <a:rPr lang="en-GB" sz="1400" dirty="0">
                <a:solidFill>
                  <a:srgbClr val="002060"/>
                </a:solidFill>
                <a:latin typeface="Tahoma" panose="020B0604030504040204" pitchFamily="34" charset="0"/>
                <a:ea typeface="Tahoma" panose="020B0604030504040204" pitchFamily="34" charset="0"/>
                <a:cs typeface="Tahoma" panose="020B0604030504040204" pitchFamily="34" charset="0"/>
              </a:rPr>
              <a:t>'</a:t>
            </a:r>
            <a:r>
              <a:rPr lang="en-GB" sz="1400" dirty="0">
                <a:solidFill>
                  <a:srgbClr val="002060"/>
                </a:solidFill>
                <a:latin typeface="+mn-lt"/>
              </a:rPr>
              <a:t>  in turn for each iteration.</a:t>
            </a:r>
            <a:r>
              <a:rPr lang="en-GB" sz="1400" b="1" dirty="0">
                <a:solidFill>
                  <a:srgbClr val="002060"/>
                </a:solidFill>
                <a:latin typeface="+mn-lt"/>
              </a:rPr>
              <a:t> </a:t>
            </a:r>
            <a:endParaRPr lang="en-GB" sz="1400" b="1" dirty="0">
              <a:latin typeface="+mn-lt"/>
            </a:endParaRPr>
          </a:p>
        </p:txBody>
      </p:sp>
      <p:cxnSp>
        <p:nvCxnSpPr>
          <p:cNvPr id="18442" name="Connector: Curved 3">
            <a:extLst>
              <a:ext uri="{FF2B5EF4-FFF2-40B4-BE49-F238E27FC236}">
                <a16:creationId xmlns:a16="http://schemas.microsoft.com/office/drawing/2014/main" id="{15A6F77D-ABC0-412A-9802-F695ED60B0D2}"/>
              </a:ext>
            </a:extLst>
          </p:cNvPr>
          <p:cNvCxnSpPr>
            <a:cxnSpLocks/>
          </p:cNvCxnSpPr>
          <p:nvPr/>
        </p:nvCxnSpPr>
        <p:spPr bwMode="auto">
          <a:xfrm rot="5400000" flipH="1" flipV="1">
            <a:off x="3721894" y="3494882"/>
            <a:ext cx="581025" cy="407987"/>
          </a:xfrm>
          <a:prstGeom prst="curvedConnector3">
            <a:avLst>
              <a:gd name="adj1" fmla="val 83583"/>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cxnSp>
        <p:nvCxnSpPr>
          <p:cNvPr id="18443" name="Connector: Curved 20">
            <a:extLst>
              <a:ext uri="{FF2B5EF4-FFF2-40B4-BE49-F238E27FC236}">
                <a16:creationId xmlns:a16="http://schemas.microsoft.com/office/drawing/2014/main" id="{EB3901A2-4F6E-436A-B380-9422AB2D4C15}"/>
              </a:ext>
            </a:extLst>
          </p:cNvPr>
          <p:cNvCxnSpPr>
            <a:cxnSpLocks/>
          </p:cNvCxnSpPr>
          <p:nvPr/>
        </p:nvCxnSpPr>
        <p:spPr bwMode="auto">
          <a:xfrm rot="5400000" flipH="1" flipV="1">
            <a:off x="1943100" y="4229100"/>
            <a:ext cx="2514600" cy="457200"/>
          </a:xfrm>
          <a:prstGeom prst="curvedConnector3">
            <a:avLst>
              <a:gd name="adj1" fmla="val 885"/>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graphicFrame>
        <p:nvGraphicFramePr>
          <p:cNvPr id="18433" name="Table 18432">
            <a:extLst>
              <a:ext uri="{FF2B5EF4-FFF2-40B4-BE49-F238E27FC236}">
                <a16:creationId xmlns:a16="http://schemas.microsoft.com/office/drawing/2014/main" id="{931A6090-C751-4E3C-BBB3-9C38B0AD48EA}"/>
              </a:ext>
            </a:extLst>
          </p:cNvPr>
          <p:cNvGraphicFramePr>
            <a:graphicFrameLocks noGrp="1"/>
          </p:cNvGraphicFramePr>
          <p:nvPr/>
        </p:nvGraphicFramePr>
        <p:xfrm>
          <a:off x="3733800" y="4711700"/>
          <a:ext cx="2725738" cy="1822450"/>
        </p:xfrm>
        <a:graphic>
          <a:graphicData uri="http://schemas.openxmlformats.org/drawingml/2006/table">
            <a:tbl>
              <a:tblPr firstRow="1" bandRow="1">
                <a:tableStyleId>{073A0DAA-6AF3-43AB-8588-CEC1D06C72B9}</a:tableStyleId>
              </a:tblPr>
              <a:tblGrid>
                <a:gridCol w="1045071">
                  <a:extLst>
                    <a:ext uri="{9D8B030D-6E8A-4147-A177-3AD203B41FA5}">
                      <a16:colId xmlns:a16="http://schemas.microsoft.com/office/drawing/2014/main" val="20000"/>
                    </a:ext>
                  </a:extLst>
                </a:gridCol>
                <a:gridCol w="857867">
                  <a:extLst>
                    <a:ext uri="{9D8B030D-6E8A-4147-A177-3AD203B41FA5}">
                      <a16:colId xmlns:a16="http://schemas.microsoft.com/office/drawing/2014/main" val="20001"/>
                    </a:ext>
                  </a:extLst>
                </a:gridCol>
                <a:gridCol w="822800">
                  <a:extLst>
                    <a:ext uri="{9D8B030D-6E8A-4147-A177-3AD203B41FA5}">
                      <a16:colId xmlns:a16="http://schemas.microsoft.com/office/drawing/2014/main" val="20002"/>
                    </a:ext>
                  </a:extLst>
                </a:gridCol>
              </a:tblGrid>
              <a:tr h="364490">
                <a:tc>
                  <a:txBody>
                    <a:bodyPr/>
                    <a:lstStyle/>
                    <a:p>
                      <a:r>
                        <a:rPr lang="en-GB" sz="1400" dirty="0"/>
                        <a:t>iteration</a:t>
                      </a:r>
                      <a:endParaRPr lang="en-GB" sz="1400" b="1" dirty="0"/>
                    </a:p>
                  </a:txBody>
                  <a:tcPr marL="91426" marR="91426" marT="45731" marB="45731"/>
                </a:tc>
                <a:tc>
                  <a:txBody>
                    <a:bodyPr/>
                    <a:lstStyle/>
                    <a:p>
                      <a:r>
                        <a:rPr lang="en-GB" sz="1400" dirty="0"/>
                        <a:t>letter</a:t>
                      </a:r>
                      <a:endParaRPr lang="en-GB" sz="1400" b="1" dirty="0">
                        <a:latin typeface="Courier New" panose="02070309020205020404" pitchFamily="49" charset="0"/>
                        <a:cs typeface="Courier New" panose="02070309020205020404" pitchFamily="49" charset="0"/>
                      </a:endParaRPr>
                    </a:p>
                  </a:txBody>
                  <a:tcPr marL="91426" marR="91426" marT="45731" marB="45731"/>
                </a:tc>
                <a:tc>
                  <a:txBody>
                    <a:bodyPr/>
                    <a:lstStyle/>
                    <a:p>
                      <a:r>
                        <a:rPr lang="en-GB" sz="1400" dirty="0"/>
                        <a:t>Output</a:t>
                      </a:r>
                      <a:endParaRPr lang="en-GB" sz="1400" b="1" dirty="0"/>
                    </a:p>
                  </a:txBody>
                  <a:tcPr marL="91426" marR="91426" marT="45731" marB="45731"/>
                </a:tc>
                <a:extLst>
                  <a:ext uri="{0D108BD9-81ED-4DB2-BD59-A6C34878D82A}">
                    <a16:rowId xmlns:a16="http://schemas.microsoft.com/office/drawing/2014/main" val="10000"/>
                  </a:ext>
                </a:extLst>
              </a:tr>
              <a:tr h="364490">
                <a:tc>
                  <a:txBody>
                    <a:bodyPr/>
                    <a:lstStyle/>
                    <a:p>
                      <a:r>
                        <a:rPr lang="en-GB" sz="1400" dirty="0"/>
                        <a:t>1</a:t>
                      </a:r>
                    </a:p>
                  </a:txBody>
                  <a:tcPr marL="91426" marR="91426" marT="45731" marB="45731"/>
                </a:tc>
                <a:tc>
                  <a:txBody>
                    <a:bodyPr/>
                    <a:lstStyle/>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tc rowSpan="4">
                  <a:txBody>
                    <a:bodyPr/>
                    <a:lstStyle/>
                    <a:p>
                      <a:r>
                        <a:rPr lang="en-GB" sz="1500" dirty="0"/>
                        <a:t>O</a:t>
                      </a:r>
                    </a:p>
                    <a:p>
                      <a:r>
                        <a:rPr lang="en-GB" sz="1500" dirty="0"/>
                        <a:t>h</a:t>
                      </a:r>
                    </a:p>
                    <a:p>
                      <a:r>
                        <a:rPr lang="en-GB" sz="1500" dirty="0" err="1"/>
                        <a:t>i</a:t>
                      </a:r>
                      <a:endParaRPr lang="en-GB" sz="1500" dirty="0"/>
                    </a:p>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extLst>
                  <a:ext uri="{0D108BD9-81ED-4DB2-BD59-A6C34878D82A}">
                    <a16:rowId xmlns:a16="http://schemas.microsoft.com/office/drawing/2014/main" val="10001"/>
                  </a:ext>
                </a:extLst>
              </a:tr>
              <a:tr h="364490">
                <a:tc>
                  <a:txBody>
                    <a:bodyPr/>
                    <a:lstStyle/>
                    <a:p>
                      <a:r>
                        <a:rPr lang="en-GB" sz="1400" dirty="0"/>
                        <a:t>2</a:t>
                      </a:r>
                    </a:p>
                  </a:txBody>
                  <a:tcPr marL="91426" marR="91426" marT="45731" marB="45731"/>
                </a:tc>
                <a:tc>
                  <a:txBody>
                    <a:bodyPr/>
                    <a:lstStyle/>
                    <a:p>
                      <a:r>
                        <a:rPr lang="en-GB" sz="1500" dirty="0"/>
                        <a:t>h</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64490">
                <a:tc>
                  <a:txBody>
                    <a:bodyPr/>
                    <a:lstStyle/>
                    <a:p>
                      <a:r>
                        <a:rPr lang="en-GB" sz="1400" dirty="0"/>
                        <a:t>3</a:t>
                      </a:r>
                    </a:p>
                  </a:txBody>
                  <a:tcPr marL="91426" marR="91426" marT="45731" marB="45731"/>
                </a:tc>
                <a:tc>
                  <a:txBody>
                    <a:bodyPr/>
                    <a:lstStyle/>
                    <a:p>
                      <a:r>
                        <a:rPr lang="en-GB" sz="1500" dirty="0" err="1"/>
                        <a:t>i</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64490">
                <a:tc>
                  <a:txBody>
                    <a:bodyPr/>
                    <a:lstStyle/>
                    <a:p>
                      <a:r>
                        <a:rPr lang="en-GB" sz="1400" dirty="0"/>
                        <a:t>4</a:t>
                      </a:r>
                    </a:p>
                  </a:txBody>
                  <a:tcPr marL="91426" marR="91426" marT="45731" marB="45731"/>
                </a:tc>
                <a:tc>
                  <a:txBody>
                    <a:bodyPr/>
                    <a:lstStyle/>
                    <a:p>
                      <a:r>
                        <a:rPr lang="en-GB" sz="1500" dirty="0"/>
                        <a:t>o</a:t>
                      </a:r>
                      <a:endParaRPr lang="en-GB" sz="1500" dirty="0">
                        <a:latin typeface="Courier New" panose="02070309020205020404" pitchFamily="49" charset="0"/>
                        <a:cs typeface="Courier New" panose="02070309020205020404" pitchFamily="49" charset="0"/>
                      </a:endParaRPr>
                    </a:p>
                  </a:txBody>
                  <a:tcPr marL="91426" marR="91426" marT="45731" marB="45731"/>
                </a:tc>
                <a:tc vMerge="1">
                  <a:txBody>
                    <a:bodyPr/>
                    <a:lstStyle/>
                    <a:p>
                      <a:endParaRPr lang="en-GB" sz="15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04A69A-71E3-4D26-83CD-4646ABBE9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858" y="3477311"/>
            <a:ext cx="2748941" cy="2692508"/>
          </a:xfrm>
          <a:prstGeom prst="rect">
            <a:avLst/>
          </a:prstGeom>
        </p:spPr>
      </p:pic>
      <p:sp>
        <p:nvSpPr>
          <p:cNvPr id="18435" name="Rectangle 3">
            <a:extLst>
              <a:ext uri="{FF2B5EF4-FFF2-40B4-BE49-F238E27FC236}">
                <a16:creationId xmlns:a16="http://schemas.microsoft.com/office/drawing/2014/main" id="{00DDCD46-DD09-44D3-92B6-4E516CB590EC}"/>
              </a:ext>
            </a:extLst>
          </p:cNvPr>
          <p:cNvSpPr>
            <a:spLocks noGrp="1" noChangeArrowheads="1"/>
          </p:cNvSpPr>
          <p:nvPr>
            <p:ph type="body" idx="1"/>
          </p:nvPr>
        </p:nvSpPr>
        <p:spPr>
          <a:xfrm>
            <a:off x="838200" y="1295400"/>
            <a:ext cx="7620000" cy="5410200"/>
          </a:xfrm>
        </p:spPr>
        <p:txBody>
          <a:bodyPr/>
          <a:lstStyle/>
          <a:p>
            <a:pPr>
              <a:spcBef>
                <a:spcPts val="1200"/>
              </a:spcBef>
              <a:defRPr/>
            </a:pPr>
            <a:r>
              <a:rPr lang="en-GB" sz="2000" b="1" dirty="0"/>
              <a:t>Objectives</a:t>
            </a:r>
          </a:p>
          <a:p>
            <a:pPr marL="857250" lvl="1" indent="-342900" eaLnBrk="1" hangingPunct="1">
              <a:buFont typeface="Tahoma" pitchFamily="34" charset="0"/>
              <a:buChar char="–"/>
              <a:defRPr/>
            </a:pPr>
            <a:r>
              <a:rPr lang="en-GB" sz="1900" dirty="0"/>
              <a:t>Use </a:t>
            </a:r>
            <a:r>
              <a:rPr lang="en-GB" sz="1900" dirty="0">
                <a:latin typeface="Courier New" pitchFamily="49" charset="0"/>
                <a:cs typeface="Courier New" pitchFamily="49" charset="0"/>
              </a:rPr>
              <a:t> while </a:t>
            </a:r>
            <a:r>
              <a:rPr lang="en-GB" sz="1900" dirty="0"/>
              <a:t> statements  to  implement event-controlled loops.</a:t>
            </a:r>
          </a:p>
          <a:p>
            <a:pPr marL="857250" lvl="1" indent="-342900" eaLnBrk="1" hangingPunct="1">
              <a:buFontTx/>
              <a:buNone/>
              <a:defRPr/>
            </a:pPr>
            <a:r>
              <a:rPr lang="en-GB" sz="1900" dirty="0"/>
              <a:t>	A   </a:t>
            </a:r>
            <a:r>
              <a:rPr lang="en-GB" sz="1900" dirty="0">
                <a:latin typeface="Courier New" pitchFamily="49" charset="0"/>
                <a:cs typeface="Courier New" pitchFamily="49" charset="0"/>
              </a:rPr>
              <a:t>while </a:t>
            </a:r>
            <a:r>
              <a:rPr lang="en-GB" sz="1900" dirty="0"/>
              <a:t> loop executes instructions repeatedly while a condition is true.</a:t>
            </a:r>
          </a:p>
          <a:p>
            <a:pPr marL="857250" lvl="1" indent="-342900" eaLnBrk="1" hangingPunct="1">
              <a:buFontTx/>
              <a:buNone/>
              <a:defRPr/>
            </a:pPr>
            <a:r>
              <a:rPr lang="en-GB" sz="1900" dirty="0"/>
              <a:t>	</a:t>
            </a:r>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buFontTx/>
              <a:buNone/>
              <a:defRPr/>
            </a:pPr>
            <a:endParaRPr lang="en-GB" sz="1900" dirty="0"/>
          </a:p>
          <a:p>
            <a:pPr marL="857250" lvl="1" indent="-342900" eaLnBrk="1" hangingPunct="1">
              <a:spcBef>
                <a:spcPts val="1000"/>
              </a:spcBef>
              <a:buFontTx/>
              <a:buNone/>
              <a:defRPr/>
            </a:pPr>
            <a:endParaRPr lang="en-GB" sz="1900" dirty="0"/>
          </a:p>
          <a:p>
            <a:pPr marL="857250" lvl="1" indent="-342900" eaLnBrk="1" hangingPunct="1">
              <a:buFont typeface="Tahoma" pitchFamily="34" charset="0"/>
              <a:buChar char="–"/>
              <a:defRPr/>
            </a:pPr>
            <a:endParaRPr lang="en-GB" sz="1900" dirty="0"/>
          </a:p>
          <a:p>
            <a:pPr marL="857250" lvl="1" indent="-342900" eaLnBrk="1" hangingPunct="1">
              <a:buFont typeface="Tahoma" pitchFamily="34" charset="0"/>
              <a:buChar char="–"/>
              <a:defRPr/>
            </a:pPr>
            <a:endParaRPr lang="en-GB" sz="1900" dirty="0"/>
          </a:p>
          <a:p>
            <a:pPr>
              <a:spcAft>
                <a:spcPts val="600"/>
              </a:spcAft>
              <a:buFontTx/>
              <a:buNone/>
              <a:defRPr/>
            </a:pPr>
            <a:endParaRPr lang="en-GB" sz="1900" dirty="0"/>
          </a:p>
          <a:p>
            <a:pPr>
              <a:spcAft>
                <a:spcPts val="600"/>
              </a:spcAft>
              <a:defRPr/>
            </a:pPr>
            <a:endParaRPr lang="en-GB" sz="1900" dirty="0"/>
          </a:p>
          <a:p>
            <a:pPr>
              <a:spcAft>
                <a:spcPts val="600"/>
              </a:spcAft>
              <a:defRPr/>
            </a:pPr>
            <a:endParaRPr lang="en-GB" sz="1900" dirty="0"/>
          </a:p>
          <a:p>
            <a:pPr>
              <a:spcAft>
                <a:spcPts val="600"/>
              </a:spcAft>
              <a:defRPr/>
            </a:pPr>
            <a:endParaRPr lang="en-GB" sz="1900" dirty="0"/>
          </a:p>
          <a:p>
            <a:pPr marL="0" indent="0">
              <a:spcAft>
                <a:spcPts val="600"/>
              </a:spcAft>
              <a:buFontTx/>
              <a:buNone/>
              <a:defRPr/>
            </a:pPr>
            <a:endParaRPr lang="en-GB" sz="1900" dirty="0"/>
          </a:p>
          <a:p>
            <a:pPr marL="0" indent="0">
              <a:spcAft>
                <a:spcPts val="600"/>
              </a:spcAft>
              <a:buFontTx/>
              <a:buNone/>
              <a:defRPr/>
            </a:pPr>
            <a:endParaRPr lang="en-US" sz="1900" dirty="0"/>
          </a:p>
        </p:txBody>
      </p:sp>
      <p:sp>
        <p:nvSpPr>
          <p:cNvPr id="11266" name="Rectangle 2">
            <a:extLst>
              <a:ext uri="{FF2B5EF4-FFF2-40B4-BE49-F238E27FC236}">
                <a16:creationId xmlns:a16="http://schemas.microsoft.com/office/drawing/2014/main" id="{FE2C669A-1BA8-4DD1-BF02-076B78CB17B4}"/>
              </a:ext>
            </a:extLst>
          </p:cNvPr>
          <p:cNvSpPr>
            <a:spLocks noGrp="1" noChangeArrowheads="1"/>
          </p:cNvSpPr>
          <p:nvPr>
            <p:ph type="title"/>
          </p:nvPr>
        </p:nvSpPr>
        <p:spPr>
          <a:xfrm>
            <a:off x="457200" y="274638"/>
            <a:ext cx="6400800" cy="944562"/>
          </a:xfrm>
        </p:spPr>
        <p:txBody>
          <a:bodyPr/>
          <a:lstStyle/>
          <a:p>
            <a:pPr algn="l" eaLnBrk="1" hangingPunct="1">
              <a:defRPr/>
            </a:pPr>
            <a:r>
              <a:rPr lang="en-GB" sz="3200" b="0" dirty="0">
                <a:latin typeface="+mn-lt"/>
                <a:cs typeface="Arial" charset="0"/>
              </a:rPr>
              <a:t>Objectives of the exercises set </a:t>
            </a:r>
            <a:r>
              <a:rPr lang="en-GB" b="0" dirty="0">
                <a:latin typeface="+mn-lt"/>
                <a:cs typeface="Arial" charset="0"/>
              </a:rPr>
              <a:t>(2)</a:t>
            </a:r>
          </a:p>
        </p:txBody>
      </p:sp>
      <p:sp>
        <p:nvSpPr>
          <p:cNvPr id="20485" name="Slide Number Placeholder 5">
            <a:extLst>
              <a:ext uri="{FF2B5EF4-FFF2-40B4-BE49-F238E27FC236}">
                <a16:creationId xmlns:a16="http://schemas.microsoft.com/office/drawing/2014/main" id="{E54BA7EF-4597-4FB1-9A44-E2EAC23C1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58AB431-3B8E-4BBE-A6A2-C8EFCEA514BB}" type="slidenum">
              <a:rPr lang="en-US" altLang="en-US" sz="1400" smtClean="0">
                <a:cs typeface="Arial" panose="020B0604020202020204" pitchFamily="34" charset="0"/>
              </a:rPr>
              <a:pPr>
                <a:spcBef>
                  <a:spcPct val="0"/>
                </a:spcBef>
                <a:buFontTx/>
                <a:buNone/>
              </a:pPr>
              <a:t>6</a:t>
            </a:fld>
            <a:endParaRPr lang="en-US" altLang="en-US" sz="1400">
              <a:cs typeface="Arial" panose="020B0604020202020204" pitchFamily="34" charset="0"/>
            </a:endParaRPr>
          </a:p>
        </p:txBody>
      </p:sp>
      <p:sp>
        <p:nvSpPr>
          <p:cNvPr id="9" name="Oval 8">
            <a:extLst>
              <a:ext uri="{FF2B5EF4-FFF2-40B4-BE49-F238E27FC236}">
                <a16:creationId xmlns:a16="http://schemas.microsoft.com/office/drawing/2014/main" id="{02D4A02A-4024-42DC-A267-1F2AB1A7525A}"/>
              </a:ext>
            </a:extLst>
          </p:cNvPr>
          <p:cNvSpPr/>
          <p:nvPr/>
        </p:nvSpPr>
        <p:spPr>
          <a:xfrm>
            <a:off x="6265204" y="3619500"/>
            <a:ext cx="228600" cy="3048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10" name="Oval 9">
            <a:extLst>
              <a:ext uri="{FF2B5EF4-FFF2-40B4-BE49-F238E27FC236}">
                <a16:creationId xmlns:a16="http://schemas.microsoft.com/office/drawing/2014/main" id="{67706244-DD60-4C7E-B743-5442ADCC1FD4}"/>
              </a:ext>
            </a:extLst>
          </p:cNvPr>
          <p:cNvSpPr/>
          <p:nvPr/>
        </p:nvSpPr>
        <p:spPr>
          <a:xfrm>
            <a:off x="6189004" y="4076814"/>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2</a:t>
            </a:r>
          </a:p>
        </p:txBody>
      </p:sp>
      <p:sp>
        <p:nvSpPr>
          <p:cNvPr id="15" name="Oval 14">
            <a:extLst>
              <a:ext uri="{FF2B5EF4-FFF2-40B4-BE49-F238E27FC236}">
                <a16:creationId xmlns:a16="http://schemas.microsoft.com/office/drawing/2014/main" id="{1ADB29CE-04E6-4273-A983-4847942F44D9}"/>
              </a:ext>
            </a:extLst>
          </p:cNvPr>
          <p:cNvSpPr/>
          <p:nvPr/>
        </p:nvSpPr>
        <p:spPr>
          <a:xfrm>
            <a:off x="7207770" y="4842843"/>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3</a:t>
            </a:r>
          </a:p>
        </p:txBody>
      </p:sp>
      <p:sp>
        <p:nvSpPr>
          <p:cNvPr id="21" name="Oval 20">
            <a:extLst>
              <a:ext uri="{FF2B5EF4-FFF2-40B4-BE49-F238E27FC236}">
                <a16:creationId xmlns:a16="http://schemas.microsoft.com/office/drawing/2014/main" id="{8DC573D6-A12E-4CFF-BDE9-614C43374732}"/>
              </a:ext>
            </a:extLst>
          </p:cNvPr>
          <p:cNvSpPr/>
          <p:nvPr/>
        </p:nvSpPr>
        <p:spPr>
          <a:xfrm>
            <a:off x="7240587" y="5320506"/>
            <a:ext cx="303213" cy="2270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sp>
        <p:nvSpPr>
          <p:cNvPr id="2" name="TextBox 1">
            <a:extLst>
              <a:ext uri="{FF2B5EF4-FFF2-40B4-BE49-F238E27FC236}">
                <a16:creationId xmlns:a16="http://schemas.microsoft.com/office/drawing/2014/main" id="{130B8174-7B11-4CFC-B64A-B57348239F56}"/>
              </a:ext>
            </a:extLst>
          </p:cNvPr>
          <p:cNvSpPr txBox="1"/>
          <p:nvPr/>
        </p:nvSpPr>
        <p:spPr>
          <a:xfrm>
            <a:off x="2324100" y="5434013"/>
            <a:ext cx="1104900" cy="738187"/>
          </a:xfrm>
          <a:prstGeom prst="rect">
            <a:avLst/>
          </a:prstGeom>
          <a:noFill/>
        </p:spPr>
        <p:txBody>
          <a:bodyPr>
            <a:spAutoFit/>
          </a:bodyPr>
          <a:lstStyle/>
          <a:p>
            <a:pPr>
              <a:defRPr/>
            </a:pPr>
            <a:r>
              <a:rPr lang="en-GB" sz="1400" i="0" dirty="0">
                <a:solidFill>
                  <a:srgbClr val="002060"/>
                </a:solidFill>
                <a:latin typeface="+mn-lt"/>
              </a:rPr>
              <a:t>The header ends in a </a:t>
            </a:r>
            <a:r>
              <a:rPr lang="en-GB" sz="1400" b="1" i="0" dirty="0">
                <a:solidFill>
                  <a:srgbClr val="002060"/>
                </a:solidFill>
                <a:latin typeface="+mn-lt"/>
              </a:rPr>
              <a:t>colon.</a:t>
            </a:r>
          </a:p>
        </p:txBody>
      </p:sp>
      <p:sp>
        <p:nvSpPr>
          <p:cNvPr id="19" name="Oval 18">
            <a:extLst>
              <a:ext uri="{FF2B5EF4-FFF2-40B4-BE49-F238E27FC236}">
                <a16:creationId xmlns:a16="http://schemas.microsoft.com/office/drawing/2014/main" id="{0D2981AB-8801-4DE9-97B1-1E339416003C}"/>
              </a:ext>
            </a:extLst>
          </p:cNvPr>
          <p:cNvSpPr/>
          <p:nvPr/>
        </p:nvSpPr>
        <p:spPr>
          <a:xfrm>
            <a:off x="4572000" y="35052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22" name="Oval 21">
            <a:extLst>
              <a:ext uri="{FF2B5EF4-FFF2-40B4-BE49-F238E27FC236}">
                <a16:creationId xmlns:a16="http://schemas.microsoft.com/office/drawing/2014/main" id="{BAC248F4-F8C0-4C41-970F-F132CEDF754C}"/>
              </a:ext>
            </a:extLst>
          </p:cNvPr>
          <p:cNvSpPr/>
          <p:nvPr/>
        </p:nvSpPr>
        <p:spPr>
          <a:xfrm>
            <a:off x="5334000" y="37338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2</a:t>
            </a:r>
          </a:p>
        </p:txBody>
      </p:sp>
      <p:sp>
        <p:nvSpPr>
          <p:cNvPr id="23" name="Oval 22">
            <a:extLst>
              <a:ext uri="{FF2B5EF4-FFF2-40B4-BE49-F238E27FC236}">
                <a16:creationId xmlns:a16="http://schemas.microsoft.com/office/drawing/2014/main" id="{1EF5A9B9-5347-4100-91DF-3CB22106A218}"/>
              </a:ext>
            </a:extLst>
          </p:cNvPr>
          <p:cNvSpPr/>
          <p:nvPr/>
        </p:nvSpPr>
        <p:spPr>
          <a:xfrm>
            <a:off x="5334000" y="4038600"/>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3</a:t>
            </a:r>
          </a:p>
        </p:txBody>
      </p:sp>
      <p:sp>
        <p:nvSpPr>
          <p:cNvPr id="24" name="Oval 23">
            <a:extLst>
              <a:ext uri="{FF2B5EF4-FFF2-40B4-BE49-F238E27FC236}">
                <a16:creationId xmlns:a16="http://schemas.microsoft.com/office/drawing/2014/main" id="{03D75C50-5AE7-49F0-9B8D-366231FAF498}"/>
              </a:ext>
            </a:extLst>
          </p:cNvPr>
          <p:cNvSpPr/>
          <p:nvPr/>
        </p:nvSpPr>
        <p:spPr>
          <a:xfrm>
            <a:off x="5334000" y="4343400"/>
            <a:ext cx="303213" cy="2270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sp>
        <p:nvSpPr>
          <p:cNvPr id="26" name="TextBox 25">
            <a:extLst>
              <a:ext uri="{FF2B5EF4-FFF2-40B4-BE49-F238E27FC236}">
                <a16:creationId xmlns:a16="http://schemas.microsoft.com/office/drawing/2014/main" id="{47AEE73D-3776-4741-841A-227B3839204B}"/>
              </a:ext>
            </a:extLst>
          </p:cNvPr>
          <p:cNvSpPr txBox="1"/>
          <p:nvPr/>
        </p:nvSpPr>
        <p:spPr>
          <a:xfrm>
            <a:off x="914400" y="6172200"/>
            <a:ext cx="7315200" cy="554038"/>
          </a:xfrm>
          <a:prstGeom prst="rect">
            <a:avLst/>
          </a:prstGeom>
          <a:noFill/>
        </p:spPr>
        <p:txBody>
          <a:bodyPr>
            <a:spAutoFit/>
          </a:bodyPr>
          <a:lstStyle/>
          <a:p>
            <a:pPr>
              <a:defRPr/>
            </a:pPr>
            <a:r>
              <a:rPr lang="en-GB" sz="1500" i="0" dirty="0">
                <a:latin typeface="+mn-lt"/>
              </a:rPr>
              <a:t>In the example, </a:t>
            </a:r>
            <a:r>
              <a:rPr lang="en-GB" sz="1500" i="0" u="sng" dirty="0">
                <a:latin typeface="+mn-lt"/>
              </a:rPr>
              <a:t>the variable </a:t>
            </a:r>
            <a:r>
              <a:rPr lang="en-GB" sz="1500" i="0" u="sng" dirty="0" err="1">
                <a:latin typeface="Courier New" pitchFamily="49" charset="0"/>
                <a:cs typeface="Courier New" pitchFamily="49" charset="0"/>
              </a:rPr>
              <a:t>i</a:t>
            </a:r>
            <a:r>
              <a:rPr lang="en-GB" sz="1500" i="0" u="sng" dirty="0">
                <a:latin typeface="+mn-lt"/>
              </a:rPr>
              <a:t> is initialised outside the while loop </a:t>
            </a:r>
            <a:r>
              <a:rPr lang="en-GB" sz="1500" i="0" dirty="0">
                <a:latin typeface="+mn-lt"/>
              </a:rPr>
              <a:t>(statement        ) and </a:t>
            </a:r>
            <a:r>
              <a:rPr lang="en-GB" sz="1500" i="0" u="sng" dirty="0">
                <a:latin typeface="+mn-lt"/>
              </a:rPr>
              <a:t>updated in the loop body </a:t>
            </a:r>
            <a:r>
              <a:rPr lang="en-GB" sz="1500" i="0" dirty="0">
                <a:latin typeface="+mn-lt"/>
              </a:rPr>
              <a:t>(statement         ).</a:t>
            </a:r>
          </a:p>
        </p:txBody>
      </p:sp>
      <p:sp>
        <p:nvSpPr>
          <p:cNvPr id="27" name="Oval 26">
            <a:extLst>
              <a:ext uri="{FF2B5EF4-FFF2-40B4-BE49-F238E27FC236}">
                <a16:creationId xmlns:a16="http://schemas.microsoft.com/office/drawing/2014/main" id="{1E6E2811-200A-4823-8FDF-705B8280AF14}"/>
              </a:ext>
            </a:extLst>
          </p:cNvPr>
          <p:cNvSpPr/>
          <p:nvPr/>
        </p:nvSpPr>
        <p:spPr>
          <a:xfrm>
            <a:off x="7543800" y="6202363"/>
            <a:ext cx="304800" cy="22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1</a:t>
            </a:r>
          </a:p>
        </p:txBody>
      </p:sp>
      <p:sp>
        <p:nvSpPr>
          <p:cNvPr id="28" name="Oval 27">
            <a:extLst>
              <a:ext uri="{FF2B5EF4-FFF2-40B4-BE49-F238E27FC236}">
                <a16:creationId xmlns:a16="http://schemas.microsoft.com/office/drawing/2014/main" id="{027286FD-D4AF-41A8-B6FF-894325D659C2}"/>
              </a:ext>
            </a:extLst>
          </p:cNvPr>
          <p:cNvSpPr/>
          <p:nvPr/>
        </p:nvSpPr>
        <p:spPr>
          <a:xfrm>
            <a:off x="4572000" y="6450013"/>
            <a:ext cx="303213" cy="227012"/>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i="0" dirty="0"/>
              <a:t>4</a:t>
            </a:r>
          </a:p>
        </p:txBody>
      </p:sp>
      <p:cxnSp>
        <p:nvCxnSpPr>
          <p:cNvPr id="20499" name="Connector: Curved 3">
            <a:extLst>
              <a:ext uri="{FF2B5EF4-FFF2-40B4-BE49-F238E27FC236}">
                <a16:creationId xmlns:a16="http://schemas.microsoft.com/office/drawing/2014/main" id="{243F7B5F-FD5D-4A5C-B321-0B09CB8D1154}"/>
              </a:ext>
            </a:extLst>
          </p:cNvPr>
          <p:cNvCxnSpPr>
            <a:cxnSpLocks/>
          </p:cNvCxnSpPr>
          <p:nvPr/>
        </p:nvCxnSpPr>
        <p:spPr bwMode="auto">
          <a:xfrm rot="5400000" flipH="1" flipV="1">
            <a:off x="2293144" y="4544219"/>
            <a:ext cx="1641475" cy="173037"/>
          </a:xfrm>
          <a:prstGeom prst="curvedConnector3">
            <a:avLst>
              <a:gd name="adj1" fmla="val 50000"/>
            </a:avLst>
          </a:prstGeom>
          <a:noFill/>
          <a:ln w="22225" algn="ctr">
            <a:solidFill>
              <a:srgbClr val="002060"/>
            </a:solidFill>
            <a:prstDash val="lgDash"/>
            <a:round/>
            <a:headEnd/>
            <a:tailEnd type="triangle" w="med" len="med"/>
          </a:ln>
          <a:extLst>
            <a:ext uri="{909E8E84-426E-40DD-AFC4-6F175D3DCCD1}">
              <a14:hiddenFill xmlns:a14="http://schemas.microsoft.com/office/drawing/2010/main">
                <a:noFill/>
              </a14:hiddenFill>
            </a:ext>
          </a:extLst>
        </p:spPr>
      </p:cxnSp>
      <p:sp>
        <p:nvSpPr>
          <p:cNvPr id="32" name="TextBox 31">
            <a:extLst>
              <a:ext uri="{FF2B5EF4-FFF2-40B4-BE49-F238E27FC236}">
                <a16:creationId xmlns:a16="http://schemas.microsoft.com/office/drawing/2014/main" id="{0C7906C2-AFA8-4DA9-80C3-F8F2652F79DF}"/>
              </a:ext>
            </a:extLst>
          </p:cNvPr>
          <p:cNvSpPr txBox="1"/>
          <p:nvPr/>
        </p:nvSpPr>
        <p:spPr>
          <a:xfrm>
            <a:off x="1066800" y="4283075"/>
            <a:ext cx="1655763" cy="954088"/>
          </a:xfrm>
          <a:prstGeom prst="rect">
            <a:avLst/>
          </a:prstGeom>
          <a:noFill/>
        </p:spPr>
        <p:txBody>
          <a:bodyPr>
            <a:spAutoFit/>
          </a:bodyPr>
          <a:lstStyle/>
          <a:p>
            <a:pPr>
              <a:defRPr/>
            </a:pPr>
            <a:r>
              <a:rPr lang="en-GB" sz="1400" i="0" dirty="0">
                <a:solidFill>
                  <a:srgbClr val="002060"/>
                </a:solidFill>
                <a:latin typeface="+mn-lt"/>
              </a:rPr>
              <a:t>All the statements in the block (loop body) have the </a:t>
            </a:r>
            <a:r>
              <a:rPr lang="en-GB" sz="1400" b="1" i="0" dirty="0">
                <a:solidFill>
                  <a:srgbClr val="002060"/>
                </a:solidFill>
                <a:latin typeface="+mn-lt"/>
              </a:rPr>
              <a:t>same</a:t>
            </a:r>
            <a:r>
              <a:rPr lang="en-GB" sz="1400" i="0" dirty="0">
                <a:solidFill>
                  <a:srgbClr val="002060"/>
                </a:solidFill>
                <a:latin typeface="+mn-lt"/>
              </a:rPr>
              <a:t> indentation.</a:t>
            </a:r>
          </a:p>
        </p:txBody>
      </p:sp>
      <p:cxnSp>
        <p:nvCxnSpPr>
          <p:cNvPr id="20501" name="Straight Arrow Connector 24">
            <a:extLst>
              <a:ext uri="{FF2B5EF4-FFF2-40B4-BE49-F238E27FC236}">
                <a16:creationId xmlns:a16="http://schemas.microsoft.com/office/drawing/2014/main" id="{4F226408-ED02-4E8F-B4C5-FB9F4F71E785}"/>
              </a:ext>
            </a:extLst>
          </p:cNvPr>
          <p:cNvCxnSpPr>
            <a:cxnSpLocks noChangeShapeType="1"/>
          </p:cNvCxnSpPr>
          <p:nvPr/>
        </p:nvCxnSpPr>
        <p:spPr bwMode="auto">
          <a:xfrm flipV="1">
            <a:off x="1778000" y="4038600"/>
            <a:ext cx="0" cy="304800"/>
          </a:xfrm>
          <a:prstGeom prst="straightConnector1">
            <a:avLst/>
          </a:prstGeom>
          <a:noFill/>
          <a:ln w="22225" algn="ctr">
            <a:solidFill>
              <a:srgbClr val="002060"/>
            </a:solidFill>
            <a:prstDash val="dash"/>
            <a:round/>
            <a:headEnd/>
            <a:tailEnd type="triangle" w="med" len="med"/>
          </a:ln>
          <a:extLst>
            <a:ext uri="{909E8E84-426E-40DD-AFC4-6F175D3DCCD1}">
              <a14:hiddenFill xmlns:a14="http://schemas.microsoft.com/office/drawing/2010/main">
                <a:noFill/>
              </a14:hiddenFill>
            </a:ext>
          </a:extLst>
        </p:spPr>
      </p:cxnSp>
      <p:pic>
        <p:nvPicPr>
          <p:cNvPr id="20502" name="Graphic 2" descr="Right Pointing Backhand Index ">
            <a:extLst>
              <a:ext uri="{FF2B5EF4-FFF2-40B4-BE49-F238E27FC236}">
                <a16:creationId xmlns:a16="http://schemas.microsoft.com/office/drawing/2014/main" id="{FF6DCAFB-B324-4903-B5CC-B249D7CD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6103938"/>
            <a:ext cx="34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Callout 12">
            <a:extLst>
              <a:ext uri="{FF2B5EF4-FFF2-40B4-BE49-F238E27FC236}">
                <a16:creationId xmlns:a16="http://schemas.microsoft.com/office/drawing/2014/main" id="{B9112480-AA2C-409B-BA8A-4208132B1A41}"/>
              </a:ext>
            </a:extLst>
          </p:cNvPr>
          <p:cNvSpPr/>
          <p:nvPr/>
        </p:nvSpPr>
        <p:spPr bwMode="auto">
          <a:xfrm>
            <a:off x="7173912" y="3540246"/>
            <a:ext cx="1284288" cy="381000"/>
          </a:xfrm>
          <a:prstGeom prst="wedgeEllipseCallout">
            <a:avLst>
              <a:gd name="adj1" fmla="val -47546"/>
              <a:gd name="adj2" fmla="val 135544"/>
            </a:avLst>
          </a:prstGeom>
          <a:solidFill>
            <a:srgbClr val="FCFBD5">
              <a:alpha val="30000"/>
            </a:srgbClr>
          </a:solidFill>
          <a:ln w="9525" cap="flat" cmpd="sng" algn="ctr">
            <a:solidFill>
              <a:schemeClr val="tx1"/>
            </a:solidFill>
            <a:prstDash val="solid"/>
            <a:round/>
            <a:headEnd type="none" w="med" len="med"/>
            <a:tailEnd type="none" w="med" len="med"/>
          </a:ln>
          <a:effectLst/>
        </p:spPr>
        <p:txBody>
          <a:bodyPr/>
          <a:lstStyle/>
          <a:p>
            <a:pPr>
              <a:defRPr/>
            </a:pPr>
            <a:r>
              <a:rPr lang="en-GB" sz="1400" i="0" dirty="0">
                <a:latin typeface="+mn-lt"/>
              </a:rPr>
              <a:t>condition</a:t>
            </a:r>
          </a:p>
        </p:txBody>
      </p:sp>
      <p:graphicFrame>
        <p:nvGraphicFramePr>
          <p:cNvPr id="5" name="Table 4">
            <a:extLst>
              <a:ext uri="{FF2B5EF4-FFF2-40B4-BE49-F238E27FC236}">
                <a16:creationId xmlns:a16="http://schemas.microsoft.com/office/drawing/2014/main" id="{3B538DC6-1CF3-405B-B096-61A5CB6A73B2}"/>
              </a:ext>
            </a:extLst>
          </p:cNvPr>
          <p:cNvGraphicFramePr>
            <a:graphicFrameLocks noGrp="1"/>
          </p:cNvGraphicFramePr>
          <p:nvPr>
            <p:extLst>
              <p:ext uri="{D42A27DB-BD31-4B8C-83A1-F6EECF244321}">
                <p14:modId xmlns:p14="http://schemas.microsoft.com/office/powerpoint/2010/main" val="4038924102"/>
              </p:ext>
            </p:extLst>
          </p:nvPr>
        </p:nvGraphicFramePr>
        <p:xfrm>
          <a:off x="1104900" y="2967037"/>
          <a:ext cx="7467600" cy="3200400"/>
        </p:xfrm>
        <a:graphic>
          <a:graphicData uri="http://schemas.openxmlformats.org/drawingml/2006/table">
            <a:tbl>
              <a:tblPr firstRow="1" bandRow="1">
                <a:tableStyleId>{5940675A-B579-460E-94D1-54222C63F5DA}</a:tableStyleId>
              </a:tblPr>
              <a:tblGrid>
                <a:gridCol w="2285999">
                  <a:extLst>
                    <a:ext uri="{9D8B030D-6E8A-4147-A177-3AD203B41FA5}">
                      <a16:colId xmlns:a16="http://schemas.microsoft.com/office/drawing/2014/main" val="20000"/>
                    </a:ext>
                  </a:extLst>
                </a:gridCol>
                <a:gridCol w="2460771">
                  <a:extLst>
                    <a:ext uri="{9D8B030D-6E8A-4147-A177-3AD203B41FA5}">
                      <a16:colId xmlns:a16="http://schemas.microsoft.com/office/drawing/2014/main" val="20001"/>
                    </a:ext>
                  </a:extLst>
                </a:gridCol>
                <a:gridCol w="2720830">
                  <a:extLst>
                    <a:ext uri="{9D8B030D-6E8A-4147-A177-3AD203B41FA5}">
                      <a16:colId xmlns:a16="http://schemas.microsoft.com/office/drawing/2014/main" val="20002"/>
                    </a:ext>
                  </a:extLst>
                </a:gridCol>
              </a:tblGrid>
              <a:tr h="515060">
                <a:tc>
                  <a:txBody>
                    <a:bodyPr/>
                    <a:lstStyle/>
                    <a:p>
                      <a:r>
                        <a:rPr lang="en-GB" sz="1600" b="1" dirty="0"/>
                        <a:t>Syntax</a:t>
                      </a:r>
                      <a:endParaRPr lang="en-US" sz="1600" b="1" dirty="0"/>
                    </a:p>
                  </a:txBody>
                  <a:tcPr/>
                </a:tc>
                <a:tc>
                  <a:txBody>
                    <a:bodyPr/>
                    <a:lstStyle/>
                    <a:p>
                      <a:r>
                        <a:rPr lang="en-GB" sz="1600" b="1" dirty="0"/>
                        <a:t>Example</a:t>
                      </a:r>
                      <a:endParaRPr lang="en-US" sz="1600" b="1" dirty="0"/>
                    </a:p>
                  </a:txBody>
                  <a:tcPr/>
                </a:tc>
                <a:tc>
                  <a:txBody>
                    <a:bodyPr/>
                    <a:lstStyle/>
                    <a:p>
                      <a:r>
                        <a:rPr lang="en-US" sz="1600" b="1" dirty="0"/>
                        <a:t>Flow chart</a:t>
                      </a:r>
                    </a:p>
                  </a:txBody>
                  <a:tcPr/>
                </a:tc>
                <a:extLst>
                  <a:ext uri="{0D108BD9-81ED-4DB2-BD59-A6C34878D82A}">
                    <a16:rowId xmlns:a16="http://schemas.microsoft.com/office/drawing/2014/main" val="10000"/>
                  </a:ext>
                </a:extLst>
              </a:tr>
              <a:tr h="2685340">
                <a:tc>
                  <a:txBody>
                    <a:bodyPr/>
                    <a:lstStyle/>
                    <a:p>
                      <a:r>
                        <a:rPr lang="en-GB" sz="1600" b="1" baseline="0" dirty="0">
                          <a:solidFill>
                            <a:schemeClr val="tx1"/>
                          </a:solidFill>
                          <a:highlight>
                            <a:srgbClr val="FFFF00"/>
                          </a:highlight>
                          <a:latin typeface="Courier New" pitchFamily="49" charset="0"/>
                          <a:cs typeface="Courier New" pitchFamily="49" charset="0"/>
                        </a:rPr>
                        <a:t>while</a:t>
                      </a:r>
                      <a:r>
                        <a:rPr lang="en-GB" sz="1600" b="0" baseline="0" dirty="0">
                          <a:solidFill>
                            <a:srgbClr val="C00000"/>
                          </a:solidFill>
                          <a:latin typeface="Courier New" pitchFamily="49" charset="0"/>
                          <a:cs typeface="Courier New" pitchFamily="49" charset="0"/>
                        </a:rPr>
                        <a:t> </a:t>
                      </a:r>
                      <a:r>
                        <a:rPr lang="en-GB" sz="1600" b="0" baseline="0" dirty="0">
                          <a:solidFill>
                            <a:schemeClr val="tx1"/>
                          </a:solidFill>
                          <a:latin typeface="Courier New" pitchFamily="49" charset="0"/>
                          <a:cs typeface="Courier New" pitchFamily="49" charset="0"/>
                        </a:rPr>
                        <a:t>condition </a:t>
                      </a:r>
                      <a:r>
                        <a:rPr lang="en-GB" sz="1600" b="1" baseline="0" dirty="0">
                          <a:solidFill>
                            <a:schemeClr val="tx1"/>
                          </a:solidFill>
                          <a:highlight>
                            <a:srgbClr val="FFFF00"/>
                          </a:highlight>
                          <a:latin typeface="Courier New" pitchFamily="49" charset="0"/>
                          <a:cs typeface="Courier New" pitchFamily="49" charset="0"/>
                        </a:rPr>
                        <a:t>:</a:t>
                      </a:r>
                      <a:r>
                        <a:rPr lang="en-GB" sz="1600" baseline="0" dirty="0">
                          <a:latin typeface="Courier New" pitchFamily="49" charset="0"/>
                          <a:cs typeface="Courier New" pitchFamily="49" charset="0"/>
                        </a:rPr>
                        <a:t> </a:t>
                      </a:r>
                    </a:p>
                    <a:p>
                      <a:r>
                        <a:rPr lang="en-GB" sz="1600" baseline="0" dirty="0">
                          <a:latin typeface="Courier New" pitchFamily="49" charset="0"/>
                          <a:cs typeface="Courier New" pitchFamily="49" charset="0"/>
                        </a:rPr>
                        <a:t>    statements</a:t>
                      </a:r>
                      <a:endParaRPr lang="en-US" sz="1600" dirty="0">
                        <a:latin typeface="Courier New" pitchFamily="49" charset="0"/>
                        <a:cs typeface="Courier New" pitchFamily="49" charset="0"/>
                      </a:endParaRPr>
                    </a:p>
                  </a:txBody>
                  <a:tcPr/>
                </a:tc>
                <a:tc>
                  <a:txBody>
                    <a:bodyPr/>
                    <a:lstStyle/>
                    <a:p>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a:t>
                      </a:r>
                    </a:p>
                    <a:p>
                      <a:r>
                        <a:rPr lang="en-US" sz="1600" b="1" dirty="0">
                          <a:solidFill>
                            <a:schemeClr val="tx1"/>
                          </a:solidFill>
                          <a:highlight>
                            <a:srgbClr val="FFFF00"/>
                          </a:highlight>
                          <a:latin typeface="Courier New" pitchFamily="49" charset="0"/>
                          <a:cs typeface="Courier New" pitchFamily="49" charset="0"/>
                        </a:rPr>
                        <a:t>while</a:t>
                      </a:r>
                      <a:r>
                        <a:rPr lang="en-US" sz="1600" dirty="0">
                          <a:solidFill>
                            <a:srgbClr val="C00000"/>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&lt; 3 </a:t>
                      </a:r>
                      <a:r>
                        <a:rPr lang="en-US" sz="1600" b="1" baseline="0" dirty="0">
                          <a:solidFill>
                            <a:schemeClr val="tx1"/>
                          </a:solidFill>
                          <a:highlight>
                            <a:srgbClr val="FFFF00"/>
                          </a:highlight>
                          <a:latin typeface="Courier New" pitchFamily="49" charset="0"/>
                          <a:cs typeface="Courier New" pitchFamily="49" charset="0"/>
                        </a:rPr>
                        <a:t>:</a:t>
                      </a:r>
                    </a:p>
                    <a:p>
                      <a:r>
                        <a:rPr lang="en-US" sz="1600" baseline="0" dirty="0">
                          <a:solidFill>
                            <a:schemeClr val="tx1"/>
                          </a:solidFill>
                          <a:latin typeface="Courier New" pitchFamily="49" charset="0"/>
                          <a:cs typeface="Courier New" pitchFamily="49" charset="0"/>
                        </a:rPr>
                        <a:t>    print(</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a:t>
                      </a:r>
                    </a:p>
                    <a:p>
                      <a:r>
                        <a:rPr lang="en-US" sz="1600" baseline="0" dirty="0">
                          <a:solidFill>
                            <a:schemeClr val="tx1"/>
                          </a:solidFill>
                          <a:latin typeface="Courier New" pitchFamily="49" charset="0"/>
                          <a:cs typeface="Courier New" pitchFamily="49" charset="0"/>
                        </a:rPr>
                        <a:t>    </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 </a:t>
                      </a:r>
                      <a:r>
                        <a:rPr lang="en-US" sz="1600" baseline="0" dirty="0" err="1">
                          <a:solidFill>
                            <a:schemeClr val="tx1"/>
                          </a:solidFill>
                          <a:latin typeface="Courier New" pitchFamily="49" charset="0"/>
                          <a:cs typeface="Courier New" pitchFamily="49" charset="0"/>
                        </a:rPr>
                        <a:t>i</a:t>
                      </a:r>
                      <a:r>
                        <a:rPr lang="en-US" sz="1600" baseline="0" dirty="0">
                          <a:solidFill>
                            <a:schemeClr val="tx1"/>
                          </a:solidFill>
                          <a:latin typeface="Courier New" pitchFamily="49" charset="0"/>
                          <a:cs typeface="Courier New" pitchFamily="49" charset="0"/>
                        </a:rPr>
                        <a:t> + 1</a:t>
                      </a: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r>
                        <a:rPr lang="en-US" sz="1600" b="1" dirty="0">
                          <a:latin typeface="+mn-lt"/>
                          <a:cs typeface="Courier New" pitchFamily="49" charset="0"/>
                        </a:rPr>
                        <a:t>Output</a:t>
                      </a:r>
                    </a:p>
                    <a:p>
                      <a:r>
                        <a:rPr lang="en-US" sz="1600" b="0" dirty="0">
                          <a:latin typeface="+mn-lt"/>
                          <a:cs typeface="Courier New" pitchFamily="49" charset="0"/>
                        </a:rPr>
                        <a:t>0</a:t>
                      </a:r>
                    </a:p>
                    <a:p>
                      <a:r>
                        <a:rPr lang="en-US" sz="1600" b="0" dirty="0">
                          <a:latin typeface="+mn-lt"/>
                          <a:cs typeface="Courier New" pitchFamily="49" charset="0"/>
                        </a:rPr>
                        <a:t>1</a:t>
                      </a:r>
                    </a:p>
                    <a:p>
                      <a:r>
                        <a:rPr lang="en-US" sz="1600" b="0" dirty="0">
                          <a:latin typeface="+mn-lt"/>
                          <a:cs typeface="Courier New" pitchFamily="49" charset="0"/>
                        </a:rPr>
                        <a:t>2</a:t>
                      </a:r>
                    </a:p>
                  </a:txBody>
                  <a:tcPr/>
                </a:tc>
                <a:tc>
                  <a:txBody>
                    <a:bodyPr/>
                    <a:lstStyle/>
                    <a:p>
                      <a:endParaRPr lang="en-US" sz="1600" b="0" dirty="0">
                        <a:latin typeface="+mn-lt"/>
                        <a:cs typeface="Courier New" pitchFamily="49"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3F4D9BA-A39A-475B-B9A5-66CF80048EFD}"/>
              </a:ext>
            </a:extLst>
          </p:cNvPr>
          <p:cNvSpPr>
            <a:spLocks noGrp="1" noChangeArrowheads="1"/>
          </p:cNvSpPr>
          <p:nvPr>
            <p:ph type="title"/>
          </p:nvPr>
        </p:nvSpPr>
        <p:spPr>
          <a:xfrm>
            <a:off x="457200" y="274638"/>
            <a:ext cx="6400800" cy="792162"/>
          </a:xfrm>
        </p:spPr>
        <p:txBody>
          <a:bodyPr/>
          <a:lstStyle/>
          <a:p>
            <a:pPr algn="l" eaLnBrk="1" hangingPunct="1">
              <a:defRPr/>
            </a:pPr>
            <a:r>
              <a:rPr lang="en-GB" sz="3200" b="0" dirty="0">
                <a:cs typeface="Arial" charset="0"/>
              </a:rPr>
              <a:t>Objectives of the exercises set </a:t>
            </a:r>
            <a:r>
              <a:rPr lang="en-GB" b="0" dirty="0">
                <a:cs typeface="Arial" charset="0"/>
              </a:rPr>
              <a:t>(3)</a:t>
            </a:r>
            <a:endParaRPr lang="en-GB" b="0" dirty="0">
              <a:latin typeface="+mn-lt"/>
              <a:cs typeface="Arial" charset="0"/>
            </a:endParaRPr>
          </a:p>
        </p:txBody>
      </p:sp>
      <p:sp>
        <p:nvSpPr>
          <p:cNvPr id="15363" name="Rectangle 3">
            <a:extLst>
              <a:ext uri="{FF2B5EF4-FFF2-40B4-BE49-F238E27FC236}">
                <a16:creationId xmlns:a16="http://schemas.microsoft.com/office/drawing/2014/main" id="{37866C5E-7E75-4D7A-A129-8944E56BB8BB}"/>
              </a:ext>
            </a:extLst>
          </p:cNvPr>
          <p:cNvSpPr>
            <a:spLocks noGrp="1" noChangeArrowheads="1"/>
          </p:cNvSpPr>
          <p:nvPr>
            <p:ph type="body" idx="1"/>
          </p:nvPr>
        </p:nvSpPr>
        <p:spPr>
          <a:xfrm>
            <a:off x="838200" y="1143000"/>
            <a:ext cx="7543800" cy="5486400"/>
          </a:xfrm>
        </p:spPr>
        <p:txBody>
          <a:bodyPr/>
          <a:lstStyle/>
          <a:p>
            <a:pPr lvl="1">
              <a:spcAft>
                <a:spcPts val="600"/>
              </a:spcAft>
              <a:defRPr/>
            </a:pPr>
            <a:r>
              <a:rPr lang="en-GB" altLang="en-US" sz="1900" dirty="0"/>
              <a:t>The table below shows the working of the </a:t>
            </a:r>
            <a:r>
              <a:rPr lang="en-GB" altLang="en-US" sz="1900" dirty="0">
                <a:latin typeface="Courier New" panose="02070309020205020404" pitchFamily="49" charset="0"/>
                <a:cs typeface="Courier New" panose="02070309020205020404" pitchFamily="49" charset="0"/>
              </a:rPr>
              <a:t>while</a:t>
            </a:r>
            <a:r>
              <a:rPr lang="en-GB" altLang="en-US" sz="1900" dirty="0"/>
              <a:t> loop example shown on page 6</a:t>
            </a:r>
            <a:r>
              <a:rPr lang="en-GB" altLang="en-US" sz="1900" b="1" dirty="0"/>
              <a:t>.</a:t>
            </a:r>
          </a:p>
          <a:p>
            <a:pPr marL="0" indent="0">
              <a:spcAft>
                <a:spcPts val="600"/>
              </a:spcAft>
              <a:buFontTx/>
              <a:buNone/>
              <a:defRPr/>
            </a:pPr>
            <a:endParaRPr lang="en-GB" sz="1900" dirty="0"/>
          </a:p>
          <a:p>
            <a:pPr>
              <a:spcAft>
                <a:spcPts val="600"/>
              </a:spcAft>
              <a:buFontTx/>
              <a:buNone/>
              <a:defRPr/>
            </a:pPr>
            <a:endParaRPr lang="en-US" sz="18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2532" name="Slide Number Placeholder 5">
            <a:extLst>
              <a:ext uri="{FF2B5EF4-FFF2-40B4-BE49-F238E27FC236}">
                <a16:creationId xmlns:a16="http://schemas.microsoft.com/office/drawing/2014/main" id="{815B103C-1B96-4BB4-887F-91101F10E8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23312A2A-858F-4815-A5F3-A2EF87E1E961}" type="slidenum">
              <a:rPr lang="en-US" altLang="en-US" sz="1400" smtClean="0">
                <a:cs typeface="Arial" panose="020B0604020202020204" pitchFamily="34" charset="0"/>
              </a:rPr>
              <a:pPr>
                <a:spcBef>
                  <a:spcPct val="0"/>
                </a:spcBef>
                <a:buFontTx/>
                <a:buNone/>
              </a:pPr>
              <a:t>7</a:t>
            </a:fld>
            <a:endParaRPr lang="en-US" altLang="en-US" sz="1400">
              <a:cs typeface="Arial" panose="020B0604020202020204" pitchFamily="34" charset="0"/>
            </a:endParaRPr>
          </a:p>
        </p:txBody>
      </p:sp>
      <p:graphicFrame>
        <p:nvGraphicFramePr>
          <p:cNvPr id="2" name="Table 1">
            <a:extLst>
              <a:ext uri="{FF2B5EF4-FFF2-40B4-BE49-F238E27FC236}">
                <a16:creationId xmlns:a16="http://schemas.microsoft.com/office/drawing/2014/main" id="{4FC83893-85E7-4DB3-9A20-90F430D1D59C}"/>
              </a:ext>
            </a:extLst>
          </p:cNvPr>
          <p:cNvGraphicFramePr>
            <a:graphicFrameLocks noGrp="1"/>
          </p:cNvGraphicFramePr>
          <p:nvPr/>
        </p:nvGraphicFramePr>
        <p:xfrm>
          <a:off x="1676400" y="2032000"/>
          <a:ext cx="5791200" cy="2270126"/>
        </p:xfrm>
        <a:graphic>
          <a:graphicData uri="http://schemas.openxmlformats.org/drawingml/2006/table">
            <a:tbl>
              <a:tblPr firstRow="1" bandRow="1">
                <a:tableStyleId>{ED083AE6-46FA-4A59-8FB0-9F97EB10719F}</a:tableStyleId>
              </a:tblPr>
              <a:tblGrid>
                <a:gridCol w="1013460">
                  <a:extLst>
                    <a:ext uri="{9D8B030D-6E8A-4147-A177-3AD203B41FA5}">
                      <a16:colId xmlns:a16="http://schemas.microsoft.com/office/drawing/2014/main" val="20000"/>
                    </a:ext>
                  </a:extLst>
                </a:gridCol>
                <a:gridCol w="188214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79077">
                <a:tc>
                  <a:txBody>
                    <a:bodyPr/>
                    <a:lstStyle/>
                    <a:p>
                      <a:r>
                        <a:rPr lang="en-GB" sz="1600" dirty="0" err="1"/>
                        <a:t>i</a:t>
                      </a:r>
                      <a:endParaRPr lang="en-GB" sz="1600" dirty="0"/>
                    </a:p>
                  </a:txBody>
                  <a:tcPr marT="45699" marB="45699"/>
                </a:tc>
                <a:tc>
                  <a:txBody>
                    <a:bodyPr/>
                    <a:lstStyle/>
                    <a:p>
                      <a:r>
                        <a:rPr lang="en-GB" sz="1600" dirty="0" err="1"/>
                        <a:t>i</a:t>
                      </a:r>
                      <a:r>
                        <a:rPr lang="en-GB" sz="1600" dirty="0"/>
                        <a:t> &lt; 3 ?</a:t>
                      </a:r>
                    </a:p>
                  </a:txBody>
                  <a:tcPr marT="45699" marB="45699"/>
                </a:tc>
                <a:tc>
                  <a:txBody>
                    <a:bodyPr/>
                    <a:lstStyle/>
                    <a:p>
                      <a:r>
                        <a:rPr lang="en-GB" sz="1600" dirty="0"/>
                        <a:t>Output using print(</a:t>
                      </a:r>
                      <a:r>
                        <a:rPr lang="en-GB" sz="1600" dirty="0" err="1"/>
                        <a:t>i</a:t>
                      </a:r>
                      <a:r>
                        <a:rPr lang="en-GB" sz="1600" dirty="0"/>
                        <a:t>)</a:t>
                      </a:r>
                    </a:p>
                  </a:txBody>
                  <a:tcPr marT="45699" marB="45699"/>
                </a:tc>
                <a:tc>
                  <a:txBody>
                    <a:bodyPr/>
                    <a:lstStyle/>
                    <a:p>
                      <a:r>
                        <a:rPr lang="en-GB" sz="1600" dirty="0" err="1"/>
                        <a:t>i</a:t>
                      </a:r>
                      <a:r>
                        <a:rPr lang="en-GB" sz="1600" dirty="0"/>
                        <a:t> = </a:t>
                      </a:r>
                      <a:r>
                        <a:rPr lang="en-GB" sz="1600" dirty="0" err="1"/>
                        <a:t>i</a:t>
                      </a:r>
                      <a:r>
                        <a:rPr lang="en-GB" sz="1600" dirty="0"/>
                        <a:t> + 1</a:t>
                      </a:r>
                    </a:p>
                  </a:txBody>
                  <a:tcPr marT="45699" marB="45699"/>
                </a:tc>
                <a:extLst>
                  <a:ext uri="{0D108BD9-81ED-4DB2-BD59-A6C34878D82A}">
                    <a16:rowId xmlns:a16="http://schemas.microsoft.com/office/drawing/2014/main" val="10000"/>
                  </a:ext>
                </a:extLst>
              </a:tr>
              <a:tr h="370659">
                <a:tc>
                  <a:txBody>
                    <a:bodyPr/>
                    <a:lstStyle/>
                    <a:p>
                      <a:r>
                        <a:rPr lang="en-GB" sz="1600" dirty="0"/>
                        <a:t>0</a:t>
                      </a:r>
                    </a:p>
                  </a:txBody>
                  <a:tcPr marT="45699" marB="45699"/>
                </a:tc>
                <a:tc>
                  <a:txBody>
                    <a:bodyPr/>
                    <a:lstStyle/>
                    <a:p>
                      <a:r>
                        <a:rPr lang="en-GB" sz="1600" dirty="0"/>
                        <a:t>True</a:t>
                      </a:r>
                    </a:p>
                  </a:txBody>
                  <a:tcPr marT="45699" marB="45699"/>
                </a:tc>
                <a:tc>
                  <a:txBody>
                    <a:bodyPr/>
                    <a:lstStyle/>
                    <a:p>
                      <a:r>
                        <a:rPr lang="en-GB" sz="1600" dirty="0"/>
                        <a:t>0</a:t>
                      </a:r>
                    </a:p>
                  </a:txBody>
                  <a:tcPr marT="45699" marB="45699"/>
                </a:tc>
                <a:tc>
                  <a:txBody>
                    <a:bodyPr/>
                    <a:lstStyle/>
                    <a:p>
                      <a:r>
                        <a:rPr lang="en-GB" sz="1600" dirty="0"/>
                        <a:t>1</a:t>
                      </a:r>
                    </a:p>
                  </a:txBody>
                  <a:tcPr marT="45699" marB="45699"/>
                </a:tc>
                <a:extLst>
                  <a:ext uri="{0D108BD9-81ED-4DB2-BD59-A6C34878D82A}">
                    <a16:rowId xmlns:a16="http://schemas.microsoft.com/office/drawing/2014/main" val="10001"/>
                  </a:ext>
                </a:extLst>
              </a:tr>
              <a:tr h="370659">
                <a:tc>
                  <a:txBody>
                    <a:bodyPr/>
                    <a:lstStyle/>
                    <a:p>
                      <a:r>
                        <a:rPr lang="en-GB" sz="1600" dirty="0"/>
                        <a:t>1</a:t>
                      </a:r>
                    </a:p>
                  </a:txBody>
                  <a:tcPr marT="45699" marB="45699"/>
                </a:tc>
                <a:tc>
                  <a:txBody>
                    <a:bodyPr/>
                    <a:lstStyle/>
                    <a:p>
                      <a:r>
                        <a:rPr lang="en-GB" sz="1600" dirty="0"/>
                        <a:t>True</a:t>
                      </a:r>
                    </a:p>
                  </a:txBody>
                  <a:tcPr marT="45699" marB="45699"/>
                </a:tc>
                <a:tc>
                  <a:txBody>
                    <a:bodyPr/>
                    <a:lstStyle/>
                    <a:p>
                      <a:r>
                        <a:rPr lang="en-GB" sz="1600" dirty="0"/>
                        <a:t>1</a:t>
                      </a:r>
                    </a:p>
                  </a:txBody>
                  <a:tcPr marT="45699" marB="45699"/>
                </a:tc>
                <a:tc>
                  <a:txBody>
                    <a:bodyPr/>
                    <a:lstStyle/>
                    <a:p>
                      <a:r>
                        <a:rPr lang="en-GB" sz="1600" dirty="0"/>
                        <a:t>2</a:t>
                      </a:r>
                    </a:p>
                  </a:txBody>
                  <a:tcPr marT="45699" marB="45699"/>
                </a:tc>
                <a:extLst>
                  <a:ext uri="{0D108BD9-81ED-4DB2-BD59-A6C34878D82A}">
                    <a16:rowId xmlns:a16="http://schemas.microsoft.com/office/drawing/2014/main" val="10002"/>
                  </a:ext>
                </a:extLst>
              </a:tr>
              <a:tr h="370659">
                <a:tc>
                  <a:txBody>
                    <a:bodyPr/>
                    <a:lstStyle/>
                    <a:p>
                      <a:r>
                        <a:rPr lang="en-GB" sz="1600" dirty="0"/>
                        <a:t>2</a:t>
                      </a:r>
                    </a:p>
                  </a:txBody>
                  <a:tcPr marT="45699" marB="45699"/>
                </a:tc>
                <a:tc>
                  <a:txBody>
                    <a:bodyPr/>
                    <a:lstStyle/>
                    <a:p>
                      <a:r>
                        <a:rPr lang="en-GB" sz="1600" dirty="0"/>
                        <a:t>True</a:t>
                      </a:r>
                    </a:p>
                  </a:txBody>
                  <a:tcPr marT="45699" marB="45699"/>
                </a:tc>
                <a:tc>
                  <a:txBody>
                    <a:bodyPr/>
                    <a:lstStyle/>
                    <a:p>
                      <a:r>
                        <a:rPr lang="en-GB" sz="1600" dirty="0"/>
                        <a:t>2</a:t>
                      </a:r>
                    </a:p>
                  </a:txBody>
                  <a:tcPr marT="45699" marB="45699"/>
                </a:tc>
                <a:tc>
                  <a:txBody>
                    <a:bodyPr/>
                    <a:lstStyle/>
                    <a:p>
                      <a:r>
                        <a:rPr lang="en-GB" sz="1600" dirty="0"/>
                        <a:t>3</a:t>
                      </a:r>
                    </a:p>
                  </a:txBody>
                  <a:tcPr marT="45699" marB="45699"/>
                </a:tc>
                <a:extLst>
                  <a:ext uri="{0D108BD9-81ED-4DB2-BD59-A6C34878D82A}">
                    <a16:rowId xmlns:a16="http://schemas.microsoft.com/office/drawing/2014/main" val="10003"/>
                  </a:ext>
                </a:extLst>
              </a:tr>
              <a:tr h="579071">
                <a:tc>
                  <a:txBody>
                    <a:bodyPr/>
                    <a:lstStyle/>
                    <a:p>
                      <a:r>
                        <a:rPr lang="en-GB" sz="1600" dirty="0"/>
                        <a:t>3</a:t>
                      </a:r>
                    </a:p>
                  </a:txBody>
                  <a:tcPr marT="45699" marB="45699"/>
                </a:tc>
                <a:tc gridSpan="3">
                  <a:txBody>
                    <a:bodyPr/>
                    <a:lstStyle/>
                    <a:p>
                      <a:r>
                        <a:rPr lang="en-GB" sz="1600" dirty="0">
                          <a:latin typeface="+mn-lt"/>
                        </a:rPr>
                        <a:t>False – end of the </a:t>
                      </a:r>
                      <a:r>
                        <a:rPr lang="en-GB" sz="1600" dirty="0">
                          <a:latin typeface="Courier New" panose="02070309020205020404" pitchFamily="49" charset="0"/>
                          <a:cs typeface="Courier New" panose="02070309020205020404" pitchFamily="49" charset="0"/>
                        </a:rPr>
                        <a:t>while</a:t>
                      </a:r>
                      <a:r>
                        <a:rPr lang="en-GB" sz="1600" dirty="0"/>
                        <a:t> loop</a:t>
                      </a:r>
                    </a:p>
                  </a:txBody>
                  <a:tcPr marT="45699" marB="45699"/>
                </a:tc>
                <a:tc hMerge="1">
                  <a:txBody>
                    <a:bodyPr/>
                    <a:lstStyle/>
                    <a:p>
                      <a:endParaRPr lang="en-GB" sz="1600" dirty="0"/>
                    </a:p>
                  </a:txBody>
                  <a:tcPr marT="45699" marB="45699"/>
                </a:tc>
                <a:tc hMerge="1">
                  <a:txBody>
                    <a:bodyPr/>
                    <a:lstStyle/>
                    <a:p>
                      <a:endParaRPr lang="en-GB" sz="1600" dirty="0"/>
                    </a:p>
                  </a:txBody>
                  <a:tcPr marT="45699" marB="45699"/>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94D06C-527B-405F-93AC-B3D1C4D634F3}"/>
              </a:ext>
            </a:extLst>
          </p:cNvPr>
          <p:cNvSpPr>
            <a:spLocks noGrp="1" noChangeArrowheads="1"/>
          </p:cNvSpPr>
          <p:nvPr>
            <p:ph type="title"/>
          </p:nvPr>
        </p:nvSpPr>
        <p:spPr>
          <a:xfrm>
            <a:off x="457200" y="274638"/>
            <a:ext cx="6400800" cy="7921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a:t>
            </a:r>
          </a:p>
        </p:txBody>
      </p:sp>
      <p:sp>
        <p:nvSpPr>
          <p:cNvPr id="15363" name="Rectangle 3">
            <a:extLst>
              <a:ext uri="{FF2B5EF4-FFF2-40B4-BE49-F238E27FC236}">
                <a16:creationId xmlns:a16="http://schemas.microsoft.com/office/drawing/2014/main" id="{FCAFD305-71F4-469F-8B34-990A82228894}"/>
              </a:ext>
            </a:extLst>
          </p:cNvPr>
          <p:cNvSpPr>
            <a:spLocks noGrp="1" noChangeArrowheads="1"/>
          </p:cNvSpPr>
          <p:nvPr>
            <p:ph type="body" idx="1"/>
          </p:nvPr>
        </p:nvSpPr>
        <p:spPr>
          <a:xfrm>
            <a:off x="838200" y="1143000"/>
            <a:ext cx="7543800" cy="5486400"/>
          </a:xfrm>
        </p:spPr>
        <p:txBody>
          <a:bodyPr/>
          <a:lstStyle/>
          <a:p>
            <a:pPr>
              <a:spcAft>
                <a:spcPts val="600"/>
              </a:spcAft>
              <a:defRPr/>
            </a:pPr>
            <a:r>
              <a:rPr lang="en-GB" altLang="en-US" sz="2000" b="1" dirty="0"/>
              <a:t>Question 2: Problem statement</a:t>
            </a:r>
            <a:endParaRPr lang="en-GB" altLang="en-US" sz="2000" dirty="0"/>
          </a:p>
          <a:p>
            <a:pPr>
              <a:spcAft>
                <a:spcPts val="600"/>
              </a:spcAft>
              <a:buFontTx/>
              <a:buNone/>
              <a:defRPr/>
            </a:pPr>
            <a:r>
              <a:rPr lang="en-US" altLang="en-US" sz="2000" dirty="0"/>
              <a:t>	</a:t>
            </a:r>
            <a:r>
              <a:rPr lang="en-US" altLang="en-US" sz="1900" dirty="0"/>
              <a:t>Consider the following  </a:t>
            </a:r>
            <a:r>
              <a:rPr lang="en-US" altLang="en-US" sz="1800" dirty="0">
                <a:latin typeface="Courier New" pitchFamily="49" charset="0"/>
                <a:cs typeface="Courier New" pitchFamily="49" charset="0"/>
              </a:rPr>
              <a:t>for</a:t>
            </a:r>
            <a:r>
              <a:rPr lang="en-US" altLang="en-US" sz="1900" dirty="0"/>
              <a:t>  loop,</a:t>
            </a:r>
          </a:p>
          <a:p>
            <a:pPr lvl="1">
              <a:buFontTx/>
              <a:buNone/>
              <a:defRPr/>
            </a:pPr>
            <a:r>
              <a:rPr lang="en-US" sz="1800" dirty="0">
                <a:latin typeface="Courier New" pitchFamily="49" charset="0"/>
                <a:ea typeface="+mn-ea"/>
                <a:cs typeface="Courier New" pitchFamily="49" charset="0"/>
              </a:rPr>
              <a:t>stateName = "Ohio"</a:t>
            </a:r>
            <a:endParaRPr lang="en-GB" sz="1800" dirty="0">
              <a:latin typeface="Courier New" pitchFamily="49" charset="0"/>
              <a:ea typeface="+mn-ea"/>
              <a:cs typeface="Courier New" pitchFamily="49" charset="0"/>
            </a:endParaRPr>
          </a:p>
          <a:p>
            <a:pPr lvl="1">
              <a:buFontTx/>
              <a:buNone/>
              <a:defRPr/>
            </a:pPr>
            <a:r>
              <a:rPr lang="en-US" sz="1800" dirty="0">
                <a:latin typeface="Courier New" pitchFamily="49" charset="0"/>
                <a:ea typeface="+mn-ea"/>
                <a:cs typeface="Courier New" pitchFamily="49" charset="0"/>
              </a:rPr>
              <a:t>for letter in stateName :</a:t>
            </a:r>
            <a:endParaRPr lang="en-GB" sz="1800" dirty="0">
              <a:latin typeface="Courier New" pitchFamily="49" charset="0"/>
              <a:ea typeface="+mn-ea"/>
              <a:cs typeface="Courier New" pitchFamily="49" charset="0"/>
            </a:endParaRPr>
          </a:p>
          <a:p>
            <a:pPr lvl="1">
              <a:buFontTx/>
              <a:buNone/>
              <a:defRPr/>
            </a:pPr>
            <a:r>
              <a:rPr lang="en-US" sz="1800" dirty="0">
                <a:latin typeface="Courier New" pitchFamily="49" charset="0"/>
                <a:ea typeface="+mn-ea"/>
                <a:cs typeface="Courier New" pitchFamily="49" charset="0"/>
              </a:rPr>
              <a:t>    print(letter)</a:t>
            </a:r>
            <a:endParaRPr lang="en-GB" sz="1800" dirty="0">
              <a:latin typeface="Courier New" pitchFamily="49" charset="0"/>
              <a:ea typeface="+mn-ea"/>
              <a:cs typeface="Courier New" pitchFamily="49" charset="0"/>
            </a:endParaRPr>
          </a:p>
          <a:p>
            <a:pPr lvl="1">
              <a:buFontTx/>
              <a:buNone/>
              <a:defRPr/>
            </a:pPr>
            <a:r>
              <a:rPr lang="en-US" sz="1900" dirty="0">
                <a:ea typeface="+mn-ea"/>
                <a:cs typeface="+mn-cs"/>
              </a:rPr>
              <a:t> </a:t>
            </a:r>
            <a:endParaRPr lang="en-GB" sz="1900" dirty="0">
              <a:ea typeface="+mn-ea"/>
              <a:cs typeface="+mn-cs"/>
            </a:endParaRPr>
          </a:p>
          <a:p>
            <a:pPr lvl="1">
              <a:buFontTx/>
              <a:buNone/>
              <a:defRPr/>
            </a:pPr>
            <a:r>
              <a:rPr lang="en-US" sz="1900" dirty="0">
                <a:ea typeface="+mn-ea"/>
                <a:cs typeface="+mn-cs"/>
              </a:rPr>
              <a:t>The variable  </a:t>
            </a:r>
            <a:r>
              <a:rPr lang="en-US" sz="1800" dirty="0">
                <a:latin typeface="Courier New" pitchFamily="49" charset="0"/>
                <a:ea typeface="+mn-ea"/>
                <a:cs typeface="Courier New" pitchFamily="49" charset="0"/>
              </a:rPr>
              <a:t>letter</a:t>
            </a:r>
            <a:r>
              <a:rPr lang="en-US" sz="1900" dirty="0">
                <a:latin typeface="Courier New" pitchFamily="49" charset="0"/>
                <a:ea typeface="+mn-ea"/>
                <a:cs typeface="Courier New" pitchFamily="49" charset="0"/>
              </a:rPr>
              <a:t> </a:t>
            </a:r>
            <a:r>
              <a:rPr lang="en-US" sz="1900" dirty="0">
                <a:ea typeface="+mn-ea"/>
                <a:cs typeface="+mn-cs"/>
              </a:rPr>
              <a:t> takes each of the values </a:t>
            </a:r>
            <a:r>
              <a:rPr lang="en-US" sz="1900" dirty="0">
                <a:ea typeface="Tahoma" panose="020B0604030504040204" pitchFamily="34" charset="0"/>
                <a:cs typeface="Tahoma" panose="020B0604030504040204" pitchFamily="34" charset="0"/>
              </a:rPr>
              <a:t>"</a:t>
            </a:r>
            <a:r>
              <a:rPr lang="en-US" sz="1900" dirty="0">
                <a:ea typeface="+mn-ea"/>
                <a:cs typeface="+mn-cs"/>
              </a:rPr>
              <a:t>O</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a:ea typeface="+mn-ea"/>
                <a:cs typeface="+mn-cs"/>
              </a:rPr>
              <a:t>h</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err="1">
                <a:ea typeface="+mn-ea"/>
                <a:cs typeface="+mn-cs"/>
              </a:rPr>
              <a:t>i</a:t>
            </a:r>
            <a:r>
              <a:rPr lang="en-US" sz="1900" dirty="0">
                <a:ea typeface="Tahoma" panose="020B0604030504040204" pitchFamily="34" charset="0"/>
                <a:cs typeface="Tahoma" panose="020B0604030504040204" pitchFamily="34" charset="0"/>
              </a:rPr>
              <a:t>"</a:t>
            </a:r>
            <a:r>
              <a:rPr lang="en-US" sz="1900" dirty="0">
                <a:ea typeface="+mn-ea"/>
                <a:cs typeface="+mn-cs"/>
              </a:rPr>
              <a:t>, </a:t>
            </a:r>
            <a:r>
              <a:rPr lang="en-US" sz="1900" dirty="0">
                <a:ea typeface="Tahoma" panose="020B0604030504040204" pitchFamily="34" charset="0"/>
                <a:cs typeface="Tahoma" panose="020B0604030504040204" pitchFamily="34" charset="0"/>
              </a:rPr>
              <a:t>"</a:t>
            </a:r>
            <a:r>
              <a:rPr lang="en-US" sz="1900" dirty="0">
                <a:ea typeface="+mn-ea"/>
                <a:cs typeface="+mn-cs"/>
              </a:rPr>
              <a:t>o</a:t>
            </a:r>
            <a:r>
              <a:rPr lang="en-US" sz="1900" dirty="0">
                <a:ea typeface="Tahoma" panose="020B0604030504040204" pitchFamily="34" charset="0"/>
                <a:cs typeface="Tahoma" panose="020B0604030504040204" pitchFamily="34" charset="0"/>
              </a:rPr>
              <a:t>"</a:t>
            </a:r>
            <a:r>
              <a:rPr lang="en-US" sz="1900" dirty="0">
                <a:ea typeface="+mn-ea"/>
                <a:cs typeface="+mn-cs"/>
              </a:rPr>
              <a:t> </a:t>
            </a:r>
          </a:p>
          <a:p>
            <a:pPr lvl="1">
              <a:buFontTx/>
              <a:buNone/>
              <a:defRPr/>
            </a:pPr>
            <a:r>
              <a:rPr lang="en-US" sz="1900" dirty="0">
                <a:ea typeface="+mn-ea"/>
                <a:cs typeface="+mn-cs"/>
              </a:rPr>
              <a:t>in turn.</a:t>
            </a:r>
          </a:p>
          <a:p>
            <a:pPr lvl="1">
              <a:buFontTx/>
              <a:buNone/>
              <a:defRPr/>
            </a:pPr>
            <a:r>
              <a:rPr lang="en-US" sz="1900" dirty="0">
                <a:ea typeface="+mn-ea"/>
                <a:cs typeface="+mn-cs"/>
              </a:rPr>
              <a:t>The output of the code is</a:t>
            </a:r>
            <a:endParaRPr lang="en-GB" sz="1900" dirty="0">
              <a:ea typeface="+mn-ea"/>
              <a:cs typeface="+mn-cs"/>
            </a:endParaRPr>
          </a:p>
          <a:p>
            <a:pPr lvl="1">
              <a:buFontTx/>
              <a:buNone/>
              <a:defRPr/>
            </a:pPr>
            <a:r>
              <a:rPr lang="en-US" sz="1900" dirty="0">
                <a:ea typeface="+mn-ea"/>
                <a:cs typeface="+mn-cs"/>
              </a:rPr>
              <a:t>O</a:t>
            </a:r>
            <a:endParaRPr lang="en-GB" sz="1900" dirty="0">
              <a:ea typeface="+mn-ea"/>
              <a:cs typeface="+mn-cs"/>
            </a:endParaRPr>
          </a:p>
          <a:p>
            <a:pPr lvl="1">
              <a:buFontTx/>
              <a:buNone/>
              <a:defRPr/>
            </a:pPr>
            <a:r>
              <a:rPr lang="en-US" sz="1900" dirty="0">
                <a:ea typeface="+mn-ea"/>
                <a:cs typeface="+mn-cs"/>
              </a:rPr>
              <a:t>h</a:t>
            </a:r>
            <a:endParaRPr lang="en-GB" sz="1900" dirty="0">
              <a:ea typeface="+mn-ea"/>
              <a:cs typeface="+mn-cs"/>
            </a:endParaRPr>
          </a:p>
          <a:p>
            <a:pPr lvl="1">
              <a:buFontTx/>
              <a:buNone/>
              <a:defRPr/>
            </a:pPr>
            <a:r>
              <a:rPr lang="en-US" sz="1900" dirty="0" err="1">
                <a:ea typeface="+mn-ea"/>
                <a:cs typeface="+mn-cs"/>
              </a:rPr>
              <a:t>i</a:t>
            </a:r>
            <a:endParaRPr lang="en-GB" sz="1900" dirty="0">
              <a:ea typeface="+mn-ea"/>
              <a:cs typeface="+mn-cs"/>
            </a:endParaRPr>
          </a:p>
          <a:p>
            <a:pPr lvl="1">
              <a:buFontTx/>
              <a:buNone/>
              <a:defRPr/>
            </a:pPr>
            <a:r>
              <a:rPr lang="en-US" sz="1900" dirty="0">
                <a:ea typeface="+mn-ea"/>
                <a:cs typeface="+mn-cs"/>
              </a:rPr>
              <a:t>o</a:t>
            </a:r>
            <a:endParaRPr lang="en-GB" sz="1900" dirty="0">
              <a:ea typeface="+mn-ea"/>
              <a:cs typeface="+mn-cs"/>
            </a:endParaRPr>
          </a:p>
          <a:p>
            <a:pPr>
              <a:spcAft>
                <a:spcPts val="600"/>
              </a:spcAft>
              <a:buFontTx/>
              <a:buNone/>
              <a:defRPr/>
            </a:pPr>
            <a:endParaRPr lang="en-US" sz="18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4580" name="Slide Number Placeholder 5">
            <a:extLst>
              <a:ext uri="{FF2B5EF4-FFF2-40B4-BE49-F238E27FC236}">
                <a16:creationId xmlns:a16="http://schemas.microsoft.com/office/drawing/2014/main" id="{41FCC183-5E08-4267-B483-79764AFD0F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074749A9-1884-4386-9B49-F12E8BFA7239}" type="slidenum">
              <a:rPr lang="en-US" altLang="en-US" sz="1400" smtClean="0">
                <a:cs typeface="Arial" panose="020B0604020202020204" pitchFamily="34" charset="0"/>
              </a:rPr>
              <a:pPr>
                <a:spcBef>
                  <a:spcPct val="0"/>
                </a:spcBef>
                <a:buFontTx/>
                <a:buNone/>
              </a:pPr>
              <a:t>8</a:t>
            </a:fld>
            <a:endParaRPr lang="en-US" altLang="en-US" sz="140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F9AB7A9-FDE0-4677-9D6A-B9E62CFDD79D}"/>
              </a:ext>
            </a:extLst>
          </p:cNvPr>
          <p:cNvSpPr>
            <a:spLocks noGrp="1" noChangeArrowheads="1"/>
          </p:cNvSpPr>
          <p:nvPr>
            <p:ph type="title"/>
          </p:nvPr>
        </p:nvSpPr>
        <p:spPr>
          <a:xfrm>
            <a:off x="457200" y="274638"/>
            <a:ext cx="6400800" cy="792162"/>
          </a:xfrm>
        </p:spPr>
        <p:txBody>
          <a:bodyPr/>
          <a:lstStyle/>
          <a:p>
            <a:pPr algn="l" eaLnBrk="1" hangingPunct="1">
              <a:defRPr/>
            </a:pPr>
            <a:r>
              <a:rPr lang="en-GB" b="0" dirty="0">
                <a:latin typeface="+mn-lt"/>
                <a:cs typeface="Arial" charset="0"/>
              </a:rPr>
              <a:t>Program </a:t>
            </a:r>
            <a:r>
              <a:rPr lang="en-GB" b="0" dirty="0">
                <a:latin typeface="+mn-lt"/>
                <a:cs typeface="Courier New" panose="02070309020205020404" pitchFamily="49" charset="0"/>
              </a:rPr>
              <a:t>Vowels.py</a:t>
            </a:r>
            <a:r>
              <a:rPr lang="en-GB" b="0" dirty="0">
                <a:latin typeface="+mn-lt"/>
                <a:cs typeface="Arial" charset="0"/>
              </a:rPr>
              <a:t>: Vowels </a:t>
            </a:r>
            <a:r>
              <a:rPr lang="en-GB" sz="2400" b="0" dirty="0">
                <a:latin typeface="+mn-lt"/>
                <a:cs typeface="Arial" charset="0"/>
              </a:rPr>
              <a:t>(2)</a:t>
            </a:r>
          </a:p>
        </p:txBody>
      </p:sp>
      <p:sp>
        <p:nvSpPr>
          <p:cNvPr id="15363" name="Rectangle 3">
            <a:extLst>
              <a:ext uri="{FF2B5EF4-FFF2-40B4-BE49-F238E27FC236}">
                <a16:creationId xmlns:a16="http://schemas.microsoft.com/office/drawing/2014/main" id="{4DA0EB34-DF57-44D3-BD32-85CEA9C46980}"/>
              </a:ext>
            </a:extLst>
          </p:cNvPr>
          <p:cNvSpPr>
            <a:spLocks noGrp="1" noChangeArrowheads="1"/>
          </p:cNvSpPr>
          <p:nvPr>
            <p:ph type="body" idx="1"/>
          </p:nvPr>
        </p:nvSpPr>
        <p:spPr>
          <a:xfrm>
            <a:off x="838200" y="1143000"/>
            <a:ext cx="7543800" cy="5486400"/>
          </a:xfrm>
        </p:spPr>
        <p:txBody>
          <a:bodyPr/>
          <a:lstStyle/>
          <a:p>
            <a:pPr>
              <a:spcAft>
                <a:spcPts val="600"/>
              </a:spcAft>
              <a:defRPr/>
            </a:pPr>
            <a:r>
              <a:rPr lang="en-GB" altLang="en-US" sz="2000" b="1" dirty="0"/>
              <a:t>Problem statement </a:t>
            </a:r>
            <a:r>
              <a:rPr lang="en-GB" altLang="en-US" sz="2000" dirty="0"/>
              <a:t>(continued)</a:t>
            </a:r>
          </a:p>
          <a:p>
            <a:pPr marL="514350" indent="-514350">
              <a:spcAft>
                <a:spcPts val="1200"/>
              </a:spcAft>
              <a:buFont typeface="+mj-lt"/>
              <a:buAutoNum type="romanLcPeriod"/>
              <a:defRPr/>
            </a:pPr>
            <a:r>
              <a:rPr lang="en-US" sz="1900" dirty="0"/>
              <a:t>Write a program that requests a string from the keyboard and then prints out the characters in the string in a vertical line, as in the above example. (see page 8) </a:t>
            </a:r>
          </a:p>
          <a:p>
            <a:pPr marL="514350" indent="-514350">
              <a:buFont typeface="+mj-lt"/>
              <a:buAutoNum type="romanLcPeriod"/>
              <a:defRPr/>
            </a:pPr>
            <a:r>
              <a:rPr lang="en-US" sz="1900" dirty="0"/>
              <a:t>Add to your program code to count the number of lower case vowels in the input string and then print out this number after printing out the vertical line of characters. The vowels are a, e, </a:t>
            </a:r>
            <a:r>
              <a:rPr lang="en-US" sz="1900" dirty="0" err="1"/>
              <a:t>i</a:t>
            </a:r>
            <a:r>
              <a:rPr lang="en-US" sz="1900" dirty="0"/>
              <a:t>, o, u.</a:t>
            </a:r>
            <a:endParaRPr lang="en-GB" sz="1900" dirty="0"/>
          </a:p>
          <a:p>
            <a:pPr>
              <a:spcAft>
                <a:spcPts val="600"/>
              </a:spcAft>
              <a:buFontTx/>
              <a:buNone/>
              <a:defRPr/>
            </a:pPr>
            <a:endParaRPr lang="en-US" sz="1900" dirty="0"/>
          </a:p>
          <a:p>
            <a:pPr>
              <a:spcAft>
                <a:spcPts val="600"/>
              </a:spcAft>
              <a:buFontTx/>
              <a:buNone/>
              <a:defRPr/>
            </a:pPr>
            <a:endParaRPr lang="en-US" sz="1600" dirty="0"/>
          </a:p>
          <a:p>
            <a:pPr>
              <a:spcAft>
                <a:spcPts val="600"/>
              </a:spcAft>
              <a:buFontTx/>
              <a:buNone/>
              <a:defRPr/>
            </a:pPr>
            <a:endParaRPr lang="en-US" altLang="en-US" sz="1600" dirty="0"/>
          </a:p>
          <a:p>
            <a:pPr>
              <a:spcAft>
                <a:spcPts val="600"/>
              </a:spcAft>
              <a:buFontTx/>
              <a:buNone/>
              <a:defRPr/>
            </a:pPr>
            <a:r>
              <a:rPr lang="en-US" altLang="en-US" sz="1600" dirty="0">
                <a:latin typeface="Courier New" pitchFamily="49" charset="0"/>
                <a:cs typeface="Courier New" pitchFamily="49" charset="0"/>
              </a:rPr>
              <a:t>	</a:t>
            </a:r>
            <a:endParaRPr lang="en-GB" altLang="en-US" sz="1600" b="1" dirty="0"/>
          </a:p>
          <a:p>
            <a:pPr>
              <a:spcAft>
                <a:spcPts val="600"/>
              </a:spcAft>
              <a:buFontTx/>
              <a:buNone/>
              <a:defRPr/>
            </a:pPr>
            <a:endParaRPr lang="en-GB" altLang="en-US" sz="2000" dirty="0"/>
          </a:p>
          <a:p>
            <a:pPr>
              <a:buFontTx/>
              <a:buNone/>
              <a:defRPr/>
            </a:pPr>
            <a:r>
              <a:rPr lang="en-US" altLang="en-US" dirty="0"/>
              <a:t> </a:t>
            </a:r>
          </a:p>
          <a:p>
            <a:pPr marL="400050" lvl="1" indent="0">
              <a:spcAft>
                <a:spcPts val="1200"/>
              </a:spcAft>
              <a:buFontTx/>
              <a:buNone/>
              <a:defRPr/>
            </a:pPr>
            <a:endParaRPr lang="en-US" altLang="en-US" sz="1900" dirty="0"/>
          </a:p>
        </p:txBody>
      </p:sp>
      <p:sp>
        <p:nvSpPr>
          <p:cNvPr id="26628" name="Slide Number Placeholder 5">
            <a:extLst>
              <a:ext uri="{FF2B5EF4-FFF2-40B4-BE49-F238E27FC236}">
                <a16:creationId xmlns:a16="http://schemas.microsoft.com/office/drawing/2014/main" id="{FC4F176B-21AA-43A5-8B16-734938FA71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600">
                <a:solidFill>
                  <a:schemeClr val="tx1"/>
                </a:solidFill>
                <a:latin typeface="Tahoma" panose="020B0604030504040204" pitchFamily="34" charset="0"/>
              </a:defRPr>
            </a:lvl9pPr>
          </a:lstStyle>
          <a:p>
            <a:pPr>
              <a:spcBef>
                <a:spcPct val="0"/>
              </a:spcBef>
              <a:buFontTx/>
              <a:buNone/>
            </a:pPr>
            <a:fld id="{A528AD8C-7C58-4A76-97FC-70F753DB1434}" type="slidenum">
              <a:rPr lang="en-US" altLang="en-US" sz="1400" smtClean="0">
                <a:cs typeface="Arial" panose="020B0604020202020204" pitchFamily="34" charset="0"/>
              </a:rPr>
              <a:pPr>
                <a:spcBef>
                  <a:spcPct val="0"/>
                </a:spcBef>
                <a:buFontTx/>
                <a:buNone/>
              </a:pPr>
              <a:t>9</a:t>
            </a:fld>
            <a:endParaRPr lang="en-US" altLang="en-US" sz="1400">
              <a:cs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5488</TotalTime>
  <Words>1686</Words>
  <Application>Microsoft Office PowerPoint</Application>
  <PresentationFormat>On-screen Show (4:3)</PresentationFormat>
  <Paragraphs>335</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Tahoma</vt:lpstr>
      <vt:lpstr>Default Design</vt:lpstr>
      <vt:lpstr>Introduction to Programming</vt:lpstr>
      <vt:lpstr>Getting Started</vt:lpstr>
      <vt:lpstr>Getting Started (2)</vt:lpstr>
      <vt:lpstr>Getting Started (3)</vt:lpstr>
      <vt:lpstr>Objectives of the exercises set</vt:lpstr>
      <vt:lpstr>Objectives of the exercises set (2)</vt:lpstr>
      <vt:lpstr>Objectives of the exercises set (3)</vt:lpstr>
      <vt:lpstr>Program Vowels.py: Vowels</vt:lpstr>
      <vt:lpstr>Program Vowels.py: Vowels (2)</vt:lpstr>
      <vt:lpstr>Program Vowels.py: Vowels (3)</vt:lpstr>
      <vt:lpstr>Program Vowels.py: Vowels (4)</vt:lpstr>
      <vt:lpstr>Program NumberProperties.py: NumberProperties</vt:lpstr>
      <vt:lpstr>Program NumberProperties.py: NumberProperties (2)</vt:lpstr>
      <vt:lpstr>Program NumberProperties.py: NumberProperties (3)</vt:lpstr>
      <vt:lpstr>Flow chart of a while loop for the  program NumberProperties.py (4)</vt:lpstr>
      <vt:lpstr>Program NumberProperties.py: NumberProperties (5)</vt:lpstr>
      <vt:lpstr>Program NumberProperties.py: NumberProperties (6)</vt:lpstr>
      <vt:lpstr>Program NumberProperties.py: NumberProperties (7)</vt:lpstr>
      <vt:lpstr>Supplementary Questions for Private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Lab 8 Presentation</dc:title>
  <dc:creator>Ping Brennan</dc:creator>
  <cp:lastModifiedBy>Steve Maybank</cp:lastModifiedBy>
  <cp:revision>542</cp:revision>
  <cp:lastPrinted>2016-02-10T14:26:08Z</cp:lastPrinted>
  <dcterms:created xsi:type="dcterms:W3CDTF">1601-01-01T00:00:00Z</dcterms:created>
  <dcterms:modified xsi:type="dcterms:W3CDTF">2020-01-17T12:30:45Z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