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5" r:id="rId2"/>
  </p:sldMasterIdLst>
  <p:notesMasterIdLst>
    <p:notesMasterId r:id="rId27"/>
  </p:notesMasterIdLst>
  <p:handoutMasterIdLst>
    <p:handoutMasterId r:id="rId28"/>
  </p:handoutMasterIdLst>
  <p:sldIdLst>
    <p:sldId id="329" r:id="rId3"/>
    <p:sldId id="335" r:id="rId4"/>
    <p:sldId id="383" r:id="rId5"/>
    <p:sldId id="336" r:id="rId6"/>
    <p:sldId id="338" r:id="rId7"/>
    <p:sldId id="339" r:id="rId8"/>
    <p:sldId id="341" r:id="rId9"/>
    <p:sldId id="342" r:id="rId10"/>
    <p:sldId id="343" r:id="rId11"/>
    <p:sldId id="345" r:id="rId12"/>
    <p:sldId id="347" r:id="rId13"/>
    <p:sldId id="386" r:id="rId14"/>
    <p:sldId id="387" r:id="rId15"/>
    <p:sldId id="353" r:id="rId16"/>
    <p:sldId id="358" r:id="rId17"/>
    <p:sldId id="388" r:id="rId18"/>
    <p:sldId id="360" r:id="rId19"/>
    <p:sldId id="364" r:id="rId20"/>
    <p:sldId id="365" r:id="rId21"/>
    <p:sldId id="366" r:id="rId22"/>
    <p:sldId id="367" r:id="rId23"/>
    <p:sldId id="369" r:id="rId24"/>
    <p:sldId id="371" r:id="rId25"/>
    <p:sldId id="3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B5036-FA00-47F7-BF1F-51C936A12FE6}">
          <p14:sldIdLst>
            <p14:sldId id="329"/>
            <p14:sldId id="335"/>
            <p14:sldId id="383"/>
            <p14:sldId id="336"/>
            <p14:sldId id="338"/>
            <p14:sldId id="339"/>
            <p14:sldId id="341"/>
            <p14:sldId id="342"/>
            <p14:sldId id="343"/>
            <p14:sldId id="345"/>
            <p14:sldId id="347"/>
            <p14:sldId id="386"/>
            <p14:sldId id="387"/>
            <p14:sldId id="353"/>
            <p14:sldId id="358"/>
            <p14:sldId id="388"/>
            <p14:sldId id="360"/>
            <p14:sldId id="364"/>
            <p14:sldId id="365"/>
            <p14:sldId id="366"/>
            <p14:sldId id="367"/>
            <p14:sldId id="369"/>
            <p14:sldId id="371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249" autoAdjust="0"/>
  </p:normalViewPr>
  <p:slideViewPr>
    <p:cSldViewPr snapToGrid="0">
      <p:cViewPr varScale="1">
        <p:scale>
          <a:sx n="81" d="100"/>
          <a:sy n="81" d="100"/>
        </p:scale>
        <p:origin x="37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57C9772-874D-4485-9CBC-7FC87C2507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F7639C-9333-4349-A53E-D1A3B9A672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EE81F-A0BA-4D87-BB36-1AB5D7E90AF1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B71DB3-5F77-4970-B169-1CED5D3A4A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SoftwareEngineering-I-Spring-2018                  Mr. Tehseen Riaz Abbasi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376CA7-EC8F-44C0-A552-90EF53D4F9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1E876-6165-49B9-A3BB-0EA09C6E63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1943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2D482-7C6A-4E2B-A338-4D8404690143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SoftwareEngineering-I-Spring-2018                  Mr. Tehseen Riaz Abbasi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F92D7-6FC5-485F-A6C2-7909A7AED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3009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1589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544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7A6D08-10CB-401C-85EE-7EE6EE990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43" y="1538514"/>
            <a:ext cx="10609943" cy="4673600"/>
          </a:xfrm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623D58-D678-4506-9C2D-4CD60284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7594" y="6337342"/>
            <a:ext cx="5291365" cy="365125"/>
          </a:xfrm>
        </p:spPr>
        <p:txBody>
          <a:bodyPr/>
          <a:lstStyle/>
          <a:p>
            <a:r>
              <a:rPr lang="en-US"/>
              <a:t>Software Engineering Concepts -Fall-2018                      Mr. Tehseen Riaz Abbasi 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3053534-FA33-4CF3-B791-7190A27AA6EF}"/>
              </a:ext>
            </a:extLst>
          </p:cNvPr>
          <p:cNvSpPr txBox="1">
            <a:spLocks/>
          </p:cNvSpPr>
          <p:nvPr userDrawn="1"/>
        </p:nvSpPr>
        <p:spPr>
          <a:xfrm>
            <a:off x="8974939" y="6341795"/>
            <a:ext cx="2496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B85856EA-146A-4F83-AA42-57C2C06D9A0A}"/>
              </a:ext>
            </a:extLst>
          </p:cNvPr>
          <p:cNvSpPr txBox="1">
            <a:spLocks/>
          </p:cNvSpPr>
          <p:nvPr userDrawn="1"/>
        </p:nvSpPr>
        <p:spPr>
          <a:xfrm>
            <a:off x="10969994" y="6388514"/>
            <a:ext cx="7747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80D89BE-26F1-4543-A257-54C8DCAB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398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Software Engineering Concepts -Fall-2018                      Mr. Tehseen Riaz Abbasi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Software Engineering Concepts -Fall-2018                      Mr. Tehseen Riaz Abbasi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10/20/2022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Software Engineering Concepts -Fall-2018                      Mr. Tehseen Riaz Abbasi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Software Engineering Concepts -Fall-2018                      Mr. Tehseen Riaz Abbasi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Software Engineering Concepts -Fall-2018                      Mr. Tehseen Riaz Abbasi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F0E9B4-4322-4B83-8B2C-03E50ECF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636" y="297874"/>
            <a:ext cx="10245437" cy="796636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8C742D-6385-40B0-9A81-0F451A92F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554" y="1549761"/>
            <a:ext cx="10515600" cy="4351338"/>
          </a:xfrm>
        </p:spPr>
        <p:txBody>
          <a:bodyPr>
            <a:normAutofit/>
          </a:bodyPr>
          <a:lstStyle>
            <a:lvl1pPr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252EFE-558A-4E82-B89A-74DC2D64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4145" y="6356350"/>
            <a:ext cx="5119255" cy="365125"/>
          </a:xfrm>
        </p:spPr>
        <p:txBody>
          <a:bodyPr/>
          <a:lstStyle/>
          <a:p>
            <a:r>
              <a:rPr lang="en-US"/>
              <a:t>Software Engineering Concepts -Fall-2018                      Mr. Tehseen Riaz Abbasi 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651D9168-A56D-4342-BB22-83FBF670F63F}"/>
              </a:ext>
            </a:extLst>
          </p:cNvPr>
          <p:cNvSpPr txBox="1">
            <a:spLocks/>
          </p:cNvSpPr>
          <p:nvPr userDrawn="1"/>
        </p:nvSpPr>
        <p:spPr>
          <a:xfrm>
            <a:off x="8974939" y="6341795"/>
            <a:ext cx="2496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2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8E23FC-76FA-4675-8862-395BE913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582" y="281997"/>
            <a:ext cx="9504218" cy="826367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270FFE6-7B58-481A-AF98-242D0CCF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46218" y="6356350"/>
            <a:ext cx="5507182" cy="365125"/>
          </a:xfrm>
        </p:spPr>
        <p:txBody>
          <a:bodyPr/>
          <a:lstStyle/>
          <a:p>
            <a:r>
              <a:rPr lang="en-US"/>
              <a:t>Software Engineering Concepts -Fall-2018                      Mr. Tehseen Riaz Abbasi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BA2231-8232-4C5C-80D7-68042866EB66}"/>
              </a:ext>
            </a:extLst>
          </p:cNvPr>
          <p:cNvSpPr txBox="1">
            <a:spLocks/>
          </p:cNvSpPr>
          <p:nvPr userDrawn="1"/>
        </p:nvSpPr>
        <p:spPr>
          <a:xfrm>
            <a:off x="8974939" y="6341795"/>
            <a:ext cx="2496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7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10/20/2022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Software Engineering Concepts -Fall-2018                      Mr. Tehseen Riaz Abbasi 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43053534-FA33-4CF3-B791-7190A27AA6EF}"/>
              </a:ext>
            </a:extLst>
          </p:cNvPr>
          <p:cNvSpPr txBox="1">
            <a:spLocks/>
          </p:cNvSpPr>
          <p:nvPr userDrawn="1"/>
        </p:nvSpPr>
        <p:spPr>
          <a:xfrm>
            <a:off x="8974939" y="6341795"/>
            <a:ext cx="2496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B85856EA-146A-4F83-AA42-57C2C06D9A0A}"/>
              </a:ext>
            </a:extLst>
          </p:cNvPr>
          <p:cNvSpPr txBox="1">
            <a:spLocks/>
          </p:cNvSpPr>
          <p:nvPr userDrawn="1"/>
        </p:nvSpPr>
        <p:spPr>
          <a:xfrm>
            <a:off x="10969994" y="6388514"/>
            <a:ext cx="7747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Software Engineering Concepts -Fall-2018                      Mr. Tehseen Riaz Abbasi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651D9168-A56D-4342-BB22-83FBF670F63F}"/>
              </a:ext>
            </a:extLst>
          </p:cNvPr>
          <p:cNvSpPr txBox="1">
            <a:spLocks/>
          </p:cNvSpPr>
          <p:nvPr userDrawn="1"/>
        </p:nvSpPr>
        <p:spPr>
          <a:xfrm>
            <a:off x="8974939" y="6341795"/>
            <a:ext cx="2496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Software Engineering Concepts -Fall-2018                      Mr. Tehseen Riaz Abbasi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Software Engineering Concepts -Fall-2018                      Mr. Tehseen Riaz Abbasi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Software Engineering Concepts -Fall-2018                      Mr. Tehseen Riaz Abbasi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Software Engineering Concepts -Fall-2018                      Mr. Tehseen Riaz Abbasi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9EBA2231-8232-4C5C-80D7-68042866EB66}"/>
              </a:ext>
            </a:extLst>
          </p:cNvPr>
          <p:cNvSpPr txBox="1">
            <a:spLocks/>
          </p:cNvSpPr>
          <p:nvPr userDrawn="1"/>
        </p:nvSpPr>
        <p:spPr>
          <a:xfrm>
            <a:off x="8974939" y="6341795"/>
            <a:ext cx="2496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080BA7-41A2-4924-A3E9-1C9C4412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AC653B-EDE6-4964-9A0A-3DE8A077E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621D34-BB1A-4FA9-99B5-838BB63DD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356350"/>
            <a:ext cx="51885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Software Engineering Concepts -Fall-2018                      Mr. Tehseen Riaz Abbasi 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2D33FC79-C8DC-4522-A1C5-761F5ACE7CA0}"/>
              </a:ext>
            </a:extLst>
          </p:cNvPr>
          <p:cNvSpPr txBox="1">
            <a:spLocks/>
          </p:cNvSpPr>
          <p:nvPr userDrawn="1"/>
        </p:nvSpPr>
        <p:spPr>
          <a:xfrm>
            <a:off x="9781309" y="6341795"/>
            <a:ext cx="1690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0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10/20/2022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Software Engineering Concepts -Fall-2018                      Mr. Tehseen Riaz Abbasi 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2D33FC79-C8DC-4522-A1C5-761F5ACE7CA0}"/>
              </a:ext>
            </a:extLst>
          </p:cNvPr>
          <p:cNvSpPr txBox="1">
            <a:spLocks/>
          </p:cNvSpPr>
          <p:nvPr userDrawn="1"/>
        </p:nvSpPr>
        <p:spPr>
          <a:xfrm>
            <a:off x="9781309" y="6341795"/>
            <a:ext cx="1690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com.pk/url?sa=i&amp;rct=j&amp;q=Computer%20Science&amp;source=images&amp;cd=&amp;cad=rja&amp;docid=LrNTvxusaYMOIM&amp;tbnid=OGrvyIFUzYmafM:&amp;ved=0CAUQjRw&amp;url=http://myyouthcareer.com/your-bright-future-in-computer-science-is-here/&amp;ei=t0E0UeTEJaHW0QW7voCIAg&amp;psig=AFQjCNFwSqsHZ93xaJeKl2_7URABwZs6Sg&amp;ust=1362465573612447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gif"/><Relationship Id="rId4" Type="http://schemas.openxmlformats.org/officeDocument/2006/relationships/hyperlink" Target="http://www.google.com.pk/url?sa=i&amp;rct=j&amp;q=Software+Engineering&amp;source=images&amp;cd=&amp;cad=rja&amp;docid=7nJtiISXJREjfM&amp;tbnid=xEqKRpYKtc5syM:&amp;ved=&amp;url=http://www.golkoconsulting.com/SoftwareEngineering.aspx&amp;ei=2kE0UYLSCcO40QXx64GICw&amp;psig=AFQjCNEKiaBYnsU1d8Bc_YvB6tS9SnMQBw&amp;ust=1362465626499526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9"/>
          <p:cNvSpPr>
            <a:spLocks noGrp="1"/>
          </p:cNvSpPr>
          <p:nvPr>
            <p:ph type="title"/>
          </p:nvPr>
        </p:nvSpPr>
        <p:spPr>
          <a:xfrm>
            <a:off x="1364158" y="2011878"/>
            <a:ext cx="9463684" cy="1960515"/>
          </a:xfrm>
        </p:spPr>
        <p:txBody>
          <a:bodyPr vert="horz" lIns="99270" tIns="49635" rIns="99270" bIns="49635" rtlCol="0" anchor="ctr">
            <a:noAutofit/>
          </a:bodyPr>
          <a:lstStyle/>
          <a:p>
            <a:pPr algn="ctr">
              <a:defRPr/>
            </a:pPr>
            <a:r>
              <a:rPr lang="en-US" u="sng" dirty="0">
                <a:cs typeface="Arial" charset="0"/>
              </a:rPr>
              <a:t/>
            </a:r>
            <a:br>
              <a:rPr lang="en-US" u="sng" dirty="0">
                <a:cs typeface="Arial" charset="0"/>
              </a:rPr>
            </a:br>
            <a:r>
              <a:rPr lang="en-US" u="sng" dirty="0">
                <a:cs typeface="Arial" charset="0"/>
              </a:rPr>
              <a:t/>
            </a:r>
            <a:br>
              <a:rPr lang="en-US" u="sng" dirty="0">
                <a:cs typeface="Arial" charset="0"/>
              </a:rPr>
            </a:br>
            <a:r>
              <a:rPr lang="en-US" b="1" u="sng" dirty="0">
                <a:solidFill>
                  <a:srgbClr val="FF0000"/>
                </a:solidFill>
                <a:cs typeface="Arial" charset="0"/>
              </a:rPr>
              <a:t>Lecture 01</a:t>
            </a:r>
            <a:r>
              <a:rPr lang="en-US" dirty="0">
                <a:cs typeface="Arial" charset="0"/>
              </a:rPr>
              <a:t/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/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Introduction</a:t>
            </a:r>
            <a:br>
              <a:rPr lang="en-US" dirty="0">
                <a:cs typeface="Arial" charset="0"/>
              </a:rPr>
            </a:br>
            <a:endParaRPr lang="en-US" dirty="0"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EBBE8CD-44D4-484E-98BC-A3322072B34A}"/>
              </a:ext>
            </a:extLst>
          </p:cNvPr>
          <p:cNvSpPr/>
          <p:nvPr/>
        </p:nvSpPr>
        <p:spPr>
          <a:xfrm>
            <a:off x="3699459" y="418327"/>
            <a:ext cx="51828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4965" indent="-504965" algn="ctr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sz="4000" u="sng" dirty="0">
                <a:latin typeface="Times New Roman" panose="02020603050405020304" pitchFamily="18" charset="0"/>
                <a:ea typeface="+mj-ea"/>
                <a:cs typeface="Arial" charset="0"/>
              </a:rPr>
              <a:t>Software </a:t>
            </a:r>
            <a:r>
              <a:rPr lang="en-US" sz="4000" u="sng" dirty="0" smtClean="0">
                <a:latin typeface="Times New Roman" panose="02020603050405020304" pitchFamily="18" charset="0"/>
                <a:ea typeface="+mj-ea"/>
                <a:cs typeface="Arial" charset="0"/>
              </a:rPr>
              <a:t>Engineering</a:t>
            </a:r>
            <a:endParaRPr lang="en-US" sz="4000" u="sng" dirty="0">
              <a:latin typeface="Times New Roman" panose="02020603050405020304" pitchFamily="18" charset="0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9449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159" y="1619251"/>
            <a:ext cx="10439914" cy="286404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Software Engineering </a:t>
            </a:r>
            <a:r>
              <a:rPr lang="en-US" dirty="0"/>
              <a:t>is the process of utilizing our knowledge of computer science in effective production of software systems.”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04965" lvl="1" indent="-504965" algn="ctr" rtl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sz="4000" u="sng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Arial" charset="0"/>
              </a:rPr>
              <a:t>Computer Science Vs. Software Engineering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48B48EBC-1ABF-4214-A184-D753FDFE1A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882761"/>
              </p:ext>
            </p:extLst>
          </p:nvPr>
        </p:nvGraphicFramePr>
        <p:xfrm>
          <a:off x="1364158" y="2823757"/>
          <a:ext cx="10328170" cy="1392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4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640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84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2694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 is concerned with the theories and methods that underlie computers and software system.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engineering is concerned with the practical problems of producing software.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" name="Picture 2" descr="http://t3.gstatic.com/images?q=tbn:ANd9GcRY3gMbnRrWHAWmjeMKAbLj5lYmLi67gtP_4KlRWMYBTjf3cAlJDQ">
            <a:hlinkClick r:id="rId2"/>
            <a:extLst>
              <a:ext uri="{FF2B5EF4-FFF2-40B4-BE49-F238E27FC236}">
                <a16:creationId xmlns:a16="http://schemas.microsoft.com/office/drawing/2014/main" xmlns="" id="{47512D3C-8E99-4BE2-8382-5FC76B359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158" y="4216459"/>
            <a:ext cx="3987301" cy="191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golkoconsulting.com/portals/0/Images/software-development-life-cycle.gif">
            <a:hlinkClick r:id="rId4"/>
            <a:extLst>
              <a:ext uri="{FF2B5EF4-FFF2-40B4-BE49-F238E27FC236}">
                <a16:creationId xmlns:a16="http://schemas.microsoft.com/office/drawing/2014/main" xmlns="" id="{50E9B30F-2303-4849-B927-1C01B4D19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392" y="3991347"/>
            <a:ext cx="3619500" cy="236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38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238251" y="1809750"/>
            <a:ext cx="10618970" cy="3107024"/>
          </a:xfrm>
        </p:spPr>
        <p:txBody>
          <a:bodyPr vert="horz" lIns="99270" tIns="49635" rIns="99270" bIns="49635" rtlCol="0"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GB" altLang="en-US" dirty="0"/>
              <a:t>“</a:t>
            </a:r>
            <a:r>
              <a:rPr lang="en-GB" altLang="en-US" b="1" dirty="0"/>
              <a:t>Computer science is concerned </a:t>
            </a:r>
            <a:r>
              <a:rPr lang="en-GB" altLang="en-US" dirty="0"/>
              <a:t>with theory and fundamentals; while software engineering is concerned with the practicalities of developing and delivering useful software”.</a:t>
            </a:r>
          </a:p>
          <a:p>
            <a:pPr marL="137160" indent="0" algn="just">
              <a:lnSpc>
                <a:spcPct val="80000"/>
              </a:lnSpc>
              <a:buNone/>
            </a:pPr>
            <a:endParaRPr lang="en-GB" altLang="en-US" dirty="0"/>
          </a:p>
          <a:p>
            <a:pPr algn="just">
              <a:lnSpc>
                <a:spcPct val="80000"/>
              </a:lnSpc>
            </a:pPr>
            <a:r>
              <a:rPr lang="en-GB" altLang="en-US" b="1" dirty="0"/>
              <a:t>Computer science theories are still insufficient </a:t>
            </a:r>
            <a:r>
              <a:rPr lang="en-GB" altLang="en-US" dirty="0"/>
              <a:t>to act as a complete underpinning (supporting)  for software engineering (unlike e.g. physics and electrical engineering).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26025" y="146831"/>
            <a:ext cx="10339950" cy="1108075"/>
          </a:xfrm>
        </p:spPr>
        <p:txBody>
          <a:bodyPr vert="horz" lIns="99270" tIns="49635" rIns="99270" bIns="49635" rtlCol="0" anchor="ctr">
            <a:no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u="sng" dirty="0">
                <a:cs typeface="Arial" charset="0"/>
              </a:rPr>
              <a:t>What is the difference between Software Engineering and Computer Science?</a:t>
            </a:r>
          </a:p>
        </p:txBody>
      </p:sp>
    </p:spTree>
    <p:extLst>
      <p:ext uri="{BB962C8B-B14F-4D97-AF65-F5344CB8AC3E}">
        <p14:creationId xmlns:p14="http://schemas.microsoft.com/office/powerpoint/2010/main" val="118348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157" y="1603338"/>
            <a:ext cx="10657953" cy="49567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b="1" u="sng" dirty="0"/>
              <a:t>A quality focus</a:t>
            </a:r>
          </a:p>
          <a:p>
            <a:pPr lvl="1" algn="just"/>
            <a:r>
              <a:rPr lang="en-US" sz="2600" dirty="0"/>
              <a:t>Any  engineering approach must rest on organizational commitment to quality which fosters a continuous process improvement culture.</a:t>
            </a:r>
          </a:p>
          <a:p>
            <a:pPr algn="just"/>
            <a:r>
              <a:rPr lang="en-US" sz="2600" b="1" u="sng" dirty="0">
                <a:solidFill>
                  <a:srgbClr val="FF0000"/>
                </a:solidFill>
              </a:rPr>
              <a:t>Process layer</a:t>
            </a:r>
          </a:p>
          <a:p>
            <a:pPr lvl="1" algn="just"/>
            <a:r>
              <a:rPr lang="en-US" sz="2600" dirty="0"/>
              <a:t>The foundation for software engineering is the process layer</a:t>
            </a:r>
          </a:p>
          <a:p>
            <a:pPr lvl="1" algn="just"/>
            <a:r>
              <a:rPr lang="en-US" sz="2600" b="1" dirty="0"/>
              <a:t>Deﬁnes a framework </a:t>
            </a:r>
            <a:r>
              <a:rPr lang="en-US" sz="2600" dirty="0"/>
              <a:t>that must be established for effective delivery of software engineering technology</a:t>
            </a:r>
          </a:p>
          <a:p>
            <a:pPr lvl="1" algn="just"/>
            <a:r>
              <a:rPr lang="en-US" sz="2600" b="1" dirty="0"/>
              <a:t>Establish a context where</a:t>
            </a:r>
          </a:p>
          <a:p>
            <a:pPr lvl="2" algn="just"/>
            <a:r>
              <a:rPr lang="en-US" sz="2600" dirty="0">
                <a:solidFill>
                  <a:srgbClr val="FF0000"/>
                </a:solidFill>
              </a:rPr>
              <a:t>Products (model, data, report, and forms) are produced</a:t>
            </a:r>
          </a:p>
          <a:p>
            <a:pPr lvl="2" algn="just"/>
            <a:r>
              <a:rPr lang="en-US" sz="2600" dirty="0">
                <a:solidFill>
                  <a:srgbClr val="FF0000"/>
                </a:solidFill>
              </a:rPr>
              <a:t>Milestones are established</a:t>
            </a:r>
          </a:p>
          <a:p>
            <a:pPr lvl="2" algn="just"/>
            <a:r>
              <a:rPr lang="en-US" sz="2600" dirty="0">
                <a:solidFill>
                  <a:srgbClr val="FF0000"/>
                </a:solidFill>
              </a:rPr>
              <a:t>Quality is ensured</a:t>
            </a:r>
          </a:p>
          <a:p>
            <a:pPr lvl="2" algn="just"/>
            <a:r>
              <a:rPr lang="en-US" sz="2600" dirty="0">
                <a:solidFill>
                  <a:srgbClr val="FF0000"/>
                </a:solidFill>
              </a:rPr>
              <a:t>Change is managed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u="sng" dirty="0">
                <a:cs typeface="Arial" charset="0"/>
              </a:rPr>
              <a:t>A Software Engineering Framework</a:t>
            </a:r>
          </a:p>
        </p:txBody>
      </p:sp>
    </p:spTree>
    <p:extLst>
      <p:ext uri="{BB962C8B-B14F-4D97-AF65-F5344CB8AC3E}">
        <p14:creationId xmlns:p14="http://schemas.microsoft.com/office/powerpoint/2010/main" val="61168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852" y="1520824"/>
            <a:ext cx="10523041" cy="4525963"/>
          </a:xfrm>
        </p:spPr>
        <p:txBody>
          <a:bodyPr>
            <a:normAutofit/>
          </a:bodyPr>
          <a:lstStyle/>
          <a:p>
            <a:pPr algn="just"/>
            <a:r>
              <a:rPr lang="en-US" b="1" u="sng" dirty="0"/>
              <a:t>Methods</a:t>
            </a:r>
          </a:p>
          <a:p>
            <a:pPr lvl="1" algn="just"/>
            <a:r>
              <a:rPr lang="en-US" dirty="0"/>
              <a:t>Provide the technical how-to for building software</a:t>
            </a:r>
          </a:p>
          <a:p>
            <a:pPr lvl="1" algn="just"/>
            <a:r>
              <a:rPr lang="en-US" b="1" dirty="0"/>
              <a:t>Methods encompass a broad array of tasks</a:t>
            </a:r>
          </a:p>
          <a:p>
            <a:pPr lvl="2" algn="just"/>
            <a:r>
              <a:rPr lang="en-US" dirty="0"/>
              <a:t>Communication , requirements analysis, design modeling, program construction, testing, and support</a:t>
            </a:r>
          </a:p>
          <a:p>
            <a:pPr algn="just"/>
            <a:r>
              <a:rPr lang="en-US" b="1" u="sng" dirty="0"/>
              <a:t>Tools</a:t>
            </a:r>
          </a:p>
          <a:p>
            <a:pPr lvl="1" algn="just"/>
            <a:r>
              <a:rPr lang="en-US" dirty="0"/>
              <a:t>Provide automated or semi-automated support for the process and the methods</a:t>
            </a:r>
          </a:p>
          <a:p>
            <a:pPr lvl="1" algn="just"/>
            <a:r>
              <a:rPr lang="en-US" b="1" dirty="0"/>
              <a:t>Integrated tools to support software development</a:t>
            </a:r>
          </a:p>
          <a:p>
            <a:pPr lvl="2" algn="just"/>
            <a:r>
              <a:rPr lang="en-US" dirty="0"/>
              <a:t>Called </a:t>
            </a:r>
            <a:r>
              <a:rPr lang="en-US" i="1" dirty="0"/>
              <a:t>computer aided software engineering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655" y="414626"/>
            <a:ext cx="10245437" cy="796636"/>
          </a:xfrm>
        </p:spPr>
        <p:txBody>
          <a:bodyPr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u="sng" dirty="0">
                <a:cs typeface="Arial" charset="0"/>
              </a:rPr>
              <a:t>A Software Engineering Framework</a:t>
            </a:r>
          </a:p>
        </p:txBody>
      </p:sp>
    </p:spTree>
    <p:extLst>
      <p:ext uri="{BB962C8B-B14F-4D97-AF65-F5344CB8AC3E}">
        <p14:creationId xmlns:p14="http://schemas.microsoft.com/office/powerpoint/2010/main" val="208324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665" y="441689"/>
            <a:ext cx="9463684" cy="941388"/>
          </a:xfrm>
        </p:spPr>
        <p:txBody>
          <a:bodyPr vert="horz" lIns="99270" tIns="49635" rIns="99270" bIns="49635" rtlCol="0" anchor="ctr">
            <a:normAutofit fontScale="90000"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u="sng" dirty="0">
                <a:solidFill>
                  <a:srgbClr val="FF0000"/>
                </a:solidFill>
                <a:cs typeface="Arial" charset="0"/>
              </a:rPr>
              <a:t>Importance of Software Engineering</a:t>
            </a:r>
          </a:p>
        </p:txBody>
      </p:sp>
      <p:pic>
        <p:nvPicPr>
          <p:cNvPr id="2050" name="Picture 2" descr="C:\Users\Tehseen-PC\Desktop\Spring 2015\SOFTWARE ENGINEERING-1 BCS 5 A\SE-1 Misc\sdl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83" y="1477989"/>
            <a:ext cx="10385476" cy="487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18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5"/>
          <p:cNvSpPr>
            <a:spLocks noGrp="1" noChangeArrowheads="1"/>
          </p:cNvSpPr>
          <p:nvPr>
            <p:ph idx="1"/>
          </p:nvPr>
        </p:nvSpPr>
        <p:spPr>
          <a:xfrm>
            <a:off x="1310546" y="1814643"/>
            <a:ext cx="10636614" cy="4541707"/>
          </a:xfrm>
        </p:spPr>
        <p:txBody>
          <a:bodyPr vert="horz" lIns="94755" tIns="47378" rIns="94755" bIns="47378" rtlCol="0">
            <a:normAutofit fontScale="32500" lnSpcReduction="20000"/>
          </a:bodyPr>
          <a:lstStyle/>
          <a:p>
            <a:pPr algn="just"/>
            <a:r>
              <a:rPr lang="en-US" sz="8000" dirty="0">
                <a:solidFill>
                  <a:srgbClr val="FF0000"/>
                </a:solidFill>
              </a:rPr>
              <a:t>Software Process: </a:t>
            </a:r>
            <a:r>
              <a:rPr lang="en-US" sz="8000" dirty="0"/>
              <a:t>“The systematic approach that is used in software engineering is sometimes called a software process.”</a:t>
            </a:r>
          </a:p>
          <a:p>
            <a:pPr algn="just">
              <a:lnSpc>
                <a:spcPct val="90000"/>
              </a:lnSpc>
            </a:pPr>
            <a:endParaRPr lang="en-GB" altLang="en-US" sz="8000" dirty="0"/>
          </a:p>
          <a:p>
            <a:pPr algn="just">
              <a:lnSpc>
                <a:spcPct val="90000"/>
              </a:lnSpc>
            </a:pPr>
            <a:r>
              <a:rPr lang="en-GB" altLang="en-US" sz="8000" dirty="0"/>
              <a:t>“A set of activities whose goal is the development or evolution of software”.</a:t>
            </a:r>
          </a:p>
          <a:p>
            <a:pPr marL="137160" indent="0" algn="just">
              <a:buNone/>
            </a:pPr>
            <a:endParaRPr lang="en-GB" altLang="en-US" sz="8000" i="1" dirty="0"/>
          </a:p>
          <a:p>
            <a:pPr algn="just">
              <a:lnSpc>
                <a:spcPct val="90000"/>
              </a:lnSpc>
            </a:pPr>
            <a:r>
              <a:rPr lang="en-GB" altLang="en-US" sz="8000" dirty="0">
                <a:solidFill>
                  <a:srgbClr val="FF0000"/>
                </a:solidFill>
              </a:rPr>
              <a:t>Generic activities in all software processes are:</a:t>
            </a:r>
          </a:p>
          <a:p>
            <a:pPr lvl="1" algn="just"/>
            <a:r>
              <a:rPr lang="en-US" sz="8000" b="1" dirty="0"/>
              <a:t>Software specification</a:t>
            </a:r>
          </a:p>
          <a:p>
            <a:pPr lvl="1" algn="just"/>
            <a:r>
              <a:rPr lang="en-US" sz="8000" b="1" dirty="0"/>
              <a:t>Software development:</a:t>
            </a:r>
          </a:p>
          <a:p>
            <a:pPr lvl="1" algn="just"/>
            <a:r>
              <a:rPr lang="en-US" sz="8000" b="1" dirty="0"/>
              <a:t>Software validation:</a:t>
            </a:r>
          </a:p>
          <a:p>
            <a:pPr lvl="1" algn="just"/>
            <a:r>
              <a:rPr lang="en-US" sz="8000" b="1" dirty="0"/>
              <a:t>Software evolution:</a:t>
            </a:r>
          </a:p>
          <a:p>
            <a:pPr lvl="1" algn="just">
              <a:lnSpc>
                <a:spcPct val="90000"/>
              </a:lnSpc>
            </a:pPr>
            <a:endParaRPr lang="en-GB" altLang="en-US" dirty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>
          <a:xfrm>
            <a:off x="1711224" y="385373"/>
            <a:ext cx="9463684" cy="798850"/>
          </a:xfrm>
        </p:spPr>
        <p:txBody>
          <a:bodyPr vert="horz" lIns="94755" tIns="47378" rIns="94755" bIns="47378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u="sng" dirty="0">
                <a:cs typeface="Arial" charset="0"/>
              </a:rPr>
              <a:t>What is a Software Process?</a:t>
            </a:r>
          </a:p>
        </p:txBody>
      </p:sp>
    </p:spTree>
    <p:extLst>
      <p:ext uri="{BB962C8B-B14F-4D97-AF65-F5344CB8AC3E}">
        <p14:creationId xmlns:p14="http://schemas.microsoft.com/office/powerpoint/2010/main" val="139439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5"/>
          <p:cNvSpPr>
            <a:spLocks noGrp="1" noChangeArrowheads="1"/>
          </p:cNvSpPr>
          <p:nvPr>
            <p:ph idx="1"/>
          </p:nvPr>
        </p:nvSpPr>
        <p:spPr>
          <a:xfrm>
            <a:off x="1114063" y="1529413"/>
            <a:ext cx="10658006" cy="4481747"/>
          </a:xfrm>
        </p:spPr>
        <p:txBody>
          <a:bodyPr vert="horz" lIns="94755" tIns="47378" rIns="94755" bIns="47378" rtlCol="0">
            <a:normAutofit fontScale="250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GB" altLang="en-US" sz="9600" dirty="0"/>
              <a:t>Generic activities in all software processes are: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9600" b="1" dirty="0"/>
              <a:t>Software Specification - </a:t>
            </a:r>
            <a:r>
              <a:rPr lang="en-GB" altLang="en-US" sz="9600" dirty="0"/>
              <a:t>what the system should do and its development constraints</a:t>
            </a:r>
          </a:p>
          <a:p>
            <a:pPr lvl="2" algn="just"/>
            <a:r>
              <a:rPr lang="en-GB" sz="9600" dirty="0"/>
              <a:t>where customers and engineers define the software that is to be produced and the constraints on its operation</a:t>
            </a:r>
          </a:p>
          <a:p>
            <a:pPr marL="1143000" lvl="3" indent="0" algn="just">
              <a:buNone/>
            </a:pPr>
            <a:endParaRPr lang="en-GB" altLang="en-US" sz="9600" dirty="0"/>
          </a:p>
          <a:p>
            <a:pPr lvl="1" algn="just"/>
            <a:r>
              <a:rPr lang="en-GB" altLang="en-US" sz="9600" b="1" dirty="0"/>
              <a:t>Software Development</a:t>
            </a:r>
            <a:r>
              <a:rPr lang="en-GB" altLang="en-US" sz="9600" dirty="0"/>
              <a:t> - production of the software system	</a:t>
            </a:r>
          </a:p>
          <a:p>
            <a:pPr lvl="2" algn="just"/>
            <a:r>
              <a:rPr lang="en-GB" sz="9600" dirty="0"/>
              <a:t>where the software is designed and programmed</a:t>
            </a:r>
          </a:p>
          <a:p>
            <a:pPr lvl="1" algn="just">
              <a:lnSpc>
                <a:spcPct val="90000"/>
              </a:lnSpc>
            </a:pPr>
            <a:endParaRPr lang="en-GB" altLang="en-US" sz="9600" dirty="0"/>
          </a:p>
          <a:p>
            <a:pPr lvl="1" algn="just"/>
            <a:r>
              <a:rPr lang="en-GB" altLang="en-US" sz="9600" b="1" dirty="0"/>
              <a:t>Software Validation</a:t>
            </a:r>
            <a:r>
              <a:rPr lang="en-GB" altLang="en-US" sz="9600" dirty="0"/>
              <a:t> - checking that the software is what the customer wants</a:t>
            </a:r>
          </a:p>
          <a:p>
            <a:pPr lvl="2" algn="just"/>
            <a:r>
              <a:rPr lang="en-GB" sz="9600" dirty="0"/>
              <a:t>where the software is checked to ensure that it is what the customer requires</a:t>
            </a:r>
            <a:r>
              <a:rPr lang="en-GB" sz="9600" dirty="0" smtClean="0"/>
              <a:t>.</a:t>
            </a:r>
            <a:endParaRPr lang="en-GB" altLang="en-US" sz="9600" dirty="0"/>
          </a:p>
          <a:p>
            <a:pPr lvl="1" algn="just"/>
            <a:r>
              <a:rPr lang="en-GB" altLang="en-US" sz="9600" b="1" dirty="0"/>
              <a:t>Software  Evolution</a:t>
            </a:r>
            <a:r>
              <a:rPr lang="en-GB" altLang="en-US" sz="9600" dirty="0"/>
              <a:t> - changing the software in response to changing demands</a:t>
            </a:r>
          </a:p>
          <a:p>
            <a:pPr lvl="2" algn="just"/>
            <a:r>
              <a:rPr lang="en-GB" sz="9600" dirty="0"/>
              <a:t>where the software is modified to reflect changing customer and market requirements.</a:t>
            </a:r>
          </a:p>
          <a:p>
            <a:pPr lvl="1" algn="just">
              <a:lnSpc>
                <a:spcPct val="90000"/>
              </a:lnSpc>
            </a:pPr>
            <a:endParaRPr lang="en-GB" altLang="en-US" dirty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>
          <a:xfrm>
            <a:off x="1711224" y="385373"/>
            <a:ext cx="9463684" cy="798850"/>
          </a:xfrm>
        </p:spPr>
        <p:txBody>
          <a:bodyPr vert="horz" lIns="94755" tIns="47378" rIns="94755" bIns="47378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sz="3600" u="sng" dirty="0">
                <a:solidFill>
                  <a:srgbClr val="FF0000"/>
                </a:solidFill>
                <a:cs typeface="Arial" charset="0"/>
              </a:rPr>
              <a:t>Activities in Software Process?</a:t>
            </a:r>
          </a:p>
        </p:txBody>
      </p:sp>
    </p:spTree>
    <p:extLst>
      <p:ext uri="{BB962C8B-B14F-4D97-AF65-F5344CB8AC3E}">
        <p14:creationId xmlns:p14="http://schemas.microsoft.com/office/powerpoint/2010/main" val="3436744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5"/>
          <p:cNvSpPr>
            <a:spLocks noGrp="1" noChangeArrowheads="1"/>
          </p:cNvSpPr>
          <p:nvPr>
            <p:ph idx="1"/>
          </p:nvPr>
        </p:nvSpPr>
        <p:spPr>
          <a:xfrm>
            <a:off x="1047749" y="1620630"/>
            <a:ext cx="10764499" cy="4600288"/>
          </a:xfrm>
        </p:spPr>
        <p:txBody>
          <a:bodyPr vert="horz" lIns="94755" tIns="47378" rIns="94755" bIns="47378" rtlCol="0">
            <a:noAutofit/>
          </a:bodyPr>
          <a:lstStyle/>
          <a:p>
            <a:r>
              <a:rPr lang="en-GB" altLang="en-US" dirty="0">
                <a:solidFill>
                  <a:srgbClr val="FF0000"/>
                </a:solidFill>
                <a:cs typeface="Arial" charset="0"/>
              </a:rPr>
              <a:t>Software Process Model: </a:t>
            </a:r>
            <a:r>
              <a:rPr lang="en-GB" altLang="en-US" i="1" dirty="0"/>
              <a:t>“</a:t>
            </a:r>
            <a:r>
              <a:rPr lang="en-GB" altLang="en-US" sz="2400" dirty="0"/>
              <a:t>A simplified representation of a software process, presented from a specific perspective”.</a:t>
            </a:r>
          </a:p>
          <a:p>
            <a:pPr marL="137160" indent="0">
              <a:buNone/>
            </a:pPr>
            <a:endParaRPr lang="en-GB" altLang="en-US" sz="2400" dirty="0"/>
          </a:p>
          <a:p>
            <a:r>
              <a:rPr lang="en-GB" altLang="en-US" sz="2400" b="1" dirty="0">
                <a:solidFill>
                  <a:srgbClr val="FF0000"/>
                </a:solidFill>
              </a:rPr>
              <a:t>Examples of process perspectives are</a:t>
            </a:r>
            <a:r>
              <a:rPr lang="en-GB" altLang="en-US" sz="2400" dirty="0">
                <a:solidFill>
                  <a:srgbClr val="FF0000"/>
                </a:solidFill>
              </a:rPr>
              <a:t>:</a:t>
            </a:r>
          </a:p>
          <a:p>
            <a:pPr marL="1293813" lvl="1" indent="-569516"/>
            <a:r>
              <a:rPr lang="en-GB" altLang="en-US" sz="2400" b="1" dirty="0"/>
              <a:t>Work flow</a:t>
            </a:r>
            <a:r>
              <a:rPr lang="en-GB" altLang="en-US" sz="2400" dirty="0"/>
              <a:t> </a:t>
            </a:r>
            <a:r>
              <a:rPr lang="en-GB" altLang="en-US" sz="2400" dirty="0">
                <a:sym typeface="Wingdings" pitchFamily="2" charset="2"/>
              </a:rPr>
              <a:t></a:t>
            </a:r>
            <a:r>
              <a:rPr lang="en-GB" altLang="en-US" sz="2400" dirty="0"/>
              <a:t> what is done when? - sequence of activities;</a:t>
            </a:r>
          </a:p>
          <a:p>
            <a:pPr marL="1293813" lvl="1" indent="-569516"/>
            <a:r>
              <a:rPr lang="en-GB" altLang="en-US" sz="2400" b="1" dirty="0"/>
              <a:t>Data flow</a:t>
            </a:r>
            <a:r>
              <a:rPr lang="en-GB" altLang="en-US" sz="2400" dirty="0"/>
              <a:t> </a:t>
            </a:r>
            <a:r>
              <a:rPr lang="en-GB" altLang="en-US" sz="2400" dirty="0">
                <a:sym typeface="Wingdings" pitchFamily="2" charset="2"/>
              </a:rPr>
              <a:t> which </a:t>
            </a:r>
            <a:r>
              <a:rPr lang="en-GB" altLang="en-US" sz="2400" dirty="0"/>
              <a:t>information flows where?</a:t>
            </a:r>
          </a:p>
          <a:p>
            <a:pPr marL="1293813" lvl="1" indent="-569516"/>
            <a:r>
              <a:rPr lang="en-GB" altLang="en-US" sz="2400" b="1" dirty="0"/>
              <a:t>Role / action</a:t>
            </a:r>
            <a:r>
              <a:rPr lang="en-GB" altLang="en-US" sz="2400" dirty="0"/>
              <a:t> </a:t>
            </a:r>
            <a:r>
              <a:rPr lang="en-GB" altLang="en-US" sz="2400" dirty="0">
                <a:sym typeface="Wingdings" pitchFamily="2" charset="2"/>
              </a:rPr>
              <a:t></a:t>
            </a:r>
            <a:r>
              <a:rPr lang="en-GB" altLang="en-US" sz="2400" dirty="0"/>
              <a:t> who does what?</a:t>
            </a:r>
          </a:p>
          <a:p>
            <a:r>
              <a:rPr lang="en-GB" altLang="en-US" sz="2400" b="1" dirty="0"/>
              <a:t>Generic process models	</a:t>
            </a:r>
          </a:p>
          <a:p>
            <a:pPr lvl="1"/>
            <a:r>
              <a:rPr lang="en-GB" altLang="en-US" sz="2400" dirty="0"/>
              <a:t>Waterfall</a:t>
            </a:r>
          </a:p>
          <a:p>
            <a:pPr lvl="1"/>
            <a:r>
              <a:rPr lang="en-GB" altLang="en-US" sz="2400" dirty="0"/>
              <a:t>Iterative development</a:t>
            </a:r>
          </a:p>
          <a:p>
            <a:pPr lvl="1"/>
            <a:r>
              <a:rPr lang="en-GB" altLang="en-US" sz="2400" dirty="0"/>
              <a:t>Component-based software engineering.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1473722" y="531461"/>
            <a:ext cx="9463684" cy="750888"/>
          </a:xfrm>
        </p:spPr>
        <p:txBody>
          <a:bodyPr vert="horz" lIns="94755" tIns="47378" rIns="94755" bIns="47378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u="sng" dirty="0">
                <a:cs typeface="Arial" charset="0"/>
              </a:rPr>
              <a:t>What is a Software Process Model?</a:t>
            </a:r>
          </a:p>
        </p:txBody>
      </p:sp>
    </p:spTree>
    <p:extLst>
      <p:ext uri="{BB962C8B-B14F-4D97-AF65-F5344CB8AC3E}">
        <p14:creationId xmlns:p14="http://schemas.microsoft.com/office/powerpoint/2010/main" val="56490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5"/>
          <p:cNvSpPr>
            <a:spLocks noGrp="1" noChangeArrowheads="1"/>
          </p:cNvSpPr>
          <p:nvPr>
            <p:ph idx="1"/>
          </p:nvPr>
        </p:nvSpPr>
        <p:spPr>
          <a:xfrm>
            <a:off x="1047749" y="1543986"/>
            <a:ext cx="10959371" cy="4837763"/>
          </a:xfrm>
        </p:spPr>
        <p:txBody>
          <a:bodyPr vert="horz" lIns="94755" tIns="47378" rIns="94755" bIns="47378" rtlCol="0">
            <a:noAutofit/>
          </a:bodyPr>
          <a:lstStyle/>
          <a:p>
            <a:pPr algn="just"/>
            <a:r>
              <a:rPr lang="en-GB" altLang="en-US" sz="2800" dirty="0">
                <a:solidFill>
                  <a:srgbClr val="FF0000"/>
                </a:solidFill>
                <a:cs typeface="Arial" charset="0"/>
              </a:rPr>
              <a:t>Software Engineering Methods: </a:t>
            </a:r>
            <a:r>
              <a:rPr lang="en-GB" altLang="en-US" sz="2600" i="1" dirty="0"/>
              <a:t>“</a:t>
            </a:r>
            <a:r>
              <a:rPr lang="en-GB" altLang="en-US" sz="2600" b="1" i="1" dirty="0"/>
              <a:t>Structured approaches to software development</a:t>
            </a:r>
            <a:r>
              <a:rPr lang="en-GB" altLang="en-US" sz="2600" i="1" dirty="0"/>
              <a:t> which include system models, notations, rules, design advice and process guidance"</a:t>
            </a:r>
            <a:r>
              <a:rPr lang="en-GB" altLang="en-US" sz="2600" dirty="0"/>
              <a:t>.</a:t>
            </a:r>
          </a:p>
          <a:p>
            <a:pPr>
              <a:lnSpc>
                <a:spcPct val="90000"/>
              </a:lnSpc>
            </a:pPr>
            <a:r>
              <a:rPr lang="en-GB" altLang="en-US" sz="2600" b="1" dirty="0"/>
              <a:t>Model descriptions</a:t>
            </a:r>
            <a:r>
              <a:rPr lang="en-GB" altLang="en-US" sz="2600" dirty="0"/>
              <a:t>	</a:t>
            </a:r>
          </a:p>
          <a:p>
            <a:pPr lvl="1">
              <a:lnSpc>
                <a:spcPct val="90000"/>
              </a:lnSpc>
            </a:pPr>
            <a:r>
              <a:rPr lang="en-GB" altLang="en-US" sz="2600" dirty="0"/>
              <a:t>Descriptions of graphical models which should be produced</a:t>
            </a:r>
          </a:p>
          <a:p>
            <a:pPr>
              <a:lnSpc>
                <a:spcPct val="90000"/>
              </a:lnSpc>
            </a:pPr>
            <a:r>
              <a:rPr lang="en-GB" altLang="en-US" sz="2600" b="1" dirty="0"/>
              <a:t>Rules</a:t>
            </a:r>
          </a:p>
          <a:p>
            <a:pPr lvl="1">
              <a:lnSpc>
                <a:spcPct val="90000"/>
              </a:lnSpc>
            </a:pPr>
            <a:r>
              <a:rPr lang="en-GB" altLang="en-US" sz="2600" dirty="0"/>
              <a:t>Constraints applied to system models</a:t>
            </a:r>
          </a:p>
          <a:p>
            <a:pPr>
              <a:lnSpc>
                <a:spcPct val="90000"/>
              </a:lnSpc>
            </a:pPr>
            <a:r>
              <a:rPr lang="en-GB" altLang="en-US" sz="2600" b="1" dirty="0"/>
              <a:t>Recommendations</a:t>
            </a:r>
          </a:p>
          <a:p>
            <a:pPr lvl="1">
              <a:lnSpc>
                <a:spcPct val="90000"/>
              </a:lnSpc>
            </a:pPr>
            <a:r>
              <a:rPr lang="en-GB" altLang="en-US" sz="2600" dirty="0"/>
              <a:t>Advice on good design practice</a:t>
            </a:r>
          </a:p>
          <a:p>
            <a:pPr>
              <a:lnSpc>
                <a:spcPct val="90000"/>
              </a:lnSpc>
            </a:pPr>
            <a:r>
              <a:rPr lang="en-GB" altLang="en-US" sz="2600" b="1" dirty="0"/>
              <a:t>Process guidance</a:t>
            </a:r>
          </a:p>
          <a:p>
            <a:pPr lvl="1">
              <a:lnSpc>
                <a:spcPct val="90000"/>
              </a:lnSpc>
            </a:pPr>
            <a:r>
              <a:rPr lang="en-GB" altLang="en-US" sz="2600" dirty="0"/>
              <a:t>What activities to follow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1487774" y="537510"/>
            <a:ext cx="9780093" cy="666750"/>
          </a:xfrm>
          <a:noFill/>
        </p:spPr>
        <p:txBody>
          <a:bodyPr vert="horz" lIns="94755" tIns="47378" rIns="94755" bIns="47378" rtlCol="0" anchor="ctr">
            <a:normAutofit fontScale="90000"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u="sng" dirty="0">
                <a:cs typeface="Arial" charset="0"/>
              </a:rPr>
              <a:t>What are Software Engineering Methods?</a:t>
            </a:r>
          </a:p>
        </p:txBody>
      </p:sp>
    </p:spTree>
    <p:extLst>
      <p:ext uri="{BB962C8B-B14F-4D97-AF65-F5344CB8AC3E}">
        <p14:creationId xmlns:p14="http://schemas.microsoft.com/office/powerpoint/2010/main" val="248182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Grp="1" noChangeArrowheads="1"/>
          </p:cNvSpPr>
          <p:nvPr>
            <p:ph idx="1"/>
          </p:nvPr>
        </p:nvSpPr>
        <p:spPr>
          <a:xfrm>
            <a:off x="1200305" y="1540772"/>
            <a:ext cx="10746855" cy="4525963"/>
          </a:xfrm>
        </p:spPr>
        <p:txBody>
          <a:bodyPr vert="horz" lIns="94755" tIns="47378" rIns="94755" bIns="47378" rtlCol="0">
            <a:noAutofit/>
          </a:bodyPr>
          <a:lstStyle/>
          <a:p>
            <a:pPr algn="just"/>
            <a:r>
              <a:rPr lang="en-GB" altLang="en-US" dirty="0">
                <a:solidFill>
                  <a:srgbClr val="FF0000"/>
                </a:solidFill>
              </a:rPr>
              <a:t>CASE: </a:t>
            </a:r>
            <a:r>
              <a:rPr lang="en-GB" altLang="en-US" i="1" dirty="0"/>
              <a:t>“</a:t>
            </a:r>
            <a:r>
              <a:rPr lang="en-GB" altLang="en-US" dirty="0"/>
              <a:t>Software systems that are intended to provide automated support for software process activities”. </a:t>
            </a:r>
          </a:p>
          <a:p>
            <a:pPr algn="just"/>
            <a:r>
              <a:rPr lang="en-GB" altLang="en-US" b="1" dirty="0"/>
              <a:t>CASE systems are often used for method support.</a:t>
            </a:r>
          </a:p>
          <a:p>
            <a:pPr algn="just"/>
            <a:r>
              <a:rPr lang="en-GB" altLang="en-US" b="1" u="sng" dirty="0"/>
              <a:t>Upper-CASE</a:t>
            </a:r>
          </a:p>
          <a:p>
            <a:pPr lvl="1" algn="just"/>
            <a:r>
              <a:rPr lang="en-GB" altLang="en-US" dirty="0"/>
              <a:t>Tools to support the </a:t>
            </a:r>
            <a:r>
              <a:rPr lang="en-GB" altLang="en-US" b="1" dirty="0"/>
              <a:t>early process activities of requirements and design;</a:t>
            </a:r>
          </a:p>
          <a:p>
            <a:pPr algn="just"/>
            <a:r>
              <a:rPr lang="en-GB" altLang="en-US" b="1" u="sng" dirty="0"/>
              <a:t>Lower-CASE</a:t>
            </a:r>
          </a:p>
          <a:p>
            <a:pPr lvl="1" algn="just"/>
            <a:r>
              <a:rPr lang="en-GB" altLang="en-US" dirty="0"/>
              <a:t>Tools to support </a:t>
            </a:r>
            <a:r>
              <a:rPr lang="en-GB" altLang="en-US" b="1" dirty="0"/>
              <a:t>later activities such as programming, debugging and testing.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>
          <a:xfrm>
            <a:off x="1893522" y="169731"/>
            <a:ext cx="9360420" cy="1143000"/>
          </a:xfrm>
        </p:spPr>
        <p:txBody>
          <a:bodyPr vert="horz" lIns="94755" tIns="47378" rIns="94755" bIns="47378" rtlCol="0" anchor="ctr">
            <a:normAutofit fontScale="90000"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u="sng" dirty="0">
                <a:cs typeface="Arial" charset="0"/>
              </a:rPr>
              <a:t>What is CASE?</a:t>
            </a:r>
            <a:br>
              <a:rPr lang="en-GB" altLang="en-US" u="sng" dirty="0">
                <a:cs typeface="Arial" charset="0"/>
              </a:rPr>
            </a:br>
            <a:r>
              <a:rPr lang="en-GB" altLang="en-US" sz="3250" dirty="0">
                <a:cs typeface="Arial" charset="0"/>
              </a:rPr>
              <a:t>(</a:t>
            </a:r>
            <a:r>
              <a:rPr lang="en-GB" altLang="en-US" sz="3250" b="1" dirty="0">
                <a:solidFill>
                  <a:srgbClr val="FF0000"/>
                </a:solidFill>
                <a:cs typeface="Arial" charset="0"/>
              </a:rPr>
              <a:t>Computer-Aided Software Engineering</a:t>
            </a:r>
            <a:r>
              <a:rPr lang="en-GB" altLang="en-US" sz="3250" dirty="0"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75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idx="1"/>
          </p:nvPr>
        </p:nvSpPr>
        <p:spPr>
          <a:xfrm>
            <a:off x="1253241" y="1830387"/>
            <a:ext cx="10499048" cy="3446151"/>
          </a:xfrm>
        </p:spPr>
        <p:txBody>
          <a:bodyPr vert="horz" lIns="94755" tIns="47378" rIns="94755" bIns="47378" rtlCol="0">
            <a:noAutofit/>
          </a:bodyPr>
          <a:lstStyle/>
          <a:p>
            <a:pPr marL="504965" indent="-504965" algn="just"/>
            <a:r>
              <a:rPr lang="en-GB" altLang="en-US" b="1" dirty="0">
                <a:solidFill>
                  <a:srgbClr val="FF0000"/>
                </a:solidFill>
              </a:rPr>
              <a:t>Software: </a:t>
            </a:r>
            <a:r>
              <a:rPr lang="en-GB" altLang="en-US" b="1" dirty="0"/>
              <a:t>“Computer programs and associated documentation such as requirements, design models and user manuals”</a:t>
            </a:r>
            <a:r>
              <a:rPr lang="en-GB" altLang="en-US" dirty="0"/>
              <a:t>.</a:t>
            </a:r>
          </a:p>
          <a:p>
            <a:pPr marL="0" indent="0" algn="just">
              <a:buNone/>
            </a:pPr>
            <a:endParaRPr lang="en-GB" altLang="en-US" dirty="0"/>
          </a:p>
          <a:p>
            <a:pPr marL="504965" indent="-504965" algn="just"/>
            <a:r>
              <a:rPr lang="en-GB" altLang="en-US" dirty="0"/>
              <a:t>Software products may be developed for a particular customer or may be developed for a general market.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751" y="190500"/>
            <a:ext cx="9463684" cy="1047750"/>
          </a:xfrm>
        </p:spPr>
        <p:txBody>
          <a:bodyPr vert="horz" lIns="94755" tIns="47378" rIns="94755" bIns="47378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u="sng" dirty="0" smtClean="0">
                <a:cs typeface="Arial" charset="0"/>
              </a:rPr>
              <a:t>What </a:t>
            </a:r>
            <a:r>
              <a:rPr lang="en-GB" altLang="en-US" u="sng" dirty="0">
                <a:cs typeface="Arial" charset="0"/>
              </a:rPr>
              <a:t>is Software?</a:t>
            </a:r>
          </a:p>
        </p:txBody>
      </p:sp>
    </p:spTree>
    <p:extLst>
      <p:ext uri="{BB962C8B-B14F-4D97-AF65-F5344CB8AC3E}">
        <p14:creationId xmlns:p14="http://schemas.microsoft.com/office/powerpoint/2010/main" val="4115615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Grp="1" noChangeArrowheads="1"/>
          </p:cNvSpPr>
          <p:nvPr>
            <p:ph idx="1"/>
          </p:nvPr>
        </p:nvSpPr>
        <p:spPr>
          <a:xfrm>
            <a:off x="1158329" y="1624012"/>
            <a:ext cx="10593959" cy="4525963"/>
          </a:xfrm>
        </p:spPr>
        <p:txBody>
          <a:bodyPr vert="horz" lIns="94755" tIns="47378" rIns="94755" bIns="47378" rtlCol="0"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GB" altLang="en-US" sz="2500" b="1" dirty="0"/>
              <a:t>The software should deliver the required functionality </a:t>
            </a:r>
            <a:r>
              <a:rPr lang="en-GB" altLang="en-US" sz="2500" dirty="0"/>
              <a:t>and performance to the user and should be maintainable, dependable and acceptable.</a:t>
            </a:r>
          </a:p>
          <a:p>
            <a:pPr marL="60325" indent="84138" algn="just">
              <a:lnSpc>
                <a:spcPct val="90000"/>
              </a:lnSpc>
            </a:pPr>
            <a:r>
              <a:rPr lang="en-GB" altLang="en-US" sz="2500" b="1" u="sng" dirty="0"/>
              <a:t>Maintainability</a:t>
            </a:r>
          </a:p>
          <a:p>
            <a:pPr marL="434579" lvl="1" indent="-289719" algn="just"/>
            <a:r>
              <a:rPr lang="en-GB" altLang="en-US" sz="2500" dirty="0"/>
              <a:t>Software must evolve to meet changing needs</a:t>
            </a:r>
          </a:p>
          <a:p>
            <a:pPr marL="60325" indent="84138" algn="just"/>
            <a:r>
              <a:rPr lang="en-GB" altLang="en-US" sz="2500" b="1" u="sng" dirty="0"/>
              <a:t>Dependability</a:t>
            </a:r>
          </a:p>
          <a:p>
            <a:pPr marL="434579" lvl="1" indent="-289719" algn="just"/>
            <a:r>
              <a:rPr lang="en-GB" altLang="en-US" sz="2500" dirty="0"/>
              <a:t>Software must be trustworthy</a:t>
            </a:r>
          </a:p>
          <a:p>
            <a:pPr marL="60325" indent="84138" algn="just"/>
            <a:r>
              <a:rPr lang="en-GB" altLang="en-US" sz="2500" b="1" u="sng" dirty="0"/>
              <a:t>Efficiency</a:t>
            </a:r>
          </a:p>
          <a:p>
            <a:pPr marL="434579" lvl="1" indent="-289719" algn="just"/>
            <a:r>
              <a:rPr lang="en-GB" altLang="en-US" sz="2500" dirty="0"/>
              <a:t>Software should not make wasteful use of system resources</a:t>
            </a:r>
          </a:p>
          <a:p>
            <a:pPr marL="60325" indent="84138" algn="just"/>
            <a:r>
              <a:rPr lang="en-GB" altLang="en-US" sz="2500" b="1" u="sng" dirty="0"/>
              <a:t>Acceptability</a:t>
            </a:r>
          </a:p>
          <a:p>
            <a:pPr marL="434579" lvl="1" indent="-289719" algn="just"/>
            <a:r>
              <a:rPr lang="en-GB" altLang="en-US" sz="2500" dirty="0"/>
              <a:t>Software must accepted by the users for which it was designed. This means it must be understandable, usable and compatible with other systems.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952501" y="274638"/>
            <a:ext cx="9875343" cy="1143000"/>
          </a:xfrm>
          <a:noFill/>
        </p:spPr>
        <p:txBody>
          <a:bodyPr vert="horz" lIns="94755" tIns="47378" rIns="94755" bIns="47378" rtlCol="0" anchor="ctr">
            <a:normAutofit fontScale="90000"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u="sng" dirty="0">
                <a:solidFill>
                  <a:srgbClr val="FF0000"/>
                </a:solidFill>
                <a:cs typeface="Arial" charset="0"/>
              </a:rPr>
              <a:t>What are the attributes of good Software</a:t>
            </a:r>
            <a:r>
              <a:rPr lang="en-GB" altLang="en-US" u="sng" dirty="0"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15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5"/>
          <p:cNvSpPr>
            <a:spLocks noGrp="1" noChangeArrowheads="1"/>
          </p:cNvSpPr>
          <p:nvPr>
            <p:ph idx="1"/>
          </p:nvPr>
        </p:nvSpPr>
        <p:spPr>
          <a:xfrm>
            <a:off x="1143001" y="1568593"/>
            <a:ext cx="10759189" cy="4525963"/>
          </a:xfrm>
        </p:spPr>
        <p:txBody>
          <a:bodyPr vert="horz" lIns="94755" tIns="47378" rIns="94755" bIns="47378" rtlCol="0">
            <a:noAutofit/>
          </a:bodyPr>
          <a:lstStyle/>
          <a:p>
            <a:r>
              <a:rPr lang="en-GB" altLang="en-US" sz="2200" b="1" dirty="0">
                <a:solidFill>
                  <a:srgbClr val="FF0000"/>
                </a:solidFill>
              </a:rPr>
              <a:t>Key challenges are: </a:t>
            </a:r>
            <a:r>
              <a:rPr lang="en-GB" altLang="en-US" sz="2200" dirty="0">
                <a:solidFill>
                  <a:srgbClr val="FF0000"/>
                </a:solidFill>
              </a:rPr>
              <a:t>Heterogeneity, delivery, trust and </a:t>
            </a:r>
            <a:r>
              <a:rPr lang="en-GB" altLang="en-US" sz="2200" i="1" dirty="0">
                <a:solidFill>
                  <a:srgbClr val="FF0000"/>
                </a:solidFill>
              </a:rPr>
              <a:t>Legacy systems</a:t>
            </a:r>
            <a:endParaRPr lang="en-GB" altLang="en-US" sz="2200" dirty="0">
              <a:solidFill>
                <a:srgbClr val="FF0000"/>
              </a:solidFill>
            </a:endParaRPr>
          </a:p>
          <a:p>
            <a:pPr algn="just"/>
            <a:r>
              <a:rPr lang="en-GB" altLang="en-US" sz="2200" b="1" dirty="0"/>
              <a:t>Heterogeneity</a:t>
            </a:r>
          </a:p>
          <a:p>
            <a:pPr lvl="1" algn="just"/>
            <a:r>
              <a:rPr lang="en-GB" altLang="en-US" sz="2200" dirty="0"/>
              <a:t>Developing techniques for building software that can cope with heterogeneous platforms and execution environments.</a:t>
            </a:r>
          </a:p>
          <a:p>
            <a:pPr lvl="1" algn="just"/>
            <a:r>
              <a:rPr lang="en-GB" altLang="en-US" sz="2200" dirty="0"/>
              <a:t>Large-scale systems are often distributed and include a mix of hardware and software</a:t>
            </a:r>
          </a:p>
          <a:p>
            <a:pPr algn="just"/>
            <a:r>
              <a:rPr lang="en-GB" altLang="en-US" sz="2200" b="1" dirty="0"/>
              <a:t>Delivery</a:t>
            </a:r>
          </a:p>
          <a:p>
            <a:pPr lvl="1" algn="just"/>
            <a:r>
              <a:rPr lang="en-GB" altLang="en-US" sz="2200" dirty="0"/>
              <a:t>Developing techniques that lead to faster delivery of software.</a:t>
            </a:r>
          </a:p>
          <a:p>
            <a:pPr lvl="1" algn="just"/>
            <a:r>
              <a:rPr lang="en-GB" altLang="en-US" sz="2200" dirty="0"/>
              <a:t>There is increasing pressure for ever faster delivery of software</a:t>
            </a:r>
          </a:p>
          <a:p>
            <a:pPr algn="just"/>
            <a:r>
              <a:rPr lang="en-GB" altLang="en-US" sz="2200" b="1" dirty="0"/>
              <a:t>Trust</a:t>
            </a:r>
          </a:p>
          <a:p>
            <a:pPr lvl="1" algn="just"/>
            <a:r>
              <a:rPr lang="en-GB" altLang="en-US" sz="2200" dirty="0"/>
              <a:t>Developing techniques that demonstrate that software can be trusted by its users.</a:t>
            </a:r>
          </a:p>
          <a:p>
            <a:pPr algn="just"/>
            <a:r>
              <a:rPr lang="en-GB" altLang="en-US" sz="2200" b="1" dirty="0"/>
              <a:t>Legacy systems</a:t>
            </a:r>
          </a:p>
          <a:p>
            <a:pPr lvl="1" algn="just"/>
            <a:r>
              <a:rPr lang="en-GB" altLang="en-US" sz="2200" dirty="0"/>
              <a:t>Valuable existing systems must be maintained and updated</a:t>
            </a:r>
          </a:p>
          <a:p>
            <a:pPr lvl="1" algn="just"/>
            <a:endParaRPr lang="en-GB" altLang="en-US" sz="2200" dirty="0"/>
          </a:p>
          <a:p>
            <a:pPr lvl="1" algn="just"/>
            <a:endParaRPr lang="en-GB" altLang="en-US" sz="2200" dirty="0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1" y="163800"/>
            <a:ext cx="10395053" cy="1143000"/>
          </a:xfrm>
        </p:spPr>
        <p:txBody>
          <a:bodyPr vert="horz" lIns="94755" tIns="47378" rIns="94755" bIns="47378" rtlCol="0" anchor="ctr">
            <a:no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u="sng" dirty="0">
                <a:cs typeface="Arial" charset="0"/>
              </a:rPr>
              <a:t>What are the key challenges facing Software Engineering?</a:t>
            </a:r>
          </a:p>
        </p:txBody>
      </p:sp>
    </p:spTree>
    <p:extLst>
      <p:ext uri="{BB962C8B-B14F-4D97-AF65-F5344CB8AC3E}">
        <p14:creationId xmlns:p14="http://schemas.microsoft.com/office/powerpoint/2010/main" val="2330899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238249" y="1428750"/>
            <a:ext cx="10494675" cy="4762500"/>
          </a:xfrm>
        </p:spPr>
        <p:txBody>
          <a:bodyPr vert="horz" lIns="99270" tIns="49635" rIns="99270" bIns="49635" rtlCol="0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Stakeholder: </a:t>
            </a:r>
            <a:r>
              <a:rPr lang="en-US" sz="2400" dirty="0"/>
              <a:t>A  stakeholder  is anyone who has a stake in the successful outcome of the project</a:t>
            </a:r>
          </a:p>
          <a:p>
            <a:pPr algn="just">
              <a:lnSpc>
                <a:spcPct val="120000"/>
              </a:lnSpc>
            </a:pPr>
            <a:r>
              <a:rPr lang="en-US" altLang="en-US" sz="2400" b="1" dirty="0"/>
              <a:t>1. Users</a:t>
            </a:r>
          </a:p>
          <a:p>
            <a:pPr lvl="1" algn="just">
              <a:lnSpc>
                <a:spcPct val="120000"/>
              </a:lnSpc>
            </a:pPr>
            <a:r>
              <a:rPr lang="en-US" altLang="en-US" sz="2400" dirty="0"/>
              <a:t>Those who use the software</a:t>
            </a:r>
          </a:p>
          <a:p>
            <a:pPr algn="just">
              <a:lnSpc>
                <a:spcPct val="120000"/>
              </a:lnSpc>
            </a:pPr>
            <a:r>
              <a:rPr lang="en-US" altLang="en-US" sz="2400" b="1" dirty="0"/>
              <a:t>2. Customers</a:t>
            </a:r>
          </a:p>
          <a:p>
            <a:pPr lvl="1" algn="just">
              <a:lnSpc>
                <a:spcPct val="120000"/>
              </a:lnSpc>
            </a:pPr>
            <a:r>
              <a:rPr lang="en-US" altLang="en-US" sz="2400" dirty="0"/>
              <a:t>Those who pay for the software</a:t>
            </a:r>
          </a:p>
          <a:p>
            <a:pPr algn="just">
              <a:lnSpc>
                <a:spcPct val="120000"/>
              </a:lnSpc>
            </a:pPr>
            <a:r>
              <a:rPr lang="en-US" altLang="en-US" sz="2400" b="1" dirty="0"/>
              <a:t>3. Software developers</a:t>
            </a:r>
          </a:p>
          <a:p>
            <a:pPr algn="just">
              <a:lnSpc>
                <a:spcPct val="120000"/>
              </a:lnSpc>
            </a:pPr>
            <a:r>
              <a:rPr lang="en-US" altLang="en-US" sz="2400" b="1" dirty="0"/>
              <a:t>4. Development Managers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400" b="1" dirty="0"/>
              <a:t>Note: </a:t>
            </a:r>
            <a:r>
              <a:rPr lang="en-US" altLang="en-US" sz="2400" dirty="0"/>
              <a:t>All four roles can be fulfilled by the same person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2400" dirty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1" y="228600"/>
            <a:ext cx="10494675" cy="1143000"/>
          </a:xfrm>
        </p:spPr>
        <p:txBody>
          <a:bodyPr vert="horz" lIns="99270" tIns="49635" rIns="99270" bIns="49635" rtlCol="0" anchor="ctr">
            <a:no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u="sng" dirty="0">
                <a:cs typeface="Arial" charset="0"/>
              </a:rPr>
              <a:t>What are Stakeholders in Software Engineering?</a:t>
            </a:r>
          </a:p>
        </p:txBody>
      </p:sp>
    </p:spTree>
    <p:extLst>
      <p:ext uri="{BB962C8B-B14F-4D97-AF65-F5344CB8AC3E}">
        <p14:creationId xmlns:p14="http://schemas.microsoft.com/office/powerpoint/2010/main" val="633912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1333501" y="1688527"/>
            <a:ext cx="9463684" cy="3996311"/>
          </a:xfrm>
        </p:spPr>
        <p:txBody>
          <a:bodyPr vert="horz" lIns="99270" tIns="49635" rIns="99270" bIns="49635" rtlCol="0">
            <a:normAutofit/>
          </a:bodyPr>
          <a:lstStyle/>
          <a:p>
            <a:pPr marL="0" indent="0">
              <a:buNone/>
            </a:pPr>
            <a:r>
              <a:rPr lang="en-US" altLang="en-US" dirty="0"/>
              <a:t>• </a:t>
            </a:r>
            <a:r>
              <a:rPr lang="en-US" altLang="en-US" b="1" dirty="0"/>
              <a:t>Complexity</a:t>
            </a:r>
            <a:r>
              <a:rPr lang="en-US" altLang="en-US" dirty="0"/>
              <a:t> and large numbers of details</a:t>
            </a:r>
          </a:p>
          <a:p>
            <a:pPr marL="0" indent="0">
              <a:buNone/>
            </a:pPr>
            <a:r>
              <a:rPr lang="en-US" altLang="en-US" b="1" dirty="0"/>
              <a:t>• </a:t>
            </a:r>
            <a:r>
              <a:rPr lang="en-US" altLang="en-US" dirty="0"/>
              <a:t>Uncertainty </a:t>
            </a:r>
            <a:r>
              <a:rPr lang="en-US" altLang="en-US" b="1" dirty="0"/>
              <a:t>about technology</a:t>
            </a:r>
          </a:p>
          <a:p>
            <a:pPr marL="0" indent="0">
              <a:buNone/>
            </a:pPr>
            <a:r>
              <a:rPr lang="en-US" altLang="en-US" dirty="0"/>
              <a:t>• Uncertainty </a:t>
            </a:r>
            <a:r>
              <a:rPr lang="en-US" altLang="en-US" b="1" dirty="0"/>
              <a:t>about requirements</a:t>
            </a:r>
          </a:p>
          <a:p>
            <a:pPr marL="0" indent="0">
              <a:buNone/>
            </a:pPr>
            <a:r>
              <a:rPr lang="en-US" altLang="en-US" dirty="0"/>
              <a:t>• </a:t>
            </a:r>
            <a:r>
              <a:rPr lang="en-US" altLang="en-US" dirty="0">
                <a:cs typeface="Times" charset="0"/>
              </a:rPr>
              <a:t>Uncertainty about </a:t>
            </a:r>
            <a:r>
              <a:rPr lang="en-US" altLang="en-US" b="1" dirty="0">
                <a:cs typeface="Times" charset="0"/>
              </a:rPr>
              <a:t>software engineering skills</a:t>
            </a:r>
            <a:endParaRPr lang="en-US" altLang="en-US" b="1" dirty="0"/>
          </a:p>
          <a:p>
            <a:pPr marL="0" indent="0">
              <a:buNone/>
            </a:pPr>
            <a:r>
              <a:rPr lang="en-US" altLang="en-US" dirty="0"/>
              <a:t>• </a:t>
            </a:r>
            <a:r>
              <a:rPr lang="en-US" altLang="en-US" b="1" dirty="0"/>
              <a:t>Constant change</a:t>
            </a:r>
          </a:p>
          <a:p>
            <a:pPr marL="0" indent="0">
              <a:buNone/>
            </a:pPr>
            <a:r>
              <a:rPr lang="en-US" altLang="en-US" dirty="0"/>
              <a:t>• </a:t>
            </a:r>
            <a:r>
              <a:rPr lang="en-US" altLang="en-US" b="1" dirty="0"/>
              <a:t>Political risks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4159" y="304800"/>
            <a:ext cx="9463684" cy="1143000"/>
          </a:xfrm>
        </p:spPr>
        <p:txBody>
          <a:bodyPr vert="horz" lIns="99270" tIns="49635" rIns="99270" bIns="49635" rtlCol="0" anchor="ctr">
            <a:no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u="sng" dirty="0">
                <a:cs typeface="Arial" charset="0"/>
              </a:rPr>
              <a:t>What are Difficulties and Risks in Software Engineering?</a:t>
            </a:r>
          </a:p>
        </p:txBody>
      </p:sp>
    </p:spTree>
    <p:extLst>
      <p:ext uri="{BB962C8B-B14F-4D97-AF65-F5344CB8AC3E}">
        <p14:creationId xmlns:p14="http://schemas.microsoft.com/office/powerpoint/2010/main" val="2148805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136" y="1543985"/>
            <a:ext cx="10741084" cy="4812365"/>
          </a:xfrm>
        </p:spPr>
        <p:txBody>
          <a:bodyPr vert="horz" lIns="99270" tIns="49635" rIns="99270" bIns="49635" rtlCol="0">
            <a:noAutofit/>
          </a:bodyPr>
          <a:lstStyle/>
          <a:p>
            <a:pPr algn="just"/>
            <a:r>
              <a:rPr lang="en-US" sz="2200" b="1" dirty="0"/>
              <a:t>The Web is now a platform </a:t>
            </a:r>
            <a:r>
              <a:rPr lang="en-US" sz="2200" dirty="0"/>
              <a:t>for running application and organizations are increasingly developing web-based systems rather than local systems</a:t>
            </a:r>
            <a:endParaRPr lang="en-GB" sz="2200" dirty="0"/>
          </a:p>
          <a:p>
            <a:pPr algn="just"/>
            <a:endParaRPr lang="en-GB" sz="1000" b="1" dirty="0"/>
          </a:p>
          <a:p>
            <a:pPr algn="just"/>
            <a:r>
              <a:rPr lang="en-GB" sz="2200" b="1" dirty="0"/>
              <a:t>Software reuse is </a:t>
            </a:r>
            <a:r>
              <a:rPr lang="en-GB" sz="2200" dirty="0"/>
              <a:t>the dominant approach for constructing web-based systems. </a:t>
            </a:r>
          </a:p>
          <a:p>
            <a:pPr algn="just"/>
            <a:endParaRPr lang="en-GB" sz="1000" b="1" dirty="0"/>
          </a:p>
          <a:p>
            <a:pPr algn="just"/>
            <a:r>
              <a:rPr lang="en-GB" sz="2200" b="1" dirty="0"/>
              <a:t>When building these systems</a:t>
            </a:r>
            <a:r>
              <a:rPr lang="en-GB" sz="2200" dirty="0"/>
              <a:t>, you think about how you can assemble them from pre-existing software components and systems.</a:t>
            </a:r>
          </a:p>
          <a:p>
            <a:pPr algn="just"/>
            <a:endParaRPr lang="en-GB" sz="1000" dirty="0"/>
          </a:p>
          <a:p>
            <a:pPr algn="just"/>
            <a:r>
              <a:rPr lang="en-GB" sz="2200" b="1" dirty="0"/>
              <a:t>Web-based systems should be developed and delivered incrementally.</a:t>
            </a:r>
          </a:p>
          <a:p>
            <a:pPr lvl="1" algn="just"/>
            <a:r>
              <a:rPr lang="en-GB" sz="2200" dirty="0"/>
              <a:t>It is now generally recognized that it is impractical to specify all the requirements for such systems in advance. </a:t>
            </a:r>
          </a:p>
          <a:p>
            <a:pPr algn="just"/>
            <a:r>
              <a:rPr lang="en-GB" sz="2200" b="1" dirty="0"/>
              <a:t>User interfaces are constrained by the capabilities of web browsers</a:t>
            </a:r>
            <a:r>
              <a:rPr lang="en-GB" sz="2200" dirty="0"/>
              <a:t>. </a:t>
            </a:r>
          </a:p>
          <a:p>
            <a:pPr lvl="1" algn="just"/>
            <a:r>
              <a:rPr lang="en-GB" sz="2200" dirty="0"/>
              <a:t>Technologies such as AJAX allow rich interfaces to be created within a web browser but are still difficult to use. Web forms with local scripting are more commonly used. </a:t>
            </a:r>
          </a:p>
          <a:p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158" y="183497"/>
            <a:ext cx="9463684" cy="1045696"/>
          </a:xfrm>
        </p:spPr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u="sng" dirty="0">
                <a:cs typeface="Arial" charset="0"/>
              </a:rPr>
              <a:t>Web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33052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105" y="1596414"/>
            <a:ext cx="10439968" cy="499195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b="1" dirty="0"/>
              <a:t>Program: </a:t>
            </a:r>
            <a:r>
              <a:rPr lang="en-US" dirty="0"/>
              <a:t>The program or code itself is definitely included in the software. </a:t>
            </a:r>
          </a:p>
          <a:p>
            <a:pPr algn="just">
              <a:lnSpc>
                <a:spcPct val="120000"/>
              </a:lnSpc>
            </a:pPr>
            <a:r>
              <a:rPr lang="en-US" b="1" dirty="0"/>
              <a:t>Data: </a:t>
            </a:r>
            <a:r>
              <a:rPr lang="en-US" dirty="0"/>
              <a:t>The data on which the program operates is also considered as part of the software. </a:t>
            </a:r>
          </a:p>
          <a:p>
            <a:pPr algn="just">
              <a:lnSpc>
                <a:spcPct val="120000"/>
              </a:lnSpc>
            </a:pPr>
            <a:r>
              <a:rPr lang="en-US" b="1" dirty="0"/>
              <a:t>Documentation: </a:t>
            </a:r>
            <a:r>
              <a:rPr lang="en-US" dirty="0"/>
              <a:t>Another very important thing that most of us forget is documentation. All the documents related to the software are also considered as part of the software.  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So the software is not just the code written in Cobol, Java, Fortran or C++. It also includes the data and all the documentation related to the program.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u="sng" dirty="0">
                <a:cs typeface="Arial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10977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1364157" y="1616075"/>
            <a:ext cx="10403121" cy="4740275"/>
          </a:xfrm>
        </p:spPr>
        <p:txBody>
          <a:bodyPr vert="horz" lIns="99270" tIns="49635" rIns="99270" bIns="49635" rtlCol="0">
            <a:noAutofit/>
          </a:bodyPr>
          <a:lstStyle/>
          <a:p>
            <a:pPr marL="0" indent="0"/>
            <a:r>
              <a:rPr lang="en-US" altLang="en-US" sz="2750" b="1" u="sng" dirty="0"/>
              <a:t> </a:t>
            </a:r>
            <a:r>
              <a:rPr lang="en-US" altLang="en-US" sz="2600" b="1" u="sng" dirty="0"/>
              <a:t>Custom</a:t>
            </a:r>
          </a:p>
          <a:p>
            <a:pPr marL="418794" lvl="1" indent="-211983"/>
            <a:r>
              <a:rPr lang="en-US" altLang="en-US" sz="2600" dirty="0"/>
              <a:t>For a specific customer</a:t>
            </a:r>
          </a:p>
          <a:p>
            <a:pPr marL="0" indent="0"/>
            <a:r>
              <a:rPr lang="en-US" altLang="en-US" sz="2600" b="1" u="sng" dirty="0"/>
              <a:t> Generic</a:t>
            </a:r>
          </a:p>
          <a:p>
            <a:pPr marL="418794" lvl="1" indent="-211983"/>
            <a:r>
              <a:rPr lang="en-US" altLang="en-US" sz="2600" dirty="0"/>
              <a:t>Sold on open market</a:t>
            </a:r>
          </a:p>
          <a:p>
            <a:pPr marL="418794" lvl="1" indent="-211983"/>
            <a:r>
              <a:rPr lang="en-US" altLang="en-US" sz="2600" dirty="0"/>
              <a:t>Often called</a:t>
            </a:r>
          </a:p>
          <a:p>
            <a:pPr marL="873780" lvl="2"/>
            <a:r>
              <a:rPr lang="en-US" altLang="en-US" sz="2600" b="1" dirty="0"/>
              <a:t>COTS</a:t>
            </a:r>
            <a:r>
              <a:rPr lang="en-US" altLang="en-US" sz="2600" dirty="0"/>
              <a:t> (Commercial Off The Shelf)</a:t>
            </a:r>
          </a:p>
          <a:p>
            <a:pPr marL="873780" lvl="2"/>
            <a:r>
              <a:rPr lang="en-US" altLang="en-US" sz="2600" b="1" dirty="0"/>
              <a:t>Shrink-wrapped</a:t>
            </a:r>
            <a:r>
              <a:rPr lang="en-US" altLang="en-US" sz="2600" dirty="0"/>
              <a:t> (</a:t>
            </a:r>
            <a:r>
              <a:rPr lang="en-US" sz="2600" dirty="0"/>
              <a:t>Refers to store-bought software, implying a standard platform that is widely supported.)</a:t>
            </a:r>
            <a:endParaRPr lang="en-US" altLang="en-US" sz="2600" dirty="0"/>
          </a:p>
          <a:p>
            <a:pPr marL="0" indent="0"/>
            <a:r>
              <a:rPr lang="en-US" altLang="en-US" sz="2600" b="1" u="sng" dirty="0"/>
              <a:t> Embedded</a:t>
            </a:r>
          </a:p>
          <a:p>
            <a:pPr marL="418794" lvl="1" indent="-211983"/>
            <a:r>
              <a:rPr lang="en-US" altLang="en-US" sz="2600" dirty="0"/>
              <a:t>Built into hardware</a:t>
            </a:r>
          </a:p>
          <a:p>
            <a:pPr marL="418794" lvl="1" indent="-211983"/>
            <a:r>
              <a:rPr lang="en-US" altLang="en-US" sz="2600" dirty="0"/>
              <a:t>Hard to change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1" y="422275"/>
            <a:ext cx="9463684" cy="762000"/>
          </a:xfrm>
        </p:spPr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u="sng" dirty="0">
                <a:cs typeface="Arial" charset="0"/>
              </a:rPr>
              <a:t>Types of Software.</a:t>
            </a:r>
          </a:p>
        </p:txBody>
      </p:sp>
    </p:spTree>
    <p:extLst>
      <p:ext uri="{BB962C8B-B14F-4D97-AF65-F5344CB8AC3E}">
        <p14:creationId xmlns:p14="http://schemas.microsoft.com/office/powerpoint/2010/main" val="299144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364157" y="1562893"/>
            <a:ext cx="10283199" cy="4525963"/>
          </a:xfrm>
        </p:spPr>
        <p:txBody>
          <a:bodyPr vert="horz" lIns="99270" tIns="49635" rIns="99270" bIns="49635" rtlCol="0">
            <a:noAutofit/>
          </a:bodyPr>
          <a:lstStyle/>
          <a:p>
            <a:pPr marL="0" indent="0"/>
            <a:r>
              <a:rPr lang="en-US" altLang="en-US" b="1" dirty="0"/>
              <a:t> </a:t>
            </a:r>
            <a:r>
              <a:rPr lang="en-US" altLang="en-US" sz="2750" b="1" u="sng" dirty="0"/>
              <a:t>Real time software</a:t>
            </a:r>
          </a:p>
          <a:p>
            <a:pPr marL="875994" lvl="2" indent="-211983"/>
            <a:r>
              <a:rPr lang="en-US" b="1" dirty="0"/>
              <a:t>Example</a:t>
            </a:r>
            <a:r>
              <a:rPr lang="en-US" altLang="en-US" dirty="0"/>
              <a:t>. Control and monitoring systems</a:t>
            </a:r>
          </a:p>
          <a:p>
            <a:pPr marL="875994" lvl="2" indent="-211983"/>
            <a:r>
              <a:rPr lang="en-US" altLang="en-US" dirty="0"/>
              <a:t>Must react immediately</a:t>
            </a:r>
          </a:p>
          <a:p>
            <a:pPr marL="875994" lvl="2" indent="-211983"/>
            <a:r>
              <a:rPr lang="en-US" altLang="en-US" dirty="0"/>
              <a:t>Safety often a concern</a:t>
            </a:r>
          </a:p>
          <a:p>
            <a:pPr marL="0" indent="0"/>
            <a:r>
              <a:rPr lang="en-US" altLang="en-US" b="1" dirty="0"/>
              <a:t> </a:t>
            </a:r>
            <a:r>
              <a:rPr lang="en-US" altLang="en-US" sz="2750" b="1" u="sng" dirty="0"/>
              <a:t>Data processing software</a:t>
            </a:r>
          </a:p>
          <a:p>
            <a:pPr marL="875994" lvl="2" indent="-211983"/>
            <a:r>
              <a:rPr lang="en-US" altLang="en-US" dirty="0"/>
              <a:t>Used to run businesses</a:t>
            </a:r>
          </a:p>
          <a:p>
            <a:pPr marL="875994" lvl="2" indent="-211983"/>
            <a:r>
              <a:rPr lang="en-US" altLang="en-US" dirty="0"/>
              <a:t>Accuracy and security of data are key</a:t>
            </a:r>
          </a:p>
          <a:p>
            <a:pPr marL="0" indent="0"/>
            <a:endParaRPr lang="en-US" altLang="en-US" sz="1000" i="1" dirty="0"/>
          </a:p>
          <a:p>
            <a:pPr marL="0" indent="0"/>
            <a:r>
              <a:rPr lang="en-US" altLang="en-US" i="1" dirty="0"/>
              <a:t> </a:t>
            </a:r>
            <a:r>
              <a:rPr lang="en-US" altLang="en-US" b="1" i="1" dirty="0"/>
              <a:t>Some software have both aspects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4159" y="152400"/>
            <a:ext cx="9463684" cy="1143000"/>
          </a:xfrm>
        </p:spPr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u="sng" dirty="0">
                <a:cs typeface="Arial" charset="0"/>
              </a:rPr>
              <a:t>Types of Software</a:t>
            </a:r>
          </a:p>
        </p:txBody>
      </p:sp>
    </p:spTree>
    <p:extLst>
      <p:ext uri="{BB962C8B-B14F-4D97-AF65-F5344CB8AC3E}">
        <p14:creationId xmlns:p14="http://schemas.microsoft.com/office/powerpoint/2010/main" val="83118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342" y="1593850"/>
            <a:ext cx="10564995" cy="4762500"/>
          </a:xfrm>
        </p:spPr>
        <p:txBody>
          <a:bodyPr vert="horz" lIns="99270" tIns="49635" rIns="99270" bIns="49635" rtlCol="0">
            <a:noAutofit/>
          </a:bodyPr>
          <a:lstStyle/>
          <a:p>
            <a:pPr marL="0" indent="0" algn="just"/>
            <a:r>
              <a:rPr lang="en-US" sz="2750" b="1" u="sng" dirty="0">
                <a:solidFill>
                  <a:srgbClr val="FF0000"/>
                </a:solidFill>
              </a:rPr>
              <a:t>Generic Products</a:t>
            </a:r>
          </a:p>
          <a:p>
            <a:pPr lvl="1" algn="just"/>
            <a:r>
              <a:rPr lang="en-US" sz="2600" dirty="0"/>
              <a:t>Stand-alone systems that are marketed and sold to any customer who wishes to buy them.</a:t>
            </a:r>
          </a:p>
          <a:p>
            <a:pPr lvl="1" algn="just"/>
            <a:r>
              <a:rPr lang="en-US" sz="2600" b="1" dirty="0"/>
              <a:t>Examples</a:t>
            </a:r>
            <a:r>
              <a:rPr lang="en-US" sz="2600" dirty="0"/>
              <a:t> – PC software such as graphics programs, project management tools; CAD software;</a:t>
            </a:r>
          </a:p>
          <a:p>
            <a:pPr marL="0" lvl="1" indent="0" algn="just">
              <a:spcBef>
                <a:spcPts val="1000"/>
              </a:spcBef>
              <a:buSzPct val="68000"/>
            </a:pPr>
            <a:r>
              <a:rPr lang="en-US" sz="2600" b="1" u="sng" dirty="0"/>
              <a:t> </a:t>
            </a:r>
            <a:r>
              <a:rPr lang="en-US" sz="2600" b="1" u="sng" dirty="0">
                <a:solidFill>
                  <a:srgbClr val="FF0000"/>
                </a:solidFill>
              </a:rPr>
              <a:t>Customized Products</a:t>
            </a:r>
          </a:p>
          <a:p>
            <a:pPr lvl="1" algn="just"/>
            <a:r>
              <a:rPr lang="en-US" sz="2600" dirty="0"/>
              <a:t>Software that is commissioned by a specific customer to meet their own needs. </a:t>
            </a:r>
          </a:p>
          <a:p>
            <a:pPr lvl="1" algn="just"/>
            <a:r>
              <a:rPr lang="en-US" sz="2600" b="1" dirty="0"/>
              <a:t>Examples</a:t>
            </a:r>
            <a:r>
              <a:rPr lang="en-US" sz="2600" dirty="0"/>
              <a:t> – embedded control systems, air traffic control software, traffic monitoring systems.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1" y="190500"/>
            <a:ext cx="9463684" cy="952500"/>
          </a:xfrm>
        </p:spPr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u="sng" dirty="0">
                <a:cs typeface="Arial" charset="0"/>
              </a:rPr>
              <a:t>Software Products</a:t>
            </a:r>
          </a:p>
        </p:txBody>
      </p:sp>
    </p:spTree>
    <p:extLst>
      <p:ext uri="{BB962C8B-B14F-4D97-AF65-F5344CB8AC3E}">
        <p14:creationId xmlns:p14="http://schemas.microsoft.com/office/powerpoint/2010/main" val="367269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125355" y="1555750"/>
            <a:ext cx="10806815" cy="4800600"/>
          </a:xfrm>
        </p:spPr>
        <p:txBody>
          <a:bodyPr vert="horz" lIns="98225" tIns="48251" rIns="98225" bIns="48251" rtlCol="0"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125" dirty="0">
                <a:ea typeface="ＭＳ Ｐゴシック" pitchFamily="34" charset="-128"/>
              </a:rPr>
              <a:t>1. </a:t>
            </a:r>
            <a:r>
              <a:rPr lang="en-US" altLang="en-US" sz="2125" b="1" dirty="0">
                <a:ea typeface="ＭＳ Ｐゴシック" pitchFamily="34" charset="-128"/>
              </a:rPr>
              <a:t>System software: </a:t>
            </a:r>
            <a:r>
              <a:rPr lang="en-US" altLang="en-US" sz="2125" dirty="0">
                <a:ea typeface="ＭＳ Ｐゴシック" pitchFamily="34" charset="-128"/>
              </a:rPr>
              <a:t>such as compilers, editors, file management utilities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25" dirty="0">
                <a:ea typeface="ＭＳ Ｐゴシック" pitchFamily="34" charset="-128"/>
              </a:rPr>
              <a:t>2. </a:t>
            </a:r>
            <a:r>
              <a:rPr lang="en-US" altLang="en-US" sz="2125" b="1" dirty="0">
                <a:ea typeface="ＭＳ Ｐゴシック" pitchFamily="34" charset="-128"/>
              </a:rPr>
              <a:t>Application software</a:t>
            </a:r>
            <a:r>
              <a:rPr lang="en-US" altLang="en-US" sz="2125" dirty="0">
                <a:ea typeface="ＭＳ Ｐゴシック" pitchFamily="34" charset="-128"/>
              </a:rPr>
              <a:t>: stand-alone programs for specific needs. 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25" dirty="0">
                <a:ea typeface="ＭＳ Ｐゴシック" pitchFamily="34" charset="-128"/>
              </a:rPr>
              <a:t>3.</a:t>
            </a:r>
            <a:r>
              <a:rPr lang="en-US" altLang="en-US" sz="2125" b="1" dirty="0">
                <a:ea typeface="ＭＳ Ｐゴシック" pitchFamily="34" charset="-128"/>
              </a:rPr>
              <a:t>Engineering/scientific software</a:t>
            </a:r>
            <a:r>
              <a:rPr lang="en-US" altLang="en-US" sz="2125" dirty="0">
                <a:solidFill>
                  <a:schemeClr val="folHlink"/>
                </a:solidFill>
                <a:ea typeface="ＭＳ Ｐゴシック" pitchFamily="34" charset="-128"/>
              </a:rPr>
              <a:t>: </a:t>
            </a:r>
            <a:r>
              <a:rPr lang="en-US" altLang="en-US" sz="2125" dirty="0">
                <a:ea typeface="ＭＳ Ｐゴシック" pitchFamily="34" charset="-128"/>
              </a:rPr>
              <a:t>Characterized by </a:t>
            </a:r>
            <a:r>
              <a:rPr lang="ja-JP" altLang="en-US" sz="2125" dirty="0">
                <a:ea typeface="ＭＳ Ｐゴシック" pitchFamily="34" charset="-128"/>
              </a:rPr>
              <a:t>“</a:t>
            </a:r>
            <a:r>
              <a:rPr lang="en-US" altLang="ja-JP" sz="2125" dirty="0">
                <a:ea typeface="ＭＳ Ｐゴシック" pitchFamily="34" charset="-128"/>
              </a:rPr>
              <a:t>number crunching</a:t>
            </a:r>
            <a:r>
              <a:rPr lang="ja-JP" altLang="en-US" sz="2125" dirty="0">
                <a:ea typeface="ＭＳ Ｐゴシック" pitchFamily="34" charset="-128"/>
              </a:rPr>
              <a:t>”</a:t>
            </a:r>
            <a:r>
              <a:rPr lang="en-US" altLang="ja-JP" sz="2125" dirty="0">
                <a:ea typeface="ＭＳ Ｐゴシック" pitchFamily="34" charset="-128"/>
              </a:rPr>
              <a:t>algorithms. such as automotive stress analysis, molecular biology, orbital dynamics etc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25" dirty="0">
                <a:ea typeface="ＭＳ Ｐゴシック" pitchFamily="34" charset="-128"/>
              </a:rPr>
              <a:t>4. </a:t>
            </a:r>
            <a:r>
              <a:rPr lang="en-US" altLang="en-US" sz="2125" b="1" dirty="0">
                <a:ea typeface="ＭＳ Ｐゴシック" pitchFamily="34" charset="-128"/>
              </a:rPr>
              <a:t>Embedded software resid</a:t>
            </a:r>
            <a:r>
              <a:rPr lang="en-US" altLang="en-US" sz="2125" dirty="0">
                <a:ea typeface="ＭＳ Ｐゴシック" pitchFamily="34" charset="-128"/>
              </a:rPr>
              <a:t>es within a product or system. (key pad control of a microwave oven, digital function of dashboard display in a car)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25" dirty="0">
                <a:ea typeface="ＭＳ Ｐゴシック" pitchFamily="34" charset="-128"/>
              </a:rPr>
              <a:t>5. </a:t>
            </a:r>
            <a:r>
              <a:rPr lang="en-US" altLang="en-US" sz="2125" b="1" dirty="0">
                <a:ea typeface="ＭＳ Ｐゴシック" pitchFamily="34" charset="-128"/>
              </a:rPr>
              <a:t>Product-line software</a:t>
            </a:r>
            <a:r>
              <a:rPr lang="en-US" altLang="en-US" sz="2125" b="1" dirty="0">
                <a:solidFill>
                  <a:schemeClr val="folHlink"/>
                </a:solidFill>
                <a:ea typeface="ＭＳ Ｐゴシック" pitchFamily="34" charset="-128"/>
              </a:rPr>
              <a:t> </a:t>
            </a:r>
            <a:r>
              <a:rPr lang="en-US" altLang="en-US" sz="2125" dirty="0">
                <a:ea typeface="ＭＳ Ｐゴシック" pitchFamily="34" charset="-128"/>
              </a:rPr>
              <a:t>focus on a limited marketplace to address mass consumer market. (word processing, graphics, database management)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25" dirty="0">
                <a:ea typeface="ＭＳ Ｐゴシック" pitchFamily="34" charset="-128"/>
              </a:rPr>
              <a:t>6. </a:t>
            </a:r>
            <a:r>
              <a:rPr lang="en-US" altLang="en-US" sz="2125" b="1" dirty="0">
                <a:ea typeface="ＭＳ Ｐゴシック" pitchFamily="34" charset="-128"/>
              </a:rPr>
              <a:t>WebApps</a:t>
            </a:r>
            <a:r>
              <a:rPr lang="en-US" altLang="en-US" sz="2125" dirty="0">
                <a:ea typeface="ＭＳ Ｐゴシック" pitchFamily="34" charset="-128"/>
              </a:rPr>
              <a:t> (Web applications) network centric software. As web 2.0 emerges, more sophisticated computing environments is supported integrated with remote database and business applications.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25" dirty="0">
                <a:ea typeface="ＭＳ Ｐゴシック" pitchFamily="34" charset="-128"/>
              </a:rPr>
              <a:t>7. </a:t>
            </a:r>
            <a:r>
              <a:rPr lang="en-US" altLang="en-US" sz="2125" b="1" dirty="0">
                <a:ea typeface="ＭＳ Ｐゴシック" pitchFamily="34" charset="-128"/>
              </a:rPr>
              <a:t>AI software </a:t>
            </a:r>
            <a:r>
              <a:rPr lang="en-US" altLang="en-US" sz="2125" dirty="0">
                <a:ea typeface="ＭＳ Ｐゴシック" pitchFamily="34" charset="-128"/>
              </a:rPr>
              <a:t>uses non-numerical algorithm to solve complex problem. Robotics, expert system, pattern recognition game playing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483744" y="475314"/>
            <a:ext cx="5224511" cy="609682"/>
          </a:xfrm>
          <a:noFill/>
        </p:spPr>
        <p:txBody>
          <a:bodyPr vert="horz" wrap="none" lIns="68931" tIns="27573" rIns="68931" bIns="27573" rtlCol="0" anchor="t">
            <a:sp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u="sng" dirty="0">
                <a:cs typeface="Arial" charset="0"/>
              </a:rPr>
              <a:t>Software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382224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>
          <a:xfrm>
            <a:off x="1332563" y="1738130"/>
            <a:ext cx="10486499" cy="4618220"/>
          </a:xfrm>
        </p:spPr>
        <p:txBody>
          <a:bodyPr vert="horz" lIns="94755" tIns="47378" rIns="94755" bIns="47378" rtlCol="0">
            <a:normAutofit fontScale="92500" lnSpcReduction="10000"/>
          </a:bodyPr>
          <a:lstStyle/>
          <a:p>
            <a:pPr algn="just"/>
            <a:r>
              <a:rPr lang="en-GB" altLang="en-US" i="1" dirty="0"/>
              <a:t>“</a:t>
            </a:r>
            <a:r>
              <a:rPr lang="en-GB" altLang="en-US" dirty="0">
                <a:solidFill>
                  <a:srgbClr val="FF0000"/>
                </a:solidFill>
              </a:rPr>
              <a:t>Software engineering </a:t>
            </a:r>
            <a:r>
              <a:rPr lang="en-GB" altLang="en-US" dirty="0"/>
              <a:t>is an </a:t>
            </a:r>
            <a:r>
              <a:rPr lang="en-GB" altLang="en-US" u="sng" dirty="0"/>
              <a:t>engineering discipline </a:t>
            </a:r>
            <a:r>
              <a:rPr lang="en-GB" altLang="en-US" dirty="0"/>
              <a:t>that is concerned with </a:t>
            </a:r>
            <a:r>
              <a:rPr lang="en-GB" altLang="en-US" u="sng" dirty="0"/>
              <a:t>all aspects of software production</a:t>
            </a:r>
            <a:r>
              <a:rPr lang="en-GB" altLang="en-US" dirty="0" smtClean="0"/>
              <a:t>”.</a:t>
            </a:r>
          </a:p>
          <a:p>
            <a:pPr algn="just"/>
            <a:r>
              <a:rPr lang="en-GB" altLang="en-US" i="1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It </a:t>
            </a:r>
            <a:r>
              <a:rPr lang="en-GB" altLang="en-US" i="1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is a systematic ,disciplined and cost-effective technique</a:t>
            </a:r>
          </a:p>
          <a:p>
            <a:pPr marL="109728" indent="0" algn="just">
              <a:buNone/>
            </a:pPr>
            <a:r>
              <a:rPr lang="en-GB" altLang="en-US" i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</a:t>
            </a:r>
            <a:r>
              <a:rPr lang="en-GB" altLang="en-US" i="1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or developing software.</a:t>
            </a:r>
            <a:endParaRPr lang="en-GB" altLang="en-US" i="1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just"/>
            <a:endParaRPr lang="en-GB" altLang="en-US" i="1" dirty="0"/>
          </a:p>
          <a:p>
            <a:pPr algn="just"/>
            <a:r>
              <a:rPr lang="en-US" sz="2600" b="1" dirty="0"/>
              <a:t>Engineering discipline</a:t>
            </a:r>
          </a:p>
          <a:p>
            <a:pPr lvl="1" algn="just"/>
            <a:r>
              <a:rPr lang="en-US" sz="2600" dirty="0"/>
              <a:t>Using appropriate theories and methods to solve problems bearing in mind organizational and financial constraints.</a:t>
            </a:r>
          </a:p>
          <a:p>
            <a:pPr algn="just"/>
            <a:r>
              <a:rPr lang="en-US" sz="2600" b="1" dirty="0"/>
              <a:t>All aspects of software production</a:t>
            </a:r>
          </a:p>
          <a:p>
            <a:pPr lvl="1" algn="just"/>
            <a:r>
              <a:rPr lang="en-US" sz="2600" dirty="0"/>
              <a:t>Not just technical process of development. Also project management and the development of tools, methods etc. to support software production.</a:t>
            </a:r>
          </a:p>
          <a:p>
            <a:pPr marL="137160" indent="0" algn="just">
              <a:buNone/>
            </a:pPr>
            <a:endParaRPr lang="en-GB" altLang="en-US" i="1" dirty="0"/>
          </a:p>
          <a:p>
            <a:pPr algn="just"/>
            <a:endParaRPr lang="en-GB" altLang="en-US" i="1" dirty="0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573626" y="501650"/>
            <a:ext cx="10245437" cy="796636"/>
          </a:xfrm>
        </p:spPr>
        <p:txBody>
          <a:bodyPr vert="horz" lIns="94755" tIns="47378" rIns="94755" bIns="47378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u="sng" dirty="0">
                <a:cs typeface="Arial" charset="0"/>
              </a:rPr>
              <a:t>What is Software Engineering?</a:t>
            </a:r>
          </a:p>
        </p:txBody>
      </p:sp>
    </p:spTree>
    <p:extLst>
      <p:ext uri="{BB962C8B-B14F-4D97-AF65-F5344CB8AC3E}">
        <p14:creationId xmlns:p14="http://schemas.microsoft.com/office/powerpoint/2010/main" val="141938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4"/>
          <p:cNvSpPr>
            <a:spLocks noChangeArrowheads="1"/>
          </p:cNvSpPr>
          <p:nvPr/>
        </p:nvSpPr>
        <p:spPr bwMode="auto">
          <a:xfrm>
            <a:off x="1084227" y="1379037"/>
            <a:ext cx="10817963" cy="533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270" tIns="49635" rIns="99270" bIns="496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just" eaLnBrk="1" hangingPunct="1"/>
            <a:r>
              <a:rPr lang="en-US" altLang="en-US" sz="2600" b="1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seminal definition:</a:t>
            </a:r>
            <a:endParaRPr lang="en-US" altLang="en-US" sz="2600" b="1" i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Software engineering is</a:t>
            </a:r>
            <a:r>
              <a:rPr lang="en-US" alt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] the establishment and use of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sound engineering principles </a:t>
            </a:r>
            <a:r>
              <a:rPr lang="en-US" alt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order to obtain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economically</a:t>
            </a:r>
            <a:r>
              <a:rPr lang="en-US" alt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software that is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reliable and works efficiently on real machines.</a:t>
            </a:r>
          </a:p>
          <a:p>
            <a:pPr lvl="1" algn="just" eaLnBrk="1" hangingPunct="1"/>
            <a:endParaRPr lang="en-US" altLang="en-US" sz="800" dirty="0">
              <a:solidFill>
                <a:srgbClr val="AD010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600" b="1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IEEE definition:</a:t>
            </a:r>
          </a:p>
          <a:p>
            <a:pPr lvl="1" algn="just">
              <a:spcBef>
                <a:spcPts val="326"/>
              </a:spcBef>
              <a:defRPr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Software Engineering: 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application of a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systematic, disciplined, quantifiable approach 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the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development, operation, and maintenance 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of software; that is, the application of engineering to software.</a:t>
            </a:r>
          </a:p>
          <a:p>
            <a:pPr lvl="1" algn="just">
              <a:spcBef>
                <a:spcPts val="326"/>
              </a:spcBef>
              <a:defRPr/>
            </a:pP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lvl="1" algn="just">
              <a:spcBef>
                <a:spcPts val="326"/>
              </a:spcBef>
              <a:defRPr/>
            </a:pPr>
            <a:r>
              <a:rPr lang="en-GB" alt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Software engineers should adopt</a:t>
            </a:r>
            <a:r>
              <a:rPr lang="en-GB" alt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 </a:t>
            </a:r>
            <a:r>
              <a:rPr lang="en-GB" alt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systematic and organised approach </a:t>
            </a:r>
            <a:r>
              <a:rPr lang="en-GB" alt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their work and use </a:t>
            </a:r>
            <a:r>
              <a:rPr lang="en-GB" alt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appropriate tools and techniques </a:t>
            </a:r>
            <a:r>
              <a:rPr lang="en-GB" alt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depending on the problem to be solved, the development constraints and the resources available.</a:t>
            </a:r>
          </a:p>
          <a:p>
            <a:pPr lvl="1" algn="just">
              <a:spcBef>
                <a:spcPts val="326"/>
              </a:spcBef>
              <a:defRPr/>
            </a:pP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964306" y="593224"/>
            <a:ext cx="9989444" cy="785813"/>
          </a:xfrm>
        </p:spPr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u="sng" dirty="0">
                <a:cs typeface="Arial" charset="0"/>
              </a:rPr>
              <a:t>Software Engineering Definition</a:t>
            </a:r>
          </a:p>
        </p:txBody>
      </p:sp>
    </p:spTree>
    <p:extLst>
      <p:ext uri="{BB962C8B-B14F-4D97-AF65-F5344CB8AC3E}">
        <p14:creationId xmlns:p14="http://schemas.microsoft.com/office/powerpoint/2010/main" val="404859990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1558</Words>
  <Application>Microsoft Office PowerPoint</Application>
  <PresentationFormat>Widescreen</PresentationFormat>
  <Paragraphs>194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ＭＳ Ｐゴシック</vt:lpstr>
      <vt:lpstr>Yu Gothic UI Semilight</vt:lpstr>
      <vt:lpstr>Arial</vt:lpstr>
      <vt:lpstr>Calibri</vt:lpstr>
      <vt:lpstr>Calibri Light</vt:lpstr>
      <vt:lpstr>Lucida Sans Unicode</vt:lpstr>
      <vt:lpstr>Tahoma</vt:lpstr>
      <vt:lpstr>Times</vt:lpstr>
      <vt:lpstr>Times New Roman</vt:lpstr>
      <vt:lpstr>Verdana</vt:lpstr>
      <vt:lpstr>Wingdings</vt:lpstr>
      <vt:lpstr>Wingdings 2</vt:lpstr>
      <vt:lpstr>Wingdings 3</vt:lpstr>
      <vt:lpstr>Office Theme</vt:lpstr>
      <vt:lpstr>Concourse</vt:lpstr>
      <vt:lpstr>  Lecture 01  Introduction </vt:lpstr>
      <vt:lpstr>What is Software?</vt:lpstr>
      <vt:lpstr>Software</vt:lpstr>
      <vt:lpstr>Types of Software.</vt:lpstr>
      <vt:lpstr>Types of Software</vt:lpstr>
      <vt:lpstr>Software Products</vt:lpstr>
      <vt:lpstr>Software Applications</vt:lpstr>
      <vt:lpstr>What is Software Engineering?</vt:lpstr>
      <vt:lpstr>Software Engineering Definition</vt:lpstr>
      <vt:lpstr>Computer Science Vs. Software Engineering</vt:lpstr>
      <vt:lpstr>What is the difference between Software Engineering and Computer Science?</vt:lpstr>
      <vt:lpstr>A Software Engineering Framework</vt:lpstr>
      <vt:lpstr>A Software Engineering Framework</vt:lpstr>
      <vt:lpstr>Importance of Software Engineering</vt:lpstr>
      <vt:lpstr>What is a Software Process?</vt:lpstr>
      <vt:lpstr>Activities in Software Process?</vt:lpstr>
      <vt:lpstr>What is a Software Process Model?</vt:lpstr>
      <vt:lpstr>What are Software Engineering Methods?</vt:lpstr>
      <vt:lpstr>What is CASE? (Computer-Aided Software Engineering)</vt:lpstr>
      <vt:lpstr>What are the attributes of good Software?</vt:lpstr>
      <vt:lpstr>What are the key challenges facing Software Engineering?</vt:lpstr>
      <vt:lpstr>What are Stakeholders in Software Engineering?</vt:lpstr>
      <vt:lpstr>What are Difficulties and Risks in Software Engineering?</vt:lpstr>
      <vt:lpstr>Web Software Engineering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Lecture 01  Introduction </dc:title>
  <cp:lastModifiedBy>DELL</cp:lastModifiedBy>
  <cp:revision>8</cp:revision>
  <dcterms:created xsi:type="dcterms:W3CDTF">2018-02-25T21:59:56Z</dcterms:created>
  <dcterms:modified xsi:type="dcterms:W3CDTF">2022-10-20T05:02:17Z</dcterms:modified>
</cp:coreProperties>
</file>